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notesMasters/notesMaster1.xml" ContentType="application/vnd.openxmlformats-officedocument.presentationml.notesMaster+xml"/>
  <Override PartName="/ppt/notesMasters/_rels/notesMaster1.xml.rels" ContentType="application/vnd.openxmlformats-package.relationships+xml"/>
  <Override PartName="/ppt/slideMasters/slideMaster1.xml" ContentType="application/vnd.openxmlformats-officedocument.presentationml.slideMaster+xml"/>
  <Override PartName="/ppt/slideMasters/_rels/slideMaster1.xml.rels" ContentType="application/vnd.openxmlformats-package.relationships+xml"/>
  <Override PartName="/ppt/notesSlides/notesSlide1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10.xml.rels" ContentType="application/vnd.openxmlformats-package.relationships+xml"/>
  <Override PartName="/ppt/notesSlides/_rels/notesSlide6.xml.rels" ContentType="application/vnd.openxmlformats-package.relationships+xml"/>
  <Override PartName="/ppt/notesSlides/_rels/notesSlide11.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media/image7.jpeg" ContentType="image/jpeg"/>
  <Override PartName="/ppt/media/image1.png" ContentType="image/png"/>
  <Override PartName="/ppt/media/image2.jpeg" ContentType="image/jpeg"/>
  <Override PartName="/ppt/media/image3.jpeg" ContentType="image/jpeg"/>
  <Override PartName="/ppt/media/image4.jpeg" ContentType="image/jpeg"/>
  <Override PartName="/ppt/media/image11.png" ContentType="image/png"/>
  <Override PartName="/ppt/media/image5.jpeg" ContentType="image/jpeg"/>
  <Override PartName="/ppt/media/image6.jpeg" ContentType="image/jpeg"/>
  <Override PartName="/ppt/media/image8.jpeg" ContentType="image/jpeg"/>
  <Override PartName="/ppt/media/image9.jpeg" ContentType="image/jpeg"/>
  <Override PartName="/ppt/media/image10.jpeg" ContentType="image/jpeg"/>
  <Override PartName="/ppt/media/image12.jpeg" ContentType="image/jpeg"/>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_rels/presentation.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1800" spc="-1" strike="noStrike">
                <a:solidFill>
                  <a:srgbClr val="000000"/>
                </a:solidFill>
                <a:latin typeface="Calibri"/>
              </a:rPr>
              <a:t>Kliknij, aby przesunąć slajd</a:t>
            </a:r>
            <a:endParaRPr b="0" lang="en-US" sz="1800" spc="-1" strike="noStrike">
              <a:solidFill>
                <a:srgbClr val="000000"/>
              </a:solidFill>
              <a:latin typeface="Calibri"/>
            </a:endParaRPr>
          </a:p>
        </p:txBody>
      </p:sp>
      <p:sp>
        <p:nvSpPr>
          <p:cNvPr id="42" name="PlaceHolder 2"/>
          <p:cNvSpPr>
            <a:spLocks noGrp="1"/>
          </p:cNvSpPr>
          <p:nvPr>
            <p:ph type="body"/>
          </p:nvPr>
        </p:nvSpPr>
        <p:spPr>
          <a:xfrm>
            <a:off x="756000" y="5078520"/>
            <a:ext cx="6047640" cy="4811040"/>
          </a:xfrm>
          <a:prstGeom prst="rect">
            <a:avLst/>
          </a:prstGeom>
        </p:spPr>
        <p:txBody>
          <a:bodyPr lIns="0" rIns="0" tIns="0" bIns="0">
            <a:noAutofit/>
          </a:bodyPr>
          <a:p>
            <a:r>
              <a:rPr b="0" lang="pl-PL" sz="2000" spc="-1" strike="noStrike">
                <a:latin typeface="Arial"/>
              </a:rPr>
              <a:t>Kliknij, aby edytować format notatek</a:t>
            </a:r>
            <a:endParaRPr b="0" lang="pl-PL" sz="2000" spc="-1" strike="noStrike">
              <a:latin typeface="Arial"/>
            </a:endParaRPr>
          </a:p>
        </p:txBody>
      </p:sp>
      <p:sp>
        <p:nvSpPr>
          <p:cNvPr id="43" name="PlaceHolder 3"/>
          <p:cNvSpPr>
            <a:spLocks noGrp="1"/>
          </p:cNvSpPr>
          <p:nvPr>
            <p:ph type="hdr"/>
          </p:nvPr>
        </p:nvSpPr>
        <p:spPr>
          <a:xfrm>
            <a:off x="0" y="0"/>
            <a:ext cx="3280680" cy="534240"/>
          </a:xfrm>
          <a:prstGeom prst="rect">
            <a:avLst/>
          </a:prstGeom>
        </p:spPr>
        <p:txBody>
          <a:bodyPr lIns="0" rIns="0" tIns="0" bIns="0">
            <a:noAutofit/>
          </a:bodyPr>
          <a:p>
            <a:r>
              <a:rPr b="0" lang="pl-PL" sz="1400" spc="-1" strike="noStrike">
                <a:latin typeface="Times New Roman"/>
              </a:rPr>
              <a:t>&lt;główka&gt;</a:t>
            </a:r>
            <a:endParaRPr b="0" lang="pl-PL" sz="1400" spc="-1" strike="noStrike">
              <a:latin typeface="Times New Roman"/>
            </a:endParaRPr>
          </a:p>
        </p:txBody>
      </p:sp>
      <p:sp>
        <p:nvSpPr>
          <p:cNvPr id="44" name="PlaceHolder 4"/>
          <p:cNvSpPr>
            <a:spLocks noGrp="1"/>
          </p:cNvSpPr>
          <p:nvPr>
            <p:ph type="dt"/>
          </p:nvPr>
        </p:nvSpPr>
        <p:spPr>
          <a:xfrm>
            <a:off x="4278960" y="0"/>
            <a:ext cx="3280680" cy="534240"/>
          </a:xfrm>
          <a:prstGeom prst="rect">
            <a:avLst/>
          </a:prstGeom>
        </p:spPr>
        <p:txBody>
          <a:bodyPr lIns="0" rIns="0" tIns="0" bIns="0">
            <a:noAutofit/>
          </a:bodyPr>
          <a:p>
            <a:pPr algn="r"/>
            <a:r>
              <a:rPr b="0" lang="pl-PL" sz="1400" spc="-1" strike="noStrike">
                <a:latin typeface="Times New Roman"/>
              </a:rPr>
              <a:t>&lt;data/godzina&gt;</a:t>
            </a:r>
            <a:endParaRPr b="0" lang="pl-PL" sz="1400" spc="-1" strike="noStrike">
              <a:latin typeface="Times New Roman"/>
            </a:endParaRPr>
          </a:p>
        </p:txBody>
      </p:sp>
      <p:sp>
        <p:nvSpPr>
          <p:cNvPr id="45" name="PlaceHolder 5"/>
          <p:cNvSpPr>
            <a:spLocks noGrp="1"/>
          </p:cNvSpPr>
          <p:nvPr>
            <p:ph type="ftr"/>
          </p:nvPr>
        </p:nvSpPr>
        <p:spPr>
          <a:xfrm>
            <a:off x="0" y="10157400"/>
            <a:ext cx="3280680" cy="534240"/>
          </a:xfrm>
          <a:prstGeom prst="rect">
            <a:avLst/>
          </a:prstGeom>
        </p:spPr>
        <p:txBody>
          <a:bodyPr lIns="0" rIns="0" tIns="0" bIns="0" anchor="b">
            <a:noAutofit/>
          </a:bodyPr>
          <a:p>
            <a:r>
              <a:rPr b="0" lang="pl-PL" sz="1400" spc="-1" strike="noStrike">
                <a:latin typeface="Times New Roman"/>
              </a:rPr>
              <a:t>&lt;stopka&gt;</a:t>
            </a:r>
            <a:endParaRPr b="0" lang="pl-PL" sz="1400" spc="-1" strike="noStrike">
              <a:latin typeface="Times New Roman"/>
            </a:endParaRPr>
          </a:p>
        </p:txBody>
      </p:sp>
      <p:sp>
        <p:nvSpPr>
          <p:cNvPr id="46"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AA1D3D0C-54E4-47D8-A98B-6213453173FD}" type="slidenum">
              <a:rPr b="0" lang="pl-PL" sz="1400" spc="-1" strike="noStrike">
                <a:latin typeface="Times New Roman"/>
              </a:rPr>
              <a:t>&lt;numer&gt;</a:t>
            </a:fld>
            <a:endParaRPr b="0" lang="pl-PL"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PlaceHolder 1"/>
          <p:cNvSpPr>
            <a:spLocks noGrp="1"/>
          </p:cNvSpPr>
          <p:nvPr>
            <p:ph type="sldImg"/>
          </p:nvPr>
        </p:nvSpPr>
        <p:spPr>
          <a:xfrm>
            <a:off x="685800" y="1143000"/>
            <a:ext cx="5486040" cy="3085920"/>
          </a:xfrm>
          <a:prstGeom prst="rect">
            <a:avLst/>
          </a:prstGeom>
        </p:spPr>
      </p:sp>
      <p:sp>
        <p:nvSpPr>
          <p:cNvPr id="88"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Bef>
                <a:spcPts val="1199"/>
              </a:spcBef>
            </a:pPr>
            <a:r>
              <a:rPr b="1" lang="pl-PL" sz="1800" spc="-1" strike="noStrike">
                <a:latin typeface="Times New Roman"/>
              </a:rPr>
              <a:t>Introduction</a:t>
            </a:r>
            <a:endParaRPr b="0" lang="pl-PL" sz="1800" spc="-1" strike="noStrike">
              <a:latin typeface="Arial"/>
            </a:endParaRPr>
          </a:p>
          <a:p>
            <a:pPr marL="216000" indent="-216000">
              <a:lnSpc>
                <a:spcPct val="100000"/>
              </a:lnSpc>
            </a:pPr>
            <a:r>
              <a:rPr b="0" lang="pl-PL" sz="1800" spc="-1" strike="noStrike">
                <a:latin typeface="Times New Roman"/>
                <a:ea typeface="Times New Roman"/>
              </a:rPr>
              <a:t>The hotel industry is one of the most recent businesses to have a substantial influence on a country's development. Because of the rising tourism activities happening all over the world, the hospitality sector is just now preliminary to advance. The actions that a commercial must take to improve its guest services and hospitality in this situation are covered in this presentation in order to preserve its market position.  In order to improve the brand's image, this presentation will also discuss how to define the targeted demographic and the role of guest services. This presentation's importance of hospitality in regard to enhancing the business's guest services is yet another vital element. </a:t>
            </a:r>
            <a:endParaRPr b="0" lang="pl-PL" sz="1800" spc="-1" strike="noStrike">
              <a:latin typeface="Arial"/>
            </a:endParaRPr>
          </a:p>
        </p:txBody>
      </p:sp>
      <p:sp>
        <p:nvSpPr>
          <p:cNvPr id="89" name="TextShape 3"/>
          <p:cNvSpPr txBox="1"/>
          <p:nvPr/>
        </p:nvSpPr>
        <p:spPr>
          <a:xfrm>
            <a:off x="3884760" y="8685360"/>
            <a:ext cx="2971440" cy="458280"/>
          </a:xfrm>
          <a:prstGeom prst="rect">
            <a:avLst/>
          </a:prstGeom>
          <a:noFill/>
          <a:ln>
            <a:noFill/>
          </a:ln>
        </p:spPr>
        <p:txBody>
          <a:bodyPr anchor="b">
            <a:noAutofit/>
          </a:bodyPr>
          <a:p>
            <a:pPr algn="r">
              <a:lnSpc>
                <a:spcPct val="100000"/>
              </a:lnSpc>
            </a:pPr>
            <a:fld id="{AE2892FB-46DC-4418-B572-B193BFD03FF1}" type="slidenum">
              <a:rPr b="0" lang="pl-PL" sz="1200" spc="-1" strike="noStrike">
                <a:latin typeface="Times New Roman"/>
              </a:rPr>
              <a:t>&lt;numer&gt;</a:t>
            </a:fld>
            <a:endParaRPr b="0" lang="pl-PL"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PlaceHolder 1"/>
          <p:cNvSpPr>
            <a:spLocks noGrp="1"/>
          </p:cNvSpPr>
          <p:nvPr>
            <p:ph type="sldImg"/>
          </p:nvPr>
        </p:nvSpPr>
        <p:spPr>
          <a:xfrm>
            <a:off x="685800" y="1143000"/>
            <a:ext cx="5486040" cy="3085920"/>
          </a:xfrm>
          <a:prstGeom prst="rect">
            <a:avLst/>
          </a:prstGeom>
        </p:spPr>
      </p:sp>
      <p:sp>
        <p:nvSpPr>
          <p:cNvPr id="91"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Bef>
                <a:spcPts val="201"/>
              </a:spcBef>
            </a:pPr>
            <a:r>
              <a:rPr b="1" lang="pl-PL" sz="1800" spc="-1" strike="noStrike">
                <a:latin typeface="Times New Roman"/>
              </a:rPr>
              <a:t>Overview of the organisation </a:t>
            </a:r>
            <a:endParaRPr b="0" lang="pl-PL" sz="1800" spc="-1" strike="noStrike">
              <a:latin typeface="Arial"/>
            </a:endParaRPr>
          </a:p>
          <a:p>
            <a:pPr marL="216000" indent="-216000">
              <a:lnSpc>
                <a:spcPct val="100000"/>
              </a:lnSpc>
            </a:pPr>
            <a:r>
              <a:rPr b="0" lang="pl-PL" sz="1800" spc="-1" strike="noStrike">
                <a:latin typeface="Times New Roman"/>
                <a:ea typeface="Times New Roman"/>
              </a:rPr>
              <a:t>Moxy Brooklyn Williamsburg is a budget-friendly, entertaining, and fashionable hotel chain that offers guests everything they require and nothing they do not. Moxy Brooklyn Williamsburg boldly confronts the prospects of a traditional hotel stay, starting with check-in at the Bar and increasing to more than 60 immersive hotels on both sides of Europe, North America, and Asia Pacific. Even with the most unpleasant video, Moxy Brooklyn Williamsburg achieves to produce attractiveness (Marriott, 2023). They aim for excellence, but before they do that, they pay courtesy and put themselves in the client's position. They all revolve on adding value via creative thinking and impeccable execution. </a:t>
            </a:r>
            <a:endParaRPr b="0" lang="pl-PL" sz="1800" spc="-1" strike="noStrike">
              <a:latin typeface="Arial"/>
            </a:endParaRPr>
          </a:p>
        </p:txBody>
      </p:sp>
      <p:sp>
        <p:nvSpPr>
          <p:cNvPr id="92" name="TextShape 3"/>
          <p:cNvSpPr txBox="1"/>
          <p:nvPr/>
        </p:nvSpPr>
        <p:spPr>
          <a:xfrm>
            <a:off x="3884760" y="8685360"/>
            <a:ext cx="2971440" cy="458280"/>
          </a:xfrm>
          <a:prstGeom prst="rect">
            <a:avLst/>
          </a:prstGeom>
          <a:noFill/>
          <a:ln>
            <a:noFill/>
          </a:ln>
        </p:spPr>
        <p:txBody>
          <a:bodyPr anchor="b">
            <a:noAutofit/>
          </a:bodyPr>
          <a:p>
            <a:pPr algn="r">
              <a:lnSpc>
                <a:spcPct val="100000"/>
              </a:lnSpc>
            </a:pPr>
            <a:fld id="{FD46CD19-A3E9-4DAB-8076-4ABE3ACDED3E}" type="slidenum">
              <a:rPr b="0" lang="pl-PL" sz="1200" spc="-1" strike="noStrike">
                <a:latin typeface="Times New Roman"/>
              </a:rPr>
              <a:t>&lt;numer&gt;</a:t>
            </a:fld>
            <a:endParaRPr b="0" lang="pl-PL"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sldImg"/>
          </p:nvPr>
        </p:nvSpPr>
        <p:spPr>
          <a:xfrm>
            <a:off x="685800" y="1143000"/>
            <a:ext cx="5486040" cy="3085920"/>
          </a:xfrm>
          <a:prstGeom prst="rect">
            <a:avLst/>
          </a:prstGeom>
        </p:spPr>
      </p:sp>
      <p:sp>
        <p:nvSpPr>
          <p:cNvPr id="94"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Bef>
                <a:spcPts val="1199"/>
              </a:spcBef>
            </a:pPr>
            <a:r>
              <a:rPr b="1" lang="pl-PL" sz="1800" spc="-1" strike="noStrike">
                <a:latin typeface="Times New Roman"/>
              </a:rPr>
              <a:t>Target clientele of Moxy Brooklyn Williamsburg</a:t>
            </a:r>
            <a:endParaRPr b="0" lang="pl-PL" sz="1800" spc="-1" strike="noStrike">
              <a:latin typeface="Arial"/>
            </a:endParaRPr>
          </a:p>
          <a:p>
            <a:pPr marL="216000" indent="-216000">
              <a:lnSpc>
                <a:spcPct val="100000"/>
              </a:lnSpc>
            </a:pPr>
            <a:r>
              <a:rPr b="0" lang="pl-PL" sz="1800" spc="-1" strike="noStrike">
                <a:latin typeface="Times New Roman"/>
                <a:ea typeface="Times New Roman"/>
              </a:rPr>
              <a:t>The excellent services offered by Moxy Brooklyn Williamsburg are obtainable to those who must travel for professional, attend conferences, or conduct exhibitions. This particular hotel's target customers include tour groups, solo travellers, small meeting groups, and business visitors. In order to give their facilities to a certain section of this hotel's clientele, management can be aware of their client’s requirements (Jelski, 2023). The hotel's intended guests present prospects for upholding growth and sustainability in the international marketplace.</a:t>
            </a:r>
            <a:endParaRPr b="0" lang="pl-PL" sz="1800" spc="-1" strike="noStrike">
              <a:latin typeface="Arial"/>
            </a:endParaRPr>
          </a:p>
        </p:txBody>
      </p:sp>
      <p:sp>
        <p:nvSpPr>
          <p:cNvPr id="95" name="TextShape 3"/>
          <p:cNvSpPr txBox="1"/>
          <p:nvPr/>
        </p:nvSpPr>
        <p:spPr>
          <a:xfrm>
            <a:off x="3884760" y="8685360"/>
            <a:ext cx="2971440" cy="458280"/>
          </a:xfrm>
          <a:prstGeom prst="rect">
            <a:avLst/>
          </a:prstGeom>
          <a:noFill/>
          <a:ln>
            <a:noFill/>
          </a:ln>
        </p:spPr>
        <p:txBody>
          <a:bodyPr anchor="b">
            <a:noAutofit/>
          </a:bodyPr>
          <a:p>
            <a:pPr algn="r">
              <a:lnSpc>
                <a:spcPct val="100000"/>
              </a:lnSpc>
            </a:pPr>
            <a:fld id="{2F515A08-3795-46E7-90C5-42470C60A5A6}" type="slidenum">
              <a:rPr b="0" lang="pl-PL" sz="1200" spc="-1" strike="noStrike">
                <a:latin typeface="Times New Roman"/>
              </a:rPr>
              <a:t>&lt;numer&gt;</a:t>
            </a:fld>
            <a:endParaRPr b="0" lang="pl-PL"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PlaceHolder 1"/>
          <p:cNvSpPr>
            <a:spLocks noGrp="1"/>
          </p:cNvSpPr>
          <p:nvPr>
            <p:ph type="sldImg"/>
          </p:nvPr>
        </p:nvSpPr>
        <p:spPr>
          <a:xfrm>
            <a:off x="685800" y="1143000"/>
            <a:ext cx="5486040" cy="3085920"/>
          </a:xfrm>
          <a:prstGeom prst="rect">
            <a:avLst/>
          </a:prstGeom>
        </p:spPr>
      </p:sp>
      <p:sp>
        <p:nvSpPr>
          <p:cNvPr id="97"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Aft>
                <a:spcPts val="799"/>
              </a:spcAft>
            </a:pPr>
            <a:r>
              <a:rPr b="1" lang="pl-PL" sz="1800" spc="-1" strike="noStrike">
                <a:solidFill>
                  <a:srgbClr val="0e101a"/>
                </a:solidFill>
                <a:latin typeface="Times New Roman"/>
                <a:ea typeface="Times New Roman"/>
              </a:rPr>
              <a:t>Explaining the nature, scope and role of the guest services and facilities that are offered by Moxy Brooklyn Williamsburg </a:t>
            </a:r>
            <a:endParaRPr b="0" lang="pl-PL" sz="1800" spc="-1" strike="noStrike">
              <a:latin typeface="Arial"/>
            </a:endParaRPr>
          </a:p>
          <a:p>
            <a:pPr marL="216000" indent="-216000" algn="just">
              <a:lnSpc>
                <a:spcPct val="200000"/>
              </a:lnSpc>
              <a:spcBef>
                <a:spcPts val="201"/>
              </a:spcBef>
            </a:pPr>
            <a:r>
              <a:rPr b="1" i="1" lang="pl-PL" sz="1800" spc="-1" strike="noStrike" u="sng">
                <a:solidFill>
                  <a:srgbClr val="0e101a"/>
                </a:solidFill>
                <a:uFillTx/>
                <a:latin typeface="Times New Roman"/>
                <a:ea typeface="Arial"/>
              </a:rPr>
              <a:t>Nature of the guest services and facilities </a:t>
            </a:r>
            <a:endParaRPr b="0" lang="pl-PL" sz="1800" spc="-1" strike="noStrike">
              <a:latin typeface="Arial"/>
            </a:endParaRPr>
          </a:p>
          <a:p>
            <a:pPr marL="216000" indent="-216000" algn="just">
              <a:lnSpc>
                <a:spcPct val="200000"/>
              </a:lnSpc>
            </a:pPr>
            <a:r>
              <a:rPr b="0" lang="pl-PL" sz="1800" spc="-1" strike="noStrike">
                <a:solidFill>
                  <a:srgbClr val="0e101a"/>
                </a:solidFill>
                <a:latin typeface="Times New Roman"/>
                <a:ea typeface="Times New Roman"/>
              </a:rPr>
              <a:t>The authority of the profound hospitality chain Moxy Brooklyn Williamsburg tries to provide an extensive range of quality hospitality services to their potential clients. They also try to provide standard-quality accommodations to the tourists and also provide good quality furnishings, lighting, strong interconnectivity in the hotel rooms, superior food qualities and many more. The premium quality facilities that are provided by the authority attract most of the potential tourists towards them which increase their sales revenues effectively </a:t>
            </a:r>
            <a:r>
              <a:rPr b="0" lang="pl-PL" sz="1800" spc="-1" strike="noStrike">
                <a:solidFill>
                  <a:srgbClr val="000000"/>
                </a:solidFill>
                <a:latin typeface="Times New Roman"/>
                <a:ea typeface="Times New Roman"/>
              </a:rPr>
              <a:t>(Mody, 2023). </a:t>
            </a:r>
            <a:endParaRPr b="0" lang="pl-PL" sz="1800" spc="-1" strike="noStrike">
              <a:latin typeface="Arial"/>
            </a:endParaRPr>
          </a:p>
          <a:p>
            <a:pPr marL="216000" indent="-216000">
              <a:lnSpc>
                <a:spcPct val="100000"/>
              </a:lnSpc>
            </a:pPr>
            <a:endParaRPr b="0" lang="pl-PL" sz="1800" spc="-1" strike="noStrike">
              <a:latin typeface="Arial"/>
            </a:endParaRPr>
          </a:p>
        </p:txBody>
      </p:sp>
      <p:sp>
        <p:nvSpPr>
          <p:cNvPr id="98" name="TextShape 3"/>
          <p:cNvSpPr txBox="1"/>
          <p:nvPr/>
        </p:nvSpPr>
        <p:spPr>
          <a:xfrm>
            <a:off x="3884760" y="8685360"/>
            <a:ext cx="2971440" cy="458280"/>
          </a:xfrm>
          <a:prstGeom prst="rect">
            <a:avLst/>
          </a:prstGeom>
          <a:noFill/>
          <a:ln>
            <a:noFill/>
          </a:ln>
        </p:spPr>
        <p:txBody>
          <a:bodyPr anchor="b">
            <a:noAutofit/>
          </a:bodyPr>
          <a:p>
            <a:pPr algn="r">
              <a:lnSpc>
                <a:spcPct val="100000"/>
              </a:lnSpc>
            </a:pPr>
            <a:fld id="{86B919D3-51A2-4371-B925-51FCCFBEA67D}" type="slidenum">
              <a:rPr b="0" lang="pl-PL" sz="1200" spc="-1" strike="noStrike">
                <a:latin typeface="Times New Roman"/>
              </a:rPr>
              <a:t>&lt;numer&gt;</a:t>
            </a:fld>
            <a:endParaRPr b="0" lang="pl-PL"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PlaceHolder 1"/>
          <p:cNvSpPr>
            <a:spLocks noGrp="1"/>
          </p:cNvSpPr>
          <p:nvPr>
            <p:ph type="sldImg"/>
          </p:nvPr>
        </p:nvSpPr>
        <p:spPr>
          <a:xfrm>
            <a:off x="685800" y="1143000"/>
            <a:ext cx="5486040" cy="3085920"/>
          </a:xfrm>
          <a:prstGeom prst="rect">
            <a:avLst/>
          </a:prstGeom>
        </p:spPr>
      </p:sp>
      <p:sp>
        <p:nvSpPr>
          <p:cNvPr id="100"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Bef>
                <a:spcPts val="201"/>
              </a:spcBef>
            </a:pPr>
            <a:r>
              <a:rPr b="1" i="1" lang="pl-PL" sz="1800" spc="-1" strike="noStrike" u="sng">
                <a:uFillTx/>
                <a:latin typeface="Times New Roman"/>
                <a:ea typeface="Arial"/>
              </a:rPr>
              <a:t>Future scope of their hospitality services </a:t>
            </a:r>
            <a:endParaRPr b="0" lang="pl-PL" sz="1800" spc="-1" strike="noStrike">
              <a:latin typeface="Arial"/>
            </a:endParaRPr>
          </a:p>
          <a:p>
            <a:pPr marL="216000" indent="-216000" algn="just">
              <a:lnSpc>
                <a:spcPct val="200000"/>
              </a:lnSpc>
            </a:pPr>
            <a:r>
              <a:rPr b="0" lang="pl-PL" sz="1800" spc="-1" strike="noStrike">
                <a:latin typeface="Times New Roman"/>
                <a:ea typeface="Times New Roman"/>
              </a:rPr>
              <a:t>The management of this eminent hospitality brand tries to expand its business globally with its small and large hotels. As the respective brand always targets to operate their business in high-tech smart cities where they can be able to get more global clients who can avail of all kinds of modern and premium facilities (Tesone, 2014). Apart from that, the management also decides to open more hotel chains in various other parts of the country and upgrade their managerial structure as well. Recruiting the food and beverages manager, reception managers, and maintenance managers in business operations can help to enhance their future business scopes </a:t>
            </a:r>
            <a:r>
              <a:rPr b="0" lang="pl-PL" sz="1800" spc="-1" strike="noStrike">
                <a:solidFill>
                  <a:srgbClr val="000000"/>
                </a:solidFill>
                <a:latin typeface="Times New Roman"/>
                <a:ea typeface="Times New Roman"/>
              </a:rPr>
              <a:t>(Zarezadeh, 2022). </a:t>
            </a:r>
            <a:endParaRPr b="0" lang="pl-PL" sz="1800" spc="-1" strike="noStrike">
              <a:latin typeface="Arial"/>
            </a:endParaRPr>
          </a:p>
          <a:p>
            <a:pPr marL="216000" indent="-216000">
              <a:lnSpc>
                <a:spcPct val="100000"/>
              </a:lnSpc>
            </a:pPr>
            <a:endParaRPr b="0" lang="pl-PL" sz="1800" spc="-1" strike="noStrike">
              <a:latin typeface="Arial"/>
            </a:endParaRPr>
          </a:p>
        </p:txBody>
      </p:sp>
      <p:sp>
        <p:nvSpPr>
          <p:cNvPr id="101" name="TextShape 3"/>
          <p:cNvSpPr txBox="1"/>
          <p:nvPr/>
        </p:nvSpPr>
        <p:spPr>
          <a:xfrm>
            <a:off x="3884760" y="8685360"/>
            <a:ext cx="2971440" cy="458280"/>
          </a:xfrm>
          <a:prstGeom prst="rect">
            <a:avLst/>
          </a:prstGeom>
          <a:noFill/>
          <a:ln>
            <a:noFill/>
          </a:ln>
        </p:spPr>
        <p:txBody>
          <a:bodyPr anchor="b">
            <a:noAutofit/>
          </a:bodyPr>
          <a:p>
            <a:pPr algn="r">
              <a:lnSpc>
                <a:spcPct val="100000"/>
              </a:lnSpc>
            </a:pPr>
            <a:fld id="{78B1EB8E-8133-4C3D-B70C-D2B9D8579F3B}" type="slidenum">
              <a:rPr b="0" lang="pl-PL" sz="1200" spc="-1" strike="noStrike">
                <a:latin typeface="Times New Roman"/>
              </a:rPr>
              <a:t>&lt;numer&gt;</a:t>
            </a:fld>
            <a:endParaRPr b="0" lang="pl-PL"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2" name="PlaceHolder 1"/>
          <p:cNvSpPr>
            <a:spLocks noGrp="1"/>
          </p:cNvSpPr>
          <p:nvPr>
            <p:ph type="sldImg"/>
          </p:nvPr>
        </p:nvSpPr>
        <p:spPr>
          <a:xfrm>
            <a:off x="685800" y="1143000"/>
            <a:ext cx="5486040" cy="3085920"/>
          </a:xfrm>
          <a:prstGeom prst="rect">
            <a:avLst/>
          </a:prstGeom>
        </p:spPr>
      </p:sp>
      <p:sp>
        <p:nvSpPr>
          <p:cNvPr id="103"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Bef>
                <a:spcPts val="201"/>
              </a:spcBef>
            </a:pPr>
            <a:r>
              <a:rPr b="1" i="1" lang="pl-PL" sz="1800" spc="-1" strike="noStrike" u="sng">
                <a:uFillTx/>
                <a:latin typeface="Times New Roman"/>
                <a:ea typeface="Arial"/>
              </a:rPr>
              <a:t>Role of the guest services and Facilities</a:t>
            </a:r>
            <a:endParaRPr b="0" lang="pl-PL" sz="1800" spc="-1" strike="noStrike">
              <a:latin typeface="Arial"/>
            </a:endParaRPr>
          </a:p>
          <a:p>
            <a:pPr marL="216000" indent="-216000" algn="just">
              <a:lnSpc>
                <a:spcPct val="200000"/>
              </a:lnSpc>
            </a:pPr>
            <a:r>
              <a:rPr b="0" lang="pl-PL" sz="1800" spc="-1" strike="noStrike">
                <a:latin typeface="Times New Roman"/>
                <a:ea typeface="Times New Roman"/>
              </a:rPr>
              <a:t>The business operations of Moxy Brooklyn Williamsburg are operated by maintaining the hierarchical managerial structure that can help the entire hospitality sector to operate their business most successively in the competitive market. Apart from that, the management of the organisation also focuses on maintaining the client preferences and focuses on them to provide quality services according to their choices which is the main role of the management that impacts positively on their services </a:t>
            </a:r>
            <a:r>
              <a:rPr b="0" lang="pl-PL" sz="1800" spc="-1" strike="noStrike">
                <a:solidFill>
                  <a:srgbClr val="000000"/>
                </a:solidFill>
                <a:latin typeface="Times New Roman"/>
                <a:ea typeface="Times New Roman"/>
              </a:rPr>
              <a:t>(Shin, 2022). </a:t>
            </a:r>
            <a:endParaRPr b="0" lang="pl-PL" sz="1800" spc="-1" strike="noStrike">
              <a:latin typeface="Arial"/>
            </a:endParaRPr>
          </a:p>
          <a:p>
            <a:pPr marL="216000" indent="-216000">
              <a:lnSpc>
                <a:spcPct val="100000"/>
              </a:lnSpc>
            </a:pPr>
            <a:endParaRPr b="0" lang="pl-PL" sz="1800" spc="-1" strike="noStrike">
              <a:latin typeface="Arial"/>
            </a:endParaRPr>
          </a:p>
        </p:txBody>
      </p:sp>
      <p:sp>
        <p:nvSpPr>
          <p:cNvPr id="104" name="TextShape 3"/>
          <p:cNvSpPr txBox="1"/>
          <p:nvPr/>
        </p:nvSpPr>
        <p:spPr>
          <a:xfrm>
            <a:off x="3884760" y="8685360"/>
            <a:ext cx="2971440" cy="458280"/>
          </a:xfrm>
          <a:prstGeom prst="rect">
            <a:avLst/>
          </a:prstGeom>
          <a:noFill/>
          <a:ln>
            <a:noFill/>
          </a:ln>
        </p:spPr>
        <p:txBody>
          <a:bodyPr anchor="b">
            <a:noAutofit/>
          </a:bodyPr>
          <a:p>
            <a:pPr algn="r">
              <a:lnSpc>
                <a:spcPct val="100000"/>
              </a:lnSpc>
            </a:pPr>
            <a:fld id="{546DD376-A2C7-4CF5-BA5A-5EEBB40C3B63}" type="slidenum">
              <a:rPr b="0" lang="pl-PL" sz="1200" spc="-1" strike="noStrike">
                <a:latin typeface="Times New Roman"/>
              </a:rPr>
              <a:t>&lt;numer&gt;</a:t>
            </a:fld>
            <a:endParaRPr b="0" lang="pl-PL" sz="12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5" name="PlaceHolder 1"/>
          <p:cNvSpPr>
            <a:spLocks noGrp="1"/>
          </p:cNvSpPr>
          <p:nvPr>
            <p:ph type="sldImg"/>
          </p:nvPr>
        </p:nvSpPr>
        <p:spPr>
          <a:xfrm>
            <a:off x="685800" y="1143000"/>
            <a:ext cx="5486040" cy="3085920"/>
          </a:xfrm>
          <a:prstGeom prst="rect">
            <a:avLst/>
          </a:prstGeom>
        </p:spPr>
      </p:sp>
      <p:sp>
        <p:nvSpPr>
          <p:cNvPr id="106"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Bef>
                <a:spcPts val="1199"/>
              </a:spcBef>
            </a:pPr>
            <a:r>
              <a:rPr b="1" lang="pl-PL" sz="1800" spc="-1" strike="noStrike">
                <a:latin typeface="Times New Roman"/>
              </a:rPr>
              <a:t>Function and Role of Guest Service</a:t>
            </a:r>
            <a:endParaRPr b="0" lang="pl-PL" sz="1800" spc="-1" strike="noStrike">
              <a:latin typeface="Arial"/>
            </a:endParaRPr>
          </a:p>
          <a:p>
            <a:pPr marL="216000" indent="-216000">
              <a:lnSpc>
                <a:spcPct val="100000"/>
              </a:lnSpc>
            </a:pPr>
            <a:r>
              <a:rPr b="0" lang="pl-PL" sz="1800" spc="-1" strike="noStrike">
                <a:latin typeface="Times New Roman"/>
                <a:ea typeface="Times New Roman"/>
              </a:rPr>
              <a:t>In order to help their clients with their various needs, guest service's main goal is to assist them. This factor mostly relates to the lodging needs of tourists when they are on a trip. In addition, this component of the hospitality service providers' offerings to the customers includes the planning of transportation and meals, which plays a major role in guest service as well (</a:t>
            </a:r>
            <a:r>
              <a:rPr b="0" lang="pl-PL" sz="1800" spc="-1" strike="noStrike">
                <a:solidFill>
                  <a:srgbClr val="000000"/>
                </a:solidFill>
                <a:latin typeface="Times New Roman"/>
                <a:ea typeface="Times New Roman"/>
              </a:rPr>
              <a:t>Wood, 2015). Another important aspect of guest service that hospitality service providers must adhere to in order to improve the quality of their services is giving clients the right instruction. By offering advice, the organisation boost their security over their presence, which is really important. Perhaps this measure is very much beneficial for the organisation to hold their brand image in the market for a long time period (Amaresan, 2022).</a:t>
            </a:r>
            <a:endParaRPr b="0" lang="pl-PL" sz="1800" spc="-1" strike="noStrike">
              <a:latin typeface="Arial"/>
            </a:endParaRPr>
          </a:p>
        </p:txBody>
      </p:sp>
      <p:sp>
        <p:nvSpPr>
          <p:cNvPr id="107" name="TextShape 3"/>
          <p:cNvSpPr txBox="1"/>
          <p:nvPr/>
        </p:nvSpPr>
        <p:spPr>
          <a:xfrm>
            <a:off x="3884760" y="8685360"/>
            <a:ext cx="2971440" cy="458280"/>
          </a:xfrm>
          <a:prstGeom prst="rect">
            <a:avLst/>
          </a:prstGeom>
          <a:noFill/>
          <a:ln>
            <a:noFill/>
          </a:ln>
        </p:spPr>
        <p:txBody>
          <a:bodyPr anchor="b">
            <a:noAutofit/>
          </a:bodyPr>
          <a:p>
            <a:pPr algn="r">
              <a:lnSpc>
                <a:spcPct val="100000"/>
              </a:lnSpc>
            </a:pPr>
            <a:fld id="{4FA2F82F-6839-4089-9E83-1E5C394AA316}" type="slidenum">
              <a:rPr b="0" lang="pl-PL" sz="1200" spc="-1" strike="noStrike">
                <a:latin typeface="Times New Roman"/>
              </a:rPr>
              <a:t>&lt;numer&gt;</a:t>
            </a:fld>
            <a:endParaRPr b="0" lang="pl-PL"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8" name="PlaceHolder 1"/>
          <p:cNvSpPr>
            <a:spLocks noGrp="1"/>
          </p:cNvSpPr>
          <p:nvPr>
            <p:ph type="sldImg"/>
          </p:nvPr>
        </p:nvSpPr>
        <p:spPr>
          <a:xfrm>
            <a:off x="685800" y="1143000"/>
            <a:ext cx="5486040" cy="3085920"/>
          </a:xfrm>
          <a:prstGeom prst="rect">
            <a:avLst/>
          </a:prstGeom>
        </p:spPr>
      </p:sp>
      <p:sp>
        <p:nvSpPr>
          <p:cNvPr id="109"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Bef>
                <a:spcPts val="1199"/>
              </a:spcBef>
            </a:pPr>
            <a:r>
              <a:rPr b="1" lang="pl-PL" sz="1800" spc="-1" strike="noStrike">
                <a:latin typeface="Times New Roman"/>
              </a:rPr>
              <a:t>The significance of hospitality</a:t>
            </a:r>
            <a:endParaRPr b="0" lang="pl-PL" sz="1800" spc="-1" strike="noStrike">
              <a:latin typeface="Arial"/>
            </a:endParaRPr>
          </a:p>
          <a:p>
            <a:pPr marL="216000" indent="-216000" algn="just">
              <a:lnSpc>
                <a:spcPct val="200000"/>
              </a:lnSpc>
            </a:pPr>
            <a:r>
              <a:rPr b="1" lang="pl-PL" sz="1800" spc="-1" strike="noStrike">
                <a:latin typeface="Times New Roman"/>
                <a:ea typeface="Times New Roman"/>
              </a:rPr>
              <a:t>Ensures the clients' loyalty</a:t>
            </a:r>
            <a:endParaRPr b="0" lang="pl-PL" sz="1800" spc="-1" strike="noStrike">
              <a:latin typeface="Arial"/>
            </a:endParaRPr>
          </a:p>
          <a:p>
            <a:pPr marL="216000" indent="-216000" algn="just">
              <a:lnSpc>
                <a:spcPct val="200000"/>
              </a:lnSpc>
            </a:pPr>
            <a:r>
              <a:rPr b="0" lang="pl-PL" sz="1800" spc="-1" strike="noStrike">
                <a:latin typeface="Times New Roman"/>
                <a:ea typeface="Times New Roman"/>
              </a:rPr>
              <a:t>The rise in repeat commercials is another benefit of providing top-notch hospitality facilities. People are drawn to visit generous service providers with well-developed hospitality amenities. Once the business is able to please its clientele with its hospitality service, it increases their loyalty and inspires them to return to the hotel in the future (Sarah Olson, 2022).</a:t>
            </a:r>
            <a:endParaRPr b="0" lang="pl-PL" sz="1800" spc="-1" strike="noStrike">
              <a:latin typeface="Arial"/>
            </a:endParaRPr>
          </a:p>
          <a:p>
            <a:pPr marL="216000" indent="-216000" algn="just">
              <a:lnSpc>
                <a:spcPct val="200000"/>
              </a:lnSpc>
            </a:pPr>
            <a:r>
              <a:rPr b="1" lang="pl-PL" sz="1800" spc="-1" strike="noStrike">
                <a:latin typeface="Times New Roman"/>
                <a:ea typeface="Times New Roman"/>
              </a:rPr>
              <a:t>Boost the brand's reputation</a:t>
            </a:r>
            <a:endParaRPr b="0" lang="pl-PL" sz="1800" spc="-1" strike="noStrike">
              <a:latin typeface="Arial"/>
            </a:endParaRPr>
          </a:p>
          <a:p>
            <a:pPr marL="216000" indent="-216000">
              <a:lnSpc>
                <a:spcPct val="100000"/>
              </a:lnSpc>
            </a:pPr>
            <a:r>
              <a:rPr b="0" lang="pl-PL" sz="1800" spc="-1" strike="noStrike">
                <a:latin typeface="Times New Roman"/>
                <a:ea typeface="Times New Roman"/>
              </a:rPr>
              <a:t>The brand image of hospitality service providers may be greatly enhanced by well-developed hospitality services. The hospitality industry has to be improved by meeting customer necessities and acting in a courteous manner. As a result of this action, the company's brand image is enhanced and the needs of the customers are more effectively met (Igniyte, 2018)</a:t>
            </a:r>
            <a:endParaRPr b="0" lang="pl-PL" sz="1800" spc="-1" strike="noStrike">
              <a:latin typeface="Arial"/>
            </a:endParaRPr>
          </a:p>
        </p:txBody>
      </p:sp>
      <p:sp>
        <p:nvSpPr>
          <p:cNvPr id="110" name="TextShape 3"/>
          <p:cNvSpPr txBox="1"/>
          <p:nvPr/>
        </p:nvSpPr>
        <p:spPr>
          <a:xfrm>
            <a:off x="3884760" y="8685360"/>
            <a:ext cx="2971440" cy="458280"/>
          </a:xfrm>
          <a:prstGeom prst="rect">
            <a:avLst/>
          </a:prstGeom>
          <a:noFill/>
          <a:ln>
            <a:noFill/>
          </a:ln>
        </p:spPr>
        <p:txBody>
          <a:bodyPr anchor="b">
            <a:noAutofit/>
          </a:bodyPr>
          <a:p>
            <a:pPr algn="r">
              <a:lnSpc>
                <a:spcPct val="100000"/>
              </a:lnSpc>
            </a:pPr>
            <a:fld id="{4C592121-1ED5-4FE6-911D-CF22CE9C2623}" type="slidenum">
              <a:rPr b="0" lang="pl-PL" sz="1200" spc="-1" strike="noStrike">
                <a:latin typeface="Times New Roman"/>
              </a:rPr>
              <a:t>&lt;numer&gt;</a:t>
            </a:fld>
            <a:endParaRPr b="0" lang="pl-PL" sz="12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PlaceHolder 1"/>
          <p:cNvSpPr>
            <a:spLocks noGrp="1"/>
          </p:cNvSpPr>
          <p:nvPr>
            <p:ph type="sldImg"/>
          </p:nvPr>
        </p:nvSpPr>
        <p:spPr>
          <a:xfrm>
            <a:off x="685800" y="1143000"/>
            <a:ext cx="5486040" cy="3085920"/>
          </a:xfrm>
          <a:prstGeom prst="rect">
            <a:avLst/>
          </a:prstGeom>
        </p:spPr>
      </p:sp>
      <p:sp>
        <p:nvSpPr>
          <p:cNvPr id="112" name="PlaceHolder 2"/>
          <p:cNvSpPr>
            <a:spLocks noGrp="1"/>
          </p:cNvSpPr>
          <p:nvPr>
            <p:ph type="body"/>
          </p:nvPr>
        </p:nvSpPr>
        <p:spPr>
          <a:xfrm>
            <a:off x="685800" y="4400640"/>
            <a:ext cx="5486040" cy="3600000"/>
          </a:xfrm>
          <a:prstGeom prst="rect">
            <a:avLst/>
          </a:prstGeom>
        </p:spPr>
        <p:txBody>
          <a:bodyPr>
            <a:noAutofit/>
          </a:bodyPr>
          <a:p>
            <a:pPr marL="216000" indent="-216000" algn="just">
              <a:lnSpc>
                <a:spcPct val="200000"/>
              </a:lnSpc>
              <a:spcBef>
                <a:spcPts val="1199"/>
              </a:spcBef>
            </a:pPr>
            <a:r>
              <a:rPr b="1" lang="pl-PL" sz="1800" spc="-1" strike="noStrike">
                <a:latin typeface="Times New Roman"/>
              </a:rPr>
              <a:t>Conclusion</a:t>
            </a:r>
            <a:endParaRPr b="0" lang="pl-PL" sz="1800" spc="-1" strike="noStrike">
              <a:latin typeface="Arial"/>
            </a:endParaRPr>
          </a:p>
          <a:p>
            <a:pPr marL="216000" indent="-216000">
              <a:lnSpc>
                <a:spcPct val="100000"/>
              </a:lnSpc>
            </a:pPr>
            <a:r>
              <a:rPr b="0" lang="pl-PL" sz="1800" spc="-1" strike="noStrike">
                <a:latin typeface="Times New Roman"/>
                <a:ea typeface="Times New Roman"/>
              </a:rPr>
              <a:t>The Marriott International-managed Moxy Brooklyn Williamsburg franchises have been briefly discussed in this presentation. With increased hospitality and guest service, the firm can hold onto its market position, which has been correctly represented in this presentation. Although they have contributed to them being one of the top hotel chains in the world, the patrons of the hospitality service provider are not the only vital aspect in this presentation to ensure the validity of their services. The presentation also goes into detail on the value of hospitality and the part that customer service plays in assisting a company in enhancing its brand image in a competitive market. </a:t>
            </a:r>
            <a:endParaRPr b="0" lang="pl-PL" sz="1800" spc="-1" strike="noStrike">
              <a:latin typeface="Arial"/>
            </a:endParaRPr>
          </a:p>
        </p:txBody>
      </p:sp>
      <p:sp>
        <p:nvSpPr>
          <p:cNvPr id="113" name="TextShape 3"/>
          <p:cNvSpPr txBox="1"/>
          <p:nvPr/>
        </p:nvSpPr>
        <p:spPr>
          <a:xfrm>
            <a:off x="3884760" y="8685360"/>
            <a:ext cx="2971440" cy="458280"/>
          </a:xfrm>
          <a:prstGeom prst="rect">
            <a:avLst/>
          </a:prstGeom>
          <a:noFill/>
          <a:ln>
            <a:noFill/>
          </a:ln>
        </p:spPr>
        <p:txBody>
          <a:bodyPr anchor="b">
            <a:noAutofit/>
          </a:bodyPr>
          <a:p>
            <a:pPr algn="r">
              <a:lnSpc>
                <a:spcPct val="100000"/>
              </a:lnSpc>
            </a:pPr>
            <a:fld id="{DC1BA81F-7A67-4AF9-BF6F-925CEE83BCFD}" type="slidenum">
              <a:rPr b="0" lang="pl-PL" sz="1200" spc="-1" strike="noStrike">
                <a:latin typeface="Times New Roman"/>
              </a:rPr>
              <a:t>&lt;numer&gt;</a:t>
            </a:fld>
            <a:endParaRPr b="0" lang="pl-PL" sz="12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6" name="PlaceHolder 2"/>
          <p:cNvSpPr>
            <a:spLocks noGrp="1"/>
          </p:cNvSpPr>
          <p:nvPr>
            <p:ph type="subTitle"/>
          </p:nvPr>
        </p:nvSpPr>
        <p:spPr>
          <a:xfrm>
            <a:off x="609480" y="1604520"/>
            <a:ext cx="10972440" cy="3977280"/>
          </a:xfrm>
          <a:prstGeom prst="rect">
            <a:avLst/>
          </a:prstGeom>
        </p:spPr>
        <p:txBody>
          <a:bodyPr lIns="0" rIns="0" tIns="0" bIns="0" anchor="ctr">
            <a:spAutoFit/>
          </a:bodyPr>
          <a:p>
            <a:pPr algn="ctr"/>
            <a:endParaRPr b="0" lang="pl-PL"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8" name="PlaceHolder 2"/>
          <p:cNvSpPr>
            <a:spLocks noGrp="1"/>
          </p:cNvSpPr>
          <p:nvPr>
            <p:ph type="body"/>
          </p:nvPr>
        </p:nvSpPr>
        <p:spPr>
          <a:xfrm>
            <a:off x="609480" y="1604520"/>
            <a:ext cx="10972440" cy="3977280"/>
          </a:xfrm>
          <a:prstGeom prst="rect">
            <a:avLst/>
          </a:prstGeom>
        </p:spPr>
        <p:txBody>
          <a:bodyPr lIns="0" rIns="0" tIns="0" bIns="0">
            <a:normAutofit/>
          </a:bodyPr>
          <a:p>
            <a:endParaRPr b="0" lang="en-US" sz="2800" spc="-1" strike="noStrike">
              <a:solidFill>
                <a:srgbClr val="000000"/>
              </a:solidFill>
              <a:latin typeface="Calibri"/>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10" name="PlaceHolder 2"/>
          <p:cNvSpPr>
            <a:spLocks noGrp="1"/>
          </p:cNvSpPr>
          <p:nvPr>
            <p:ph type="body"/>
          </p:nvPr>
        </p:nvSpPr>
        <p:spPr>
          <a:xfrm>
            <a:off x="609480" y="1604520"/>
            <a:ext cx="5354280" cy="3977280"/>
          </a:xfrm>
          <a:prstGeom prst="rect">
            <a:avLst/>
          </a:prstGeom>
        </p:spPr>
        <p:txBody>
          <a:bodyPr lIns="0" rIns="0" tIns="0" bIns="0">
            <a:normAutofit/>
          </a:bodyPr>
          <a:p>
            <a:endParaRPr b="0" lang="en-US" sz="2800" spc="-1" strike="noStrike">
              <a:solidFill>
                <a:srgbClr val="000000"/>
              </a:solidFill>
              <a:latin typeface="Calibri"/>
            </a:endParaRPr>
          </a:p>
        </p:txBody>
      </p:sp>
      <p:sp>
        <p:nvSpPr>
          <p:cNvPr id="11" name="PlaceHolder 3"/>
          <p:cNvSpPr>
            <a:spLocks noGrp="1"/>
          </p:cNvSpPr>
          <p:nvPr>
            <p:ph type="body"/>
          </p:nvPr>
        </p:nvSpPr>
        <p:spPr>
          <a:xfrm>
            <a:off x="6231960" y="1604520"/>
            <a:ext cx="5354280" cy="3977280"/>
          </a:xfrm>
          <a:prstGeom prst="rect">
            <a:avLst/>
          </a:prstGeom>
        </p:spPr>
        <p:txBody>
          <a:bodyPr lIns="0" rIns="0" tIns="0" bIns="0">
            <a:normAutofit/>
          </a:bodyPr>
          <a:p>
            <a:endParaRPr b="0" lang="en-US" sz="2800" spc="-1" strike="noStrike">
              <a:solidFill>
                <a:srgbClr val="000000"/>
              </a:solidFill>
              <a:latin typeface="Calibri"/>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609480" y="273600"/>
            <a:ext cx="10972440" cy="5307840"/>
          </a:xfrm>
          <a:prstGeom prst="rect">
            <a:avLst/>
          </a:prstGeom>
        </p:spPr>
        <p:txBody>
          <a:bodyPr lIns="0" rIns="0" tIns="0" bIns="0" anchor="ctr">
            <a:spAutoFit/>
          </a:bodyPr>
          <a:p>
            <a:pPr algn="ctr"/>
            <a:endParaRPr b="0" lang="pl-PL"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15" name="PlaceHolder 2"/>
          <p:cNvSpPr>
            <a:spLocks noGrp="1"/>
          </p:cNvSpPr>
          <p:nvPr>
            <p:ph type="body"/>
          </p:nvPr>
        </p:nvSpPr>
        <p:spPr>
          <a:xfrm>
            <a:off x="609480" y="160452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16" name="PlaceHolder 3"/>
          <p:cNvSpPr>
            <a:spLocks noGrp="1"/>
          </p:cNvSpPr>
          <p:nvPr>
            <p:ph type="body"/>
          </p:nvPr>
        </p:nvSpPr>
        <p:spPr>
          <a:xfrm>
            <a:off x="6231960" y="1604520"/>
            <a:ext cx="5354280" cy="3977280"/>
          </a:xfrm>
          <a:prstGeom prst="rect">
            <a:avLst/>
          </a:prstGeom>
        </p:spPr>
        <p:txBody>
          <a:bodyPr lIns="0" rIns="0" tIns="0" bIns="0">
            <a:normAutofit/>
          </a:bodyPr>
          <a:p>
            <a:endParaRPr b="0" lang="en-US" sz="2800" spc="-1" strike="noStrike">
              <a:solidFill>
                <a:srgbClr val="000000"/>
              </a:solidFill>
              <a:latin typeface="Calibri"/>
            </a:endParaRPr>
          </a:p>
        </p:txBody>
      </p:sp>
      <p:sp>
        <p:nvSpPr>
          <p:cNvPr id="17" name="PlaceHolder 4"/>
          <p:cNvSpPr>
            <a:spLocks noGrp="1"/>
          </p:cNvSpPr>
          <p:nvPr>
            <p:ph type="body"/>
          </p:nvPr>
        </p:nvSpPr>
        <p:spPr>
          <a:xfrm>
            <a:off x="609480" y="368208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19" name="PlaceHolder 2"/>
          <p:cNvSpPr>
            <a:spLocks noGrp="1"/>
          </p:cNvSpPr>
          <p:nvPr>
            <p:ph type="body"/>
          </p:nvPr>
        </p:nvSpPr>
        <p:spPr>
          <a:xfrm>
            <a:off x="609480" y="1604520"/>
            <a:ext cx="5354280" cy="3977280"/>
          </a:xfrm>
          <a:prstGeom prst="rect">
            <a:avLst/>
          </a:prstGeom>
        </p:spPr>
        <p:txBody>
          <a:bodyPr lIns="0" rIns="0" tIns="0" bIns="0">
            <a:normAutofit/>
          </a:bodyPr>
          <a:p>
            <a:endParaRPr b="0" lang="en-US" sz="2800" spc="-1" strike="noStrike">
              <a:solidFill>
                <a:srgbClr val="000000"/>
              </a:solidFill>
              <a:latin typeface="Calibri"/>
            </a:endParaRPr>
          </a:p>
        </p:txBody>
      </p:sp>
      <p:sp>
        <p:nvSpPr>
          <p:cNvPr id="20" name="PlaceHolder 3"/>
          <p:cNvSpPr>
            <a:spLocks noGrp="1"/>
          </p:cNvSpPr>
          <p:nvPr>
            <p:ph type="body"/>
          </p:nvPr>
        </p:nvSpPr>
        <p:spPr>
          <a:xfrm>
            <a:off x="6231960" y="160452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21" name="PlaceHolder 4"/>
          <p:cNvSpPr>
            <a:spLocks noGrp="1"/>
          </p:cNvSpPr>
          <p:nvPr>
            <p:ph type="body"/>
          </p:nvPr>
        </p:nvSpPr>
        <p:spPr>
          <a:xfrm>
            <a:off x="6231960" y="368208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23" name="PlaceHolder 2"/>
          <p:cNvSpPr>
            <a:spLocks noGrp="1"/>
          </p:cNvSpPr>
          <p:nvPr>
            <p:ph type="body"/>
          </p:nvPr>
        </p:nvSpPr>
        <p:spPr>
          <a:xfrm>
            <a:off x="609480" y="160452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24" name="PlaceHolder 3"/>
          <p:cNvSpPr>
            <a:spLocks noGrp="1"/>
          </p:cNvSpPr>
          <p:nvPr>
            <p:ph type="body"/>
          </p:nvPr>
        </p:nvSpPr>
        <p:spPr>
          <a:xfrm>
            <a:off x="6231960" y="160452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25" name="PlaceHolder 4"/>
          <p:cNvSpPr>
            <a:spLocks noGrp="1"/>
          </p:cNvSpPr>
          <p:nvPr>
            <p:ph type="body"/>
          </p:nvPr>
        </p:nvSpPr>
        <p:spPr>
          <a:xfrm>
            <a:off x="609480" y="3682080"/>
            <a:ext cx="10972440" cy="1896840"/>
          </a:xfrm>
          <a:prstGeom prst="rect">
            <a:avLst/>
          </a:prstGeom>
        </p:spPr>
        <p:txBody>
          <a:bodyPr lIns="0" rIns="0" tIns="0" bIns="0">
            <a:normAutofit/>
          </a:bodyPr>
          <a:p>
            <a:endParaRPr b="0" lang="en-US" sz="2800" spc="-1" strike="noStrike">
              <a:solidFill>
                <a:srgbClr val="000000"/>
              </a:solidFill>
              <a:latin typeface="Calibri"/>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27" name="PlaceHolder 2"/>
          <p:cNvSpPr>
            <a:spLocks noGrp="1"/>
          </p:cNvSpPr>
          <p:nvPr>
            <p:ph type="body"/>
          </p:nvPr>
        </p:nvSpPr>
        <p:spPr>
          <a:xfrm>
            <a:off x="609480" y="1604520"/>
            <a:ext cx="1097244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28" name="PlaceHolder 3"/>
          <p:cNvSpPr>
            <a:spLocks noGrp="1"/>
          </p:cNvSpPr>
          <p:nvPr>
            <p:ph type="body"/>
          </p:nvPr>
        </p:nvSpPr>
        <p:spPr>
          <a:xfrm>
            <a:off x="609480" y="3682080"/>
            <a:ext cx="10972440" cy="1896840"/>
          </a:xfrm>
          <a:prstGeom prst="rect">
            <a:avLst/>
          </a:prstGeom>
        </p:spPr>
        <p:txBody>
          <a:bodyPr lIns="0" rIns="0" tIns="0" bIns="0">
            <a:normAutofit/>
          </a:bodyPr>
          <a:p>
            <a:endParaRPr b="0" lang="en-US" sz="2800" spc="-1" strike="noStrike">
              <a:solidFill>
                <a:srgbClr val="000000"/>
              </a:solidFill>
              <a:latin typeface="Calibri"/>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30" name="PlaceHolder 2"/>
          <p:cNvSpPr>
            <a:spLocks noGrp="1"/>
          </p:cNvSpPr>
          <p:nvPr>
            <p:ph type="body"/>
          </p:nvPr>
        </p:nvSpPr>
        <p:spPr>
          <a:xfrm>
            <a:off x="609480" y="160452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31" name="PlaceHolder 3"/>
          <p:cNvSpPr>
            <a:spLocks noGrp="1"/>
          </p:cNvSpPr>
          <p:nvPr>
            <p:ph type="body"/>
          </p:nvPr>
        </p:nvSpPr>
        <p:spPr>
          <a:xfrm>
            <a:off x="6231960" y="160452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32" name="PlaceHolder 4"/>
          <p:cNvSpPr>
            <a:spLocks noGrp="1"/>
          </p:cNvSpPr>
          <p:nvPr>
            <p:ph type="body"/>
          </p:nvPr>
        </p:nvSpPr>
        <p:spPr>
          <a:xfrm>
            <a:off x="609480" y="368208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33" name="PlaceHolder 5"/>
          <p:cNvSpPr>
            <a:spLocks noGrp="1"/>
          </p:cNvSpPr>
          <p:nvPr>
            <p:ph type="body"/>
          </p:nvPr>
        </p:nvSpPr>
        <p:spPr>
          <a:xfrm>
            <a:off x="6231960" y="3682080"/>
            <a:ext cx="5354280" cy="1896840"/>
          </a:xfrm>
          <a:prstGeom prst="rect">
            <a:avLst/>
          </a:prstGeom>
        </p:spPr>
        <p:txBody>
          <a:bodyPr lIns="0" rIns="0" tIns="0" bIns="0">
            <a:normAutofit/>
          </a:bodyPr>
          <a:p>
            <a:endParaRPr b="0" lang="en-US" sz="2800" spc="-1" strike="noStrike">
              <a:solidFill>
                <a:srgbClr val="000000"/>
              </a:solidFill>
              <a:latin typeface="Calibri"/>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609480" y="273600"/>
            <a:ext cx="10972440" cy="1144800"/>
          </a:xfrm>
          <a:prstGeom prst="rect">
            <a:avLst/>
          </a:prstGeom>
        </p:spPr>
        <p:txBody>
          <a:bodyPr lIns="0" rIns="0" tIns="0" bIns="0" anchor="ctr">
            <a:spAutoFit/>
          </a:bodyPr>
          <a:p>
            <a:endParaRPr b="0" lang="en-US" sz="1800" spc="-1" strike="noStrike">
              <a:solidFill>
                <a:srgbClr val="000000"/>
              </a:solidFill>
              <a:latin typeface="Calibri"/>
            </a:endParaRPr>
          </a:p>
        </p:txBody>
      </p:sp>
      <p:sp>
        <p:nvSpPr>
          <p:cNvPr id="35" name="PlaceHolder 2"/>
          <p:cNvSpPr>
            <a:spLocks noGrp="1"/>
          </p:cNvSpPr>
          <p:nvPr>
            <p:ph type="body"/>
          </p:nvPr>
        </p:nvSpPr>
        <p:spPr>
          <a:xfrm>
            <a:off x="609480" y="1604520"/>
            <a:ext cx="353304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36" name="PlaceHolder 3"/>
          <p:cNvSpPr>
            <a:spLocks noGrp="1"/>
          </p:cNvSpPr>
          <p:nvPr>
            <p:ph type="body"/>
          </p:nvPr>
        </p:nvSpPr>
        <p:spPr>
          <a:xfrm>
            <a:off x="4319640" y="1604520"/>
            <a:ext cx="353304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37" name="PlaceHolder 4"/>
          <p:cNvSpPr>
            <a:spLocks noGrp="1"/>
          </p:cNvSpPr>
          <p:nvPr>
            <p:ph type="body"/>
          </p:nvPr>
        </p:nvSpPr>
        <p:spPr>
          <a:xfrm>
            <a:off x="8029800" y="1604520"/>
            <a:ext cx="353304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38" name="PlaceHolder 5"/>
          <p:cNvSpPr>
            <a:spLocks noGrp="1"/>
          </p:cNvSpPr>
          <p:nvPr>
            <p:ph type="body"/>
          </p:nvPr>
        </p:nvSpPr>
        <p:spPr>
          <a:xfrm>
            <a:off x="609480" y="3682080"/>
            <a:ext cx="353304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39" name="PlaceHolder 6"/>
          <p:cNvSpPr>
            <a:spLocks noGrp="1"/>
          </p:cNvSpPr>
          <p:nvPr>
            <p:ph type="body"/>
          </p:nvPr>
        </p:nvSpPr>
        <p:spPr>
          <a:xfrm>
            <a:off x="4319640" y="3682080"/>
            <a:ext cx="3533040" cy="1896840"/>
          </a:xfrm>
          <a:prstGeom prst="rect">
            <a:avLst/>
          </a:prstGeom>
        </p:spPr>
        <p:txBody>
          <a:bodyPr lIns="0" rIns="0" tIns="0" bIns="0">
            <a:normAutofit/>
          </a:bodyPr>
          <a:p>
            <a:endParaRPr b="0" lang="en-US" sz="2800" spc="-1" strike="noStrike">
              <a:solidFill>
                <a:srgbClr val="000000"/>
              </a:solidFill>
              <a:latin typeface="Calibri"/>
            </a:endParaRPr>
          </a:p>
        </p:txBody>
      </p:sp>
      <p:sp>
        <p:nvSpPr>
          <p:cNvPr id="40" name="PlaceHolder 7"/>
          <p:cNvSpPr>
            <a:spLocks noGrp="1"/>
          </p:cNvSpPr>
          <p:nvPr>
            <p:ph type="body"/>
          </p:nvPr>
        </p:nvSpPr>
        <p:spPr>
          <a:xfrm>
            <a:off x="8029800" y="3682080"/>
            <a:ext cx="3533040" cy="1896840"/>
          </a:xfrm>
          <a:prstGeom prst="rect">
            <a:avLst/>
          </a:prstGeom>
        </p:spPr>
        <p:txBody>
          <a:bodyPr lIns="0" rIns="0" tIns="0" bIns="0">
            <a:normAutofit/>
          </a:bodyPr>
          <a:p>
            <a:endParaRPr b="0" lang="en-US" sz="2800" spc="-1" strike="noStrike">
              <a:solidFill>
                <a:srgbClr val="000000"/>
              </a:solidFill>
              <a:latin typeface="Calibri"/>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fillRect/>
          </a:stretch>
        </a:blipFill>
      </p:bgPr>
    </p:bg>
    <p:spTree>
      <p:nvGrpSpPr>
        <p:cNvPr id="1" name=""/>
        <p:cNvGrpSpPr/>
        <p:nvPr/>
      </p:nvGrpSpPr>
      <p:grpSpPr>
        <a:xfrm>
          <a:off x="0" y="0"/>
          <a:ext cx="0" cy="0"/>
          <a:chOff x="0" y="0"/>
          <a:chExt cx="0" cy="0"/>
        </a:xfrm>
      </p:grpSpPr>
      <p:sp>
        <p:nvSpPr>
          <p:cNvPr id="0" name="PlaceHolder 1"/>
          <p:cNvSpPr>
            <a:spLocks noGrp="1"/>
          </p:cNvSpPr>
          <p:nvPr>
            <p:ph type="dt"/>
          </p:nvPr>
        </p:nvSpPr>
        <p:spPr>
          <a:xfrm>
            <a:off x="838080" y="6356520"/>
            <a:ext cx="2742840" cy="364680"/>
          </a:xfrm>
          <a:prstGeom prst="rect">
            <a:avLst/>
          </a:prstGeom>
        </p:spPr>
        <p:txBody>
          <a:bodyPr anchor="ctr">
            <a:noAutofit/>
          </a:bodyPr>
          <a:p>
            <a:pPr>
              <a:lnSpc>
                <a:spcPct val="100000"/>
              </a:lnSpc>
            </a:pPr>
            <a:fld id="{B3F0FF90-A575-45B9-88A4-0CF1280815EC}" type="datetime">
              <a:rPr b="0" lang="pl-PL" sz="1200" spc="-1" strike="noStrike">
                <a:solidFill>
                  <a:srgbClr val="8b8b8b"/>
                </a:solidFill>
                <a:latin typeface="Calibri"/>
              </a:rPr>
              <a:t>23-5-24</a:t>
            </a:fld>
            <a:endParaRPr b="0" lang="pl-PL" sz="1200" spc="-1" strike="noStrike">
              <a:latin typeface="Times New Roman"/>
            </a:endParaRPr>
          </a:p>
        </p:txBody>
      </p:sp>
      <p:sp>
        <p:nvSpPr>
          <p:cNvPr id="1" name="PlaceHolder 2"/>
          <p:cNvSpPr>
            <a:spLocks noGrp="1"/>
          </p:cNvSpPr>
          <p:nvPr>
            <p:ph type="ftr"/>
          </p:nvPr>
        </p:nvSpPr>
        <p:spPr>
          <a:xfrm>
            <a:off x="4038480" y="6356520"/>
            <a:ext cx="4114440" cy="364680"/>
          </a:xfrm>
          <a:prstGeom prst="rect">
            <a:avLst/>
          </a:prstGeom>
        </p:spPr>
        <p:txBody>
          <a:bodyPr anchor="ctr">
            <a:noAutofit/>
          </a:bodyPr>
          <a:p>
            <a:endParaRPr b="0" lang="pl-PL" sz="2400" spc="-1" strike="noStrike">
              <a:latin typeface="Times New Roman"/>
            </a:endParaRPr>
          </a:p>
        </p:txBody>
      </p:sp>
      <p:sp>
        <p:nvSpPr>
          <p:cNvPr id="2" name="PlaceHolder 3"/>
          <p:cNvSpPr>
            <a:spLocks noGrp="1"/>
          </p:cNvSpPr>
          <p:nvPr>
            <p:ph type="sldNum"/>
          </p:nvPr>
        </p:nvSpPr>
        <p:spPr>
          <a:xfrm>
            <a:off x="8610480" y="6356520"/>
            <a:ext cx="2742840" cy="364680"/>
          </a:xfrm>
          <a:prstGeom prst="rect">
            <a:avLst/>
          </a:prstGeom>
        </p:spPr>
        <p:txBody>
          <a:bodyPr anchor="ctr">
            <a:noAutofit/>
          </a:bodyPr>
          <a:p>
            <a:pPr algn="r">
              <a:lnSpc>
                <a:spcPct val="100000"/>
              </a:lnSpc>
            </a:pPr>
            <a:fld id="{9F57AB60-1466-416B-A0C2-3A71CADAEC87}" type="slidenum">
              <a:rPr b="0" lang="pl-PL" sz="1200" spc="-1" strike="noStrike">
                <a:solidFill>
                  <a:srgbClr val="8b8b8b"/>
                </a:solidFill>
                <a:latin typeface="Calibri"/>
              </a:rPr>
              <a:t>&lt;numer&gt;</a:t>
            </a:fld>
            <a:endParaRPr b="0" lang="pl-PL" sz="1200" spc="-1" strike="noStrike">
              <a:latin typeface="Times New Roman"/>
            </a:endParaRPr>
          </a:p>
        </p:txBody>
      </p:sp>
      <p:sp>
        <p:nvSpPr>
          <p:cNvPr id="3" name="PlaceHolder 4"/>
          <p:cNvSpPr>
            <a:spLocks noGrp="1"/>
          </p:cNvSpPr>
          <p:nvPr>
            <p:ph type="title"/>
          </p:nvPr>
        </p:nvSpPr>
        <p:spPr>
          <a:xfrm>
            <a:off x="609480" y="273600"/>
            <a:ext cx="10972440" cy="1144800"/>
          </a:xfrm>
          <a:prstGeom prst="rect">
            <a:avLst/>
          </a:prstGeom>
        </p:spPr>
        <p:txBody>
          <a:bodyPr lIns="0" rIns="0" tIns="0" bIns="0" anchor="ctr">
            <a:noAutofit/>
          </a:bodyPr>
          <a:p>
            <a:r>
              <a:rPr b="0" lang="en-US" sz="1800" spc="-1" strike="noStrike">
                <a:solidFill>
                  <a:srgbClr val="000000"/>
                </a:solidFill>
                <a:latin typeface="Calibri"/>
              </a:rPr>
              <a:t>Kliknij, aby edytować format tekstu tytułu</a:t>
            </a:r>
            <a:endParaRPr b="0" lang="en-US" sz="1800" spc="-1" strike="noStrike">
              <a:solidFill>
                <a:srgbClr val="000000"/>
              </a:solidFill>
              <a:latin typeface="Calibri"/>
            </a:endParaRPr>
          </a:p>
        </p:txBody>
      </p:sp>
      <p:sp>
        <p:nvSpPr>
          <p:cNvPr id="4" name="PlaceHolder 5"/>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2800" spc="-1" strike="noStrike">
                <a:solidFill>
                  <a:srgbClr val="000000"/>
                </a:solidFill>
                <a:latin typeface="Calibri"/>
              </a:rPr>
              <a:t>Kliknij, aby edytować format tekstu konspektu</a:t>
            </a:r>
            <a:endParaRPr b="0" lang="en-US" sz="2800" spc="-1" strike="noStrike">
              <a:solidFill>
                <a:srgbClr val="000000"/>
              </a:solidFill>
              <a:latin typeface="Calibri"/>
            </a:endParaRPr>
          </a:p>
          <a:p>
            <a:pPr lvl="1" marL="864000" indent="-324000">
              <a:spcBef>
                <a:spcPts val="1134"/>
              </a:spcBef>
              <a:buClr>
                <a:srgbClr val="000000"/>
              </a:buClr>
              <a:buSzPct val="75000"/>
              <a:buFont typeface="Symbol" charset="2"/>
              <a:buChar char=""/>
            </a:pPr>
            <a:r>
              <a:rPr b="0" lang="en-US" sz="2000" spc="-1" strike="noStrike">
                <a:solidFill>
                  <a:srgbClr val="000000"/>
                </a:solidFill>
                <a:latin typeface="Calibri"/>
              </a:rPr>
              <a:t>Drugi poziom konspektu</a:t>
            </a:r>
            <a:endParaRPr b="0" lang="en-US" sz="2000" spc="-1" strike="noStrike">
              <a:solidFill>
                <a:srgbClr val="000000"/>
              </a:solidFill>
              <a:latin typeface="Calibri"/>
            </a:endParaRPr>
          </a:p>
          <a:p>
            <a:pPr lvl="2" marL="1296000" indent="-288000">
              <a:spcBef>
                <a:spcPts val="850"/>
              </a:spcBef>
              <a:buClr>
                <a:srgbClr val="000000"/>
              </a:buClr>
              <a:buSzPct val="45000"/>
              <a:buFont typeface="Wingdings" charset="2"/>
              <a:buChar char=""/>
            </a:pPr>
            <a:r>
              <a:rPr b="0" lang="en-US" sz="1800" spc="-1" strike="noStrike">
                <a:solidFill>
                  <a:srgbClr val="000000"/>
                </a:solidFill>
                <a:latin typeface="Calibri"/>
              </a:rPr>
              <a:t>Trzeci poziom konspektu</a:t>
            </a:r>
            <a:endParaRPr b="0" lang="en-US" sz="1800" spc="-1" strike="noStrike">
              <a:solidFill>
                <a:srgbClr val="000000"/>
              </a:solidFill>
              <a:latin typeface="Calibri"/>
            </a:endParaRPr>
          </a:p>
          <a:p>
            <a:pPr lvl="3" marL="1728000" indent="-216000">
              <a:spcBef>
                <a:spcPts val="567"/>
              </a:spcBef>
              <a:buClr>
                <a:srgbClr val="000000"/>
              </a:buClr>
              <a:buSzPct val="75000"/>
              <a:buFont typeface="Symbol" charset="2"/>
              <a:buChar char=""/>
            </a:pPr>
            <a:r>
              <a:rPr b="0" lang="en-US" sz="1800" spc="-1" strike="noStrike">
                <a:solidFill>
                  <a:srgbClr val="000000"/>
                </a:solidFill>
                <a:latin typeface="Calibri"/>
              </a:rPr>
              <a:t>Czwarty poziom konspektu</a:t>
            </a:r>
            <a:endParaRPr b="0" lang="en-US" sz="1800" spc="-1" strike="noStrike">
              <a:solidFill>
                <a:srgbClr val="000000"/>
              </a:solidFill>
              <a:latin typeface="Calibri"/>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Calibri"/>
              </a:rPr>
              <a:t>Piąty poziom konspektu</a:t>
            </a:r>
            <a:endParaRPr b="0" lang="en-US" sz="2000" spc="-1" strike="noStrike">
              <a:solidFill>
                <a:srgbClr val="000000"/>
              </a:solidFill>
              <a:latin typeface="Calibri"/>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Calibri"/>
              </a:rPr>
              <a:t>Szósty poziom konspektu</a:t>
            </a:r>
            <a:endParaRPr b="0" lang="en-US" sz="2000" spc="-1" strike="noStrike">
              <a:solidFill>
                <a:srgbClr val="000000"/>
              </a:solidFill>
              <a:latin typeface="Calibri"/>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Calibri"/>
              </a:rPr>
              <a:t>Siódmy poziom konspektu</a:t>
            </a:r>
            <a:endParaRPr b="0" lang="en-US" sz="2000" spc="-1" strike="noStrike">
              <a:solidFill>
                <a:srgbClr val="000000"/>
              </a:solidFill>
              <a:latin typeface="Calibri"/>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xml"/>
</Relationships>
</file>

<file path=ppt/slides/_rels/slide3.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1.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Relationship Id="rId3"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alphaModFix amt="48000"/>
          </a:blip>
          <a:stretch>
            <a:fillRect/>
          </a:stretch>
        </a:blipFill>
      </p:bgPr>
    </p:bg>
    <p:spTree>
      <p:nvGrpSpPr>
        <p:cNvPr id="1" name=""/>
        <p:cNvGrpSpPr/>
        <p:nvPr/>
      </p:nvGrpSpPr>
      <p:grpSpPr>
        <a:xfrm>
          <a:off x="0" y="0"/>
          <a:ext cx="0" cy="0"/>
          <a:chOff x="0" y="0"/>
          <a:chExt cx="0" cy="0"/>
        </a:xfrm>
      </p:grpSpPr>
      <p:sp>
        <p:nvSpPr>
          <p:cNvPr id="47" name="CustomShape 1"/>
          <p:cNvSpPr/>
          <p:nvPr/>
        </p:nvSpPr>
        <p:spPr>
          <a:xfrm>
            <a:off x="1872000" y="2379240"/>
            <a:ext cx="7790760" cy="4478760"/>
          </a:xfrm>
          <a:prstGeom prst="rect">
            <a:avLst/>
          </a:prstGeom>
          <a:noFill/>
          <a:ln>
            <a:noFill/>
          </a:ln>
        </p:spPr>
        <p:style>
          <a:lnRef idx="0"/>
          <a:fillRef idx="0"/>
          <a:effectRef idx="0"/>
          <a:fontRef idx="minor"/>
        </p:style>
        <p:txBody>
          <a:bodyPr lIns="90000" rIns="90000" tIns="45000" bIns="45000">
            <a:spAutoFit/>
          </a:bodyPr>
          <a:p>
            <a:pPr algn="ctr">
              <a:lnSpc>
                <a:spcPct val="200000"/>
              </a:lnSpc>
            </a:pPr>
            <a:r>
              <a:rPr b="1" lang="pl-PL" sz="2800" spc="-1" strike="noStrike">
                <a:solidFill>
                  <a:srgbClr val="000000"/>
                </a:solidFill>
                <a:latin typeface="Times New Roman"/>
                <a:ea typeface="Times New Roman"/>
              </a:rPr>
              <a:t>Module Name: Hospitality and Guest Services</a:t>
            </a:r>
            <a:endParaRPr b="0" lang="pl-PL" sz="2800" spc="-1" strike="noStrike">
              <a:latin typeface="Arial"/>
            </a:endParaRPr>
          </a:p>
          <a:p>
            <a:pPr algn="ctr">
              <a:lnSpc>
                <a:spcPct val="200000"/>
              </a:lnSpc>
            </a:pPr>
            <a:r>
              <a:rPr b="1" lang="pl-PL" sz="2800" spc="-1" strike="noStrike">
                <a:solidFill>
                  <a:srgbClr val="000000"/>
                </a:solidFill>
                <a:latin typeface="Times New Roman"/>
                <a:ea typeface="Times New Roman"/>
              </a:rPr>
              <a:t>BMIH 4003</a:t>
            </a:r>
            <a:endParaRPr b="0" lang="pl-PL" sz="2800" spc="-1" strike="noStrike">
              <a:latin typeface="Arial"/>
            </a:endParaRPr>
          </a:p>
          <a:p>
            <a:pPr algn="ctr">
              <a:lnSpc>
                <a:spcPct val="200000"/>
              </a:lnSpc>
            </a:pPr>
            <a:r>
              <a:rPr b="1" lang="pl-PL" sz="2800" spc="-1" strike="noStrike">
                <a:solidFill>
                  <a:srgbClr val="000000"/>
                </a:solidFill>
                <a:latin typeface="Times New Roman"/>
                <a:ea typeface="Times New Roman"/>
              </a:rPr>
              <a:t>Assignment Title: Presentation</a:t>
            </a:r>
            <a:endParaRPr b="0" lang="pl-PL" sz="2800" spc="-1" strike="noStrike">
              <a:latin typeface="Arial"/>
            </a:endParaRPr>
          </a:p>
          <a:p>
            <a:pPr algn="ctr">
              <a:lnSpc>
                <a:spcPct val="200000"/>
              </a:lnSpc>
            </a:pPr>
            <a:r>
              <a:rPr b="0" lang="pl-PL" sz="2000" spc="-1" strike="noStrike">
                <a:solidFill>
                  <a:srgbClr val="000000"/>
                </a:solidFill>
                <a:latin typeface="Times New Roman"/>
                <a:ea typeface="Times New Roman"/>
              </a:rPr>
              <a:t>Student Name –Marcin Segrecki</a:t>
            </a:r>
            <a:endParaRPr b="0" lang="pl-PL" sz="2000" spc="-1" strike="noStrike">
              <a:latin typeface="Arial"/>
            </a:endParaRPr>
          </a:p>
          <a:p>
            <a:pPr algn="ctr">
              <a:lnSpc>
                <a:spcPct val="200000"/>
              </a:lnSpc>
            </a:pPr>
            <a:r>
              <a:rPr b="0" lang="pl-PL" sz="2000" spc="-1" strike="noStrike">
                <a:solidFill>
                  <a:srgbClr val="000000"/>
                </a:solidFill>
                <a:latin typeface="Times New Roman"/>
                <a:ea typeface="Times New Roman"/>
              </a:rPr>
              <a:t>Student ID -2219780</a:t>
            </a:r>
            <a:endParaRPr b="0" lang="pl-PL" sz="2000" spc="-1" strike="noStrike">
              <a:latin typeface="Arial"/>
            </a:endParaRPr>
          </a:p>
          <a:p>
            <a:pPr algn="ctr">
              <a:lnSpc>
                <a:spcPct val="200000"/>
              </a:lnSpc>
            </a:pPr>
            <a:r>
              <a:rPr b="0" lang="pl-PL" sz="2000" spc="-1" strike="noStrike">
                <a:solidFill>
                  <a:srgbClr val="000000"/>
                </a:solidFill>
                <a:latin typeface="Times New Roman"/>
                <a:ea typeface="Times New Roman"/>
              </a:rPr>
              <a:t>Name of Lecturer – Charlotte Joyner</a:t>
            </a:r>
            <a:endParaRPr b="0" lang="pl-PL" sz="2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1">
            <a:alphaModFix amt="38000"/>
          </a:blip>
          <a:stretch>
            <a:fillRect/>
          </a:stretch>
        </a:blipFill>
      </p:bgPr>
    </p:bg>
    <p:spTree>
      <p:nvGrpSpPr>
        <p:cNvPr id="1" name=""/>
        <p:cNvGrpSpPr/>
        <p:nvPr/>
      </p:nvGrpSpPr>
      <p:grpSpPr>
        <a:xfrm>
          <a:off x="0" y="0"/>
          <a:ext cx="0" cy="0"/>
          <a:chOff x="0" y="0"/>
          <a:chExt cx="0" cy="0"/>
        </a:xfrm>
      </p:grpSpPr>
      <p:sp>
        <p:nvSpPr>
          <p:cNvPr id="48" name="CustomShape 1"/>
          <p:cNvSpPr/>
          <p:nvPr/>
        </p:nvSpPr>
        <p:spPr>
          <a:xfrm>
            <a:off x="843120" y="692280"/>
            <a:ext cx="6093000" cy="51696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pl-PL" sz="2800" spc="-1" strike="noStrike">
                <a:solidFill>
                  <a:srgbClr val="000000"/>
                </a:solidFill>
                <a:latin typeface="Times New Roman"/>
                <a:ea typeface="Times New Roman"/>
              </a:rPr>
              <a:t>Table Of Contents</a:t>
            </a:r>
            <a:endParaRPr b="0" lang="pl-PL" sz="2800" spc="-1" strike="noStrike">
              <a:latin typeface="Arial"/>
            </a:endParaRPr>
          </a:p>
        </p:txBody>
      </p:sp>
      <p:sp>
        <p:nvSpPr>
          <p:cNvPr id="49" name="CustomShape 2"/>
          <p:cNvSpPr/>
          <p:nvPr/>
        </p:nvSpPr>
        <p:spPr>
          <a:xfrm>
            <a:off x="2432160" y="1426680"/>
            <a:ext cx="6093000" cy="364680"/>
          </a:xfrm>
          <a:prstGeom prst="rect">
            <a:avLst/>
          </a:prstGeom>
          <a:noFill/>
          <a:ln>
            <a:noFill/>
          </a:ln>
        </p:spPr>
        <p:style>
          <a:lnRef idx="0"/>
          <a:fillRef idx="0"/>
          <a:effectRef idx="0"/>
          <a:fontRef idx="minor"/>
        </p:style>
        <p:txBody>
          <a:bodyPr lIns="90000" rIns="90000" tIns="45000" bIns="45000">
            <a:spAutoFit/>
          </a:bodyPr>
          <a:p>
            <a:pPr marL="285840" indent="-285480" algn="just">
              <a:lnSpc>
                <a:spcPct val="100000"/>
              </a:lnSpc>
              <a:buClr>
                <a:srgbClr val="000000"/>
              </a:buClr>
              <a:buFont typeface="Arial"/>
              <a:buChar char="•"/>
            </a:pPr>
            <a:r>
              <a:rPr b="1" lang="pl-PL" sz="1800" spc="-1" strike="noStrike">
                <a:solidFill>
                  <a:srgbClr val="000000"/>
                </a:solidFill>
                <a:latin typeface="Times New Roman"/>
                <a:ea typeface="Times New Roman"/>
              </a:rPr>
              <a:t>Introduction</a:t>
            </a:r>
            <a:r>
              <a:rPr b="1" lang="pl-PL" sz="1800" spc="-1" strike="noStrike">
                <a:solidFill>
                  <a:srgbClr val="000000"/>
                </a:solidFill>
                <a:latin typeface="Times New Roman"/>
                <a:ea typeface="Times New Roman"/>
              </a:rPr>
              <a:t>	</a:t>
            </a:r>
            <a:r>
              <a:rPr b="1" lang="pl-PL" sz="1800" spc="-1" strike="noStrike">
                <a:solidFill>
                  <a:srgbClr val="000000"/>
                </a:solidFill>
                <a:latin typeface="Times New Roman"/>
                <a:ea typeface="Times New Roman"/>
              </a:rPr>
              <a:t>	</a:t>
            </a:r>
            <a:r>
              <a:rPr b="1" lang="pl-PL" sz="1800" spc="-1" strike="noStrike">
                <a:solidFill>
                  <a:srgbClr val="000000"/>
                </a:solidFill>
                <a:latin typeface="Times New Roman"/>
                <a:ea typeface="Times New Roman"/>
              </a:rPr>
              <a:t>	</a:t>
            </a:r>
            <a:r>
              <a:rPr b="1" lang="pl-PL" sz="1800" spc="-1" strike="noStrike">
                <a:solidFill>
                  <a:srgbClr val="000000"/>
                </a:solidFill>
                <a:latin typeface="Times New Roman"/>
                <a:ea typeface="Times New Roman"/>
              </a:rPr>
              <a:t>	</a:t>
            </a:r>
            <a:r>
              <a:rPr b="1" lang="pl-PL" sz="1800" spc="-1" strike="noStrike">
                <a:solidFill>
                  <a:srgbClr val="000000"/>
                </a:solidFill>
                <a:latin typeface="Times New Roman"/>
                <a:ea typeface="Times New Roman"/>
              </a:rPr>
              <a:t>	</a:t>
            </a:r>
            <a:r>
              <a:rPr b="1" lang="pl-PL" sz="1800" spc="-1" strike="noStrike">
                <a:solidFill>
                  <a:srgbClr val="000000"/>
                </a:solidFill>
                <a:latin typeface="Times New Roman"/>
                <a:ea typeface="Times New Roman"/>
              </a:rPr>
              <a:t>3</a:t>
            </a:r>
            <a:endParaRPr b="0" lang="pl-PL" sz="1800" spc="-1" strike="noStrike">
              <a:latin typeface="Arial"/>
            </a:endParaRPr>
          </a:p>
        </p:txBody>
      </p:sp>
      <p:sp>
        <p:nvSpPr>
          <p:cNvPr id="50" name="CustomShape 3"/>
          <p:cNvSpPr/>
          <p:nvPr/>
        </p:nvSpPr>
        <p:spPr>
          <a:xfrm>
            <a:off x="2432160" y="2007360"/>
            <a:ext cx="6093000" cy="364680"/>
          </a:xfrm>
          <a:prstGeom prst="rect">
            <a:avLst/>
          </a:prstGeom>
          <a:noFill/>
          <a:ln>
            <a:noFill/>
          </a:ln>
        </p:spPr>
        <p:style>
          <a:lnRef idx="0"/>
          <a:fillRef idx="0"/>
          <a:effectRef idx="0"/>
          <a:fontRef idx="minor"/>
        </p:style>
        <p:txBody>
          <a:bodyPr lIns="90000" rIns="90000" tIns="45000" bIns="45000">
            <a:spAutoFit/>
          </a:bodyPr>
          <a:p>
            <a:pPr marL="285840" indent="-285480" algn="just">
              <a:lnSpc>
                <a:spcPct val="100000"/>
              </a:lnSpc>
              <a:spcBef>
                <a:spcPts val="201"/>
              </a:spcBef>
              <a:buClr>
                <a:srgbClr val="000000"/>
              </a:buClr>
              <a:buFont typeface="Arial"/>
              <a:buChar char="•"/>
            </a:pPr>
            <a:r>
              <a:rPr b="1" lang="pl-PL" sz="1800" spc="-1" strike="noStrike">
                <a:solidFill>
                  <a:srgbClr val="000000"/>
                </a:solidFill>
                <a:latin typeface="Times New Roman"/>
              </a:rPr>
              <a:t>Overview of the organisation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4</a:t>
            </a:r>
            <a:endParaRPr b="0" lang="pl-PL" sz="1800" spc="-1" strike="noStrike">
              <a:latin typeface="Arial"/>
            </a:endParaRPr>
          </a:p>
        </p:txBody>
      </p:sp>
      <p:sp>
        <p:nvSpPr>
          <p:cNvPr id="51" name="CustomShape 4"/>
          <p:cNvSpPr/>
          <p:nvPr/>
        </p:nvSpPr>
        <p:spPr>
          <a:xfrm>
            <a:off x="2432160" y="2588040"/>
            <a:ext cx="6093000" cy="364680"/>
          </a:xfrm>
          <a:prstGeom prst="rect">
            <a:avLst/>
          </a:prstGeom>
          <a:noFill/>
          <a:ln>
            <a:noFill/>
          </a:ln>
        </p:spPr>
        <p:style>
          <a:lnRef idx="0"/>
          <a:fillRef idx="0"/>
          <a:effectRef idx="0"/>
          <a:fontRef idx="minor"/>
        </p:style>
        <p:txBody>
          <a:bodyPr lIns="90000" rIns="90000" tIns="45000" bIns="45000">
            <a:spAutoFit/>
          </a:bodyPr>
          <a:p>
            <a:pPr marL="285840" indent="-285480" algn="just">
              <a:lnSpc>
                <a:spcPct val="100000"/>
              </a:lnSpc>
              <a:spcBef>
                <a:spcPts val="1199"/>
              </a:spcBef>
              <a:buClr>
                <a:srgbClr val="000000"/>
              </a:buClr>
              <a:buFont typeface="Arial"/>
              <a:buChar char="•"/>
            </a:pPr>
            <a:r>
              <a:rPr b="1" lang="pl-PL" sz="1800" spc="-1" strike="noStrike">
                <a:solidFill>
                  <a:srgbClr val="000000"/>
                </a:solidFill>
                <a:latin typeface="Times New Roman"/>
              </a:rPr>
              <a:t>Target clientele of Moxy Brooklyn Williamsburg</a:t>
            </a:r>
            <a:r>
              <a:rPr b="1" lang="pl-PL" sz="1800" spc="-1" strike="noStrike">
                <a:solidFill>
                  <a:srgbClr val="000000"/>
                </a:solidFill>
                <a:latin typeface="Times New Roman"/>
              </a:rPr>
              <a:t>	</a:t>
            </a:r>
            <a:r>
              <a:rPr b="1" lang="pl-PL" sz="1800" spc="-1" strike="noStrike">
                <a:solidFill>
                  <a:srgbClr val="000000"/>
                </a:solidFill>
                <a:latin typeface="Times New Roman"/>
              </a:rPr>
              <a:t>5</a:t>
            </a:r>
            <a:endParaRPr b="0" lang="pl-PL" sz="1800" spc="-1" strike="noStrike">
              <a:latin typeface="Arial"/>
            </a:endParaRPr>
          </a:p>
        </p:txBody>
      </p:sp>
      <p:sp>
        <p:nvSpPr>
          <p:cNvPr id="52" name="CustomShape 5"/>
          <p:cNvSpPr/>
          <p:nvPr/>
        </p:nvSpPr>
        <p:spPr>
          <a:xfrm>
            <a:off x="2432160" y="3173040"/>
            <a:ext cx="6093000" cy="913320"/>
          </a:xfrm>
          <a:prstGeom prst="rect">
            <a:avLst/>
          </a:prstGeom>
          <a:noFill/>
          <a:ln>
            <a:noFill/>
          </a:ln>
        </p:spPr>
        <p:style>
          <a:lnRef idx="0"/>
          <a:fillRef idx="0"/>
          <a:effectRef idx="0"/>
          <a:fontRef idx="minor"/>
        </p:style>
        <p:txBody>
          <a:bodyPr lIns="90000" rIns="90000" tIns="45000" bIns="45000">
            <a:spAutoFit/>
          </a:bodyPr>
          <a:p>
            <a:pPr marL="285840" indent="-285480" algn="just">
              <a:lnSpc>
                <a:spcPct val="100000"/>
              </a:lnSpc>
              <a:spcAft>
                <a:spcPts val="799"/>
              </a:spcAft>
              <a:buClr>
                <a:srgbClr val="0e101a"/>
              </a:buClr>
              <a:buFont typeface="Arial"/>
              <a:buChar char="•"/>
            </a:pPr>
            <a:r>
              <a:rPr b="1" lang="pl-PL" sz="1800" spc="-1" strike="noStrike">
                <a:solidFill>
                  <a:srgbClr val="0e101a"/>
                </a:solidFill>
                <a:latin typeface="Times New Roman"/>
                <a:ea typeface="Times New Roman"/>
              </a:rPr>
              <a:t>Explaining the nature, scope and role of the guest services and facilities that are offered by Moxy Brooklyn Williamsburg </a:t>
            </a:r>
            <a:r>
              <a:rPr b="1" lang="pl-PL" sz="1800" spc="-1" strike="noStrike">
                <a:solidFill>
                  <a:srgbClr val="0e101a"/>
                </a:solidFill>
                <a:latin typeface="Times New Roman"/>
                <a:ea typeface="Times New Roman"/>
              </a:rPr>
              <a:t>	</a:t>
            </a:r>
            <a:r>
              <a:rPr b="1" lang="pl-PL" sz="1800" spc="-1" strike="noStrike">
                <a:solidFill>
                  <a:srgbClr val="0e101a"/>
                </a:solidFill>
                <a:latin typeface="Times New Roman"/>
                <a:ea typeface="Times New Roman"/>
              </a:rPr>
              <a:t>	</a:t>
            </a:r>
            <a:r>
              <a:rPr b="1" lang="pl-PL" sz="1800" spc="-1" strike="noStrike">
                <a:solidFill>
                  <a:srgbClr val="0e101a"/>
                </a:solidFill>
                <a:latin typeface="Times New Roman"/>
                <a:ea typeface="Times New Roman"/>
              </a:rPr>
              <a:t>	</a:t>
            </a:r>
            <a:r>
              <a:rPr b="1" lang="pl-PL" sz="1800" spc="-1" strike="noStrike">
                <a:solidFill>
                  <a:srgbClr val="0e101a"/>
                </a:solidFill>
                <a:latin typeface="Times New Roman"/>
                <a:ea typeface="Times New Roman"/>
              </a:rPr>
              <a:t>	</a:t>
            </a:r>
            <a:r>
              <a:rPr b="1" lang="pl-PL" sz="1800" spc="-1" strike="noStrike">
                <a:solidFill>
                  <a:srgbClr val="0e101a"/>
                </a:solidFill>
                <a:latin typeface="Times New Roman"/>
                <a:ea typeface="Times New Roman"/>
              </a:rPr>
              <a:t>	</a:t>
            </a:r>
            <a:r>
              <a:rPr b="1" lang="pl-PL" sz="1800" spc="-1" strike="noStrike">
                <a:solidFill>
                  <a:srgbClr val="0e101a"/>
                </a:solidFill>
                <a:latin typeface="Times New Roman"/>
                <a:ea typeface="Times New Roman"/>
              </a:rPr>
              <a:t>6</a:t>
            </a:r>
            <a:endParaRPr b="0" lang="pl-PL" sz="1800" spc="-1" strike="noStrike">
              <a:latin typeface="Arial"/>
            </a:endParaRPr>
          </a:p>
        </p:txBody>
      </p:sp>
      <p:sp>
        <p:nvSpPr>
          <p:cNvPr id="53" name="CustomShape 6"/>
          <p:cNvSpPr/>
          <p:nvPr/>
        </p:nvSpPr>
        <p:spPr>
          <a:xfrm>
            <a:off x="2432160" y="4312080"/>
            <a:ext cx="6093000" cy="364680"/>
          </a:xfrm>
          <a:prstGeom prst="rect">
            <a:avLst/>
          </a:prstGeom>
          <a:noFill/>
          <a:ln>
            <a:noFill/>
          </a:ln>
        </p:spPr>
        <p:style>
          <a:lnRef idx="0"/>
          <a:fillRef idx="0"/>
          <a:effectRef idx="0"/>
          <a:fontRef idx="minor"/>
        </p:style>
        <p:txBody>
          <a:bodyPr lIns="90000" rIns="90000" tIns="45000" bIns="45000">
            <a:spAutoFit/>
          </a:bodyPr>
          <a:p>
            <a:pPr marL="285840" indent="-285480" algn="just">
              <a:lnSpc>
                <a:spcPct val="100000"/>
              </a:lnSpc>
              <a:spcBef>
                <a:spcPts val="1199"/>
              </a:spcBef>
              <a:buClr>
                <a:srgbClr val="000000"/>
              </a:buClr>
              <a:buFont typeface="Arial"/>
              <a:buChar char="•"/>
            </a:pPr>
            <a:r>
              <a:rPr b="1" lang="pl-PL" sz="1800" spc="-1" strike="noStrike">
                <a:solidFill>
                  <a:srgbClr val="000000"/>
                </a:solidFill>
                <a:latin typeface="Times New Roman"/>
              </a:rPr>
              <a:t>Function and Role of Guest Service</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9</a:t>
            </a:r>
            <a:endParaRPr b="0" lang="pl-PL" sz="1800" spc="-1" strike="noStrike">
              <a:latin typeface="Arial"/>
            </a:endParaRPr>
          </a:p>
        </p:txBody>
      </p:sp>
      <p:sp>
        <p:nvSpPr>
          <p:cNvPr id="54" name="CustomShape 7"/>
          <p:cNvSpPr/>
          <p:nvPr/>
        </p:nvSpPr>
        <p:spPr>
          <a:xfrm>
            <a:off x="2432160" y="4896720"/>
            <a:ext cx="6093000" cy="364680"/>
          </a:xfrm>
          <a:prstGeom prst="rect">
            <a:avLst/>
          </a:prstGeom>
          <a:noFill/>
          <a:ln>
            <a:noFill/>
          </a:ln>
        </p:spPr>
        <p:style>
          <a:lnRef idx="0"/>
          <a:fillRef idx="0"/>
          <a:effectRef idx="0"/>
          <a:fontRef idx="minor"/>
        </p:style>
        <p:txBody>
          <a:bodyPr lIns="90000" rIns="90000" tIns="45000" bIns="45000">
            <a:spAutoFit/>
          </a:bodyPr>
          <a:p>
            <a:pPr marL="285840" indent="-285480" algn="just">
              <a:lnSpc>
                <a:spcPct val="100000"/>
              </a:lnSpc>
              <a:spcBef>
                <a:spcPts val="1199"/>
              </a:spcBef>
              <a:buClr>
                <a:srgbClr val="000000"/>
              </a:buClr>
              <a:buFont typeface="Arial"/>
              <a:buChar char="•"/>
            </a:pPr>
            <a:r>
              <a:rPr b="1" lang="pl-PL" sz="1800" spc="-1" strike="noStrike">
                <a:solidFill>
                  <a:srgbClr val="000000"/>
                </a:solidFill>
                <a:latin typeface="Times New Roman"/>
              </a:rPr>
              <a:t>The significance of hospitality</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10</a:t>
            </a:r>
            <a:endParaRPr b="0" lang="pl-PL" sz="1800" spc="-1" strike="noStrike">
              <a:latin typeface="Arial"/>
            </a:endParaRPr>
          </a:p>
        </p:txBody>
      </p:sp>
      <p:sp>
        <p:nvSpPr>
          <p:cNvPr id="55" name="CustomShape 8"/>
          <p:cNvSpPr/>
          <p:nvPr/>
        </p:nvSpPr>
        <p:spPr>
          <a:xfrm>
            <a:off x="2432160" y="5481720"/>
            <a:ext cx="6093000" cy="364680"/>
          </a:xfrm>
          <a:prstGeom prst="rect">
            <a:avLst/>
          </a:prstGeom>
          <a:noFill/>
          <a:ln>
            <a:noFill/>
          </a:ln>
        </p:spPr>
        <p:style>
          <a:lnRef idx="0"/>
          <a:fillRef idx="0"/>
          <a:effectRef idx="0"/>
          <a:fontRef idx="minor"/>
        </p:style>
        <p:txBody>
          <a:bodyPr lIns="90000" rIns="90000" tIns="45000" bIns="45000">
            <a:spAutoFit/>
          </a:bodyPr>
          <a:p>
            <a:pPr marL="285840" indent="-285480">
              <a:lnSpc>
                <a:spcPct val="100000"/>
              </a:lnSpc>
              <a:buClr>
                <a:srgbClr val="000000"/>
              </a:buClr>
              <a:buFont typeface="Arial"/>
              <a:buChar char="•"/>
            </a:pPr>
            <a:r>
              <a:rPr b="1" lang="pl-PL" sz="1800" spc="-1" strike="noStrike">
                <a:solidFill>
                  <a:srgbClr val="000000"/>
                </a:solidFill>
                <a:latin typeface="Times New Roman"/>
              </a:rPr>
              <a:t>Conclusion</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11</a:t>
            </a:r>
            <a:endParaRPr b="0" lang="pl-PL" sz="1800" spc="-1" strike="noStrike">
              <a:latin typeface="Arial"/>
            </a:endParaRPr>
          </a:p>
        </p:txBody>
      </p:sp>
      <p:sp>
        <p:nvSpPr>
          <p:cNvPr id="56" name="CustomShape 9"/>
          <p:cNvSpPr/>
          <p:nvPr/>
        </p:nvSpPr>
        <p:spPr>
          <a:xfrm>
            <a:off x="2432160" y="6066720"/>
            <a:ext cx="6093000" cy="364680"/>
          </a:xfrm>
          <a:prstGeom prst="rect">
            <a:avLst/>
          </a:prstGeom>
          <a:noFill/>
          <a:ln>
            <a:noFill/>
          </a:ln>
        </p:spPr>
        <p:style>
          <a:lnRef idx="0"/>
          <a:fillRef idx="0"/>
          <a:effectRef idx="0"/>
          <a:fontRef idx="minor"/>
        </p:style>
        <p:txBody>
          <a:bodyPr lIns="90000" rIns="90000" tIns="45000" bIns="45000">
            <a:spAutoFit/>
          </a:bodyPr>
          <a:p>
            <a:pPr marL="285840" indent="-285480">
              <a:lnSpc>
                <a:spcPct val="100000"/>
              </a:lnSpc>
              <a:buClr>
                <a:srgbClr val="000000"/>
              </a:buClr>
              <a:buFont typeface="Arial"/>
              <a:buChar char="•"/>
            </a:pPr>
            <a:r>
              <a:rPr b="1" lang="pl-PL" sz="1800" spc="-1" strike="noStrike">
                <a:solidFill>
                  <a:srgbClr val="000000"/>
                </a:solidFill>
                <a:latin typeface="Times New Roman"/>
              </a:rPr>
              <a:t>References</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	</a:t>
            </a:r>
            <a:r>
              <a:rPr b="1" lang="pl-PL" sz="1800" spc="-1" strike="noStrike">
                <a:solidFill>
                  <a:srgbClr val="000000"/>
                </a:solidFill>
                <a:latin typeface="Times New Roman"/>
              </a:rPr>
              <a:t>12</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7" name="CustomShape 1"/>
          <p:cNvSpPr/>
          <p:nvPr/>
        </p:nvSpPr>
        <p:spPr>
          <a:xfrm>
            <a:off x="633240" y="1013040"/>
            <a:ext cx="6093000" cy="4784040"/>
          </a:xfrm>
          <a:prstGeom prst="rect">
            <a:avLst/>
          </a:prstGeom>
          <a:noFill/>
          <a:ln>
            <a:noFill/>
          </a:ln>
        </p:spPr>
        <p:style>
          <a:lnRef idx="0"/>
          <a:fillRef idx="0"/>
          <a:effectRef idx="0"/>
          <a:fontRef idx="minor"/>
        </p:style>
        <p:txBody>
          <a:bodyPr lIns="90000" rIns="90000" tIns="45000" bIns="45000">
            <a:spAutoFit/>
          </a:bodyPr>
          <a:p>
            <a:pPr algn="just">
              <a:lnSpc>
                <a:spcPct val="100000"/>
              </a:lnSpc>
            </a:pPr>
            <a:r>
              <a:rPr b="1" lang="pl-PL" sz="2800" spc="-1" strike="noStrike">
                <a:solidFill>
                  <a:srgbClr val="000000"/>
                </a:solidFill>
                <a:latin typeface="Times New Roman"/>
                <a:ea typeface="Times New Roman"/>
              </a:rPr>
              <a:t>Introduction</a:t>
            </a:r>
            <a:endParaRPr b="0" lang="pl-PL" sz="2800" spc="-1" strike="noStrike">
              <a:latin typeface="Arial"/>
            </a:endParaRPr>
          </a:p>
          <a:p>
            <a:pPr algn="just">
              <a:lnSpc>
                <a:spcPct val="100000"/>
              </a:lnSpc>
            </a:pPr>
            <a:endParaRPr b="0" lang="pl-PL" sz="2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hotel industry is one of the most recent businesses to have a substantial influence on a country's development.</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actions that a commercial must take to improve its guest services and hospitality in this situation are covered in this presentation in order to preserve its market position.  </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This presentation's importance of hospitality in regard to enhancing the business's guest services is yet another vital element. </a:t>
            </a:r>
            <a:endParaRPr b="0" lang="pl-PL" sz="1800" spc="-1" strike="noStrike">
              <a:latin typeface="Arial"/>
            </a:endParaRPr>
          </a:p>
        </p:txBody>
      </p:sp>
      <p:pic>
        <p:nvPicPr>
          <p:cNvPr id="58" name="Picture 2" descr=""/>
          <p:cNvPicPr/>
          <p:nvPr/>
        </p:nvPicPr>
        <p:blipFill>
          <a:blip r:embed="rId1"/>
          <a:stretch/>
        </p:blipFill>
        <p:spPr>
          <a:xfrm>
            <a:off x="6726960" y="0"/>
            <a:ext cx="5464800" cy="6857640"/>
          </a:xfrm>
          <a:prstGeom prst="rect">
            <a:avLst/>
          </a:prstGeom>
          <a:ln>
            <a:noFill/>
          </a:ln>
          <a:effectLst>
            <a:softEdge rad="112500"/>
          </a:effectLst>
        </p:spPr>
      </p:pic>
      <p:sp>
        <p:nvSpPr>
          <p:cNvPr id="59" name="CustomShape 2"/>
          <p:cNvSpPr/>
          <p:nvPr/>
        </p:nvSpPr>
        <p:spPr>
          <a:xfrm>
            <a:off x="8233200" y="6163560"/>
            <a:ext cx="182484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(Marriott, 2023)</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0" name="CustomShape 1"/>
          <p:cNvSpPr/>
          <p:nvPr/>
        </p:nvSpPr>
        <p:spPr>
          <a:xfrm>
            <a:off x="5850000" y="723240"/>
            <a:ext cx="6093000" cy="535824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201"/>
              </a:spcBef>
            </a:pPr>
            <a:r>
              <a:rPr b="1" lang="pl-PL" sz="2800" spc="-1" strike="noStrike">
                <a:solidFill>
                  <a:srgbClr val="000000"/>
                </a:solidFill>
                <a:latin typeface="Times New Roman"/>
              </a:rPr>
              <a:t>Overview of the organisation </a:t>
            </a:r>
            <a:endParaRPr b="0" lang="pl-PL" sz="2800" spc="-1" strike="noStrike">
              <a:latin typeface="Arial"/>
            </a:endParaRPr>
          </a:p>
          <a:p>
            <a:pPr algn="just">
              <a:lnSpc>
                <a:spcPct val="100000"/>
              </a:lnSpc>
              <a:spcBef>
                <a:spcPts val="201"/>
              </a:spcBef>
            </a:pPr>
            <a:endParaRPr b="0" lang="pl-PL" sz="2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Moxy Brooklyn Williamsburg is a budget-friendly, entertaining, and fashionable hotel chain that offers guests everything they require and nothing they do not.</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Moxy Brooklyn Williamsburg boldly confronts the prospects of a traditional hotel stay, starting with check-in at the Bar and increasing to more than 60 immersive hotels on both sides of Europe, North America, and Asia Pacific.</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Even with the most unpleasant video, Moxy Brooklyn Williamsburg achieves to produce attractiveness (Marriott, 2023). </a:t>
            </a:r>
            <a:endParaRPr b="0" lang="pl-PL" sz="1800" spc="-1" strike="noStrike">
              <a:latin typeface="Arial"/>
            </a:endParaRPr>
          </a:p>
        </p:txBody>
      </p:sp>
      <p:pic>
        <p:nvPicPr>
          <p:cNvPr id="61" name="Picture 2" descr=""/>
          <p:cNvPicPr/>
          <p:nvPr/>
        </p:nvPicPr>
        <p:blipFill>
          <a:blip r:embed="rId1"/>
          <a:stretch/>
        </p:blipFill>
        <p:spPr>
          <a:xfrm>
            <a:off x="0" y="0"/>
            <a:ext cx="5849640" cy="6857640"/>
          </a:xfrm>
          <a:prstGeom prst="rect">
            <a:avLst/>
          </a:prstGeom>
          <a:ln>
            <a:noFill/>
          </a:ln>
          <a:effectLst>
            <a:softEdge rad="112500"/>
          </a:effectLst>
        </p:spPr>
      </p:pic>
      <p:sp>
        <p:nvSpPr>
          <p:cNvPr id="62" name="CustomShape 2"/>
          <p:cNvSpPr/>
          <p:nvPr/>
        </p:nvSpPr>
        <p:spPr>
          <a:xfrm>
            <a:off x="1397880" y="5765400"/>
            <a:ext cx="237924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(Zarezadeh, 2022)</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3" name="CustomShape 1"/>
          <p:cNvSpPr/>
          <p:nvPr/>
        </p:nvSpPr>
        <p:spPr>
          <a:xfrm>
            <a:off x="153720" y="582120"/>
            <a:ext cx="6093000" cy="563724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1199"/>
              </a:spcBef>
            </a:pPr>
            <a:r>
              <a:rPr b="1" lang="pl-PL" sz="2800" spc="-1" strike="noStrike">
                <a:solidFill>
                  <a:srgbClr val="000000"/>
                </a:solidFill>
                <a:latin typeface="Times New Roman"/>
              </a:rPr>
              <a:t>Target clientele of Moxy Brooklyn Williamsburg</a:t>
            </a:r>
            <a:endParaRPr b="0" lang="pl-PL" sz="2800" spc="-1" strike="noStrike">
              <a:latin typeface="Arial"/>
            </a:endParaRPr>
          </a:p>
          <a:p>
            <a:pPr algn="just">
              <a:lnSpc>
                <a:spcPct val="100000"/>
              </a:lnSpc>
              <a:spcBef>
                <a:spcPts val="1199"/>
              </a:spcBef>
            </a:pPr>
            <a:endParaRPr b="0" lang="pl-PL" sz="2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excellent services offered by Moxy Brooklyn Williamsburg are obtainable to those who must travel for professional, attend conferences, or conduct exhibitions.</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This particular hotel's target customers include tour groups, solo travellers, small meeting groups, and business visitors. </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hotel's intended guests present prospects for upholding growth and sustainability in the international marketplace.</a:t>
            </a:r>
            <a:endParaRPr b="0" lang="pl-PL" sz="1800" spc="-1" strike="noStrike">
              <a:latin typeface="Arial"/>
            </a:endParaRPr>
          </a:p>
        </p:txBody>
      </p:sp>
      <p:pic>
        <p:nvPicPr>
          <p:cNvPr id="64" name="Picture 2" descr=""/>
          <p:cNvPicPr/>
          <p:nvPr/>
        </p:nvPicPr>
        <p:blipFill>
          <a:blip r:embed="rId1"/>
          <a:stretch/>
        </p:blipFill>
        <p:spPr>
          <a:xfrm>
            <a:off x="6247080" y="0"/>
            <a:ext cx="5944320" cy="6857640"/>
          </a:xfrm>
          <a:prstGeom prst="rect">
            <a:avLst/>
          </a:prstGeom>
          <a:ln>
            <a:noFill/>
          </a:ln>
          <a:effectLst>
            <a:softEdge rad="112500"/>
          </a:effectLst>
        </p:spPr>
      </p:pic>
      <p:sp>
        <p:nvSpPr>
          <p:cNvPr id="65" name="CustomShape 2"/>
          <p:cNvSpPr/>
          <p:nvPr/>
        </p:nvSpPr>
        <p:spPr>
          <a:xfrm>
            <a:off x="9746640" y="6106680"/>
            <a:ext cx="162972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(Jelski, 2023)</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6" name="CustomShape 1"/>
          <p:cNvSpPr/>
          <p:nvPr/>
        </p:nvSpPr>
        <p:spPr>
          <a:xfrm>
            <a:off x="5850000" y="464760"/>
            <a:ext cx="6093000" cy="6042960"/>
          </a:xfrm>
          <a:prstGeom prst="rect">
            <a:avLst/>
          </a:prstGeom>
          <a:noFill/>
          <a:ln>
            <a:noFill/>
          </a:ln>
        </p:spPr>
        <p:style>
          <a:lnRef idx="0"/>
          <a:fillRef idx="0"/>
          <a:effectRef idx="0"/>
          <a:fontRef idx="minor"/>
        </p:style>
        <p:txBody>
          <a:bodyPr lIns="90000" rIns="90000" tIns="45000" bIns="45000">
            <a:spAutoFit/>
          </a:bodyPr>
          <a:p>
            <a:pPr algn="just">
              <a:lnSpc>
                <a:spcPct val="100000"/>
              </a:lnSpc>
              <a:spcAft>
                <a:spcPts val="799"/>
              </a:spcAft>
            </a:pPr>
            <a:r>
              <a:rPr b="1" lang="pl-PL" sz="2800" spc="-1" strike="noStrike">
                <a:solidFill>
                  <a:srgbClr val="0e101a"/>
                </a:solidFill>
                <a:latin typeface="Times New Roman"/>
                <a:ea typeface="Times New Roman"/>
              </a:rPr>
              <a:t>Explaining the nature, scope and role of the guest services and facilities that are offered by Moxy Brooklyn Williamsburg</a:t>
            </a:r>
            <a:endParaRPr b="0" lang="pl-PL" sz="2800" spc="-1" strike="noStrike">
              <a:latin typeface="Arial"/>
            </a:endParaRPr>
          </a:p>
          <a:p>
            <a:pPr algn="just">
              <a:lnSpc>
                <a:spcPct val="100000"/>
              </a:lnSpc>
              <a:spcAft>
                <a:spcPts val="799"/>
              </a:spcAft>
            </a:pPr>
            <a:endParaRPr b="0" lang="pl-PL" sz="2800" spc="-1" strike="noStrike">
              <a:latin typeface="Arial"/>
            </a:endParaRPr>
          </a:p>
          <a:p>
            <a:pPr algn="just">
              <a:lnSpc>
                <a:spcPct val="100000"/>
              </a:lnSpc>
              <a:spcBef>
                <a:spcPts val="201"/>
              </a:spcBef>
            </a:pPr>
            <a:r>
              <a:rPr b="1" i="1" lang="pl-PL" sz="1800" spc="-1" strike="noStrike" u="sng">
                <a:solidFill>
                  <a:srgbClr val="000000"/>
                </a:solidFill>
                <a:uFillTx/>
                <a:latin typeface="Times New Roman"/>
                <a:ea typeface="Arial"/>
              </a:rPr>
              <a:t>Nature of the guest services and facilities </a:t>
            </a:r>
            <a:endParaRPr b="0" lang="pl-PL" sz="1800" spc="-1" strike="noStrike">
              <a:latin typeface="Arial"/>
            </a:endParaRPr>
          </a:p>
          <a:p>
            <a:pPr algn="just">
              <a:lnSpc>
                <a:spcPct val="100000"/>
              </a:lnSpc>
              <a:spcBef>
                <a:spcPts val="201"/>
              </a:spcBef>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authority of the profound hospitality chain Moxy Brooklyn Williamsburg tries to provide an extensive range of quality hospitality services to their potential clients.</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premium quality facilities that are provided by the authority attract most of the potential tourists towards them which increase their sales revenues effectively (Mody, 2023). </a:t>
            </a:r>
            <a:endParaRPr b="0" lang="pl-PL" sz="1800" spc="-1" strike="noStrike">
              <a:latin typeface="Arial"/>
            </a:endParaRPr>
          </a:p>
        </p:txBody>
      </p:sp>
      <p:pic>
        <p:nvPicPr>
          <p:cNvPr id="67" name="Picture 2" descr=""/>
          <p:cNvPicPr/>
          <p:nvPr/>
        </p:nvPicPr>
        <p:blipFill>
          <a:blip r:embed="rId1"/>
          <a:stretch/>
        </p:blipFill>
        <p:spPr>
          <a:xfrm>
            <a:off x="0" y="0"/>
            <a:ext cx="5849640" cy="6857640"/>
          </a:xfrm>
          <a:prstGeom prst="rect">
            <a:avLst/>
          </a:prstGeom>
          <a:ln>
            <a:noFill/>
          </a:ln>
          <a:effectLst>
            <a:softEdge rad="112500"/>
          </a:effectLst>
        </p:spPr>
      </p:pic>
      <p:sp>
        <p:nvSpPr>
          <p:cNvPr id="68" name="CustomShape 2"/>
          <p:cNvSpPr/>
          <p:nvPr/>
        </p:nvSpPr>
        <p:spPr>
          <a:xfrm>
            <a:off x="2925000" y="6292080"/>
            <a:ext cx="182484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(Marriott, 2023)</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9" name="CustomShape 1"/>
          <p:cNvSpPr/>
          <p:nvPr/>
        </p:nvSpPr>
        <p:spPr>
          <a:xfrm>
            <a:off x="303480" y="1265760"/>
            <a:ext cx="6093000" cy="477936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201"/>
              </a:spcBef>
            </a:pPr>
            <a:r>
              <a:rPr b="1" i="1" lang="pl-PL" sz="1800" spc="-1" strike="noStrike" u="sng">
                <a:solidFill>
                  <a:srgbClr val="000000"/>
                </a:solidFill>
                <a:uFillTx/>
                <a:latin typeface="Times New Roman"/>
                <a:ea typeface="Arial"/>
              </a:rPr>
              <a:t>Future scope of their hospitality services </a:t>
            </a:r>
            <a:endParaRPr b="0" lang="pl-PL" sz="1800" spc="-1" strike="noStrike">
              <a:latin typeface="Arial"/>
            </a:endParaRPr>
          </a:p>
          <a:p>
            <a:pPr algn="just">
              <a:lnSpc>
                <a:spcPct val="100000"/>
              </a:lnSpc>
              <a:spcBef>
                <a:spcPts val="201"/>
              </a:spcBef>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management of this eminent hospitality brand tries to expand its business globally with its small and large hotels.</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As the respective brand always targets to operate their business in high-tech smart cities where they can be able to get more global clients who can avail of all kinds of modern and premium facilities (Tesone, 2014). </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Apart from that, the management also decides to open more hotel chains in various other parts of the country and upgrade their managerial structure as well.</a:t>
            </a:r>
            <a:endParaRPr b="0" lang="pl-PL" sz="1800" spc="-1" strike="noStrike">
              <a:latin typeface="Arial"/>
            </a:endParaRPr>
          </a:p>
        </p:txBody>
      </p:sp>
      <p:sp>
        <p:nvSpPr>
          <p:cNvPr id="70" name="CustomShape 2"/>
          <p:cNvSpPr/>
          <p:nvPr/>
        </p:nvSpPr>
        <p:spPr>
          <a:xfrm>
            <a:off x="2520" y="241920"/>
            <a:ext cx="1886040" cy="51696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pl-PL" sz="2800" spc="-1" strike="noStrike">
                <a:solidFill>
                  <a:srgbClr val="0e101a"/>
                </a:solidFill>
                <a:latin typeface="Times New Roman"/>
                <a:ea typeface="Times New Roman"/>
              </a:rPr>
              <a:t>Contd…</a:t>
            </a:r>
            <a:endParaRPr b="0" lang="pl-PL" sz="2800" spc="-1" strike="noStrike">
              <a:latin typeface="Arial"/>
            </a:endParaRPr>
          </a:p>
        </p:txBody>
      </p:sp>
      <p:pic>
        <p:nvPicPr>
          <p:cNvPr id="71" name="Picture 2" descr=""/>
          <p:cNvPicPr/>
          <p:nvPr/>
        </p:nvPicPr>
        <p:blipFill>
          <a:blip r:embed="rId1"/>
          <a:stretch/>
        </p:blipFill>
        <p:spPr>
          <a:xfrm>
            <a:off x="6477120" y="0"/>
            <a:ext cx="5714640" cy="6857640"/>
          </a:xfrm>
          <a:prstGeom prst="rect">
            <a:avLst/>
          </a:prstGeom>
          <a:ln>
            <a:noFill/>
          </a:ln>
          <a:effectLst>
            <a:softEdge rad="112500"/>
          </a:effectLst>
        </p:spPr>
      </p:pic>
      <p:sp>
        <p:nvSpPr>
          <p:cNvPr id="72" name="CustomShape 3"/>
          <p:cNvSpPr/>
          <p:nvPr/>
        </p:nvSpPr>
        <p:spPr>
          <a:xfrm>
            <a:off x="7633800" y="6024600"/>
            <a:ext cx="237924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(Zarezadeh, 2022).</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3" name="CustomShape 1"/>
          <p:cNvSpPr/>
          <p:nvPr/>
        </p:nvSpPr>
        <p:spPr>
          <a:xfrm>
            <a:off x="5775120" y="1404720"/>
            <a:ext cx="6093000" cy="453060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201"/>
              </a:spcBef>
            </a:pPr>
            <a:r>
              <a:rPr b="1" i="1" lang="pl-PL" sz="1800" spc="-1" strike="noStrike" u="sng">
                <a:solidFill>
                  <a:srgbClr val="000000"/>
                </a:solidFill>
                <a:uFillTx/>
                <a:latin typeface="Times New Roman"/>
                <a:ea typeface="Arial"/>
              </a:rPr>
              <a:t>Role of the guest services and Facilities</a:t>
            </a:r>
            <a:endParaRPr b="0" lang="pl-PL" sz="1800" spc="-1" strike="noStrike">
              <a:latin typeface="Arial"/>
            </a:endParaRPr>
          </a:p>
          <a:p>
            <a:pPr algn="just">
              <a:lnSpc>
                <a:spcPct val="100000"/>
              </a:lnSpc>
              <a:spcBef>
                <a:spcPts val="201"/>
              </a:spcBef>
            </a:pPr>
            <a:endParaRPr b="0" lang="pl-PL" sz="1800" spc="-1" strike="noStrike">
              <a:latin typeface="Arial"/>
            </a:endParaRPr>
          </a:p>
          <a:p>
            <a:pPr algn="just">
              <a:lnSpc>
                <a:spcPct val="100000"/>
              </a:lnSpc>
              <a:spcBef>
                <a:spcPts val="201"/>
              </a:spcBef>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business operations of Moxy Brooklyn Williamsburg are operated by maintaining the hierarchical managerial structure that can help the entire hospitality sector to operate their business most successively in the competitive market. </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Apart from that, the management of the organisation also focuses on maintaining the client preferences and focuses on them to provide quality services according to their choices which is the main role of the management that impacts positively on their services (Shin, 2022). </a:t>
            </a:r>
            <a:endParaRPr b="0" lang="pl-PL" sz="1800" spc="-1" strike="noStrike">
              <a:latin typeface="Arial"/>
            </a:endParaRPr>
          </a:p>
        </p:txBody>
      </p:sp>
      <p:sp>
        <p:nvSpPr>
          <p:cNvPr id="74" name="CustomShape 2"/>
          <p:cNvSpPr/>
          <p:nvPr/>
        </p:nvSpPr>
        <p:spPr>
          <a:xfrm>
            <a:off x="9671040" y="354600"/>
            <a:ext cx="1886040" cy="51696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pl-PL" sz="2800" spc="-1" strike="noStrike">
                <a:solidFill>
                  <a:srgbClr val="0e101a"/>
                </a:solidFill>
                <a:latin typeface="Times New Roman"/>
                <a:ea typeface="Times New Roman"/>
              </a:rPr>
              <a:t>Contd…</a:t>
            </a:r>
            <a:endParaRPr b="0" lang="pl-PL" sz="2800" spc="-1" strike="noStrike">
              <a:latin typeface="Arial"/>
            </a:endParaRPr>
          </a:p>
        </p:txBody>
      </p:sp>
      <p:pic>
        <p:nvPicPr>
          <p:cNvPr id="75" name="Picture 2" descr=""/>
          <p:cNvPicPr/>
          <p:nvPr/>
        </p:nvPicPr>
        <p:blipFill>
          <a:blip r:embed="rId1"/>
          <a:stretch/>
        </p:blipFill>
        <p:spPr>
          <a:xfrm>
            <a:off x="0" y="0"/>
            <a:ext cx="5774760" cy="6857640"/>
          </a:xfrm>
          <a:prstGeom prst="rect">
            <a:avLst/>
          </a:prstGeom>
          <a:ln>
            <a:noFill/>
          </a:ln>
          <a:effectLst>
            <a:softEdge rad="112500"/>
          </a:effectLst>
        </p:spPr>
      </p:pic>
      <p:sp>
        <p:nvSpPr>
          <p:cNvPr id="76" name="CustomShape 3"/>
          <p:cNvSpPr/>
          <p:nvPr/>
        </p:nvSpPr>
        <p:spPr>
          <a:xfrm>
            <a:off x="1922040" y="6256440"/>
            <a:ext cx="162972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(Jelski, 2023)</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7" name="CustomShape 1"/>
          <p:cNvSpPr/>
          <p:nvPr/>
        </p:nvSpPr>
        <p:spPr>
          <a:xfrm>
            <a:off x="258480" y="936000"/>
            <a:ext cx="6093000" cy="493632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1199"/>
              </a:spcBef>
            </a:pPr>
            <a:r>
              <a:rPr b="1" lang="pl-PL" sz="2800" spc="-1" strike="noStrike">
                <a:solidFill>
                  <a:srgbClr val="000000"/>
                </a:solidFill>
                <a:latin typeface="Times New Roman"/>
              </a:rPr>
              <a:t>Function and Role of Guest Service</a:t>
            </a:r>
            <a:endParaRPr b="0" lang="pl-PL" sz="2800" spc="-1" strike="noStrike">
              <a:latin typeface="Arial"/>
            </a:endParaRPr>
          </a:p>
          <a:p>
            <a:pPr algn="just">
              <a:lnSpc>
                <a:spcPct val="100000"/>
              </a:lnSpc>
              <a:spcBef>
                <a:spcPts val="1199"/>
              </a:spcBef>
            </a:pPr>
            <a:endParaRPr b="0" lang="pl-PL" sz="2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In order to help their clients with their various needs, guest service's main goal is to assist them. </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In addition, this component of the hospitality service providers' offerings to the customers includes the planning of transportation and meals, which plays a major role in guest service as well (Wood, 2015). </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By offering advice, the organisation boost their security over their presence, which is really important. </a:t>
            </a:r>
            <a:endParaRPr b="0" lang="pl-PL" sz="1800" spc="-1" strike="noStrike">
              <a:latin typeface="Arial"/>
            </a:endParaRPr>
          </a:p>
        </p:txBody>
      </p:sp>
      <p:pic>
        <p:nvPicPr>
          <p:cNvPr id="78" name="Picture 2" descr=""/>
          <p:cNvPicPr/>
          <p:nvPr/>
        </p:nvPicPr>
        <p:blipFill>
          <a:blip r:embed="rId1"/>
          <a:stretch/>
        </p:blipFill>
        <p:spPr>
          <a:xfrm>
            <a:off x="6352200" y="0"/>
            <a:ext cx="5839560" cy="6857640"/>
          </a:xfrm>
          <a:prstGeom prst="rect">
            <a:avLst/>
          </a:prstGeom>
          <a:ln>
            <a:noFill/>
          </a:ln>
          <a:effectLst>
            <a:softEdge rad="112500"/>
          </a:effectLst>
        </p:spPr>
      </p:pic>
      <p:sp>
        <p:nvSpPr>
          <p:cNvPr id="79" name="CustomShape 2"/>
          <p:cNvSpPr/>
          <p:nvPr/>
        </p:nvSpPr>
        <p:spPr>
          <a:xfrm>
            <a:off x="9087840" y="6163560"/>
            <a:ext cx="182484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(Marriott, 2023)</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0" name="CustomShape 1"/>
          <p:cNvSpPr/>
          <p:nvPr/>
        </p:nvSpPr>
        <p:spPr>
          <a:xfrm>
            <a:off x="5879880" y="936000"/>
            <a:ext cx="6093000" cy="493632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1199"/>
              </a:spcBef>
            </a:pPr>
            <a:r>
              <a:rPr b="1" lang="pl-PL" sz="2800" spc="-1" strike="noStrike">
                <a:solidFill>
                  <a:srgbClr val="000000"/>
                </a:solidFill>
                <a:latin typeface="Times New Roman"/>
              </a:rPr>
              <a:t>The significance of hospitality</a:t>
            </a:r>
            <a:endParaRPr b="0" lang="pl-PL" sz="2800" spc="-1" strike="noStrike">
              <a:latin typeface="Arial"/>
            </a:endParaRPr>
          </a:p>
          <a:p>
            <a:pPr algn="just">
              <a:lnSpc>
                <a:spcPct val="100000"/>
              </a:lnSpc>
              <a:spcBef>
                <a:spcPts val="1199"/>
              </a:spcBef>
            </a:pPr>
            <a:endParaRPr b="0" lang="pl-PL" sz="2800" spc="-1" strike="noStrike">
              <a:latin typeface="Arial"/>
            </a:endParaRPr>
          </a:p>
          <a:p>
            <a:pPr algn="just">
              <a:lnSpc>
                <a:spcPct val="100000"/>
              </a:lnSpc>
            </a:pPr>
            <a:r>
              <a:rPr b="1" lang="pl-PL" sz="1800" spc="-1" strike="noStrike">
                <a:solidFill>
                  <a:srgbClr val="000000"/>
                </a:solidFill>
                <a:latin typeface="Times New Roman"/>
                <a:ea typeface="Times New Roman"/>
              </a:rPr>
              <a:t>Ensures the clients' loyalty</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rise in repeat commercials is another benefit of providing top-notch hospitality facilities. </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r>
              <a:rPr b="1" lang="pl-PL" sz="1800" spc="-1" strike="noStrike">
                <a:solidFill>
                  <a:srgbClr val="000000"/>
                </a:solidFill>
                <a:latin typeface="Times New Roman"/>
                <a:ea typeface="Times New Roman"/>
              </a:rPr>
              <a:t>Boost the brand's reputation</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hospitality industry has to be improved by meeting customer necessities and acting in a courteous manner. </a:t>
            </a:r>
            <a:endParaRPr b="0" lang="pl-PL" sz="1800" spc="-1" strike="noStrike">
              <a:latin typeface="Arial"/>
            </a:endParaRPr>
          </a:p>
        </p:txBody>
      </p:sp>
      <p:pic>
        <p:nvPicPr>
          <p:cNvPr id="81" name="Picture 2" descr=""/>
          <p:cNvPicPr/>
          <p:nvPr/>
        </p:nvPicPr>
        <p:blipFill>
          <a:blip r:embed="rId1"/>
          <a:stretch/>
        </p:blipFill>
        <p:spPr>
          <a:xfrm>
            <a:off x="0" y="0"/>
            <a:ext cx="5879520" cy="6857640"/>
          </a:xfrm>
          <a:prstGeom prst="rect">
            <a:avLst/>
          </a:prstGeom>
          <a:ln>
            <a:noFill/>
          </a:ln>
          <a:effectLst>
            <a:softEdge rad="112500"/>
          </a:effectLst>
        </p:spPr>
      </p:pic>
      <p:sp>
        <p:nvSpPr>
          <p:cNvPr id="82" name="CustomShape 2"/>
          <p:cNvSpPr/>
          <p:nvPr/>
        </p:nvSpPr>
        <p:spPr>
          <a:xfrm>
            <a:off x="1592640" y="6230160"/>
            <a:ext cx="237924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(Zarezadeh, 2022)</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 name="CustomShape 1"/>
          <p:cNvSpPr/>
          <p:nvPr/>
        </p:nvSpPr>
        <p:spPr>
          <a:xfrm>
            <a:off x="207720" y="659160"/>
            <a:ext cx="6095520" cy="575928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1199"/>
              </a:spcBef>
            </a:pPr>
            <a:r>
              <a:rPr b="1" lang="pl-PL" sz="2800" spc="-1" strike="noStrike">
                <a:solidFill>
                  <a:srgbClr val="000000"/>
                </a:solidFill>
                <a:latin typeface="Times New Roman"/>
              </a:rPr>
              <a:t>Conclusion</a:t>
            </a:r>
            <a:endParaRPr b="0" lang="pl-PL" sz="2800" spc="-1" strike="noStrike">
              <a:latin typeface="Arial"/>
            </a:endParaRPr>
          </a:p>
          <a:p>
            <a:pPr algn="just">
              <a:lnSpc>
                <a:spcPct val="100000"/>
              </a:lnSpc>
              <a:spcBef>
                <a:spcPts val="1199"/>
              </a:spcBef>
            </a:pPr>
            <a:endParaRPr b="0" lang="pl-PL" sz="2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Marriott International-managed Moxy Brooklyn Williamsburg franchises have been briefly discussed in this presentation. </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Although they have contributed to them being one of the top hotel chains in the world, the patrons of the hospitality service provider are not the only vital aspect in this presentation to ensure the validity of their services.</a:t>
            </a: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algn="just">
              <a:lnSpc>
                <a:spcPct val="100000"/>
              </a:lnSpc>
            </a:pP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The presentation also goes into detail on the value of hospitality and the part that customer service plays in assisting a company in enhancing its brand image in a competitive market. </a:t>
            </a:r>
            <a:endParaRPr b="0" lang="pl-PL" sz="1800" spc="-1" strike="noStrike">
              <a:latin typeface="Arial"/>
            </a:endParaRPr>
          </a:p>
        </p:txBody>
      </p:sp>
      <p:pic>
        <p:nvPicPr>
          <p:cNvPr id="84" name="Picture 2" descr=""/>
          <p:cNvPicPr/>
          <p:nvPr/>
        </p:nvPicPr>
        <p:blipFill>
          <a:blip r:embed="rId1"/>
          <a:stretch/>
        </p:blipFill>
        <p:spPr>
          <a:xfrm>
            <a:off x="6303960" y="0"/>
            <a:ext cx="5887800" cy="6857640"/>
          </a:xfrm>
          <a:prstGeom prst="rect">
            <a:avLst/>
          </a:prstGeom>
          <a:ln>
            <a:noFill/>
          </a:ln>
          <a:effectLst>
            <a:softEdge rad="112500"/>
          </a:effectLst>
        </p:spPr>
      </p:pic>
      <p:sp>
        <p:nvSpPr>
          <p:cNvPr id="85" name="CustomShape 2"/>
          <p:cNvSpPr/>
          <p:nvPr/>
        </p:nvSpPr>
        <p:spPr>
          <a:xfrm>
            <a:off x="9746640" y="6106680"/>
            <a:ext cx="1629720" cy="364680"/>
          </a:xfrm>
          <a:prstGeom prst="rect">
            <a:avLst/>
          </a:prstGeom>
          <a:noFill/>
          <a:ln>
            <a:noFill/>
          </a:ln>
        </p:spPr>
        <p:style>
          <a:lnRef idx="0"/>
          <a:fillRef idx="0"/>
          <a:effectRef idx="0"/>
          <a:fontRef idx="minor"/>
        </p:style>
        <p:txBody>
          <a:bodyPr lIns="90000" rIns="90000" tIns="45000" bIns="45000">
            <a:spAutoFit/>
          </a:bodyPr>
          <a:p>
            <a:pPr>
              <a:lnSpc>
                <a:spcPct val="100000"/>
              </a:lnSpc>
            </a:pPr>
            <a:r>
              <a:rPr b="0" lang="pl-PL" sz="1800" spc="-1" strike="noStrike">
                <a:solidFill>
                  <a:srgbClr val="000000"/>
                </a:solidFill>
                <a:latin typeface="Times New Roman"/>
                <a:ea typeface="Times New Roman"/>
              </a:rPr>
              <a:t>(Jelski, 2023)</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 name="CustomShape 1"/>
          <p:cNvSpPr/>
          <p:nvPr/>
        </p:nvSpPr>
        <p:spPr>
          <a:xfrm>
            <a:off x="228600" y="612720"/>
            <a:ext cx="11734560" cy="6033600"/>
          </a:xfrm>
          <a:prstGeom prst="rect">
            <a:avLst/>
          </a:prstGeom>
          <a:noFill/>
          <a:ln>
            <a:noFill/>
          </a:ln>
        </p:spPr>
        <p:style>
          <a:lnRef idx="0"/>
          <a:fillRef idx="0"/>
          <a:effectRef idx="0"/>
          <a:fontRef idx="minor"/>
        </p:style>
        <p:txBody>
          <a:bodyPr lIns="90000" rIns="90000" tIns="45000" bIns="45000">
            <a:spAutoFit/>
          </a:bodyPr>
          <a:p>
            <a:pPr algn="just">
              <a:lnSpc>
                <a:spcPct val="100000"/>
              </a:lnSpc>
              <a:spcBef>
                <a:spcPts val="1199"/>
              </a:spcBef>
            </a:pPr>
            <a:r>
              <a:rPr b="1" lang="pl-PL" sz="2800" spc="-1" strike="noStrike">
                <a:solidFill>
                  <a:srgbClr val="000000"/>
                </a:solidFill>
                <a:latin typeface="Times New Roman"/>
              </a:rPr>
              <a:t>References </a:t>
            </a:r>
            <a:endParaRPr b="0" lang="pl-PL" sz="2800" spc="-1" strike="noStrike">
              <a:latin typeface="Arial"/>
            </a:endParaRPr>
          </a:p>
          <a:p>
            <a:pPr algn="just">
              <a:lnSpc>
                <a:spcPct val="100000"/>
              </a:lnSpc>
              <a:spcBef>
                <a:spcPts val="1199"/>
              </a:spcBef>
            </a:pPr>
            <a:endParaRPr b="0" lang="pl-PL" sz="2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Amaresan, S., (2022). A Customer Service Career Path Guide for Every Personality Type. [Online] Available at: https://blog.hubspot.com/service/customer-service-career-path[Accessed 10 05 2023].</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Igniyte, (2018). 11 simple ways to enhance your company reputation. [Online] Available at: https://www.igniyte.co.uk/blog/11-simple-ways-to-enhance-your-company-reputation/[Accessed 10 05 2023].</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Jelski, C., (2023). Moxy hotel opens in Brooklyn. [Online] Available at: https://www.travelweekly.com/Travel-News/Hotel-News/Moxy-hotel-opens-in-Brooklyn[Accessed 10 05 2023].</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Marriott, (2023). Moxy Brooklyn Williamsburg. [Online] Available at: https://www.marriott.com/en-gb/hotels/travel/nycxb-moxy-brooklyn-williamsburg/[Accessed 10 05 2023].</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Mody, M.A., Jung, S., Dogru, T. and Suess, C., (2023). How do consumers select between hotels and Airbnb? A hierarchy of importance in accommodation choice. </a:t>
            </a:r>
            <a:r>
              <a:rPr b="0" i="1" lang="pl-PL" sz="1800" spc="-1" strike="noStrike">
                <a:solidFill>
                  <a:srgbClr val="000000"/>
                </a:solidFill>
                <a:latin typeface="Times New Roman"/>
                <a:ea typeface="Times New Roman"/>
              </a:rPr>
              <a:t>International Journal of Contemporary Hospitality Management</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Sarah Olson, (2022). 7 ways to build customer loyalty (and why it’s important). [Online]Available at: https://www.zendesk.com/in/blog/build-customer-loyalty/[Accessed 10 05 2023].</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Shin, H.H. and Jeong, M., (2022). Redefining luxury service with technology implementation: the impact of technology on guest satisfaction and loyalty in a luxury hotel. </a:t>
            </a:r>
            <a:r>
              <a:rPr b="0" i="1" lang="pl-PL" sz="1800" spc="-1" strike="noStrike">
                <a:solidFill>
                  <a:srgbClr val="000000"/>
                </a:solidFill>
                <a:latin typeface="Times New Roman"/>
                <a:ea typeface="Times New Roman"/>
              </a:rPr>
              <a:t>International Journal of Contemporary Hospitality Management</a:t>
            </a:r>
            <a:r>
              <a:rPr b="0" lang="pl-PL" sz="1800" spc="-1" strike="noStrike">
                <a:solidFill>
                  <a:srgbClr val="000000"/>
                </a:solidFill>
                <a:latin typeface="Times New Roman"/>
                <a:ea typeface="Times New Roman"/>
              </a:rPr>
              <a:t>.</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Tesone, V. (2014) Principles of Management for the Hospitality Industry, Butterworth Heineman, Oxford</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Wood, R.C., (2015). Hospitality Management: a brief introduction, Sage, London</a:t>
            </a:r>
            <a:endParaRPr b="0" lang="pl-PL" sz="1800" spc="-1" strike="noStrike">
              <a:latin typeface="Arial"/>
            </a:endParaRPr>
          </a:p>
          <a:p>
            <a:pPr marL="285840" indent="-285480" algn="just">
              <a:lnSpc>
                <a:spcPct val="100000"/>
              </a:lnSpc>
              <a:buClr>
                <a:srgbClr val="000000"/>
              </a:buClr>
              <a:buFont typeface="Arial"/>
              <a:buChar char="•"/>
            </a:pPr>
            <a:r>
              <a:rPr b="0" lang="pl-PL" sz="1800" spc="-1" strike="noStrike">
                <a:solidFill>
                  <a:srgbClr val="000000"/>
                </a:solidFill>
                <a:latin typeface="Times New Roman"/>
                <a:ea typeface="Times New Roman"/>
              </a:rPr>
              <a:t>Zarezadeh, Z.Z., Rastegar, R. and Xiang, Z., (2022). Big data analytics and hotel guest experience: a critical analysis of the literature. </a:t>
            </a:r>
            <a:r>
              <a:rPr b="0" i="1" lang="pl-PL" sz="1800" spc="-1" strike="noStrike">
                <a:solidFill>
                  <a:srgbClr val="000000"/>
                </a:solidFill>
                <a:latin typeface="Times New Roman"/>
                <a:ea typeface="Times New Roman"/>
              </a:rPr>
              <a:t>International Journal of Contemporary Hospitality Management</a:t>
            </a:r>
            <a:r>
              <a:rPr b="0" lang="pl-PL" sz="1800" spc="-1" strike="noStrike">
                <a:solidFill>
                  <a:srgbClr val="000000"/>
                </a:solidFill>
                <a:latin typeface="Times New Roman"/>
                <a:ea typeface="Times New Roman"/>
              </a:rPr>
              <a:t>.</a:t>
            </a:r>
            <a:endParaRPr b="0" lang="pl-PL" sz="1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7</TotalTime>
  <Application>Trio_Office/6.2.8.2$Windows_x86 LibreOffice_project/</Application>
  <Words>2300</Words>
  <Paragraphs>168</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2023-05-23T18:07:18Z</dcterms:created>
  <dc:creator/>
  <dc:description/>
  <dc:language>pl-PL</dc:language>
  <cp:lastModifiedBy/>
  <dcterms:modified xsi:type="dcterms:W3CDTF">2023-05-24T14:08:38Z</dcterms:modified>
  <cp:revision>2</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9</vt:i4>
  </property>
  <property fmtid="{D5CDD505-2E9C-101B-9397-08002B2CF9AE}" pid="8" name="PresentationFormat">
    <vt:lpwstr>Widescreen</vt:lpwstr>
  </property>
  <property fmtid="{D5CDD505-2E9C-101B-9397-08002B2CF9AE}" pid="9" name="ScaleCrop">
    <vt:bool>0</vt:bool>
  </property>
  <property fmtid="{D5CDD505-2E9C-101B-9397-08002B2CF9AE}" pid="10" name="ShareDoc">
    <vt:bool>0</vt:bool>
  </property>
  <property fmtid="{D5CDD505-2E9C-101B-9397-08002B2CF9AE}" pid="11" name="Slides">
    <vt:i4>12</vt:i4>
  </property>
</Properties>
</file>