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EEED"/>
    <a:srgbClr val="009999"/>
    <a:srgbClr val="33CCCC"/>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586B2B-C535-44E0-9E24-0FE627DD3244}" v="639" dt="2023-03-13T19:42:50.1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CA2F48-4F3F-4E50-AA45-B70BB6E2A9E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540CDE8-8854-4FCF-A4E3-215FDEDF3D97}">
      <dgm:prSet custT="1"/>
      <dgm:spPr/>
      <dgm:t>
        <a:bodyPr/>
        <a:lstStyle/>
        <a:p>
          <a:r>
            <a:rPr lang="en-GB" sz="2000"/>
            <a:t>Challenges to gain informed consent</a:t>
          </a:r>
          <a:endParaRPr lang="en-US" sz="2000"/>
        </a:p>
      </dgm:t>
    </dgm:pt>
    <dgm:pt modelId="{7B305764-BD5D-433B-9A6A-EAD7216273BE}" type="parTrans" cxnId="{39C2B03A-3B1F-4D6D-A004-6A1EB4387A70}">
      <dgm:prSet/>
      <dgm:spPr/>
      <dgm:t>
        <a:bodyPr/>
        <a:lstStyle/>
        <a:p>
          <a:endParaRPr lang="en-US"/>
        </a:p>
      </dgm:t>
    </dgm:pt>
    <dgm:pt modelId="{656B375E-3692-47C7-8CAA-6D0B61F5CD75}" type="sibTrans" cxnId="{39C2B03A-3B1F-4D6D-A004-6A1EB4387A70}">
      <dgm:prSet/>
      <dgm:spPr/>
      <dgm:t>
        <a:bodyPr/>
        <a:lstStyle/>
        <a:p>
          <a:endParaRPr lang="en-US"/>
        </a:p>
      </dgm:t>
    </dgm:pt>
    <dgm:pt modelId="{7309ADEB-D996-4D52-99A6-C67554E1BCB4}">
      <dgm:prSet custT="1"/>
      <dgm:spPr/>
      <dgm:t>
        <a:bodyPr/>
        <a:lstStyle/>
        <a:p>
          <a:r>
            <a:rPr lang="en-GB" sz="2000"/>
            <a:t>Alzheimer’s patients may be competent to consent at the beginning of the study but move into cognitive impairment later on (Davis, 2017).</a:t>
          </a:r>
          <a:endParaRPr lang="en-US" sz="2000"/>
        </a:p>
      </dgm:t>
    </dgm:pt>
    <dgm:pt modelId="{D25C1FD9-EDCD-4A55-9E86-44F0DDBE35D4}" type="parTrans" cxnId="{FF576D6E-75AC-429D-8FD3-A54C6AFFFC17}">
      <dgm:prSet/>
      <dgm:spPr/>
      <dgm:t>
        <a:bodyPr/>
        <a:lstStyle/>
        <a:p>
          <a:endParaRPr lang="en-US"/>
        </a:p>
      </dgm:t>
    </dgm:pt>
    <dgm:pt modelId="{6A6E08EF-5017-4875-AD23-5BFF14685F5B}" type="sibTrans" cxnId="{FF576D6E-75AC-429D-8FD3-A54C6AFFFC17}">
      <dgm:prSet/>
      <dgm:spPr/>
      <dgm:t>
        <a:bodyPr/>
        <a:lstStyle/>
        <a:p>
          <a:endParaRPr lang="en-US"/>
        </a:p>
      </dgm:t>
    </dgm:pt>
    <dgm:pt modelId="{143C6351-A0D9-420A-896C-2575B4A806D0}">
      <dgm:prSet custT="1"/>
      <dgm:spPr/>
      <dgm:t>
        <a:bodyPr/>
        <a:lstStyle/>
        <a:p>
          <a:r>
            <a:rPr lang="en-GB" sz="2000"/>
            <a:t>authors gained ethical approval to conduct their study from the Mie University research ethics committee</a:t>
          </a:r>
          <a:endParaRPr lang="en-US" sz="2000"/>
        </a:p>
      </dgm:t>
    </dgm:pt>
    <dgm:pt modelId="{AFF09D28-76D1-4FA6-A6F2-CC19AC818EDD}" type="parTrans" cxnId="{18CE0F6A-5653-4EDE-8099-3C92C7CA9D50}">
      <dgm:prSet/>
      <dgm:spPr/>
      <dgm:t>
        <a:bodyPr/>
        <a:lstStyle/>
        <a:p>
          <a:endParaRPr lang="en-US"/>
        </a:p>
      </dgm:t>
    </dgm:pt>
    <dgm:pt modelId="{9E77723B-E6D1-4E9D-9D29-D6A83AE0EB61}" type="sibTrans" cxnId="{18CE0F6A-5653-4EDE-8099-3C92C7CA9D50}">
      <dgm:prSet/>
      <dgm:spPr/>
      <dgm:t>
        <a:bodyPr/>
        <a:lstStyle/>
        <a:p>
          <a:endParaRPr lang="en-US"/>
        </a:p>
      </dgm:t>
    </dgm:pt>
    <dgm:pt modelId="{7CA362B6-D1EB-402D-AE6C-12CE43753E0A}">
      <dgm:prSet custT="1"/>
      <dgm:spPr/>
      <dgm:t>
        <a:bodyPr/>
        <a:lstStyle/>
        <a:p>
          <a:r>
            <a:rPr lang="en-GB" sz="2000"/>
            <a:t>written consent was provided by both the participants and their care giver</a:t>
          </a:r>
          <a:endParaRPr lang="en-US" sz="2000"/>
        </a:p>
      </dgm:t>
    </dgm:pt>
    <dgm:pt modelId="{0893C86D-7ABC-4BA1-8A60-F72E7EBE35CA}" type="parTrans" cxnId="{EAE6B325-8015-4160-8B71-7868632CAFBD}">
      <dgm:prSet/>
      <dgm:spPr/>
      <dgm:t>
        <a:bodyPr/>
        <a:lstStyle/>
        <a:p>
          <a:endParaRPr lang="en-US"/>
        </a:p>
      </dgm:t>
    </dgm:pt>
    <dgm:pt modelId="{C1144D85-7E62-48E4-8FC5-D7441A2C8C23}" type="sibTrans" cxnId="{EAE6B325-8015-4160-8B71-7868632CAFBD}">
      <dgm:prSet/>
      <dgm:spPr/>
      <dgm:t>
        <a:bodyPr/>
        <a:lstStyle/>
        <a:p>
          <a:endParaRPr lang="en-US"/>
        </a:p>
      </dgm:t>
    </dgm:pt>
    <dgm:pt modelId="{AA9EC44E-4E71-4DE7-9E83-C998197BA3B2}" type="pres">
      <dgm:prSet presAssocID="{34CA2F48-4F3F-4E50-AA45-B70BB6E2A9E0}" presName="vert0" presStyleCnt="0">
        <dgm:presLayoutVars>
          <dgm:dir/>
          <dgm:animOne val="branch"/>
          <dgm:animLvl val="lvl"/>
        </dgm:presLayoutVars>
      </dgm:prSet>
      <dgm:spPr/>
    </dgm:pt>
    <dgm:pt modelId="{A44CE667-1302-408C-80AE-8A05C8284F25}" type="pres">
      <dgm:prSet presAssocID="{B540CDE8-8854-4FCF-A4E3-215FDEDF3D97}" presName="thickLine" presStyleLbl="alignNode1" presStyleIdx="0" presStyleCnt="4"/>
      <dgm:spPr/>
    </dgm:pt>
    <dgm:pt modelId="{9F18CD87-FB9B-41BD-B2F1-14C7E75F5508}" type="pres">
      <dgm:prSet presAssocID="{B540CDE8-8854-4FCF-A4E3-215FDEDF3D97}" presName="horz1" presStyleCnt="0"/>
      <dgm:spPr/>
    </dgm:pt>
    <dgm:pt modelId="{CEDA0371-5758-41F4-8A43-413D1735A2C4}" type="pres">
      <dgm:prSet presAssocID="{B540CDE8-8854-4FCF-A4E3-215FDEDF3D97}" presName="tx1" presStyleLbl="revTx" presStyleIdx="0" presStyleCnt="4"/>
      <dgm:spPr/>
    </dgm:pt>
    <dgm:pt modelId="{81F151F1-0411-4A3E-8E89-38054457CACC}" type="pres">
      <dgm:prSet presAssocID="{B540CDE8-8854-4FCF-A4E3-215FDEDF3D97}" presName="vert1" presStyleCnt="0"/>
      <dgm:spPr/>
    </dgm:pt>
    <dgm:pt modelId="{C95D1530-9C67-4B53-ACBF-447374010AC4}" type="pres">
      <dgm:prSet presAssocID="{7309ADEB-D996-4D52-99A6-C67554E1BCB4}" presName="thickLine" presStyleLbl="alignNode1" presStyleIdx="1" presStyleCnt="4"/>
      <dgm:spPr/>
    </dgm:pt>
    <dgm:pt modelId="{4D4F71FF-19BD-4269-8BB1-CF12F877654C}" type="pres">
      <dgm:prSet presAssocID="{7309ADEB-D996-4D52-99A6-C67554E1BCB4}" presName="horz1" presStyleCnt="0"/>
      <dgm:spPr/>
    </dgm:pt>
    <dgm:pt modelId="{57580BD5-2A65-4D42-BA97-098720EE67C2}" type="pres">
      <dgm:prSet presAssocID="{7309ADEB-D996-4D52-99A6-C67554E1BCB4}" presName="tx1" presStyleLbl="revTx" presStyleIdx="1" presStyleCnt="4"/>
      <dgm:spPr/>
    </dgm:pt>
    <dgm:pt modelId="{457E82E0-FE32-4346-97B0-CE2AC6D85AF5}" type="pres">
      <dgm:prSet presAssocID="{7309ADEB-D996-4D52-99A6-C67554E1BCB4}" presName="vert1" presStyleCnt="0"/>
      <dgm:spPr/>
    </dgm:pt>
    <dgm:pt modelId="{DA52C302-DEB8-45D2-8214-107847861CC9}" type="pres">
      <dgm:prSet presAssocID="{143C6351-A0D9-420A-896C-2575B4A806D0}" presName="thickLine" presStyleLbl="alignNode1" presStyleIdx="2" presStyleCnt="4"/>
      <dgm:spPr/>
    </dgm:pt>
    <dgm:pt modelId="{0E415345-0D92-470C-888D-4D06DF708FCA}" type="pres">
      <dgm:prSet presAssocID="{143C6351-A0D9-420A-896C-2575B4A806D0}" presName="horz1" presStyleCnt="0"/>
      <dgm:spPr/>
    </dgm:pt>
    <dgm:pt modelId="{3A4C3AE6-146B-4C64-A417-CB21958CE218}" type="pres">
      <dgm:prSet presAssocID="{143C6351-A0D9-420A-896C-2575B4A806D0}" presName="tx1" presStyleLbl="revTx" presStyleIdx="2" presStyleCnt="4"/>
      <dgm:spPr/>
    </dgm:pt>
    <dgm:pt modelId="{36A96E1F-52DB-412D-A8F0-83929238D711}" type="pres">
      <dgm:prSet presAssocID="{143C6351-A0D9-420A-896C-2575B4A806D0}" presName="vert1" presStyleCnt="0"/>
      <dgm:spPr/>
    </dgm:pt>
    <dgm:pt modelId="{5A7DCBD2-C63F-4EE1-98B1-92A2752DDAD4}" type="pres">
      <dgm:prSet presAssocID="{7CA362B6-D1EB-402D-AE6C-12CE43753E0A}" presName="thickLine" presStyleLbl="alignNode1" presStyleIdx="3" presStyleCnt="4"/>
      <dgm:spPr/>
    </dgm:pt>
    <dgm:pt modelId="{A3383153-6708-4F50-BDEE-0AC385B0C836}" type="pres">
      <dgm:prSet presAssocID="{7CA362B6-D1EB-402D-AE6C-12CE43753E0A}" presName="horz1" presStyleCnt="0"/>
      <dgm:spPr/>
    </dgm:pt>
    <dgm:pt modelId="{4B75C499-4991-4F47-B572-AE62A8529781}" type="pres">
      <dgm:prSet presAssocID="{7CA362B6-D1EB-402D-AE6C-12CE43753E0A}" presName="tx1" presStyleLbl="revTx" presStyleIdx="3" presStyleCnt="4"/>
      <dgm:spPr/>
    </dgm:pt>
    <dgm:pt modelId="{1331C5DF-48CD-477D-BF75-59D95499B8C5}" type="pres">
      <dgm:prSet presAssocID="{7CA362B6-D1EB-402D-AE6C-12CE43753E0A}" presName="vert1" presStyleCnt="0"/>
      <dgm:spPr/>
    </dgm:pt>
  </dgm:ptLst>
  <dgm:cxnLst>
    <dgm:cxn modelId="{EAE6B325-8015-4160-8B71-7868632CAFBD}" srcId="{34CA2F48-4F3F-4E50-AA45-B70BB6E2A9E0}" destId="{7CA362B6-D1EB-402D-AE6C-12CE43753E0A}" srcOrd="3" destOrd="0" parTransId="{0893C86D-7ABC-4BA1-8A60-F72E7EBE35CA}" sibTransId="{C1144D85-7E62-48E4-8FC5-D7441A2C8C23}"/>
    <dgm:cxn modelId="{39C2B03A-3B1F-4D6D-A004-6A1EB4387A70}" srcId="{34CA2F48-4F3F-4E50-AA45-B70BB6E2A9E0}" destId="{B540CDE8-8854-4FCF-A4E3-215FDEDF3D97}" srcOrd="0" destOrd="0" parTransId="{7B305764-BD5D-433B-9A6A-EAD7216273BE}" sibTransId="{656B375E-3692-47C7-8CAA-6D0B61F5CD75}"/>
    <dgm:cxn modelId="{18CE0F6A-5653-4EDE-8099-3C92C7CA9D50}" srcId="{34CA2F48-4F3F-4E50-AA45-B70BB6E2A9E0}" destId="{143C6351-A0D9-420A-896C-2575B4A806D0}" srcOrd="2" destOrd="0" parTransId="{AFF09D28-76D1-4FA6-A6F2-CC19AC818EDD}" sibTransId="{9E77723B-E6D1-4E9D-9D29-D6A83AE0EB61}"/>
    <dgm:cxn modelId="{FF576D6E-75AC-429D-8FD3-A54C6AFFFC17}" srcId="{34CA2F48-4F3F-4E50-AA45-B70BB6E2A9E0}" destId="{7309ADEB-D996-4D52-99A6-C67554E1BCB4}" srcOrd="1" destOrd="0" parTransId="{D25C1FD9-EDCD-4A55-9E86-44F0DDBE35D4}" sibTransId="{6A6E08EF-5017-4875-AD23-5BFF14685F5B}"/>
    <dgm:cxn modelId="{08DAF575-64CB-42D2-8C21-80447A016BCA}" type="presOf" srcId="{7309ADEB-D996-4D52-99A6-C67554E1BCB4}" destId="{57580BD5-2A65-4D42-BA97-098720EE67C2}" srcOrd="0" destOrd="0" presId="urn:microsoft.com/office/officeart/2008/layout/LinedList"/>
    <dgm:cxn modelId="{001E1857-3CF5-4C62-BEB3-DFCE35207D3C}" type="presOf" srcId="{143C6351-A0D9-420A-896C-2575B4A806D0}" destId="{3A4C3AE6-146B-4C64-A417-CB21958CE218}" srcOrd="0" destOrd="0" presId="urn:microsoft.com/office/officeart/2008/layout/LinedList"/>
    <dgm:cxn modelId="{F5D8E583-838A-4989-811D-E62C4C190830}" type="presOf" srcId="{B540CDE8-8854-4FCF-A4E3-215FDEDF3D97}" destId="{CEDA0371-5758-41F4-8A43-413D1735A2C4}" srcOrd="0" destOrd="0" presId="urn:microsoft.com/office/officeart/2008/layout/LinedList"/>
    <dgm:cxn modelId="{9CA66898-78D7-4D48-9DF7-A73EA885D705}" type="presOf" srcId="{34CA2F48-4F3F-4E50-AA45-B70BB6E2A9E0}" destId="{AA9EC44E-4E71-4DE7-9E83-C998197BA3B2}" srcOrd="0" destOrd="0" presId="urn:microsoft.com/office/officeart/2008/layout/LinedList"/>
    <dgm:cxn modelId="{5B3353B7-C46E-4547-937C-C2810A935364}" type="presOf" srcId="{7CA362B6-D1EB-402D-AE6C-12CE43753E0A}" destId="{4B75C499-4991-4F47-B572-AE62A8529781}" srcOrd="0" destOrd="0" presId="urn:microsoft.com/office/officeart/2008/layout/LinedList"/>
    <dgm:cxn modelId="{316DE001-2C9C-42A5-97F8-7EE1B2D7AB21}" type="presParOf" srcId="{AA9EC44E-4E71-4DE7-9E83-C998197BA3B2}" destId="{A44CE667-1302-408C-80AE-8A05C8284F25}" srcOrd="0" destOrd="0" presId="urn:microsoft.com/office/officeart/2008/layout/LinedList"/>
    <dgm:cxn modelId="{61A8E039-07B0-4977-AE16-608CBEAE6F2F}" type="presParOf" srcId="{AA9EC44E-4E71-4DE7-9E83-C998197BA3B2}" destId="{9F18CD87-FB9B-41BD-B2F1-14C7E75F5508}" srcOrd="1" destOrd="0" presId="urn:microsoft.com/office/officeart/2008/layout/LinedList"/>
    <dgm:cxn modelId="{537C9336-5756-4DB8-A531-49853885C06D}" type="presParOf" srcId="{9F18CD87-FB9B-41BD-B2F1-14C7E75F5508}" destId="{CEDA0371-5758-41F4-8A43-413D1735A2C4}" srcOrd="0" destOrd="0" presId="urn:microsoft.com/office/officeart/2008/layout/LinedList"/>
    <dgm:cxn modelId="{0A421168-8BAC-4F7C-B262-00C6B6786EEF}" type="presParOf" srcId="{9F18CD87-FB9B-41BD-B2F1-14C7E75F5508}" destId="{81F151F1-0411-4A3E-8E89-38054457CACC}" srcOrd="1" destOrd="0" presId="urn:microsoft.com/office/officeart/2008/layout/LinedList"/>
    <dgm:cxn modelId="{1AF9114A-60B1-4441-88BD-A3404A947441}" type="presParOf" srcId="{AA9EC44E-4E71-4DE7-9E83-C998197BA3B2}" destId="{C95D1530-9C67-4B53-ACBF-447374010AC4}" srcOrd="2" destOrd="0" presId="urn:microsoft.com/office/officeart/2008/layout/LinedList"/>
    <dgm:cxn modelId="{292E43A2-B990-4B0A-853B-255886959171}" type="presParOf" srcId="{AA9EC44E-4E71-4DE7-9E83-C998197BA3B2}" destId="{4D4F71FF-19BD-4269-8BB1-CF12F877654C}" srcOrd="3" destOrd="0" presId="urn:microsoft.com/office/officeart/2008/layout/LinedList"/>
    <dgm:cxn modelId="{3EC10C09-F05A-4C57-B362-503E492CDEE0}" type="presParOf" srcId="{4D4F71FF-19BD-4269-8BB1-CF12F877654C}" destId="{57580BD5-2A65-4D42-BA97-098720EE67C2}" srcOrd="0" destOrd="0" presId="urn:microsoft.com/office/officeart/2008/layout/LinedList"/>
    <dgm:cxn modelId="{F5F4DA37-81CC-497B-A3E0-278475F5627F}" type="presParOf" srcId="{4D4F71FF-19BD-4269-8BB1-CF12F877654C}" destId="{457E82E0-FE32-4346-97B0-CE2AC6D85AF5}" srcOrd="1" destOrd="0" presId="urn:microsoft.com/office/officeart/2008/layout/LinedList"/>
    <dgm:cxn modelId="{E49EC953-1F70-4358-976F-3724B61BEB25}" type="presParOf" srcId="{AA9EC44E-4E71-4DE7-9E83-C998197BA3B2}" destId="{DA52C302-DEB8-45D2-8214-107847861CC9}" srcOrd="4" destOrd="0" presId="urn:microsoft.com/office/officeart/2008/layout/LinedList"/>
    <dgm:cxn modelId="{56000653-9CD3-4A76-94A4-C2C087B4B07D}" type="presParOf" srcId="{AA9EC44E-4E71-4DE7-9E83-C998197BA3B2}" destId="{0E415345-0D92-470C-888D-4D06DF708FCA}" srcOrd="5" destOrd="0" presId="urn:microsoft.com/office/officeart/2008/layout/LinedList"/>
    <dgm:cxn modelId="{CE521FC0-288F-4D43-B8DA-98D46722C8B3}" type="presParOf" srcId="{0E415345-0D92-470C-888D-4D06DF708FCA}" destId="{3A4C3AE6-146B-4C64-A417-CB21958CE218}" srcOrd="0" destOrd="0" presId="urn:microsoft.com/office/officeart/2008/layout/LinedList"/>
    <dgm:cxn modelId="{46DBBBA4-0A3C-4E60-A0C5-862D50B45E52}" type="presParOf" srcId="{0E415345-0D92-470C-888D-4D06DF708FCA}" destId="{36A96E1F-52DB-412D-A8F0-83929238D711}" srcOrd="1" destOrd="0" presId="urn:microsoft.com/office/officeart/2008/layout/LinedList"/>
    <dgm:cxn modelId="{C30CE774-A3D9-4F06-ABF2-C044BBF94504}" type="presParOf" srcId="{AA9EC44E-4E71-4DE7-9E83-C998197BA3B2}" destId="{5A7DCBD2-C63F-4EE1-98B1-92A2752DDAD4}" srcOrd="6" destOrd="0" presId="urn:microsoft.com/office/officeart/2008/layout/LinedList"/>
    <dgm:cxn modelId="{917F54BF-F6EF-4ACF-BADE-5DD2D9A8A18D}" type="presParOf" srcId="{AA9EC44E-4E71-4DE7-9E83-C998197BA3B2}" destId="{A3383153-6708-4F50-BDEE-0AC385B0C836}" srcOrd="7" destOrd="0" presId="urn:microsoft.com/office/officeart/2008/layout/LinedList"/>
    <dgm:cxn modelId="{714FD845-3BCC-4028-826F-86A4645A059D}" type="presParOf" srcId="{A3383153-6708-4F50-BDEE-0AC385B0C836}" destId="{4B75C499-4991-4F47-B572-AE62A8529781}" srcOrd="0" destOrd="0" presId="urn:microsoft.com/office/officeart/2008/layout/LinedList"/>
    <dgm:cxn modelId="{58A09267-7A25-40FD-9455-E9CB98703271}" type="presParOf" srcId="{A3383153-6708-4F50-BDEE-0AC385B0C836}" destId="{1331C5DF-48CD-477D-BF75-59D95499B8C5}"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96727E-A9DF-4BFB-8941-799BB15ACB9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F3DC9F1-DD55-437A-A249-27800F2A57B7}">
      <dgm:prSet custT="1"/>
      <dgm:spPr/>
      <dgm:t>
        <a:bodyPr/>
        <a:lstStyle/>
        <a:p>
          <a:r>
            <a:rPr lang="en-GB" sz="1800">
              <a:solidFill>
                <a:schemeClr val="accent5">
                  <a:lumMod val="20000"/>
                  <a:lumOff val="80000"/>
                </a:schemeClr>
              </a:solidFill>
            </a:rPr>
            <a:t>The Author carried out the music therapy session</a:t>
          </a:r>
          <a:endParaRPr lang="en-US" sz="1800">
            <a:solidFill>
              <a:schemeClr val="accent5">
                <a:lumMod val="20000"/>
                <a:lumOff val="80000"/>
              </a:schemeClr>
            </a:solidFill>
          </a:endParaRPr>
        </a:p>
      </dgm:t>
    </dgm:pt>
    <dgm:pt modelId="{A11EA90D-8673-4A90-899A-38146CF98C2D}" type="parTrans" cxnId="{5CD5A11E-C627-4911-99A8-B51E56075A65}">
      <dgm:prSet/>
      <dgm:spPr/>
      <dgm:t>
        <a:bodyPr/>
        <a:lstStyle/>
        <a:p>
          <a:endParaRPr lang="en-US"/>
        </a:p>
      </dgm:t>
    </dgm:pt>
    <dgm:pt modelId="{B1AFEF60-6786-46DE-B31B-70E4D13ECAF0}" type="sibTrans" cxnId="{5CD5A11E-C627-4911-99A8-B51E56075A65}">
      <dgm:prSet/>
      <dgm:spPr/>
      <dgm:t>
        <a:bodyPr/>
        <a:lstStyle/>
        <a:p>
          <a:endParaRPr lang="en-US"/>
        </a:p>
      </dgm:t>
    </dgm:pt>
    <dgm:pt modelId="{086AC7D1-63B4-4CF3-915A-915E2028538F}">
      <dgm:prSet custT="1"/>
      <dgm:spPr/>
      <dgm:t>
        <a:bodyPr/>
        <a:lstStyle/>
        <a:p>
          <a:r>
            <a:rPr lang="en-GB" sz="1800">
              <a:solidFill>
                <a:schemeClr val="accent5">
                  <a:lumMod val="20000"/>
                  <a:lumOff val="80000"/>
                </a:schemeClr>
              </a:solidFill>
            </a:rPr>
            <a:t>This from of therapy should be carried out by a qualified music therapist.</a:t>
          </a:r>
          <a:endParaRPr lang="en-US" sz="1800">
            <a:solidFill>
              <a:schemeClr val="accent5">
                <a:lumMod val="20000"/>
                <a:lumOff val="80000"/>
              </a:schemeClr>
            </a:solidFill>
          </a:endParaRPr>
        </a:p>
      </dgm:t>
    </dgm:pt>
    <dgm:pt modelId="{B2877F6B-D8DA-4E02-BE9C-B4169444C7FC}" type="parTrans" cxnId="{71646A1B-D176-4DEA-B5C1-93B311A130CE}">
      <dgm:prSet/>
      <dgm:spPr/>
      <dgm:t>
        <a:bodyPr/>
        <a:lstStyle/>
        <a:p>
          <a:endParaRPr lang="en-US"/>
        </a:p>
      </dgm:t>
    </dgm:pt>
    <dgm:pt modelId="{E14944CC-AAED-4EC4-AA5A-A62FEA1C02FE}" type="sibTrans" cxnId="{71646A1B-D176-4DEA-B5C1-93B311A130CE}">
      <dgm:prSet/>
      <dgm:spPr/>
      <dgm:t>
        <a:bodyPr/>
        <a:lstStyle/>
        <a:p>
          <a:endParaRPr lang="en-US"/>
        </a:p>
      </dgm:t>
    </dgm:pt>
    <dgm:pt modelId="{4ADE2EE1-B3CC-497B-8866-FC27E1DD4F50}">
      <dgm:prSet/>
      <dgm:spPr/>
      <dgm:t>
        <a:bodyPr/>
        <a:lstStyle/>
        <a:p>
          <a:r>
            <a:rPr lang="en-GB">
              <a:solidFill>
                <a:schemeClr val="accent5">
                  <a:lumMod val="20000"/>
                  <a:lumOff val="80000"/>
                </a:schemeClr>
              </a:solidFill>
            </a:rPr>
            <a:t>previous study recruited qualified music therapist to carry out the music therapy sessions (Matthews, 2015).</a:t>
          </a:r>
          <a:endParaRPr lang="en-US">
            <a:solidFill>
              <a:schemeClr val="accent5">
                <a:lumMod val="20000"/>
                <a:lumOff val="80000"/>
              </a:schemeClr>
            </a:solidFill>
          </a:endParaRPr>
        </a:p>
      </dgm:t>
    </dgm:pt>
    <dgm:pt modelId="{99C016E1-9B3D-4712-B90E-C320AFC04C48}" type="parTrans" cxnId="{99EB49CE-3A9E-4A4C-ABEF-F63DA2F7B37F}">
      <dgm:prSet/>
      <dgm:spPr/>
      <dgm:t>
        <a:bodyPr/>
        <a:lstStyle/>
        <a:p>
          <a:endParaRPr lang="en-US"/>
        </a:p>
      </dgm:t>
    </dgm:pt>
    <dgm:pt modelId="{A60B15BD-54F7-473E-B468-72A113F79B48}" type="sibTrans" cxnId="{99EB49CE-3A9E-4A4C-ABEF-F63DA2F7B37F}">
      <dgm:prSet/>
      <dgm:spPr/>
      <dgm:t>
        <a:bodyPr/>
        <a:lstStyle/>
        <a:p>
          <a:endParaRPr lang="en-US"/>
        </a:p>
      </dgm:t>
    </dgm:pt>
    <dgm:pt modelId="{CB1C68B2-3F6F-494C-A57E-F85E769F8A82}">
      <dgm:prSet custT="1"/>
      <dgm:spPr/>
      <dgm:t>
        <a:bodyPr/>
        <a:lstStyle/>
        <a:p>
          <a:r>
            <a:rPr lang="en-GB" sz="1600">
              <a:solidFill>
                <a:schemeClr val="accent5">
                  <a:lumMod val="20000"/>
                  <a:lumOff val="80000"/>
                </a:schemeClr>
              </a:solidFill>
            </a:rPr>
            <a:t>The Authors fail to explain whether they are qualified to carry out these sessions.</a:t>
          </a:r>
          <a:endParaRPr lang="en-US" sz="1600">
            <a:solidFill>
              <a:schemeClr val="accent5">
                <a:lumMod val="20000"/>
                <a:lumOff val="80000"/>
              </a:schemeClr>
            </a:solidFill>
          </a:endParaRPr>
        </a:p>
      </dgm:t>
    </dgm:pt>
    <dgm:pt modelId="{FF6BB770-EE86-4D4A-95D8-A39184E3787B}" type="parTrans" cxnId="{71D76624-3A6E-4764-AB72-A2E6F9A335C5}">
      <dgm:prSet/>
      <dgm:spPr/>
      <dgm:t>
        <a:bodyPr/>
        <a:lstStyle/>
        <a:p>
          <a:endParaRPr lang="en-US"/>
        </a:p>
      </dgm:t>
    </dgm:pt>
    <dgm:pt modelId="{8040EC72-72C6-49BF-A31E-B345A6D46970}" type="sibTrans" cxnId="{71D76624-3A6E-4764-AB72-A2E6F9A335C5}">
      <dgm:prSet/>
      <dgm:spPr/>
      <dgm:t>
        <a:bodyPr/>
        <a:lstStyle/>
        <a:p>
          <a:endParaRPr lang="en-US"/>
        </a:p>
      </dgm:t>
    </dgm:pt>
    <dgm:pt modelId="{9DECD8D1-A4DC-4EF1-B552-0181BB517C60}">
      <dgm:prSet custT="1"/>
      <dgm:spPr/>
      <dgm:t>
        <a:bodyPr/>
        <a:lstStyle/>
        <a:p>
          <a:r>
            <a:rPr lang="en-GB" sz="1600">
              <a:solidFill>
                <a:schemeClr val="accent5">
                  <a:lumMod val="20000"/>
                  <a:lumOff val="80000"/>
                </a:schemeClr>
              </a:solidFill>
            </a:rPr>
            <a:t>Caregivers were asked to report the amount of time the participant spent doing the homework every week</a:t>
          </a:r>
          <a:r>
            <a:rPr lang="en-GB" sz="1500">
              <a:solidFill>
                <a:schemeClr val="accent5">
                  <a:lumMod val="20000"/>
                  <a:lumOff val="80000"/>
                </a:schemeClr>
              </a:solidFill>
            </a:rPr>
            <a:t>. </a:t>
          </a:r>
          <a:endParaRPr lang="en-US" sz="1500">
            <a:solidFill>
              <a:schemeClr val="accent5">
                <a:lumMod val="20000"/>
                <a:lumOff val="80000"/>
              </a:schemeClr>
            </a:solidFill>
          </a:endParaRPr>
        </a:p>
      </dgm:t>
    </dgm:pt>
    <dgm:pt modelId="{1E088580-9775-404D-9784-18613A2BD985}" type="parTrans" cxnId="{0F742084-C6FC-4EEF-A402-5B83DF6081B0}">
      <dgm:prSet/>
      <dgm:spPr/>
      <dgm:t>
        <a:bodyPr/>
        <a:lstStyle/>
        <a:p>
          <a:endParaRPr lang="en-US"/>
        </a:p>
      </dgm:t>
    </dgm:pt>
    <dgm:pt modelId="{AE58C159-376A-4C56-AA82-D44D3BB6F8D4}" type="sibTrans" cxnId="{0F742084-C6FC-4EEF-A402-5B83DF6081B0}">
      <dgm:prSet/>
      <dgm:spPr/>
      <dgm:t>
        <a:bodyPr/>
        <a:lstStyle/>
        <a:p>
          <a:endParaRPr lang="en-US"/>
        </a:p>
      </dgm:t>
    </dgm:pt>
    <dgm:pt modelId="{6D76F02B-C051-42C1-951E-B997B3F01384}">
      <dgm:prSet custT="1"/>
      <dgm:spPr/>
      <dgm:t>
        <a:bodyPr/>
        <a:lstStyle/>
        <a:p>
          <a:r>
            <a:rPr lang="en-GB" sz="1600">
              <a:solidFill>
                <a:schemeClr val="accent5">
                  <a:lumMod val="20000"/>
                  <a:lumOff val="80000"/>
                </a:schemeClr>
              </a:solidFill>
            </a:rPr>
            <a:t>The authors are relying on someone else’s records, which may not be accurate.</a:t>
          </a:r>
          <a:endParaRPr lang="en-US" sz="1600">
            <a:solidFill>
              <a:schemeClr val="accent5">
                <a:lumMod val="20000"/>
                <a:lumOff val="80000"/>
              </a:schemeClr>
            </a:solidFill>
          </a:endParaRPr>
        </a:p>
      </dgm:t>
    </dgm:pt>
    <dgm:pt modelId="{847B98E6-99F5-4F3E-8D77-8AE74C2548AB}" type="parTrans" cxnId="{5313C9B1-DA36-4A2B-B23E-AB9C656A74F8}">
      <dgm:prSet/>
      <dgm:spPr/>
      <dgm:t>
        <a:bodyPr/>
        <a:lstStyle/>
        <a:p>
          <a:endParaRPr lang="en-US"/>
        </a:p>
      </dgm:t>
    </dgm:pt>
    <dgm:pt modelId="{70227566-7FD7-44C7-8326-BC26A7A86864}" type="sibTrans" cxnId="{5313C9B1-DA36-4A2B-B23E-AB9C656A74F8}">
      <dgm:prSet/>
      <dgm:spPr/>
      <dgm:t>
        <a:bodyPr/>
        <a:lstStyle/>
        <a:p>
          <a:endParaRPr lang="en-US"/>
        </a:p>
      </dgm:t>
    </dgm:pt>
    <dgm:pt modelId="{BE5E5D08-6D9D-4791-8EAA-164314E45AD7}" type="pres">
      <dgm:prSet presAssocID="{C796727E-A9DF-4BFB-8941-799BB15ACB96}" presName="diagram" presStyleCnt="0">
        <dgm:presLayoutVars>
          <dgm:dir/>
          <dgm:resizeHandles val="exact"/>
        </dgm:presLayoutVars>
      </dgm:prSet>
      <dgm:spPr/>
    </dgm:pt>
    <dgm:pt modelId="{C15D1A20-A7C0-4116-906A-8ACB97F4580D}" type="pres">
      <dgm:prSet presAssocID="{BF3DC9F1-DD55-437A-A249-27800F2A57B7}" presName="node" presStyleLbl="node1" presStyleIdx="0" presStyleCnt="6">
        <dgm:presLayoutVars>
          <dgm:bulletEnabled val="1"/>
        </dgm:presLayoutVars>
      </dgm:prSet>
      <dgm:spPr/>
    </dgm:pt>
    <dgm:pt modelId="{7CFCDA45-AA66-4CFC-B897-2B5C5EED11DF}" type="pres">
      <dgm:prSet presAssocID="{B1AFEF60-6786-46DE-B31B-70E4D13ECAF0}" presName="sibTrans" presStyleCnt="0"/>
      <dgm:spPr/>
    </dgm:pt>
    <dgm:pt modelId="{0BA80048-F2D2-497F-BACD-2047E7272F7C}" type="pres">
      <dgm:prSet presAssocID="{086AC7D1-63B4-4CF3-915A-915E2028538F}" presName="node" presStyleLbl="node1" presStyleIdx="1" presStyleCnt="6">
        <dgm:presLayoutVars>
          <dgm:bulletEnabled val="1"/>
        </dgm:presLayoutVars>
      </dgm:prSet>
      <dgm:spPr/>
    </dgm:pt>
    <dgm:pt modelId="{DAC26149-F66A-417D-940F-595EB9040E54}" type="pres">
      <dgm:prSet presAssocID="{E14944CC-AAED-4EC4-AA5A-A62FEA1C02FE}" presName="sibTrans" presStyleCnt="0"/>
      <dgm:spPr/>
    </dgm:pt>
    <dgm:pt modelId="{1D63E351-3403-42EB-B1A8-FADC9A728A58}" type="pres">
      <dgm:prSet presAssocID="{4ADE2EE1-B3CC-497B-8866-FC27E1DD4F50}" presName="node" presStyleLbl="node1" presStyleIdx="2" presStyleCnt="6">
        <dgm:presLayoutVars>
          <dgm:bulletEnabled val="1"/>
        </dgm:presLayoutVars>
      </dgm:prSet>
      <dgm:spPr/>
    </dgm:pt>
    <dgm:pt modelId="{DE6EDE6D-943D-482D-9E6F-3BF1D9E09284}" type="pres">
      <dgm:prSet presAssocID="{A60B15BD-54F7-473E-B468-72A113F79B48}" presName="sibTrans" presStyleCnt="0"/>
      <dgm:spPr/>
    </dgm:pt>
    <dgm:pt modelId="{70A47D92-ACC2-440E-A8F2-012C7044016F}" type="pres">
      <dgm:prSet presAssocID="{CB1C68B2-3F6F-494C-A57E-F85E769F8A82}" presName="node" presStyleLbl="node1" presStyleIdx="3" presStyleCnt="6">
        <dgm:presLayoutVars>
          <dgm:bulletEnabled val="1"/>
        </dgm:presLayoutVars>
      </dgm:prSet>
      <dgm:spPr/>
    </dgm:pt>
    <dgm:pt modelId="{4F2CE5B6-C292-408F-88EA-332F9EC3EBB3}" type="pres">
      <dgm:prSet presAssocID="{8040EC72-72C6-49BF-A31E-B345A6D46970}" presName="sibTrans" presStyleCnt="0"/>
      <dgm:spPr/>
    </dgm:pt>
    <dgm:pt modelId="{14400BE2-23F5-4E12-BF1A-0B25F6C06076}" type="pres">
      <dgm:prSet presAssocID="{9DECD8D1-A4DC-4EF1-B552-0181BB517C60}" presName="node" presStyleLbl="node1" presStyleIdx="4" presStyleCnt="6">
        <dgm:presLayoutVars>
          <dgm:bulletEnabled val="1"/>
        </dgm:presLayoutVars>
      </dgm:prSet>
      <dgm:spPr/>
    </dgm:pt>
    <dgm:pt modelId="{162D7D9A-E038-439E-8ADD-E33EABE7A888}" type="pres">
      <dgm:prSet presAssocID="{AE58C159-376A-4C56-AA82-D44D3BB6F8D4}" presName="sibTrans" presStyleCnt="0"/>
      <dgm:spPr/>
    </dgm:pt>
    <dgm:pt modelId="{E7626196-A2F8-4366-8E73-E5733C3ABD70}" type="pres">
      <dgm:prSet presAssocID="{6D76F02B-C051-42C1-951E-B997B3F01384}" presName="node" presStyleLbl="node1" presStyleIdx="5" presStyleCnt="6">
        <dgm:presLayoutVars>
          <dgm:bulletEnabled val="1"/>
        </dgm:presLayoutVars>
      </dgm:prSet>
      <dgm:spPr/>
    </dgm:pt>
  </dgm:ptLst>
  <dgm:cxnLst>
    <dgm:cxn modelId="{F5873103-C5C1-4F7E-BB61-D61E94387755}" type="presOf" srcId="{C796727E-A9DF-4BFB-8941-799BB15ACB96}" destId="{BE5E5D08-6D9D-4791-8EAA-164314E45AD7}" srcOrd="0" destOrd="0" presId="urn:microsoft.com/office/officeart/2005/8/layout/default"/>
    <dgm:cxn modelId="{71646A1B-D176-4DEA-B5C1-93B311A130CE}" srcId="{C796727E-A9DF-4BFB-8941-799BB15ACB96}" destId="{086AC7D1-63B4-4CF3-915A-915E2028538F}" srcOrd="1" destOrd="0" parTransId="{B2877F6B-D8DA-4E02-BE9C-B4169444C7FC}" sibTransId="{E14944CC-AAED-4EC4-AA5A-A62FEA1C02FE}"/>
    <dgm:cxn modelId="{5CD5A11E-C627-4911-99A8-B51E56075A65}" srcId="{C796727E-A9DF-4BFB-8941-799BB15ACB96}" destId="{BF3DC9F1-DD55-437A-A249-27800F2A57B7}" srcOrd="0" destOrd="0" parTransId="{A11EA90D-8673-4A90-899A-38146CF98C2D}" sibTransId="{B1AFEF60-6786-46DE-B31B-70E4D13ECAF0}"/>
    <dgm:cxn modelId="{71D76624-3A6E-4764-AB72-A2E6F9A335C5}" srcId="{C796727E-A9DF-4BFB-8941-799BB15ACB96}" destId="{CB1C68B2-3F6F-494C-A57E-F85E769F8A82}" srcOrd="3" destOrd="0" parTransId="{FF6BB770-EE86-4D4A-95D8-A39184E3787B}" sibTransId="{8040EC72-72C6-49BF-A31E-B345A6D46970}"/>
    <dgm:cxn modelId="{DCCDC02A-AC8E-4DE7-93E7-4F76554A42E5}" type="presOf" srcId="{4ADE2EE1-B3CC-497B-8866-FC27E1DD4F50}" destId="{1D63E351-3403-42EB-B1A8-FADC9A728A58}" srcOrd="0" destOrd="0" presId="urn:microsoft.com/office/officeart/2005/8/layout/default"/>
    <dgm:cxn modelId="{5C086F31-A111-4946-9AA3-E1BD2D16B486}" type="presOf" srcId="{CB1C68B2-3F6F-494C-A57E-F85E769F8A82}" destId="{70A47D92-ACC2-440E-A8F2-012C7044016F}" srcOrd="0" destOrd="0" presId="urn:microsoft.com/office/officeart/2005/8/layout/default"/>
    <dgm:cxn modelId="{EB99ED61-88F8-432B-8EBC-35F3EAE0212E}" type="presOf" srcId="{9DECD8D1-A4DC-4EF1-B552-0181BB517C60}" destId="{14400BE2-23F5-4E12-BF1A-0B25F6C06076}" srcOrd="0" destOrd="0" presId="urn:microsoft.com/office/officeart/2005/8/layout/default"/>
    <dgm:cxn modelId="{0F742084-C6FC-4EEF-A402-5B83DF6081B0}" srcId="{C796727E-A9DF-4BFB-8941-799BB15ACB96}" destId="{9DECD8D1-A4DC-4EF1-B552-0181BB517C60}" srcOrd="4" destOrd="0" parTransId="{1E088580-9775-404D-9784-18613A2BD985}" sibTransId="{AE58C159-376A-4C56-AA82-D44D3BB6F8D4}"/>
    <dgm:cxn modelId="{C0423488-E537-4185-91A0-8E86DD45A27C}" type="presOf" srcId="{086AC7D1-63B4-4CF3-915A-915E2028538F}" destId="{0BA80048-F2D2-497F-BACD-2047E7272F7C}" srcOrd="0" destOrd="0" presId="urn:microsoft.com/office/officeart/2005/8/layout/default"/>
    <dgm:cxn modelId="{FD244E9D-8338-4B18-9710-121892B394A3}" type="presOf" srcId="{6D76F02B-C051-42C1-951E-B997B3F01384}" destId="{E7626196-A2F8-4366-8E73-E5733C3ABD70}" srcOrd="0" destOrd="0" presId="urn:microsoft.com/office/officeart/2005/8/layout/default"/>
    <dgm:cxn modelId="{07C60CAF-AE7B-4F62-9B1B-ABE195275497}" type="presOf" srcId="{BF3DC9F1-DD55-437A-A249-27800F2A57B7}" destId="{C15D1A20-A7C0-4116-906A-8ACB97F4580D}" srcOrd="0" destOrd="0" presId="urn:microsoft.com/office/officeart/2005/8/layout/default"/>
    <dgm:cxn modelId="{5313C9B1-DA36-4A2B-B23E-AB9C656A74F8}" srcId="{C796727E-A9DF-4BFB-8941-799BB15ACB96}" destId="{6D76F02B-C051-42C1-951E-B997B3F01384}" srcOrd="5" destOrd="0" parTransId="{847B98E6-99F5-4F3E-8D77-8AE74C2548AB}" sibTransId="{70227566-7FD7-44C7-8326-BC26A7A86864}"/>
    <dgm:cxn modelId="{99EB49CE-3A9E-4A4C-ABEF-F63DA2F7B37F}" srcId="{C796727E-A9DF-4BFB-8941-799BB15ACB96}" destId="{4ADE2EE1-B3CC-497B-8866-FC27E1DD4F50}" srcOrd="2" destOrd="0" parTransId="{99C016E1-9B3D-4712-B90E-C320AFC04C48}" sibTransId="{A60B15BD-54F7-473E-B468-72A113F79B48}"/>
    <dgm:cxn modelId="{CC62D0DE-5B42-45E1-AE80-42DF1A4F81A0}" type="presParOf" srcId="{BE5E5D08-6D9D-4791-8EAA-164314E45AD7}" destId="{C15D1A20-A7C0-4116-906A-8ACB97F4580D}" srcOrd="0" destOrd="0" presId="urn:microsoft.com/office/officeart/2005/8/layout/default"/>
    <dgm:cxn modelId="{1C8234F1-5860-4B73-B2D7-B621892EAD0B}" type="presParOf" srcId="{BE5E5D08-6D9D-4791-8EAA-164314E45AD7}" destId="{7CFCDA45-AA66-4CFC-B897-2B5C5EED11DF}" srcOrd="1" destOrd="0" presId="urn:microsoft.com/office/officeart/2005/8/layout/default"/>
    <dgm:cxn modelId="{D07BBE06-9443-4002-AD04-B7B8994E5143}" type="presParOf" srcId="{BE5E5D08-6D9D-4791-8EAA-164314E45AD7}" destId="{0BA80048-F2D2-497F-BACD-2047E7272F7C}" srcOrd="2" destOrd="0" presId="urn:microsoft.com/office/officeart/2005/8/layout/default"/>
    <dgm:cxn modelId="{7F0D2968-4D5A-4979-A39A-886D28D4C51B}" type="presParOf" srcId="{BE5E5D08-6D9D-4791-8EAA-164314E45AD7}" destId="{DAC26149-F66A-417D-940F-595EB9040E54}" srcOrd="3" destOrd="0" presId="urn:microsoft.com/office/officeart/2005/8/layout/default"/>
    <dgm:cxn modelId="{B0960E4F-5287-4AC6-AA94-3DD226F51124}" type="presParOf" srcId="{BE5E5D08-6D9D-4791-8EAA-164314E45AD7}" destId="{1D63E351-3403-42EB-B1A8-FADC9A728A58}" srcOrd="4" destOrd="0" presId="urn:microsoft.com/office/officeart/2005/8/layout/default"/>
    <dgm:cxn modelId="{A39E3EDA-B61C-46BF-B57A-595BED574E3D}" type="presParOf" srcId="{BE5E5D08-6D9D-4791-8EAA-164314E45AD7}" destId="{DE6EDE6D-943D-482D-9E6F-3BF1D9E09284}" srcOrd="5" destOrd="0" presId="urn:microsoft.com/office/officeart/2005/8/layout/default"/>
    <dgm:cxn modelId="{8A93736D-6619-46A2-B87F-E8AC5461B885}" type="presParOf" srcId="{BE5E5D08-6D9D-4791-8EAA-164314E45AD7}" destId="{70A47D92-ACC2-440E-A8F2-012C7044016F}" srcOrd="6" destOrd="0" presId="urn:microsoft.com/office/officeart/2005/8/layout/default"/>
    <dgm:cxn modelId="{51FB49EC-202E-44B0-AA82-F50CA922E2EC}" type="presParOf" srcId="{BE5E5D08-6D9D-4791-8EAA-164314E45AD7}" destId="{4F2CE5B6-C292-408F-88EA-332F9EC3EBB3}" srcOrd="7" destOrd="0" presId="urn:microsoft.com/office/officeart/2005/8/layout/default"/>
    <dgm:cxn modelId="{E9B20B86-4B66-4E4D-921F-3EA79863788D}" type="presParOf" srcId="{BE5E5D08-6D9D-4791-8EAA-164314E45AD7}" destId="{14400BE2-23F5-4E12-BF1A-0B25F6C06076}" srcOrd="8" destOrd="0" presId="urn:microsoft.com/office/officeart/2005/8/layout/default"/>
    <dgm:cxn modelId="{1FEB95A3-7211-4892-87EE-B7999A6DD8BF}" type="presParOf" srcId="{BE5E5D08-6D9D-4791-8EAA-164314E45AD7}" destId="{162D7D9A-E038-439E-8ADD-E33EABE7A888}" srcOrd="9" destOrd="0" presId="urn:microsoft.com/office/officeart/2005/8/layout/default"/>
    <dgm:cxn modelId="{BB9369DA-27AA-41AD-B099-4FE1F99EE351}" type="presParOf" srcId="{BE5E5D08-6D9D-4791-8EAA-164314E45AD7}" destId="{E7626196-A2F8-4366-8E73-E5733C3ABD70}"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CB88E8-BF4B-45C0-9808-EDE44B3364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2AFFF45-E979-4CCB-AF80-738A6FF4A371}">
      <dgm:prSet/>
      <dgm:spPr/>
      <dgm:t>
        <a:bodyPr/>
        <a:lstStyle/>
        <a:p>
          <a:r>
            <a:rPr lang="en-GB">
              <a:solidFill>
                <a:schemeClr val="accent1">
                  <a:lumMod val="20000"/>
                  <a:lumOff val="80000"/>
                </a:schemeClr>
              </a:solidFill>
            </a:rPr>
            <a:t>The assessments were carried out before and after the intervention for the music therapy group and at the beginning and the end of the trial period (6 months) for the control group. </a:t>
          </a:r>
          <a:endParaRPr lang="en-US">
            <a:solidFill>
              <a:schemeClr val="accent1">
                <a:lumMod val="20000"/>
                <a:lumOff val="80000"/>
              </a:schemeClr>
            </a:solidFill>
          </a:endParaRPr>
        </a:p>
      </dgm:t>
    </dgm:pt>
    <dgm:pt modelId="{0D1F4490-6D4B-4F05-877E-F8C5956BE0B2}" type="parTrans" cxnId="{FF2A3F1E-362B-4A11-AD7A-7EDBA4F18235}">
      <dgm:prSet/>
      <dgm:spPr/>
      <dgm:t>
        <a:bodyPr/>
        <a:lstStyle/>
        <a:p>
          <a:endParaRPr lang="en-US"/>
        </a:p>
      </dgm:t>
    </dgm:pt>
    <dgm:pt modelId="{3FA7DA70-D5FF-4A6A-B2F2-AF3E2374EFFC}" type="sibTrans" cxnId="{FF2A3F1E-362B-4A11-AD7A-7EDBA4F18235}">
      <dgm:prSet/>
      <dgm:spPr/>
      <dgm:t>
        <a:bodyPr/>
        <a:lstStyle/>
        <a:p>
          <a:endParaRPr lang="en-US"/>
        </a:p>
      </dgm:t>
    </dgm:pt>
    <dgm:pt modelId="{8DC95BC7-82A9-4307-BC61-508349E28AE5}">
      <dgm:prSet/>
      <dgm:spPr/>
      <dgm:t>
        <a:bodyPr/>
        <a:lstStyle/>
        <a:p>
          <a:r>
            <a:rPr lang="en-GB">
              <a:solidFill>
                <a:schemeClr val="accent1">
                  <a:lumMod val="20000"/>
                  <a:lumOff val="80000"/>
                </a:schemeClr>
              </a:solidFill>
            </a:rPr>
            <a:t>The care givers of the patients in the music therapy group were also asked a series of questions relating to the state of daily life before and after the music therapy intervention. </a:t>
          </a:r>
          <a:endParaRPr lang="en-US">
            <a:solidFill>
              <a:schemeClr val="accent1">
                <a:lumMod val="20000"/>
                <a:lumOff val="80000"/>
              </a:schemeClr>
            </a:solidFill>
          </a:endParaRPr>
        </a:p>
      </dgm:t>
    </dgm:pt>
    <dgm:pt modelId="{EBCE836B-0CE2-48EE-B710-06E0D58EBB1B}" type="parTrans" cxnId="{27B0024B-0EBF-48E7-B06B-4258D25C1978}">
      <dgm:prSet/>
      <dgm:spPr/>
      <dgm:t>
        <a:bodyPr/>
        <a:lstStyle/>
        <a:p>
          <a:endParaRPr lang="en-US"/>
        </a:p>
      </dgm:t>
    </dgm:pt>
    <dgm:pt modelId="{1401C7E8-D024-4093-B491-047493BE4D05}" type="sibTrans" cxnId="{27B0024B-0EBF-48E7-B06B-4258D25C1978}">
      <dgm:prSet/>
      <dgm:spPr/>
      <dgm:t>
        <a:bodyPr/>
        <a:lstStyle/>
        <a:p>
          <a:endParaRPr lang="en-US"/>
        </a:p>
      </dgm:t>
    </dgm:pt>
    <dgm:pt modelId="{B45D9CF3-E016-408D-BEEA-5B6E2F619A0E}">
      <dgm:prSet/>
      <dgm:spPr/>
      <dgm:t>
        <a:bodyPr/>
        <a:lstStyle/>
        <a:p>
          <a:r>
            <a:rPr lang="en-GB">
              <a:solidFill>
                <a:schemeClr val="accent1">
                  <a:lumMod val="20000"/>
                  <a:lumOff val="80000"/>
                </a:schemeClr>
              </a:solidFill>
            </a:rPr>
            <a:t>Due to time limits the carers of the control group were not asked these questions. The lack of information from the control group carers may have impacted the authors results and they have left their results open to a risk of bias.</a:t>
          </a:r>
          <a:endParaRPr lang="en-US">
            <a:solidFill>
              <a:schemeClr val="accent1">
                <a:lumMod val="20000"/>
                <a:lumOff val="80000"/>
              </a:schemeClr>
            </a:solidFill>
          </a:endParaRPr>
        </a:p>
      </dgm:t>
    </dgm:pt>
    <dgm:pt modelId="{D4C44AC9-9688-497E-A258-3740BC008273}" type="parTrans" cxnId="{11BC7C23-0F4C-44CA-8F10-E387154634A6}">
      <dgm:prSet/>
      <dgm:spPr/>
      <dgm:t>
        <a:bodyPr/>
        <a:lstStyle/>
        <a:p>
          <a:endParaRPr lang="en-US"/>
        </a:p>
      </dgm:t>
    </dgm:pt>
    <dgm:pt modelId="{DADEAB7D-FCB4-44E1-831E-5590F645D8FE}" type="sibTrans" cxnId="{11BC7C23-0F4C-44CA-8F10-E387154634A6}">
      <dgm:prSet/>
      <dgm:spPr/>
      <dgm:t>
        <a:bodyPr/>
        <a:lstStyle/>
        <a:p>
          <a:endParaRPr lang="en-US"/>
        </a:p>
      </dgm:t>
    </dgm:pt>
    <dgm:pt modelId="{17B9A9CC-4227-466C-A769-E3D0740473E1}" type="pres">
      <dgm:prSet presAssocID="{EBCB88E8-BF4B-45C0-9808-EDE44B3364F7}" presName="linear" presStyleCnt="0">
        <dgm:presLayoutVars>
          <dgm:animLvl val="lvl"/>
          <dgm:resizeHandles val="exact"/>
        </dgm:presLayoutVars>
      </dgm:prSet>
      <dgm:spPr/>
    </dgm:pt>
    <dgm:pt modelId="{AD192252-2E10-4DD1-9B3D-DD09EE8B9C44}" type="pres">
      <dgm:prSet presAssocID="{12AFFF45-E979-4CCB-AF80-738A6FF4A371}" presName="parentText" presStyleLbl="node1" presStyleIdx="0" presStyleCnt="3" custLinFactNeighborX="-626" custLinFactNeighborY="-58396">
        <dgm:presLayoutVars>
          <dgm:chMax val="0"/>
          <dgm:bulletEnabled val="1"/>
        </dgm:presLayoutVars>
      </dgm:prSet>
      <dgm:spPr/>
    </dgm:pt>
    <dgm:pt modelId="{018E5F15-BBCA-4685-8B6B-1505D193EF91}" type="pres">
      <dgm:prSet presAssocID="{3FA7DA70-D5FF-4A6A-B2F2-AF3E2374EFFC}" presName="spacer" presStyleCnt="0"/>
      <dgm:spPr/>
    </dgm:pt>
    <dgm:pt modelId="{1F686058-DB4F-4AFE-AFE5-104A2DE894D4}" type="pres">
      <dgm:prSet presAssocID="{8DC95BC7-82A9-4307-BC61-508349E28AE5}" presName="parentText" presStyleLbl="node1" presStyleIdx="1" presStyleCnt="3">
        <dgm:presLayoutVars>
          <dgm:chMax val="0"/>
          <dgm:bulletEnabled val="1"/>
        </dgm:presLayoutVars>
      </dgm:prSet>
      <dgm:spPr/>
    </dgm:pt>
    <dgm:pt modelId="{8CDC38D7-EC85-4C5A-BA92-530BF845BE42}" type="pres">
      <dgm:prSet presAssocID="{1401C7E8-D024-4093-B491-047493BE4D05}" presName="spacer" presStyleCnt="0"/>
      <dgm:spPr/>
    </dgm:pt>
    <dgm:pt modelId="{D5CDF0FE-9DFC-45E5-A093-6119A6980292}" type="pres">
      <dgm:prSet presAssocID="{B45D9CF3-E016-408D-BEEA-5B6E2F619A0E}" presName="parentText" presStyleLbl="node1" presStyleIdx="2" presStyleCnt="3">
        <dgm:presLayoutVars>
          <dgm:chMax val="0"/>
          <dgm:bulletEnabled val="1"/>
        </dgm:presLayoutVars>
      </dgm:prSet>
      <dgm:spPr/>
    </dgm:pt>
  </dgm:ptLst>
  <dgm:cxnLst>
    <dgm:cxn modelId="{FF2A3F1E-362B-4A11-AD7A-7EDBA4F18235}" srcId="{EBCB88E8-BF4B-45C0-9808-EDE44B3364F7}" destId="{12AFFF45-E979-4CCB-AF80-738A6FF4A371}" srcOrd="0" destOrd="0" parTransId="{0D1F4490-6D4B-4F05-877E-F8C5956BE0B2}" sibTransId="{3FA7DA70-D5FF-4A6A-B2F2-AF3E2374EFFC}"/>
    <dgm:cxn modelId="{11BC7C23-0F4C-44CA-8F10-E387154634A6}" srcId="{EBCB88E8-BF4B-45C0-9808-EDE44B3364F7}" destId="{B45D9CF3-E016-408D-BEEA-5B6E2F619A0E}" srcOrd="2" destOrd="0" parTransId="{D4C44AC9-9688-497E-A258-3740BC008273}" sibTransId="{DADEAB7D-FCB4-44E1-831E-5590F645D8FE}"/>
    <dgm:cxn modelId="{27B0024B-0EBF-48E7-B06B-4258D25C1978}" srcId="{EBCB88E8-BF4B-45C0-9808-EDE44B3364F7}" destId="{8DC95BC7-82A9-4307-BC61-508349E28AE5}" srcOrd="1" destOrd="0" parTransId="{EBCE836B-0CE2-48EE-B710-06E0D58EBB1B}" sibTransId="{1401C7E8-D024-4093-B491-047493BE4D05}"/>
    <dgm:cxn modelId="{5DAD2F6C-5953-4DA0-ACF8-0DA405DD9D50}" type="presOf" srcId="{8DC95BC7-82A9-4307-BC61-508349E28AE5}" destId="{1F686058-DB4F-4AFE-AFE5-104A2DE894D4}" srcOrd="0" destOrd="0" presId="urn:microsoft.com/office/officeart/2005/8/layout/vList2"/>
    <dgm:cxn modelId="{E9BB4556-B974-4CA0-B1DD-F244E31E24D5}" type="presOf" srcId="{EBCB88E8-BF4B-45C0-9808-EDE44B3364F7}" destId="{17B9A9CC-4227-466C-A769-E3D0740473E1}" srcOrd="0" destOrd="0" presId="urn:microsoft.com/office/officeart/2005/8/layout/vList2"/>
    <dgm:cxn modelId="{6B0D7499-2AE2-4950-AB2D-52989D2CE6C3}" type="presOf" srcId="{B45D9CF3-E016-408D-BEEA-5B6E2F619A0E}" destId="{D5CDF0FE-9DFC-45E5-A093-6119A6980292}" srcOrd="0" destOrd="0" presId="urn:microsoft.com/office/officeart/2005/8/layout/vList2"/>
    <dgm:cxn modelId="{C7F46CBE-3DDC-4DDC-937F-E3534EF07E4E}" type="presOf" srcId="{12AFFF45-E979-4CCB-AF80-738A6FF4A371}" destId="{AD192252-2E10-4DD1-9B3D-DD09EE8B9C44}" srcOrd="0" destOrd="0" presId="urn:microsoft.com/office/officeart/2005/8/layout/vList2"/>
    <dgm:cxn modelId="{8D8C8F5F-2407-4A39-B3B8-74D36A7C00F4}" type="presParOf" srcId="{17B9A9CC-4227-466C-A769-E3D0740473E1}" destId="{AD192252-2E10-4DD1-9B3D-DD09EE8B9C44}" srcOrd="0" destOrd="0" presId="urn:microsoft.com/office/officeart/2005/8/layout/vList2"/>
    <dgm:cxn modelId="{AE6910D2-D8E9-44A9-8D69-8A74ADCC49E9}" type="presParOf" srcId="{17B9A9CC-4227-466C-A769-E3D0740473E1}" destId="{018E5F15-BBCA-4685-8B6B-1505D193EF91}" srcOrd="1" destOrd="0" presId="urn:microsoft.com/office/officeart/2005/8/layout/vList2"/>
    <dgm:cxn modelId="{4F152519-7647-4B49-A6E9-622748D30D27}" type="presParOf" srcId="{17B9A9CC-4227-466C-A769-E3D0740473E1}" destId="{1F686058-DB4F-4AFE-AFE5-104A2DE894D4}" srcOrd="2" destOrd="0" presId="urn:microsoft.com/office/officeart/2005/8/layout/vList2"/>
    <dgm:cxn modelId="{02A5E9D0-2C29-4CE2-8162-277019C25E0F}" type="presParOf" srcId="{17B9A9CC-4227-466C-A769-E3D0740473E1}" destId="{8CDC38D7-EC85-4C5A-BA92-530BF845BE42}" srcOrd="3" destOrd="0" presId="urn:microsoft.com/office/officeart/2005/8/layout/vList2"/>
    <dgm:cxn modelId="{62036A4D-DF80-4128-B7F2-B0B773F5C481}" type="presParOf" srcId="{17B9A9CC-4227-466C-A769-E3D0740473E1}" destId="{D5CDF0FE-9DFC-45E5-A093-6119A698029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C99918-10EC-46D9-8B1A-FE2251E9254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43124A6-69EA-4C9A-A6F2-58EC4E6A386B}">
      <dgm:prSet custT="1"/>
      <dgm:spPr/>
      <dgm:t>
        <a:bodyPr/>
        <a:lstStyle/>
        <a:p>
          <a:r>
            <a:rPr lang="en-GB" sz="2000">
              <a:solidFill>
                <a:schemeClr val="accent2">
                  <a:lumMod val="20000"/>
                  <a:lumOff val="80000"/>
                </a:schemeClr>
              </a:solidFill>
            </a:rPr>
            <a:t>Future researchers should make sure to recruit a large number of patients to account for the problems that may arise with dementia patients.</a:t>
          </a:r>
          <a:endParaRPr lang="en-US" sz="2000">
            <a:solidFill>
              <a:schemeClr val="accent2">
                <a:lumMod val="20000"/>
                <a:lumOff val="80000"/>
              </a:schemeClr>
            </a:solidFill>
          </a:endParaRPr>
        </a:p>
      </dgm:t>
    </dgm:pt>
    <dgm:pt modelId="{CACB7C30-9B42-4F26-8427-37232823FD2E}" type="parTrans" cxnId="{55E45646-EC19-43E4-8974-A07F14821B5C}">
      <dgm:prSet/>
      <dgm:spPr/>
      <dgm:t>
        <a:bodyPr/>
        <a:lstStyle/>
        <a:p>
          <a:endParaRPr lang="en-US"/>
        </a:p>
      </dgm:t>
    </dgm:pt>
    <dgm:pt modelId="{E71FEE37-F083-4EF5-9536-2DF52CF66170}" type="sibTrans" cxnId="{55E45646-EC19-43E4-8974-A07F14821B5C}">
      <dgm:prSet/>
      <dgm:spPr/>
      <dgm:t>
        <a:bodyPr/>
        <a:lstStyle/>
        <a:p>
          <a:endParaRPr lang="en-US"/>
        </a:p>
      </dgm:t>
    </dgm:pt>
    <dgm:pt modelId="{DCF68B3D-9643-478B-942E-FE2DA9261E79}">
      <dgm:prSet custT="1"/>
      <dgm:spPr/>
      <dgm:t>
        <a:bodyPr/>
        <a:lstStyle/>
        <a:p>
          <a:r>
            <a:rPr lang="en-GB" sz="2000">
              <a:solidFill>
                <a:schemeClr val="bg2"/>
              </a:solidFill>
            </a:rPr>
            <a:t>future researchers may benefit from conducting the same tests on both groups </a:t>
          </a:r>
          <a:endParaRPr lang="en-US" sz="2000">
            <a:solidFill>
              <a:schemeClr val="bg2"/>
            </a:solidFill>
          </a:endParaRPr>
        </a:p>
      </dgm:t>
    </dgm:pt>
    <dgm:pt modelId="{0CC4BA5B-20F0-4D9D-8EA1-883C48349361}" type="parTrans" cxnId="{B5B9DAAB-6D9A-4580-9D24-8F18C2E6412E}">
      <dgm:prSet/>
      <dgm:spPr/>
      <dgm:t>
        <a:bodyPr/>
        <a:lstStyle/>
        <a:p>
          <a:endParaRPr lang="en-US"/>
        </a:p>
      </dgm:t>
    </dgm:pt>
    <dgm:pt modelId="{E6637B50-5E64-4462-9BE4-2D2E1AD1531F}" type="sibTrans" cxnId="{B5B9DAAB-6D9A-4580-9D24-8F18C2E6412E}">
      <dgm:prSet/>
      <dgm:spPr/>
      <dgm:t>
        <a:bodyPr/>
        <a:lstStyle/>
        <a:p>
          <a:endParaRPr lang="en-US"/>
        </a:p>
      </dgm:t>
    </dgm:pt>
    <dgm:pt modelId="{63770D00-B647-4BA1-A375-7EE7A0FD7BDC}">
      <dgm:prSet custT="1"/>
      <dgm:spPr/>
      <dgm:t>
        <a:bodyPr/>
        <a:lstStyle/>
        <a:p>
          <a:r>
            <a:rPr lang="en-GB" sz="2000">
              <a:solidFill>
                <a:schemeClr val="accent4">
                  <a:lumMod val="20000"/>
                  <a:lumOff val="80000"/>
                </a:schemeClr>
              </a:solidFill>
            </a:rPr>
            <a:t>The educational differences between the control group and the therapy group could be the cause of the positive effects in the therapy group</a:t>
          </a:r>
          <a:r>
            <a:rPr lang="en-GB" sz="1900">
              <a:solidFill>
                <a:schemeClr val="accent4">
                  <a:lumMod val="20000"/>
                  <a:lumOff val="80000"/>
                </a:schemeClr>
              </a:solidFill>
            </a:rPr>
            <a:t>.</a:t>
          </a:r>
          <a:endParaRPr lang="en-US" sz="1900">
            <a:solidFill>
              <a:schemeClr val="accent4">
                <a:lumMod val="20000"/>
                <a:lumOff val="80000"/>
              </a:schemeClr>
            </a:solidFill>
          </a:endParaRPr>
        </a:p>
      </dgm:t>
    </dgm:pt>
    <dgm:pt modelId="{A1FF19A6-31F5-4A93-8B6A-4D6C948D0DD3}" type="parTrans" cxnId="{4BFBD62E-E3C4-44A0-B6DB-25F3390ADEE7}">
      <dgm:prSet/>
      <dgm:spPr/>
      <dgm:t>
        <a:bodyPr/>
        <a:lstStyle/>
        <a:p>
          <a:endParaRPr lang="en-US"/>
        </a:p>
      </dgm:t>
    </dgm:pt>
    <dgm:pt modelId="{66B5963B-D123-4332-A820-3AF387CC0F47}" type="sibTrans" cxnId="{4BFBD62E-E3C4-44A0-B6DB-25F3390ADEE7}">
      <dgm:prSet/>
      <dgm:spPr/>
      <dgm:t>
        <a:bodyPr/>
        <a:lstStyle/>
        <a:p>
          <a:endParaRPr lang="en-US"/>
        </a:p>
      </dgm:t>
    </dgm:pt>
    <dgm:pt modelId="{58CC2A64-D61C-404A-9F86-7DF66853BE98}" type="pres">
      <dgm:prSet presAssocID="{23C99918-10EC-46D9-8B1A-FE2251E9254D}" presName="outerComposite" presStyleCnt="0">
        <dgm:presLayoutVars>
          <dgm:chMax val="5"/>
          <dgm:dir/>
          <dgm:resizeHandles val="exact"/>
        </dgm:presLayoutVars>
      </dgm:prSet>
      <dgm:spPr/>
    </dgm:pt>
    <dgm:pt modelId="{91BB0683-C7E3-4130-9702-E8FCA792177E}" type="pres">
      <dgm:prSet presAssocID="{23C99918-10EC-46D9-8B1A-FE2251E9254D}" presName="dummyMaxCanvas" presStyleCnt="0">
        <dgm:presLayoutVars/>
      </dgm:prSet>
      <dgm:spPr/>
    </dgm:pt>
    <dgm:pt modelId="{75F0EBF8-BA8F-4CFC-9AF3-154BD358EC70}" type="pres">
      <dgm:prSet presAssocID="{23C99918-10EC-46D9-8B1A-FE2251E9254D}" presName="ThreeNodes_1" presStyleLbl="node1" presStyleIdx="0" presStyleCnt="3" custLinFactNeighborX="-1067" custLinFactNeighborY="-2867">
        <dgm:presLayoutVars>
          <dgm:bulletEnabled val="1"/>
        </dgm:presLayoutVars>
      </dgm:prSet>
      <dgm:spPr/>
    </dgm:pt>
    <dgm:pt modelId="{111BD0D6-5AF7-49C0-B44A-B1371C6F412E}" type="pres">
      <dgm:prSet presAssocID="{23C99918-10EC-46D9-8B1A-FE2251E9254D}" presName="ThreeNodes_2" presStyleLbl="node1" presStyleIdx="1" presStyleCnt="3">
        <dgm:presLayoutVars>
          <dgm:bulletEnabled val="1"/>
        </dgm:presLayoutVars>
      </dgm:prSet>
      <dgm:spPr/>
    </dgm:pt>
    <dgm:pt modelId="{42A70D6C-27AD-4E83-A8F2-C0D8B10FE304}" type="pres">
      <dgm:prSet presAssocID="{23C99918-10EC-46D9-8B1A-FE2251E9254D}" presName="ThreeNodes_3" presStyleLbl="node1" presStyleIdx="2" presStyleCnt="3">
        <dgm:presLayoutVars>
          <dgm:bulletEnabled val="1"/>
        </dgm:presLayoutVars>
      </dgm:prSet>
      <dgm:spPr/>
    </dgm:pt>
    <dgm:pt modelId="{982E412C-16A4-4392-A61E-DA53F77BC362}" type="pres">
      <dgm:prSet presAssocID="{23C99918-10EC-46D9-8B1A-FE2251E9254D}" presName="ThreeConn_1-2" presStyleLbl="fgAccFollowNode1" presStyleIdx="0" presStyleCnt="2">
        <dgm:presLayoutVars>
          <dgm:bulletEnabled val="1"/>
        </dgm:presLayoutVars>
      </dgm:prSet>
      <dgm:spPr/>
    </dgm:pt>
    <dgm:pt modelId="{DE81E4D6-E250-4563-BC4E-275A1F4BC6A3}" type="pres">
      <dgm:prSet presAssocID="{23C99918-10EC-46D9-8B1A-FE2251E9254D}" presName="ThreeConn_2-3" presStyleLbl="fgAccFollowNode1" presStyleIdx="1" presStyleCnt="2">
        <dgm:presLayoutVars>
          <dgm:bulletEnabled val="1"/>
        </dgm:presLayoutVars>
      </dgm:prSet>
      <dgm:spPr/>
    </dgm:pt>
    <dgm:pt modelId="{26CB22EC-970B-400E-AA63-55E1DE4C7BE4}" type="pres">
      <dgm:prSet presAssocID="{23C99918-10EC-46D9-8B1A-FE2251E9254D}" presName="ThreeNodes_1_text" presStyleLbl="node1" presStyleIdx="2" presStyleCnt="3">
        <dgm:presLayoutVars>
          <dgm:bulletEnabled val="1"/>
        </dgm:presLayoutVars>
      </dgm:prSet>
      <dgm:spPr/>
    </dgm:pt>
    <dgm:pt modelId="{F414E1CD-D3B1-4B8D-B486-2E8B328659AD}" type="pres">
      <dgm:prSet presAssocID="{23C99918-10EC-46D9-8B1A-FE2251E9254D}" presName="ThreeNodes_2_text" presStyleLbl="node1" presStyleIdx="2" presStyleCnt="3">
        <dgm:presLayoutVars>
          <dgm:bulletEnabled val="1"/>
        </dgm:presLayoutVars>
      </dgm:prSet>
      <dgm:spPr/>
    </dgm:pt>
    <dgm:pt modelId="{B4170813-E153-45B8-92C2-E99F9CD3946C}" type="pres">
      <dgm:prSet presAssocID="{23C99918-10EC-46D9-8B1A-FE2251E9254D}" presName="ThreeNodes_3_text" presStyleLbl="node1" presStyleIdx="2" presStyleCnt="3">
        <dgm:presLayoutVars>
          <dgm:bulletEnabled val="1"/>
        </dgm:presLayoutVars>
      </dgm:prSet>
      <dgm:spPr/>
    </dgm:pt>
  </dgm:ptLst>
  <dgm:cxnLst>
    <dgm:cxn modelId="{A088C906-1332-41FB-96EF-B4ECECAAF750}" type="presOf" srcId="{63770D00-B647-4BA1-A375-7EE7A0FD7BDC}" destId="{42A70D6C-27AD-4E83-A8F2-C0D8B10FE304}" srcOrd="0" destOrd="0" presId="urn:microsoft.com/office/officeart/2005/8/layout/vProcess5"/>
    <dgm:cxn modelId="{FD094B28-FAB0-45F1-BFD3-3DB62871BC38}" type="presOf" srcId="{63770D00-B647-4BA1-A375-7EE7A0FD7BDC}" destId="{B4170813-E153-45B8-92C2-E99F9CD3946C}" srcOrd="1" destOrd="0" presId="urn:microsoft.com/office/officeart/2005/8/layout/vProcess5"/>
    <dgm:cxn modelId="{4BFBD62E-E3C4-44A0-B6DB-25F3390ADEE7}" srcId="{23C99918-10EC-46D9-8B1A-FE2251E9254D}" destId="{63770D00-B647-4BA1-A375-7EE7A0FD7BDC}" srcOrd="2" destOrd="0" parTransId="{A1FF19A6-31F5-4A93-8B6A-4D6C948D0DD3}" sibTransId="{66B5963B-D123-4332-A820-3AF387CC0F47}"/>
    <dgm:cxn modelId="{55E45646-EC19-43E4-8974-A07F14821B5C}" srcId="{23C99918-10EC-46D9-8B1A-FE2251E9254D}" destId="{B43124A6-69EA-4C9A-A6F2-58EC4E6A386B}" srcOrd="0" destOrd="0" parTransId="{CACB7C30-9B42-4F26-8427-37232823FD2E}" sibTransId="{E71FEE37-F083-4EF5-9536-2DF52CF66170}"/>
    <dgm:cxn modelId="{30E72780-CDEE-4661-AAFB-F77BE3583BB6}" type="presOf" srcId="{B43124A6-69EA-4C9A-A6F2-58EC4E6A386B}" destId="{75F0EBF8-BA8F-4CFC-9AF3-154BD358EC70}" srcOrd="0" destOrd="0" presId="urn:microsoft.com/office/officeart/2005/8/layout/vProcess5"/>
    <dgm:cxn modelId="{B5B9DAAB-6D9A-4580-9D24-8F18C2E6412E}" srcId="{23C99918-10EC-46D9-8B1A-FE2251E9254D}" destId="{DCF68B3D-9643-478B-942E-FE2DA9261E79}" srcOrd="1" destOrd="0" parTransId="{0CC4BA5B-20F0-4D9D-8EA1-883C48349361}" sibTransId="{E6637B50-5E64-4462-9BE4-2D2E1AD1531F}"/>
    <dgm:cxn modelId="{1BD7AECB-FD54-407F-A165-1F34688F8546}" type="presOf" srcId="{B43124A6-69EA-4C9A-A6F2-58EC4E6A386B}" destId="{26CB22EC-970B-400E-AA63-55E1DE4C7BE4}" srcOrd="1" destOrd="0" presId="urn:microsoft.com/office/officeart/2005/8/layout/vProcess5"/>
    <dgm:cxn modelId="{1C4BBFD8-D4E3-4235-9023-87499277EA41}" type="presOf" srcId="{23C99918-10EC-46D9-8B1A-FE2251E9254D}" destId="{58CC2A64-D61C-404A-9F86-7DF66853BE98}" srcOrd="0" destOrd="0" presId="urn:microsoft.com/office/officeart/2005/8/layout/vProcess5"/>
    <dgm:cxn modelId="{E63EA2ED-D57B-4674-B058-306BFCD7175E}" type="presOf" srcId="{E71FEE37-F083-4EF5-9536-2DF52CF66170}" destId="{982E412C-16A4-4392-A61E-DA53F77BC362}" srcOrd="0" destOrd="0" presId="urn:microsoft.com/office/officeart/2005/8/layout/vProcess5"/>
    <dgm:cxn modelId="{3B26EEED-919A-4B58-9F0F-7D6F4C92FCF4}" type="presOf" srcId="{DCF68B3D-9643-478B-942E-FE2DA9261E79}" destId="{F414E1CD-D3B1-4B8D-B486-2E8B328659AD}" srcOrd="1" destOrd="0" presId="urn:microsoft.com/office/officeart/2005/8/layout/vProcess5"/>
    <dgm:cxn modelId="{4C660EF5-C7EC-4D0D-89E4-DF5691FAC991}" type="presOf" srcId="{DCF68B3D-9643-478B-942E-FE2DA9261E79}" destId="{111BD0D6-5AF7-49C0-B44A-B1371C6F412E}" srcOrd="0" destOrd="0" presId="urn:microsoft.com/office/officeart/2005/8/layout/vProcess5"/>
    <dgm:cxn modelId="{827419F5-C049-4E5D-8FB6-E28ACCDEAC5E}" type="presOf" srcId="{E6637B50-5E64-4462-9BE4-2D2E1AD1531F}" destId="{DE81E4D6-E250-4563-BC4E-275A1F4BC6A3}" srcOrd="0" destOrd="0" presId="urn:microsoft.com/office/officeart/2005/8/layout/vProcess5"/>
    <dgm:cxn modelId="{39E30FDA-86B3-4637-8292-3425314F36E7}" type="presParOf" srcId="{58CC2A64-D61C-404A-9F86-7DF66853BE98}" destId="{91BB0683-C7E3-4130-9702-E8FCA792177E}" srcOrd="0" destOrd="0" presId="urn:microsoft.com/office/officeart/2005/8/layout/vProcess5"/>
    <dgm:cxn modelId="{7C64BB93-DC69-48A7-9D11-27136DF02083}" type="presParOf" srcId="{58CC2A64-D61C-404A-9F86-7DF66853BE98}" destId="{75F0EBF8-BA8F-4CFC-9AF3-154BD358EC70}" srcOrd="1" destOrd="0" presId="urn:microsoft.com/office/officeart/2005/8/layout/vProcess5"/>
    <dgm:cxn modelId="{2F250C7B-EF02-469F-B6B5-BD6DF1ED547B}" type="presParOf" srcId="{58CC2A64-D61C-404A-9F86-7DF66853BE98}" destId="{111BD0D6-5AF7-49C0-B44A-B1371C6F412E}" srcOrd="2" destOrd="0" presId="urn:microsoft.com/office/officeart/2005/8/layout/vProcess5"/>
    <dgm:cxn modelId="{9B5C2993-AF35-455E-9426-D595AF5552F4}" type="presParOf" srcId="{58CC2A64-D61C-404A-9F86-7DF66853BE98}" destId="{42A70D6C-27AD-4E83-A8F2-C0D8B10FE304}" srcOrd="3" destOrd="0" presId="urn:microsoft.com/office/officeart/2005/8/layout/vProcess5"/>
    <dgm:cxn modelId="{89ECEC54-4752-4DDB-A674-4AF60F154456}" type="presParOf" srcId="{58CC2A64-D61C-404A-9F86-7DF66853BE98}" destId="{982E412C-16A4-4392-A61E-DA53F77BC362}" srcOrd="4" destOrd="0" presId="urn:microsoft.com/office/officeart/2005/8/layout/vProcess5"/>
    <dgm:cxn modelId="{70AB4DF1-838A-49F1-8E52-272714BBE4D6}" type="presParOf" srcId="{58CC2A64-D61C-404A-9F86-7DF66853BE98}" destId="{DE81E4D6-E250-4563-BC4E-275A1F4BC6A3}" srcOrd="5" destOrd="0" presId="urn:microsoft.com/office/officeart/2005/8/layout/vProcess5"/>
    <dgm:cxn modelId="{0EEEE0AC-4E17-4D19-B887-D608BCE23150}" type="presParOf" srcId="{58CC2A64-D61C-404A-9F86-7DF66853BE98}" destId="{26CB22EC-970B-400E-AA63-55E1DE4C7BE4}" srcOrd="6" destOrd="0" presId="urn:microsoft.com/office/officeart/2005/8/layout/vProcess5"/>
    <dgm:cxn modelId="{EB639A19-5A14-4EA0-90F6-3C23A16C447D}" type="presParOf" srcId="{58CC2A64-D61C-404A-9F86-7DF66853BE98}" destId="{F414E1CD-D3B1-4B8D-B486-2E8B328659AD}" srcOrd="7" destOrd="0" presId="urn:microsoft.com/office/officeart/2005/8/layout/vProcess5"/>
    <dgm:cxn modelId="{65ECD5DD-CF1D-479E-98F8-85FB29F73AAE}" type="presParOf" srcId="{58CC2A64-D61C-404A-9F86-7DF66853BE98}" destId="{B4170813-E153-45B8-92C2-E99F9CD3946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CE667-1302-408C-80AE-8A05C8284F25}">
      <dsp:nvSpPr>
        <dsp:cNvPr id="0" name=""/>
        <dsp:cNvSpPr/>
      </dsp:nvSpPr>
      <dsp:spPr>
        <a:xfrm>
          <a:off x="0" y="0"/>
          <a:ext cx="50945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DA0371-5758-41F4-8A43-413D1735A2C4}">
      <dsp:nvSpPr>
        <dsp:cNvPr id="0" name=""/>
        <dsp:cNvSpPr/>
      </dsp:nvSpPr>
      <dsp:spPr>
        <a:xfrm>
          <a:off x="0" y="0"/>
          <a:ext cx="5094514" cy="1223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Challenges to gain informed consent</a:t>
          </a:r>
          <a:endParaRPr lang="en-US" sz="2000" kern="1200"/>
        </a:p>
      </dsp:txBody>
      <dsp:txXfrm>
        <a:off x="0" y="0"/>
        <a:ext cx="5094514" cy="1223411"/>
      </dsp:txXfrm>
    </dsp:sp>
    <dsp:sp modelId="{C95D1530-9C67-4B53-ACBF-447374010AC4}">
      <dsp:nvSpPr>
        <dsp:cNvPr id="0" name=""/>
        <dsp:cNvSpPr/>
      </dsp:nvSpPr>
      <dsp:spPr>
        <a:xfrm>
          <a:off x="0" y="1223411"/>
          <a:ext cx="50945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80BD5-2A65-4D42-BA97-098720EE67C2}">
      <dsp:nvSpPr>
        <dsp:cNvPr id="0" name=""/>
        <dsp:cNvSpPr/>
      </dsp:nvSpPr>
      <dsp:spPr>
        <a:xfrm>
          <a:off x="0" y="1223411"/>
          <a:ext cx="5094514" cy="1223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Alzheimer’s patients may be competent to consent at the beginning of the study but move into cognitive impairment later on (Davis, 2017).</a:t>
          </a:r>
          <a:endParaRPr lang="en-US" sz="2000" kern="1200"/>
        </a:p>
      </dsp:txBody>
      <dsp:txXfrm>
        <a:off x="0" y="1223411"/>
        <a:ext cx="5094514" cy="1223411"/>
      </dsp:txXfrm>
    </dsp:sp>
    <dsp:sp modelId="{DA52C302-DEB8-45D2-8214-107847861CC9}">
      <dsp:nvSpPr>
        <dsp:cNvPr id="0" name=""/>
        <dsp:cNvSpPr/>
      </dsp:nvSpPr>
      <dsp:spPr>
        <a:xfrm>
          <a:off x="0" y="2446823"/>
          <a:ext cx="50945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C3AE6-146B-4C64-A417-CB21958CE218}">
      <dsp:nvSpPr>
        <dsp:cNvPr id="0" name=""/>
        <dsp:cNvSpPr/>
      </dsp:nvSpPr>
      <dsp:spPr>
        <a:xfrm>
          <a:off x="0" y="2446823"/>
          <a:ext cx="5094514" cy="1223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authors gained ethical approval to conduct their study from the Mie University research ethics committee</a:t>
          </a:r>
          <a:endParaRPr lang="en-US" sz="2000" kern="1200"/>
        </a:p>
      </dsp:txBody>
      <dsp:txXfrm>
        <a:off x="0" y="2446823"/>
        <a:ext cx="5094514" cy="1223411"/>
      </dsp:txXfrm>
    </dsp:sp>
    <dsp:sp modelId="{5A7DCBD2-C63F-4EE1-98B1-92A2752DDAD4}">
      <dsp:nvSpPr>
        <dsp:cNvPr id="0" name=""/>
        <dsp:cNvSpPr/>
      </dsp:nvSpPr>
      <dsp:spPr>
        <a:xfrm>
          <a:off x="0" y="3670235"/>
          <a:ext cx="50945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75C499-4991-4F47-B572-AE62A8529781}">
      <dsp:nvSpPr>
        <dsp:cNvPr id="0" name=""/>
        <dsp:cNvSpPr/>
      </dsp:nvSpPr>
      <dsp:spPr>
        <a:xfrm>
          <a:off x="0" y="3670235"/>
          <a:ext cx="5094514" cy="1223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written consent was provided by both the participants and their care giver</a:t>
          </a:r>
          <a:endParaRPr lang="en-US" sz="2000" kern="1200"/>
        </a:p>
      </dsp:txBody>
      <dsp:txXfrm>
        <a:off x="0" y="3670235"/>
        <a:ext cx="5094514" cy="12234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D1A20-A7C0-4116-906A-8ACB97F4580D}">
      <dsp:nvSpPr>
        <dsp:cNvPr id="0" name=""/>
        <dsp:cNvSpPr/>
      </dsp:nvSpPr>
      <dsp:spPr>
        <a:xfrm>
          <a:off x="609" y="444344"/>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5">
                  <a:lumMod val="20000"/>
                  <a:lumOff val="80000"/>
                </a:schemeClr>
              </a:solidFill>
            </a:rPr>
            <a:t>The Author carried out the music therapy session</a:t>
          </a:r>
          <a:endParaRPr lang="en-US" sz="1800" kern="1200">
            <a:solidFill>
              <a:schemeClr val="accent5">
                <a:lumMod val="20000"/>
                <a:lumOff val="80000"/>
              </a:schemeClr>
            </a:solidFill>
          </a:endParaRPr>
        </a:p>
      </dsp:txBody>
      <dsp:txXfrm>
        <a:off x="609" y="444344"/>
        <a:ext cx="2378406" cy="1427043"/>
      </dsp:txXfrm>
    </dsp:sp>
    <dsp:sp modelId="{0BA80048-F2D2-497F-BACD-2047E7272F7C}">
      <dsp:nvSpPr>
        <dsp:cNvPr id="0" name=""/>
        <dsp:cNvSpPr/>
      </dsp:nvSpPr>
      <dsp:spPr>
        <a:xfrm>
          <a:off x="2616856" y="444344"/>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5">
                  <a:lumMod val="20000"/>
                  <a:lumOff val="80000"/>
                </a:schemeClr>
              </a:solidFill>
            </a:rPr>
            <a:t>This from of therapy should be carried out by a qualified music therapist.</a:t>
          </a:r>
          <a:endParaRPr lang="en-US" sz="1800" kern="1200">
            <a:solidFill>
              <a:schemeClr val="accent5">
                <a:lumMod val="20000"/>
                <a:lumOff val="80000"/>
              </a:schemeClr>
            </a:solidFill>
          </a:endParaRPr>
        </a:p>
      </dsp:txBody>
      <dsp:txXfrm>
        <a:off x="2616856" y="444344"/>
        <a:ext cx="2378406" cy="1427043"/>
      </dsp:txXfrm>
    </dsp:sp>
    <dsp:sp modelId="{1D63E351-3403-42EB-B1A8-FADC9A728A58}">
      <dsp:nvSpPr>
        <dsp:cNvPr id="0" name=""/>
        <dsp:cNvSpPr/>
      </dsp:nvSpPr>
      <dsp:spPr>
        <a:xfrm>
          <a:off x="609" y="2109228"/>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accent5">
                  <a:lumMod val="20000"/>
                  <a:lumOff val="80000"/>
                </a:schemeClr>
              </a:solidFill>
            </a:rPr>
            <a:t>previous study recruited qualified music therapist to carry out the music therapy sessions (Matthews, 2015).</a:t>
          </a:r>
          <a:endParaRPr lang="en-US" sz="1700" kern="1200">
            <a:solidFill>
              <a:schemeClr val="accent5">
                <a:lumMod val="20000"/>
                <a:lumOff val="80000"/>
              </a:schemeClr>
            </a:solidFill>
          </a:endParaRPr>
        </a:p>
      </dsp:txBody>
      <dsp:txXfrm>
        <a:off x="609" y="2109228"/>
        <a:ext cx="2378406" cy="1427043"/>
      </dsp:txXfrm>
    </dsp:sp>
    <dsp:sp modelId="{70A47D92-ACC2-440E-A8F2-012C7044016F}">
      <dsp:nvSpPr>
        <dsp:cNvPr id="0" name=""/>
        <dsp:cNvSpPr/>
      </dsp:nvSpPr>
      <dsp:spPr>
        <a:xfrm>
          <a:off x="2616856" y="2109228"/>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accent5">
                  <a:lumMod val="20000"/>
                  <a:lumOff val="80000"/>
                </a:schemeClr>
              </a:solidFill>
            </a:rPr>
            <a:t>The Authors fail to explain whether they are qualified to carry out these sessions.</a:t>
          </a:r>
          <a:endParaRPr lang="en-US" sz="1600" kern="1200">
            <a:solidFill>
              <a:schemeClr val="accent5">
                <a:lumMod val="20000"/>
                <a:lumOff val="80000"/>
              </a:schemeClr>
            </a:solidFill>
          </a:endParaRPr>
        </a:p>
      </dsp:txBody>
      <dsp:txXfrm>
        <a:off x="2616856" y="2109228"/>
        <a:ext cx="2378406" cy="1427043"/>
      </dsp:txXfrm>
    </dsp:sp>
    <dsp:sp modelId="{14400BE2-23F5-4E12-BF1A-0B25F6C06076}">
      <dsp:nvSpPr>
        <dsp:cNvPr id="0" name=""/>
        <dsp:cNvSpPr/>
      </dsp:nvSpPr>
      <dsp:spPr>
        <a:xfrm>
          <a:off x="609" y="3774113"/>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accent5">
                  <a:lumMod val="20000"/>
                  <a:lumOff val="80000"/>
                </a:schemeClr>
              </a:solidFill>
            </a:rPr>
            <a:t>Caregivers were asked to report the amount of time the participant spent doing the homework every week</a:t>
          </a:r>
          <a:r>
            <a:rPr lang="en-GB" sz="1500" kern="1200">
              <a:solidFill>
                <a:schemeClr val="accent5">
                  <a:lumMod val="20000"/>
                  <a:lumOff val="80000"/>
                </a:schemeClr>
              </a:solidFill>
            </a:rPr>
            <a:t>. </a:t>
          </a:r>
          <a:endParaRPr lang="en-US" sz="1500" kern="1200">
            <a:solidFill>
              <a:schemeClr val="accent5">
                <a:lumMod val="20000"/>
                <a:lumOff val="80000"/>
              </a:schemeClr>
            </a:solidFill>
          </a:endParaRPr>
        </a:p>
      </dsp:txBody>
      <dsp:txXfrm>
        <a:off x="609" y="3774113"/>
        <a:ext cx="2378406" cy="1427043"/>
      </dsp:txXfrm>
    </dsp:sp>
    <dsp:sp modelId="{E7626196-A2F8-4366-8E73-E5733C3ABD70}">
      <dsp:nvSpPr>
        <dsp:cNvPr id="0" name=""/>
        <dsp:cNvSpPr/>
      </dsp:nvSpPr>
      <dsp:spPr>
        <a:xfrm>
          <a:off x="2616856" y="3774113"/>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accent5">
                  <a:lumMod val="20000"/>
                  <a:lumOff val="80000"/>
                </a:schemeClr>
              </a:solidFill>
            </a:rPr>
            <a:t>The authors are relying on someone else’s records, which may not be accurate.</a:t>
          </a:r>
          <a:endParaRPr lang="en-US" sz="1600" kern="1200">
            <a:solidFill>
              <a:schemeClr val="accent5">
                <a:lumMod val="20000"/>
                <a:lumOff val="80000"/>
              </a:schemeClr>
            </a:solidFill>
          </a:endParaRPr>
        </a:p>
      </dsp:txBody>
      <dsp:txXfrm>
        <a:off x="2616856" y="3774113"/>
        <a:ext cx="2378406" cy="14270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92252-2E10-4DD1-9B3D-DD09EE8B9C44}">
      <dsp:nvSpPr>
        <dsp:cNvPr id="0" name=""/>
        <dsp:cNvSpPr/>
      </dsp:nvSpPr>
      <dsp:spPr>
        <a:xfrm>
          <a:off x="0" y="93853"/>
          <a:ext cx="4866225" cy="1565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accent1">
                  <a:lumMod val="20000"/>
                  <a:lumOff val="80000"/>
                </a:schemeClr>
              </a:solidFill>
            </a:rPr>
            <a:t>The assessments were carried out before and after the intervention for the music therapy group and at the beginning and the end of the trial period (6 months) for the control group. </a:t>
          </a:r>
          <a:endParaRPr lang="en-US" sz="1800" kern="1200">
            <a:solidFill>
              <a:schemeClr val="accent1">
                <a:lumMod val="20000"/>
                <a:lumOff val="80000"/>
              </a:schemeClr>
            </a:solidFill>
          </a:endParaRPr>
        </a:p>
      </dsp:txBody>
      <dsp:txXfrm>
        <a:off x="76430" y="170283"/>
        <a:ext cx="4713365" cy="1412819"/>
      </dsp:txXfrm>
    </dsp:sp>
    <dsp:sp modelId="{1F686058-DB4F-4AFE-AFE5-104A2DE894D4}">
      <dsp:nvSpPr>
        <dsp:cNvPr id="0" name=""/>
        <dsp:cNvSpPr/>
      </dsp:nvSpPr>
      <dsp:spPr>
        <a:xfrm>
          <a:off x="0" y="1741645"/>
          <a:ext cx="4866225" cy="1565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accent1">
                  <a:lumMod val="20000"/>
                  <a:lumOff val="80000"/>
                </a:schemeClr>
              </a:solidFill>
            </a:rPr>
            <a:t>The care givers of the patients in the music therapy group were also asked a series of questions relating to the state of daily life before and after the music therapy intervention. </a:t>
          </a:r>
          <a:endParaRPr lang="en-US" sz="1800" kern="1200">
            <a:solidFill>
              <a:schemeClr val="accent1">
                <a:lumMod val="20000"/>
                <a:lumOff val="80000"/>
              </a:schemeClr>
            </a:solidFill>
          </a:endParaRPr>
        </a:p>
      </dsp:txBody>
      <dsp:txXfrm>
        <a:off x="76430" y="1818075"/>
        <a:ext cx="4713365" cy="1412819"/>
      </dsp:txXfrm>
    </dsp:sp>
    <dsp:sp modelId="{D5CDF0FE-9DFC-45E5-A093-6119A6980292}">
      <dsp:nvSpPr>
        <dsp:cNvPr id="0" name=""/>
        <dsp:cNvSpPr/>
      </dsp:nvSpPr>
      <dsp:spPr>
        <a:xfrm>
          <a:off x="0" y="3359165"/>
          <a:ext cx="4866225" cy="1565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accent1">
                  <a:lumMod val="20000"/>
                  <a:lumOff val="80000"/>
                </a:schemeClr>
              </a:solidFill>
            </a:rPr>
            <a:t>Due to time limits the carers of the control group were not asked these questions. The lack of information from the control group carers may have impacted the authors results and they have left their results open to a risk of bias.</a:t>
          </a:r>
          <a:endParaRPr lang="en-US" sz="1800" kern="1200">
            <a:solidFill>
              <a:schemeClr val="accent1">
                <a:lumMod val="20000"/>
                <a:lumOff val="80000"/>
              </a:schemeClr>
            </a:solidFill>
          </a:endParaRPr>
        </a:p>
      </dsp:txBody>
      <dsp:txXfrm>
        <a:off x="76430" y="3435595"/>
        <a:ext cx="4713365" cy="14128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0EBF8-BA8F-4CFC-9AF3-154BD358EC70}">
      <dsp:nvSpPr>
        <dsp:cNvPr id="0" name=""/>
        <dsp:cNvSpPr/>
      </dsp:nvSpPr>
      <dsp:spPr>
        <a:xfrm>
          <a:off x="0" y="0"/>
          <a:ext cx="4792917" cy="196291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chemeClr val="accent2">
                  <a:lumMod val="20000"/>
                  <a:lumOff val="80000"/>
                </a:schemeClr>
              </a:solidFill>
            </a:rPr>
            <a:t>Future researchers should make sure to recruit a large number of patients to account for the problems that may arise with dementia patients.</a:t>
          </a:r>
          <a:endParaRPr lang="en-US" sz="2000" kern="1200">
            <a:solidFill>
              <a:schemeClr val="accent2">
                <a:lumMod val="20000"/>
                <a:lumOff val="80000"/>
              </a:schemeClr>
            </a:solidFill>
          </a:endParaRPr>
        </a:p>
      </dsp:txBody>
      <dsp:txXfrm>
        <a:off x="57492" y="57492"/>
        <a:ext cx="2674781" cy="1847928"/>
      </dsp:txXfrm>
    </dsp:sp>
    <dsp:sp modelId="{111BD0D6-5AF7-49C0-B44A-B1371C6F412E}">
      <dsp:nvSpPr>
        <dsp:cNvPr id="0" name=""/>
        <dsp:cNvSpPr/>
      </dsp:nvSpPr>
      <dsp:spPr>
        <a:xfrm>
          <a:off x="422904" y="2290063"/>
          <a:ext cx="4792917" cy="19629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chemeClr val="bg2"/>
              </a:solidFill>
            </a:rPr>
            <a:t>future researchers may benefit from conducting the same tests on both groups </a:t>
          </a:r>
          <a:endParaRPr lang="en-US" sz="2000" kern="1200">
            <a:solidFill>
              <a:schemeClr val="bg2"/>
            </a:solidFill>
          </a:endParaRPr>
        </a:p>
      </dsp:txBody>
      <dsp:txXfrm>
        <a:off x="480396" y="2347555"/>
        <a:ext cx="2979135" cy="1847928"/>
      </dsp:txXfrm>
    </dsp:sp>
    <dsp:sp modelId="{42A70D6C-27AD-4E83-A8F2-C0D8B10FE304}">
      <dsp:nvSpPr>
        <dsp:cNvPr id="0" name=""/>
        <dsp:cNvSpPr/>
      </dsp:nvSpPr>
      <dsp:spPr>
        <a:xfrm>
          <a:off x="845808" y="4580127"/>
          <a:ext cx="4792917" cy="19629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chemeClr val="accent4">
                  <a:lumMod val="20000"/>
                  <a:lumOff val="80000"/>
                </a:schemeClr>
              </a:solidFill>
            </a:rPr>
            <a:t>The educational differences between the control group and the therapy group could be the cause of the positive effects in the therapy group</a:t>
          </a:r>
          <a:r>
            <a:rPr lang="en-GB" sz="1900" kern="1200">
              <a:solidFill>
                <a:schemeClr val="accent4">
                  <a:lumMod val="20000"/>
                  <a:lumOff val="80000"/>
                </a:schemeClr>
              </a:solidFill>
            </a:rPr>
            <a:t>.</a:t>
          </a:r>
          <a:endParaRPr lang="en-US" sz="1900" kern="1200">
            <a:solidFill>
              <a:schemeClr val="accent4">
                <a:lumMod val="20000"/>
                <a:lumOff val="80000"/>
              </a:schemeClr>
            </a:solidFill>
          </a:endParaRPr>
        </a:p>
      </dsp:txBody>
      <dsp:txXfrm>
        <a:off x="903300" y="4637619"/>
        <a:ext cx="2979135" cy="1847928"/>
      </dsp:txXfrm>
    </dsp:sp>
    <dsp:sp modelId="{982E412C-16A4-4392-A61E-DA53F77BC362}">
      <dsp:nvSpPr>
        <dsp:cNvPr id="0" name=""/>
        <dsp:cNvSpPr/>
      </dsp:nvSpPr>
      <dsp:spPr>
        <a:xfrm>
          <a:off x="3517024" y="1488541"/>
          <a:ext cx="1275892" cy="127589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804100" y="1488541"/>
        <a:ext cx="701740" cy="960109"/>
      </dsp:txXfrm>
    </dsp:sp>
    <dsp:sp modelId="{DE81E4D6-E250-4563-BC4E-275A1F4BC6A3}">
      <dsp:nvSpPr>
        <dsp:cNvPr id="0" name=""/>
        <dsp:cNvSpPr/>
      </dsp:nvSpPr>
      <dsp:spPr>
        <a:xfrm>
          <a:off x="3939928" y="3765519"/>
          <a:ext cx="1275892" cy="127589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27004" y="3765519"/>
        <a:ext cx="701740" cy="9601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F53AA9-67E5-4DF4-B68B-E181F64AF388}" type="datetimeFigureOut">
              <a:rPr lang="en-GB" smtClean="0"/>
              <a:t>13/03/2023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652402-1B47-414B-8172-92D07FDA1B1B}" type="slidenum">
              <a:rPr lang="en-GB" smtClean="0"/>
              <a:t>‹#›</a:t>
            </a:fld>
            <a:endParaRPr lang="en-GB"/>
          </a:p>
        </p:txBody>
      </p:sp>
    </p:spTree>
    <p:extLst>
      <p:ext uri="{BB962C8B-B14F-4D97-AF65-F5344CB8AC3E}">
        <p14:creationId xmlns:p14="http://schemas.microsoft.com/office/powerpoint/2010/main" val="1424781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Welcome to my presentation. This presentation will be discussing a research article by Satoh et al, 2015. The name of the article is ‘Music therapy using singing training improves psychomotor speed in patients with Alzheimer’s disease: A neuropsychological and FMRI Study.</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a:t>
            </a:fld>
            <a:endParaRPr lang="en-GB"/>
          </a:p>
        </p:txBody>
      </p:sp>
    </p:spTree>
    <p:extLst>
      <p:ext uri="{BB962C8B-B14F-4D97-AF65-F5344CB8AC3E}">
        <p14:creationId xmlns:p14="http://schemas.microsoft.com/office/powerpoint/2010/main" val="2243438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Authors clearly explain the purpose of the Study, which is to investigate the effect of singing training on the cognitive function in Alzheimer’s disease. The main aim of their study was to find out if singing training can be used as an intervention to improve cognitive function in Alzheimer’s patients. </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2</a:t>
            </a:fld>
            <a:endParaRPr lang="en-GB"/>
          </a:p>
        </p:txBody>
      </p:sp>
    </p:spTree>
    <p:extLst>
      <p:ext uri="{BB962C8B-B14F-4D97-AF65-F5344CB8AC3E}">
        <p14:creationId xmlns:p14="http://schemas.microsoft.com/office/powerpoint/2010/main" val="1883962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Alzheimer’s is a neurodegenerative disease that has a devastating effect on the patient and their family (Bhushan et al., 2018). Alzheimer’s is treated with pharmaceutical drugs.  There are two types of drugs that have been approved for the treatment of Alzheimer’s.  Therapeutic measures are also often used in the treatment of Alzheimer’s. For example, Music therapy is often used as a treatment for Alzheimer’s in hospitals and care homes (</a:t>
            </a:r>
            <a:r>
              <a:rPr lang="en-GB" sz="1200" kern="1200" err="1">
                <a:solidFill>
                  <a:schemeClr val="tx1"/>
                </a:solidFill>
                <a:effectLst/>
                <a:latin typeface="+mn-lt"/>
                <a:ea typeface="+mn-ea"/>
                <a:cs typeface="+mn-cs"/>
              </a:rPr>
              <a:t>Matziorinis</a:t>
            </a:r>
            <a:r>
              <a:rPr lang="en-GB" sz="1200" kern="1200">
                <a:solidFill>
                  <a:schemeClr val="tx1"/>
                </a:solidFill>
                <a:effectLst/>
                <a:latin typeface="+mn-lt"/>
                <a:ea typeface="+mn-ea"/>
                <a:cs typeface="+mn-cs"/>
              </a:rPr>
              <a:t> &amp; </a:t>
            </a:r>
            <a:r>
              <a:rPr lang="en-GB" sz="1200" kern="1200" err="1">
                <a:solidFill>
                  <a:schemeClr val="tx1"/>
                </a:solidFill>
                <a:effectLst/>
                <a:latin typeface="+mn-lt"/>
                <a:ea typeface="+mn-ea"/>
                <a:cs typeface="+mn-cs"/>
              </a:rPr>
              <a:t>Koelsch</a:t>
            </a:r>
            <a:r>
              <a:rPr lang="en-GB" sz="1200" kern="1200">
                <a:solidFill>
                  <a:schemeClr val="tx1"/>
                </a:solidFill>
                <a:effectLst/>
                <a:latin typeface="+mn-lt"/>
                <a:ea typeface="+mn-ea"/>
                <a:cs typeface="+mn-cs"/>
              </a:rPr>
              <a:t>, 2022). However due to the lack of scientific evidence there have been no therapeutic treatments approved for the use in Alzheimer’s patients in over 10 years (O’Brien et al., 2017). Therefore, this is a useful study that has the potential to provide important information for future research. as there is an urgent need to identify effective treatments that may improve the cognitive function of Alzheimer’s patients (</a:t>
            </a:r>
            <a:r>
              <a:rPr lang="en-GB" sz="1200" kern="1200" err="1">
                <a:solidFill>
                  <a:schemeClr val="tx1"/>
                </a:solidFill>
                <a:effectLst/>
                <a:latin typeface="+mn-lt"/>
                <a:ea typeface="+mn-ea"/>
                <a:cs typeface="+mn-cs"/>
              </a:rPr>
              <a:t>Canu</a:t>
            </a:r>
            <a:r>
              <a:rPr lang="en-GB" sz="1200" kern="1200">
                <a:solidFill>
                  <a:schemeClr val="tx1"/>
                </a:solidFill>
                <a:effectLst/>
                <a:latin typeface="+mn-lt"/>
                <a:ea typeface="+mn-ea"/>
                <a:cs typeface="+mn-cs"/>
              </a:rPr>
              <a:t> et al., 2018).</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3</a:t>
            </a:fld>
            <a:endParaRPr lang="en-GB"/>
          </a:p>
        </p:txBody>
      </p:sp>
    </p:spTree>
    <p:extLst>
      <p:ext uri="{BB962C8B-B14F-4D97-AF65-F5344CB8AC3E}">
        <p14:creationId xmlns:p14="http://schemas.microsoft.com/office/powerpoint/2010/main" val="3105670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 The authors have offered no clear Hypothesis, due to the lack of clear scientific evidence. A solid conclusion has not been made about the efficacy of the use of music therapy due to the poor methodologies of previous research. However, their introduction suggests that using music therapy as an intervention can help improve the cognitive function of an Alzheimer’s patient.</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4</a:t>
            </a:fld>
            <a:endParaRPr lang="en-GB"/>
          </a:p>
        </p:txBody>
      </p:sp>
    </p:spTree>
    <p:extLst>
      <p:ext uri="{BB962C8B-B14F-4D97-AF65-F5344CB8AC3E}">
        <p14:creationId xmlns:p14="http://schemas.microsoft.com/office/powerpoint/2010/main" val="1769987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allocation of participants has been clearly reported in this article. Authors appropriately recruited participants through posters and announcements at a hospital. Their Participant selection process was robust, with an inclusion and exclusion criterion being used in a plan to avoid heterogeneity of symptoms. It has been suggested that the population should be well defined clinically, and the Alzheimer’s diagnosis should be biomarker supported when conducting research investigating the use of therapeutic treatment (</a:t>
            </a:r>
            <a:r>
              <a:rPr lang="en-GB" sz="1200" kern="1200" err="1">
                <a:solidFill>
                  <a:schemeClr val="tx1"/>
                </a:solidFill>
                <a:effectLst/>
                <a:latin typeface="+mn-lt"/>
                <a:ea typeface="+mn-ea"/>
                <a:cs typeface="+mn-cs"/>
              </a:rPr>
              <a:t>Canu</a:t>
            </a:r>
            <a:r>
              <a:rPr lang="en-GB" sz="1200" kern="1200">
                <a:solidFill>
                  <a:schemeClr val="tx1"/>
                </a:solidFill>
                <a:effectLst/>
                <a:latin typeface="+mn-lt"/>
                <a:ea typeface="+mn-ea"/>
                <a:cs typeface="+mn-cs"/>
              </a:rPr>
              <a:t> et al., 2018). The authors made it clear that all participants had a probable diagnosis of Alzheimer’s on the basis of criteria proposed by the neurological and communicative disorders and stroke-Alzheimer’s disease and related disorder association. Both the participants from the controlled group and the therapy group had similar characteristics except for education history, where the therapy group had significantly more years of education, This </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5</a:t>
            </a:fld>
            <a:endParaRPr lang="en-GB"/>
          </a:p>
        </p:txBody>
      </p:sp>
    </p:spTree>
    <p:extLst>
      <p:ext uri="{BB962C8B-B14F-4D97-AF65-F5344CB8AC3E}">
        <p14:creationId xmlns:p14="http://schemas.microsoft.com/office/powerpoint/2010/main" val="2596065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There are many ethical issues to consider when using participants that are cognitively impaired for example the challenges to gain informed consent, also many Alzheimer’s patients may be competent to consent at the beginning of the study but move into cognitive impairment later on (Davis, 2017). However, the authors gained ethical approval to conduct their study from the Mie University research ethics committee, and written consent was provided by both the participants and their care giver. Their inclusion and exclusion criterion for selecting participants also helped to avoid some of the ethical issues, such the requirement of a caregiver.</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6</a:t>
            </a:fld>
            <a:endParaRPr lang="en-GB"/>
          </a:p>
        </p:txBody>
      </p:sp>
    </p:spTree>
    <p:extLst>
      <p:ext uri="{BB962C8B-B14F-4D97-AF65-F5344CB8AC3E}">
        <p14:creationId xmlns:p14="http://schemas.microsoft.com/office/powerpoint/2010/main" val="3295594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authors don’t specify the design of their study. However, it is clear to see that the design used is a randomised control trial. As they are testing the effect of music therapy intervention on the cognitive function of Alzheimer’s patients. Randomised controlled trials are the most robust methods of determining the effect of interventions (</a:t>
            </a:r>
            <a:r>
              <a:rPr lang="en-GB" sz="1200" kern="1200" err="1">
                <a:solidFill>
                  <a:schemeClr val="tx1"/>
                </a:solidFill>
                <a:effectLst/>
                <a:latin typeface="+mn-lt"/>
                <a:ea typeface="+mn-ea"/>
                <a:cs typeface="+mn-cs"/>
              </a:rPr>
              <a:t>Bhide</a:t>
            </a:r>
            <a:r>
              <a:rPr lang="en-GB" sz="1200" kern="1200">
                <a:solidFill>
                  <a:schemeClr val="tx1"/>
                </a:solidFill>
                <a:effectLst/>
                <a:latin typeface="+mn-lt"/>
                <a:ea typeface="+mn-ea"/>
                <a:cs typeface="+mn-cs"/>
              </a:rPr>
              <a:t> et al., 2018). The patients that were recruited were assigned in to one of two groups, one was a music therapy group, this group took part in a singing based music therapy once a week over a 6-month period. The second group was a control group. Neuropsychological assessments were used before and after the therapy intervention in the music therapy group and an FMRI was done during signing before and after the music therapy intervention. The control group were neurobiologically assessed at the beginning and the end of the trial. An FMRI was not conducted on the control group and the authors fail to offer an explanation as to why. A similar study performed the FMRI on all participants, this gave them the ability to compare the changes in brain function between the training group and the control group (Huntley et al., 2017).</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7</a:t>
            </a:fld>
            <a:endParaRPr lang="en-GB"/>
          </a:p>
        </p:txBody>
      </p:sp>
    </p:spTree>
    <p:extLst>
      <p:ext uri="{BB962C8B-B14F-4D97-AF65-F5344CB8AC3E}">
        <p14:creationId xmlns:p14="http://schemas.microsoft.com/office/powerpoint/2010/main" val="3533256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experiment involved one of the Authors, who is a professional singer and pianist carrying out the singing sessions, however in their literature the Authors explain that this from of therapy should be carried out by a qualified music therapist. A previous study investigating the use of music therapy recruited qualified music therapist to carry out the music therapy sessions in their study (Matthews, 2015). The Authors fail to explain whether they are qualified to carry out these sessions, which could lead to an ethical issue. Part of the procedure involved the participants needing to do ‘homework’ this required the participants to sing 3 times per week, caregivers were asked to report the amount of time the participant spent doing the homework every week. The authors are relying on someone else’s records, which may not be accurate.</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8</a:t>
            </a:fld>
            <a:endParaRPr lang="en-GB"/>
          </a:p>
        </p:txBody>
      </p:sp>
    </p:spTree>
    <p:extLst>
      <p:ext uri="{BB962C8B-B14F-4D97-AF65-F5344CB8AC3E}">
        <p14:creationId xmlns:p14="http://schemas.microsoft.com/office/powerpoint/2010/main" val="3828960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authors used functional magnetic resonance imaging to detect any change in brain function during singing before and after the intervention. FMRI can be used as a task-based approach that records brain activity whilst performing a task (</a:t>
            </a:r>
            <a:r>
              <a:rPr lang="en-GB" sz="1200" kern="1200" err="1">
                <a:solidFill>
                  <a:schemeClr val="tx1"/>
                </a:solidFill>
                <a:effectLst/>
                <a:latin typeface="+mn-lt"/>
                <a:ea typeface="+mn-ea"/>
                <a:cs typeface="+mn-cs"/>
              </a:rPr>
              <a:t>Canu</a:t>
            </a:r>
            <a:r>
              <a:rPr lang="en-GB" sz="1200" kern="1200">
                <a:solidFill>
                  <a:schemeClr val="tx1"/>
                </a:solidFill>
                <a:effectLst/>
                <a:latin typeface="+mn-lt"/>
                <a:ea typeface="+mn-ea"/>
                <a:cs typeface="+mn-cs"/>
              </a:rPr>
              <a:t> et al., 2018), which is part of the procedure in this research. However, using this type of technology produced many problems. Many participants refused to take part in the FMRI scanning due to a lack of understanding and there were some participants that panicked when they were placed into the device. These problems resulted in a low participation. This could have been avoided had they considered recruiting a larger sample during the recruitment stage. Despite this neuroimaging technique producing problems for the researchers, Previous studies have successfully used FMRI with Alzheimer’s patients and it has been suggested that FMRI is a valuable technique that can evaluate the effects that therapeutic intervention may have on targeted circuits (Prince et al., 2013). There are many studies available that have tested the efficacy of treatment for Alzheimer’s disease using FMRI, a critical review of these studies concluded FMRI to be a good candidate to detect brain changes after a short period of treatment (</a:t>
            </a:r>
            <a:r>
              <a:rPr lang="en-GB" sz="1200" kern="1200" err="1">
                <a:solidFill>
                  <a:schemeClr val="tx1"/>
                </a:solidFill>
                <a:effectLst/>
                <a:latin typeface="+mn-lt"/>
                <a:ea typeface="+mn-ea"/>
                <a:cs typeface="+mn-cs"/>
              </a:rPr>
              <a:t>Canu</a:t>
            </a:r>
            <a:r>
              <a:rPr lang="en-GB" sz="1200" kern="1200">
                <a:solidFill>
                  <a:schemeClr val="tx1"/>
                </a:solidFill>
                <a:effectLst/>
                <a:latin typeface="+mn-lt"/>
                <a:ea typeface="+mn-ea"/>
                <a:cs typeface="+mn-cs"/>
              </a:rPr>
              <a:t> et al., 2018). The vast amount of literature supporting the use of FMRI on Alzheimer’s patients suggests that FMRI is the most beneficial technique to use in this type of experiment.</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9</a:t>
            </a:fld>
            <a:endParaRPr lang="en-GB"/>
          </a:p>
        </p:txBody>
      </p:sp>
    </p:spTree>
    <p:extLst>
      <p:ext uri="{BB962C8B-B14F-4D97-AF65-F5344CB8AC3E}">
        <p14:creationId xmlns:p14="http://schemas.microsoft.com/office/powerpoint/2010/main" val="2601832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 number of neuropsychological assessments were performed, these measured the intellectual function, memory and frontal function. The assessments were carried out before and after the intervention for the music therapy group and at the beginning and the end of the trial period (6 months) for the control group. The care givers of the patients in the music therapy group were also asked a series of questions before and after the music therapy intervention. These questions were relating to the state of daily life for each participant. However due to time limits the carers of the control group were not asked these questions. The lack of information from the control group carers may have impacted the authors results and they have left themselves open to a risk of bias, as they have focussed mainly on the therapy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10</a:t>
            </a:fld>
            <a:endParaRPr lang="en-GB"/>
          </a:p>
        </p:txBody>
      </p:sp>
    </p:spTree>
    <p:extLst>
      <p:ext uri="{BB962C8B-B14F-4D97-AF65-F5344CB8AC3E}">
        <p14:creationId xmlns:p14="http://schemas.microsoft.com/office/powerpoint/2010/main" val="22978080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FMRI was performed on the Music therapy group only, The FMRI was performed during signing at the beginning of the trial and at the end of the trial after the participants had taken part in a 6 month music therapy trial, this was to determine any change in brain function. There is no explanation as to why the control group were not required to take part in the Functional magnetic resonance imaging, as mentioned previously performing the FMRI on all participants could have been used to compare changes in brain function between the therapy group and the control group. Although the FMRI can give an indication of the changes in brain activity after taking part in music therapy, with no control group to compare with it can’t be determined that the changes are due to the music therapy intervention alone.</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11</a:t>
            </a:fld>
            <a:endParaRPr lang="en-GB"/>
          </a:p>
        </p:txBody>
      </p:sp>
    </p:spTree>
    <p:extLst>
      <p:ext uri="{BB962C8B-B14F-4D97-AF65-F5344CB8AC3E}">
        <p14:creationId xmlns:p14="http://schemas.microsoft.com/office/powerpoint/2010/main" val="4126622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This results from this study indicates that the use of music therapy as an intervention to improve cognitive function in Alzheimer’s patients can be very useful. The neuropsychological assessment indicated an improvement in psychomotor speed compared to the control group. However the results from the caregiver interviews indicated a worsening in the ability to perform daily living activities. Despite this overall behaviour and psychological symptoms were found to have decreased. As there were no interviews conducted with the caregivers of the control group these results can not be compared. </a:t>
            </a:r>
          </a:p>
          <a:p>
            <a:r>
              <a:rPr lang="en-GB" sz="1200" kern="1200">
                <a:solidFill>
                  <a:schemeClr val="tx1"/>
                </a:solidFill>
                <a:effectLst/>
                <a:latin typeface="+mn-lt"/>
                <a:ea typeface="+mn-ea"/>
                <a:cs typeface="+mn-cs"/>
              </a:rPr>
              <a:t>The results from the FMRI indicated an activation in the right angular gyrus and the anterior portion of the left lingual gyrus revealing a significant activation after the music therapy intervention. However, the authors point out in their discussion that the activations may be caused by the reading of the lyrics.</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12</a:t>
            </a:fld>
            <a:endParaRPr lang="en-GB"/>
          </a:p>
        </p:txBody>
      </p:sp>
    </p:spTree>
    <p:extLst>
      <p:ext uri="{BB962C8B-B14F-4D97-AF65-F5344CB8AC3E}">
        <p14:creationId xmlns:p14="http://schemas.microsoft.com/office/powerpoint/2010/main" val="653236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There are many limitations to this study many of which have been identified by the Authors. Future research should make sure to recruit a large amount of patients to account for the problems that may arise with dementia patients. Also, future research may benefit from conducting the same tests on both groups in order to compare the results of therapeutic measures to the results of no therapeutic measures in order to better understand the use of music therapy in Alzheimer’s patients. The authors also point out that the educational differences between the control group and the therapy group could be the cause of the positive effects in the therapy group.</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13</a:t>
            </a:fld>
            <a:endParaRPr lang="en-GB"/>
          </a:p>
        </p:txBody>
      </p:sp>
    </p:spTree>
    <p:extLst>
      <p:ext uri="{BB962C8B-B14F-4D97-AF65-F5344CB8AC3E}">
        <p14:creationId xmlns:p14="http://schemas.microsoft.com/office/powerpoint/2010/main" val="4054782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Despite the many limitations in this study, this experiment has provided important information that can be used to help future research. This was the first study to reveal that music therapy increased psychomotor speed therefore the use of music therapy as an intervention for the treatment of Alzheimer’s needs to be explored further. Future researchers can benefit from using the limitations of this study using a more rigorous and robust design in order to illuminate the many limitations that have been discussed in this stud . The findings from this study also provide a basis for future research into the use of music therapy in Alzheimer’s patients.</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14</a:t>
            </a:fld>
            <a:endParaRPr lang="en-GB"/>
          </a:p>
        </p:txBody>
      </p:sp>
    </p:spTree>
    <p:extLst>
      <p:ext uri="{BB962C8B-B14F-4D97-AF65-F5344CB8AC3E}">
        <p14:creationId xmlns:p14="http://schemas.microsoft.com/office/powerpoint/2010/main" val="1727977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14F38-3CA8-DDCC-B95B-3390CF5BCB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65C5AB-36E2-1C50-A03D-EFE9E9CF9E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B1CA68-F347-B479-B4B7-CA2BD4A21A3B}"/>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5" name="Footer Placeholder 4">
            <a:extLst>
              <a:ext uri="{FF2B5EF4-FFF2-40B4-BE49-F238E27FC236}">
                <a16:creationId xmlns:a16="http://schemas.microsoft.com/office/drawing/2014/main" id="{4C86F8D6-2AD9-10B7-0C7E-D875B39BE8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52CFB4-A446-D456-FA81-C1B3FBAF07E1}"/>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2923149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921A5-D143-502A-011C-F60575BAF6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3E145-CC96-54EF-2B23-41A9EBD169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0B9747-7AD6-7FA8-1FC5-73557F74F248}"/>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5" name="Footer Placeholder 4">
            <a:extLst>
              <a:ext uri="{FF2B5EF4-FFF2-40B4-BE49-F238E27FC236}">
                <a16:creationId xmlns:a16="http://schemas.microsoft.com/office/drawing/2014/main" id="{2758CA2A-3573-C27D-5D0B-25A1921D7A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C4494-EBD6-022A-ACC9-340282F74BCA}"/>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2458975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FA86B-1B07-CA4B-97EC-E41AD304C2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E0F321-79AF-3CF7-E625-4412CCA048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41E078-9CC7-3C6A-B48D-DB6E7B13A722}"/>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5" name="Footer Placeholder 4">
            <a:extLst>
              <a:ext uri="{FF2B5EF4-FFF2-40B4-BE49-F238E27FC236}">
                <a16:creationId xmlns:a16="http://schemas.microsoft.com/office/drawing/2014/main" id="{83BCFC70-BA40-993A-5B52-A8C85C896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818971-4FA5-CD3E-8E48-BBCA9E6F7E72}"/>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1974761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72B8D-B195-9473-F8ED-98FFD2207B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5613AE-C1CC-855C-260B-99F904C3F0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9B236D-DDC2-589E-272E-0F997E5535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828CC6-7621-55A8-EF52-3C72CF84D4E2}"/>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6" name="Footer Placeholder 5">
            <a:extLst>
              <a:ext uri="{FF2B5EF4-FFF2-40B4-BE49-F238E27FC236}">
                <a16:creationId xmlns:a16="http://schemas.microsoft.com/office/drawing/2014/main" id="{F1A1BB01-BC1F-8333-9B36-70E2B1A946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C651F1-72DB-224C-DB42-C830C5B4BFE0}"/>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3958833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4DF63-F75D-C91C-91C9-FD5AA809D6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C21684-86D7-491B-1C5C-5BE57DB90D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092AD4-9B24-AE0F-BBCF-27FB2DED4E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9A2098-F47F-1716-9AE5-04B04FA119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EB5D9F-3B94-DFA0-2020-C8FBB131D8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E689E4-805D-7AB0-7A07-0167697A34FF}"/>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8" name="Footer Placeholder 7">
            <a:extLst>
              <a:ext uri="{FF2B5EF4-FFF2-40B4-BE49-F238E27FC236}">
                <a16:creationId xmlns:a16="http://schemas.microsoft.com/office/drawing/2014/main" id="{E5F97F6C-1046-B06D-DF3A-DEAEF46189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BAFC18-182D-CA15-B83E-DAE73103B5F6}"/>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3927942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EFECA-40D9-CD4A-FB6A-2CDDB01094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0DC3D5-36DB-E744-3B27-5B1324D93D89}"/>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4" name="Footer Placeholder 3">
            <a:extLst>
              <a:ext uri="{FF2B5EF4-FFF2-40B4-BE49-F238E27FC236}">
                <a16:creationId xmlns:a16="http://schemas.microsoft.com/office/drawing/2014/main" id="{CB2A926D-440E-24F1-F5D2-DD31CED9AC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66C346-4BBD-FA90-5261-5B8F2D0F1121}"/>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3694853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388134-0AC8-BA53-8A07-3975241ED480}"/>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3" name="Footer Placeholder 2">
            <a:extLst>
              <a:ext uri="{FF2B5EF4-FFF2-40B4-BE49-F238E27FC236}">
                <a16:creationId xmlns:a16="http://schemas.microsoft.com/office/drawing/2014/main" id="{451CFDE3-04B1-B2AF-8683-BEA81ADADA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7E2B05-F69A-7ABB-5660-1DA0E49B63B5}"/>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1371699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97B08-2757-17C6-F99E-E8FA40EA7A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22DF7A-ECD7-6A85-F9CA-E05AC9A719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09A625-B9AE-4197-0CC5-723E0899D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52A33F-AD3E-3D7E-1DF1-D86968460D9F}"/>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6" name="Footer Placeholder 5">
            <a:extLst>
              <a:ext uri="{FF2B5EF4-FFF2-40B4-BE49-F238E27FC236}">
                <a16:creationId xmlns:a16="http://schemas.microsoft.com/office/drawing/2014/main" id="{B7F6C7C3-CA98-5E0D-6E8F-7E9744316C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8334C6-5973-6691-9308-5B85C3D3E766}"/>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2051446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1404B-01EB-34A9-13D0-9C45F640A3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E6C9D8-D55E-FAE7-7BAC-80DC5B5AD5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BAAA-9FB5-B01E-23B7-80DD2E02BA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43BFF3-890D-646F-AF12-25B850C7D653}"/>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6" name="Footer Placeholder 5">
            <a:extLst>
              <a:ext uri="{FF2B5EF4-FFF2-40B4-BE49-F238E27FC236}">
                <a16:creationId xmlns:a16="http://schemas.microsoft.com/office/drawing/2014/main" id="{7C748B15-5C0E-B6F2-996E-9123BCE0DA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0BCF30-5075-7A0E-1996-8913474C11A4}"/>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769049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5821D-C4A5-B5FA-C3AD-8D27CD2882F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9AD95C-08DD-FB0B-501A-59CB99AD70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2FF62B-485C-C241-22C7-B79A0F055519}"/>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5" name="Footer Placeholder 4">
            <a:extLst>
              <a:ext uri="{FF2B5EF4-FFF2-40B4-BE49-F238E27FC236}">
                <a16:creationId xmlns:a16="http://schemas.microsoft.com/office/drawing/2014/main" id="{20701808-F8BA-8C69-581A-653EC44D0B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7D74B1-BE1D-3CC0-B3F6-4A82DFA53217}"/>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2455432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9A4DE3-43BF-34F9-5203-5B1FEB4A47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3ADBD7-2B2D-96A8-D12A-3807DF36CE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4815CC-E9E3-7B61-DF32-B709F82D742D}"/>
              </a:ext>
            </a:extLst>
          </p:cNvPr>
          <p:cNvSpPr>
            <a:spLocks noGrp="1"/>
          </p:cNvSpPr>
          <p:nvPr>
            <p:ph type="dt" sz="half" idx="10"/>
          </p:nvPr>
        </p:nvSpPr>
        <p:spPr/>
        <p:txBody>
          <a:bodyPr/>
          <a:lstStyle/>
          <a:p>
            <a:fld id="{5DD0BFAB-FBC2-493E-AD1A-3BF4603DB091}" type="datetimeFigureOut">
              <a:rPr lang="en-GB" smtClean="0"/>
              <a:t>13/03/2023</a:t>
            </a:fld>
            <a:endParaRPr lang="en-GB"/>
          </a:p>
        </p:txBody>
      </p:sp>
      <p:sp>
        <p:nvSpPr>
          <p:cNvPr id="5" name="Footer Placeholder 4">
            <a:extLst>
              <a:ext uri="{FF2B5EF4-FFF2-40B4-BE49-F238E27FC236}">
                <a16:creationId xmlns:a16="http://schemas.microsoft.com/office/drawing/2014/main" id="{DA1CB607-9E8F-95C8-F31A-B2A6B9E86D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4E1C94-8E9B-C81C-A2E4-EB95586EF8E1}"/>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193113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8B078F-E32D-08FD-8A0F-19FA9EBC3D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B456C-EB23-654F-883A-773B3E5AAB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9881CF-BA14-3B8C-0EDF-C76217E3CE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D0BFAB-FBC2-493E-AD1A-3BF4603DB091}" type="datetimeFigureOut">
              <a:rPr lang="en-GB" smtClean="0"/>
              <a:t>13/03/2023</a:t>
            </a:fld>
            <a:endParaRPr lang="en-GB"/>
          </a:p>
        </p:txBody>
      </p:sp>
      <p:sp>
        <p:nvSpPr>
          <p:cNvPr id="5" name="Footer Placeholder 4">
            <a:extLst>
              <a:ext uri="{FF2B5EF4-FFF2-40B4-BE49-F238E27FC236}">
                <a16:creationId xmlns:a16="http://schemas.microsoft.com/office/drawing/2014/main" id="{D3B2805F-A435-08F0-EA02-B1384578DD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46BEA7-79BE-1F4C-7C42-25A2CA4EC9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D7CF11-3855-4F57-BCBA-33ED95634AF7}" type="slidenum">
              <a:rPr lang="en-GB" smtClean="0"/>
              <a:t>‹#›</a:t>
            </a:fld>
            <a:endParaRPr lang="en-GB"/>
          </a:p>
        </p:txBody>
      </p:sp>
    </p:spTree>
    <p:extLst>
      <p:ext uri="{BB962C8B-B14F-4D97-AF65-F5344CB8AC3E}">
        <p14:creationId xmlns:p14="http://schemas.microsoft.com/office/powerpoint/2010/main" val="223230452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ecampusontario.pressbooks.pub/neurosciencecdn2/chapter/neuroscience-and-music/"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curvyroads.info/2017/02/26/tres-canciones-bbbc-2017-25/"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loonylabs.org/2015/09/09/umbilical-cord-blood-alzheimers-diseas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enfermeriastgo.blogspot.com/2016/02/emergency-oxygen-therapy-in-adults.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pixabay.com/en/recruitment-search-people-job-2698439/" TargetMode="Externa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8.jpeg"/><Relationship Id="rId7" Type="http://schemas.openxmlformats.org/officeDocument/2006/relationships/diagramData" Target="../diagrams/data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svg"/><Relationship Id="rId11" Type="http://schemas.microsoft.com/office/2007/relationships/diagramDrawing" Target="../diagrams/drawing1.xml"/><Relationship Id="rId5" Type="http://schemas.openxmlformats.org/officeDocument/2006/relationships/image" Target="../media/image3.png"/><Relationship Id="rId10" Type="http://schemas.openxmlformats.org/officeDocument/2006/relationships/diagramColors" Target="../diagrams/colors1.xml"/><Relationship Id="rId4" Type="http://schemas.openxmlformats.org/officeDocument/2006/relationships/hyperlink" Target="https://pixabay.com/zh/%E4%BC%A6%E7%90%86-%E9%81%93%E5%BE%B7-%E5%85%AC%E4%BF%A1%E5%8A%9B-%E4%BA%BA%E7%B1%BB-%E5%8F%B8%E6%B3%95-%E6%B8%85%E6%99%B0%E5%BA%A6-%E8%AF%9A%E6%84%8F-%E8%AF%9A%E4%BF%A1%E4%B8%BA%E6%9C%AC-2110605/" TargetMode="External"/><Relationship Id="rId9"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thetoolkit.me/123-method/metrics-based-evaluation/metrics-step-2/randomised-trials/" TargetMode="Externa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0.jpeg"/><Relationship Id="rId7" Type="http://schemas.openxmlformats.org/officeDocument/2006/relationships/diagramQuickStyle" Target="../diagrams/quickStyle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image" Target="../media/image4.svg"/><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hyperlink" Target="https://www.ia-bc.com/gallery.php?id=309" TargetMode="Externa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thealevelbiologist.co.uk/genetics-control-homestasis/the-nervous-system-and-the-identification-and-consequences-of-damage/" TargetMode="External"/><Relationship Id="rId5" Type="http://schemas.openxmlformats.org/officeDocument/2006/relationships/image" Target="../media/image11.jpeg"/><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2.jpeg"/><Relationship Id="rId7" Type="http://schemas.openxmlformats.org/officeDocument/2006/relationships/diagramQuickStyle" Target="../diagrams/quickStyle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3.xml"/><Relationship Id="rId11" Type="http://schemas.openxmlformats.org/officeDocument/2006/relationships/image" Target="../media/image4.svg"/><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hyperlink" Target="https://www.howmuchisit.org/neuropsychological-test-cost/" TargetMode="Externa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4.sv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creativecommons.org/licenses/by/3.0/" TargetMode="External"/><Relationship Id="rId4" Type="http://schemas.openxmlformats.org/officeDocument/2006/relationships/hyperlink" Target="https://www.frontiersin.org/articles/10.3389/fnins.2020.00867/full"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14.jpeg"/><Relationship Id="rId7"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picpedia.org/highway-signs/r/results.html" TargetMode="External"/><Relationship Id="rId5" Type="http://schemas.openxmlformats.org/officeDocument/2006/relationships/image" Target="../media/image15.jpeg"/><Relationship Id="rId4" Type="http://schemas.openxmlformats.org/officeDocument/2006/relationships/hyperlink" Target="https://www.scientia.global/professor-christine-larson-understanding-brain-function-cognition-and-emotion-in-psychopathology/"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4.svg"/><Relationship Id="rId5" Type="http://schemas.openxmlformats.org/officeDocument/2006/relationships/diagramQuickStyle" Target="../diagrams/quickStyle4.xml"/><Relationship Id="rId10" Type="http://schemas.openxmlformats.org/officeDocument/2006/relationships/image" Target="../media/image3.png"/><Relationship Id="rId4" Type="http://schemas.openxmlformats.org/officeDocument/2006/relationships/diagramLayout" Target="../diagrams/layout4.xml"/><Relationship Id="rId9" Type="http://schemas.openxmlformats.org/officeDocument/2006/relationships/hyperlink" Target="https://www.picpedia.org/highway-signs/l/limitation.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www.mrgscience.com/ess-ia-results-analysis--conclusions.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publicdomainpictures.net/view-image.php?image=188572&amp;picture=the-end-title" TargetMode="External"/><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15EB09E-0795-4C4F-AECC-96270B1FE4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E63A5883-ECED-4DC6-85D8-D8E631691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5835D812-E4D3-4DCF-8F46-C69BE31CF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picture containing text, porcelain&#10;&#10;Description automatically generated">
            <a:extLst>
              <a:ext uri="{FF2B5EF4-FFF2-40B4-BE49-F238E27FC236}">
                <a16:creationId xmlns:a16="http://schemas.microsoft.com/office/drawing/2014/main" id="{5549FD8B-E96D-3463-3BDD-8969FEAB443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488" r="20260"/>
          <a:stretch/>
        </p:blipFill>
        <p:spPr>
          <a:xfrm>
            <a:off x="859867" y="2197387"/>
            <a:ext cx="5196543" cy="3903162"/>
          </a:xfrm>
          <a:prstGeom prst="rect">
            <a:avLst/>
          </a:prstGeom>
        </p:spPr>
      </p:pic>
      <p:grpSp>
        <p:nvGrpSpPr>
          <p:cNvPr id="16" name="Group 15">
            <a:extLst>
              <a:ext uri="{FF2B5EF4-FFF2-40B4-BE49-F238E27FC236}">
                <a16:creationId xmlns:a16="http://schemas.microsoft.com/office/drawing/2014/main" id="{B4996D74-FD54-4318-B69F-D7CD579BA7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8" name="Freeform: Shape 16">
              <a:extLst>
                <a:ext uri="{FF2B5EF4-FFF2-40B4-BE49-F238E27FC236}">
                  <a16:creationId xmlns:a16="http://schemas.microsoft.com/office/drawing/2014/main" id="{2042629A-B000-458C-AAFC-2BD6234AB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23A6ED0-4049-4F84-975A-9C873AC37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8">
              <a:extLst>
                <a:ext uri="{FF2B5EF4-FFF2-40B4-BE49-F238E27FC236}">
                  <a16:creationId xmlns:a16="http://schemas.microsoft.com/office/drawing/2014/main" id="{D80D8EC6-598B-432F-81A1-A2638C2F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A74CEC0-6198-422B-A993-F22AB1EE4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20">
              <a:extLst>
                <a:ext uri="{FF2B5EF4-FFF2-40B4-BE49-F238E27FC236}">
                  <a16:creationId xmlns:a16="http://schemas.microsoft.com/office/drawing/2014/main" id="{9684BB15-85CC-464C-841C-8E0E9D01D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1">
              <a:extLst>
                <a:ext uri="{FF2B5EF4-FFF2-40B4-BE49-F238E27FC236}">
                  <a16:creationId xmlns:a16="http://schemas.microsoft.com/office/drawing/2014/main" id="{0D38E3D5-8D5D-4F48-87E7-AC1EF67CC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2">
              <a:extLst>
                <a:ext uri="{FF2B5EF4-FFF2-40B4-BE49-F238E27FC236}">
                  <a16:creationId xmlns:a16="http://schemas.microsoft.com/office/drawing/2014/main" id="{83D669A9-8EE7-421C-9572-41787B0BC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0B1CB71-EE29-B817-7C87-BFFA2E1EB4DA}"/>
              </a:ext>
            </a:extLst>
          </p:cNvPr>
          <p:cNvSpPr>
            <a:spLocks noGrp="1"/>
          </p:cNvSpPr>
          <p:nvPr>
            <p:ph type="ctrTitle"/>
          </p:nvPr>
        </p:nvSpPr>
        <p:spPr>
          <a:xfrm>
            <a:off x="932709" y="1439936"/>
            <a:ext cx="10744153" cy="819779"/>
          </a:xfrm>
        </p:spPr>
        <p:txBody>
          <a:bodyPr anchor="t">
            <a:normAutofit fontScale="90000"/>
          </a:bodyPr>
          <a:lstStyle/>
          <a:p>
            <a:pPr algn="l"/>
            <a:r>
              <a:rPr lang="en-GB" sz="32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Welcome to my presentation</a:t>
            </a:r>
            <a:br>
              <a:rPr lang="en-GB" sz="32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23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3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23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2300">
              <a:solidFill>
                <a:schemeClr val="bg1"/>
              </a:solidFill>
            </a:endParaRPr>
          </a:p>
        </p:txBody>
      </p:sp>
      <p:sp>
        <p:nvSpPr>
          <p:cNvPr id="3" name="Subtitle 2">
            <a:extLst>
              <a:ext uri="{FF2B5EF4-FFF2-40B4-BE49-F238E27FC236}">
                <a16:creationId xmlns:a16="http://schemas.microsoft.com/office/drawing/2014/main" id="{185B70D8-2745-1985-6952-23B058FFDA3E}"/>
              </a:ext>
            </a:extLst>
          </p:cNvPr>
          <p:cNvSpPr>
            <a:spLocks noGrp="1"/>
          </p:cNvSpPr>
          <p:nvPr>
            <p:ph type="subTitle" idx="1"/>
          </p:nvPr>
        </p:nvSpPr>
        <p:spPr>
          <a:xfrm>
            <a:off x="6496334" y="2197388"/>
            <a:ext cx="5051338" cy="3903162"/>
          </a:xfrm>
        </p:spPr>
        <p:txBody>
          <a:bodyPr anchor="ctr">
            <a:normAutofit/>
          </a:bodyPr>
          <a:lstStyle/>
          <a:p>
            <a:pPr algn="l"/>
            <a:r>
              <a:rPr lang="en-GB">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Music therapy using singing training improves psychomotor speed in patients with Alzheimer’s disease: A neuropsychological and FMRI Study </a:t>
            </a:r>
          </a:p>
          <a:p>
            <a:pPr algn="l"/>
            <a:r>
              <a:rPr lang="en-GB">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(Satoh et al., 2015)</a:t>
            </a:r>
            <a:endParaRPr lang="en-GB">
              <a:solidFill>
                <a:schemeClr val="accent6">
                  <a:lumMod val="20000"/>
                  <a:lumOff val="80000"/>
                </a:schemeClr>
              </a:solidFill>
            </a:endParaRPr>
          </a:p>
        </p:txBody>
      </p:sp>
    </p:spTree>
    <p:extLst>
      <p:ext uri="{BB962C8B-B14F-4D97-AF65-F5344CB8AC3E}">
        <p14:creationId xmlns:p14="http://schemas.microsoft.com/office/powerpoint/2010/main" val="1518261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0C08EDA0-D5F6-4481-BBA8-966D95EC42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49" name="Color">
              <a:extLst>
                <a:ext uri="{FF2B5EF4-FFF2-40B4-BE49-F238E27FC236}">
                  <a16:creationId xmlns:a16="http://schemas.microsoft.com/office/drawing/2014/main" id="{CC23B4B4-906F-45F7-A1BD-F1DBF97EB4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olor">
              <a:extLst>
                <a:ext uri="{FF2B5EF4-FFF2-40B4-BE49-F238E27FC236}">
                  <a16:creationId xmlns:a16="http://schemas.microsoft.com/office/drawing/2014/main" id="{4CD72A2D-5584-4CC0-828C-F46BC4260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close-up of a pair of glasses&#10;&#10;Description automatically generated with low confidence">
            <a:extLst>
              <a:ext uri="{FF2B5EF4-FFF2-40B4-BE49-F238E27FC236}">
                <a16:creationId xmlns:a16="http://schemas.microsoft.com/office/drawing/2014/main" id="{E18BE97D-5216-E682-963D-E49CE656F39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153" r="27822" b="2"/>
          <a:stretch/>
        </p:blipFill>
        <p:spPr>
          <a:xfrm>
            <a:off x="6803647" y="1065276"/>
            <a:ext cx="4730214" cy="4727448"/>
          </a:xfrm>
          <a:prstGeom prst="rect">
            <a:avLst/>
          </a:prstGeom>
        </p:spPr>
      </p:pic>
      <p:grpSp>
        <p:nvGrpSpPr>
          <p:cNvPr id="52" name="Group 51">
            <a:extLst>
              <a:ext uri="{FF2B5EF4-FFF2-40B4-BE49-F238E27FC236}">
                <a16:creationId xmlns:a16="http://schemas.microsoft.com/office/drawing/2014/main" id="{ED1D4DBC-180F-4364-A77A-427818EEA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53" name="Freeform: Shape 52">
              <a:extLst>
                <a:ext uri="{FF2B5EF4-FFF2-40B4-BE49-F238E27FC236}">
                  <a16:creationId xmlns:a16="http://schemas.microsoft.com/office/drawing/2014/main" id="{E979919B-BEE8-434A-89DF-BE8E28142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F9CD2586-0E0D-473F-B583-24719041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30BAE38B-57E3-40D2-B225-F815D1C8D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2F0F9843-D824-455E-9174-8418FDCE5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E6B526B7-0747-48BB-BDD0-E9E358F09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7E5E2A43-EBD9-4E2B-8167-6EFCC3646E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4EE56EB6-9B75-4BB0-A6E5-071CDEFC2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0BD03D9-D937-9C04-4674-624189F4C76D}"/>
              </a:ext>
            </a:extLst>
          </p:cNvPr>
          <p:cNvSpPr>
            <a:spLocks noGrp="1"/>
          </p:cNvSpPr>
          <p:nvPr>
            <p:ph type="title"/>
          </p:nvPr>
        </p:nvSpPr>
        <p:spPr>
          <a:xfrm>
            <a:off x="786384" y="841249"/>
            <a:ext cx="5692953" cy="2594302"/>
          </a:xfrm>
        </p:spPr>
        <p:txBody>
          <a:bodyPr anchor="b">
            <a:normAutofit/>
          </a:bodyPr>
          <a:lstStyle/>
          <a:p>
            <a:r>
              <a:rPr lang="en-GB" sz="3200" b="1">
                <a:solidFill>
                  <a:schemeClr val="accent6">
                    <a:lumMod val="20000"/>
                    <a:lumOff val="80000"/>
                  </a:schemeClr>
                </a:solidFill>
              </a:rPr>
              <a:t>The purpose of this study</a:t>
            </a:r>
            <a:br>
              <a:rPr lang="en-GB" sz="3000">
                <a:solidFill>
                  <a:schemeClr val="bg1"/>
                </a:solidFill>
              </a:rPr>
            </a:br>
            <a:br>
              <a:rPr lang="en-GB" sz="3000">
                <a:solidFill>
                  <a:schemeClr val="bg1"/>
                </a:solidFill>
              </a:rPr>
            </a:br>
            <a:r>
              <a:rPr lang="en-GB" sz="28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to investigate the effect of singing training on the cognitive function in Alzheimer’s disease</a:t>
            </a:r>
            <a:br>
              <a:rPr lang="en-GB" sz="2800">
                <a:solidFill>
                  <a:schemeClr val="bg1"/>
                </a:solidFill>
              </a:rPr>
            </a:br>
            <a:endParaRPr lang="en-GB" sz="2800">
              <a:solidFill>
                <a:schemeClr val="bg1"/>
              </a:solidFill>
            </a:endParaRPr>
          </a:p>
        </p:txBody>
      </p:sp>
      <p:sp>
        <p:nvSpPr>
          <p:cNvPr id="3" name="Content Placeholder 2">
            <a:extLst>
              <a:ext uri="{FF2B5EF4-FFF2-40B4-BE49-F238E27FC236}">
                <a16:creationId xmlns:a16="http://schemas.microsoft.com/office/drawing/2014/main" id="{19B02C96-F40E-E9D9-38DD-3DFE260246EB}"/>
              </a:ext>
            </a:extLst>
          </p:cNvPr>
          <p:cNvSpPr>
            <a:spLocks noGrp="1"/>
          </p:cNvSpPr>
          <p:nvPr>
            <p:ph idx="1"/>
          </p:nvPr>
        </p:nvSpPr>
        <p:spPr>
          <a:xfrm>
            <a:off x="786383" y="3982414"/>
            <a:ext cx="5692953" cy="2651110"/>
          </a:xfrm>
        </p:spPr>
        <p:txBody>
          <a:bodyPr anchor="t">
            <a:normAutofit/>
          </a:bodyPr>
          <a:lstStyle/>
          <a:p>
            <a:pPr marL="0" indent="0">
              <a:buNone/>
            </a:pPr>
            <a:r>
              <a:rPr lang="en-GB" sz="3200">
                <a:solidFill>
                  <a:schemeClr val="tx1">
                    <a:lumMod val="65000"/>
                    <a:lumOff val="35000"/>
                  </a:schemeClr>
                </a:solidFill>
              </a:rPr>
              <a:t>The main aim </a:t>
            </a:r>
          </a:p>
          <a:p>
            <a:pPr marL="0" indent="0">
              <a:buNone/>
            </a:pPr>
            <a:r>
              <a:rPr lang="en-GB" sz="24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to find out if singing training can be used as an intervention to improve cognitive function in Alzheimer’s patients. </a:t>
            </a:r>
          </a:p>
          <a:p>
            <a:pPr marL="0" indent="0">
              <a:buNone/>
            </a:pPr>
            <a:endParaRPr lang="en-GB" sz="1800">
              <a:solidFill>
                <a:schemeClr val="tx2"/>
              </a:solidFill>
            </a:endParaRPr>
          </a:p>
        </p:txBody>
      </p:sp>
      <p:pic>
        <p:nvPicPr>
          <p:cNvPr id="7" name="Graphic 7">
            <a:extLst>
              <a:ext uri="{FF2B5EF4-FFF2-40B4-BE49-F238E27FC236}">
                <a16:creationId xmlns:a16="http://schemas.microsoft.com/office/drawing/2014/main" id="{5459CE32-BDF1-356A-46AF-70BAC8F66A86}"/>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5277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8000">
              <a:srgbClr val="009999"/>
            </a:gs>
            <a:gs pos="12000">
              <a:srgbClr val="009999"/>
            </a:gs>
            <a:gs pos="0">
              <a:srgbClr val="009999"/>
            </a:gs>
            <a:gs pos="56000">
              <a:srgbClr val="009999"/>
            </a:gs>
            <a:gs pos="72000">
              <a:srgbClr val="009999"/>
            </a:gs>
            <a:gs pos="94000">
              <a:srgbClr val="009999"/>
            </a:gs>
          </a:gsLst>
          <a:lin ang="5400000" scaled="1"/>
        </a:gradFill>
        <a:effectLst/>
      </p:bgPr>
    </p:bg>
    <p:spTree>
      <p:nvGrpSpPr>
        <p:cNvPr id="1" name=""/>
        <p:cNvGrpSpPr/>
        <p:nvPr/>
      </p:nvGrpSpPr>
      <p:grpSpPr>
        <a:xfrm>
          <a:off x="0" y="0"/>
          <a:ext cx="0" cy="0"/>
          <a:chOff x="0" y="0"/>
          <a:chExt cx="0" cy="0"/>
        </a:xfrm>
      </p:grpSpPr>
      <p:sp useBgFill="1">
        <p:nvSpPr>
          <p:cNvPr id="30"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1957E-785E-4073-982F-513680DEAD44}"/>
              </a:ext>
            </a:extLst>
          </p:cNvPr>
          <p:cNvSpPr>
            <a:spLocks noGrp="1"/>
          </p:cNvSpPr>
          <p:nvPr>
            <p:ph type="ctrTitle"/>
          </p:nvPr>
        </p:nvSpPr>
        <p:spPr>
          <a:xfrm>
            <a:off x="1550054" y="-23"/>
            <a:ext cx="5323715" cy="656119"/>
          </a:xfrm>
        </p:spPr>
        <p:txBody>
          <a:bodyPr vert="horz" lIns="91440" tIns="45720" rIns="91440" bIns="45720" rtlCol="0" anchor="b">
            <a:normAutofit/>
          </a:bodyPr>
          <a:lstStyle/>
          <a:p>
            <a:pPr algn="l"/>
            <a:r>
              <a:rPr lang="en-US" sz="3200" kern="1200" err="1">
                <a:solidFill>
                  <a:schemeClr val="accent6">
                    <a:lumMod val="20000"/>
                    <a:lumOff val="80000"/>
                  </a:schemeClr>
                </a:solidFill>
                <a:latin typeface="+mn-lt"/>
                <a:ea typeface="+mj-ea"/>
                <a:cs typeface="+mj-cs"/>
              </a:rPr>
              <a:t>Alzheimers</a:t>
            </a:r>
            <a:r>
              <a:rPr lang="en-US" sz="3200" kern="1200">
                <a:solidFill>
                  <a:schemeClr val="accent6">
                    <a:lumMod val="20000"/>
                    <a:lumOff val="80000"/>
                  </a:schemeClr>
                </a:solidFill>
                <a:latin typeface="+mn-lt"/>
                <a:ea typeface="+mj-ea"/>
                <a:cs typeface="+mj-cs"/>
              </a:rPr>
              <a:t> disease</a:t>
            </a:r>
          </a:p>
        </p:txBody>
      </p:sp>
      <p:sp>
        <p:nvSpPr>
          <p:cNvPr id="6" name="TextBox 5">
            <a:extLst>
              <a:ext uri="{FF2B5EF4-FFF2-40B4-BE49-F238E27FC236}">
                <a16:creationId xmlns:a16="http://schemas.microsoft.com/office/drawing/2014/main" id="{DC4B4ECD-C324-F992-F510-E9EB2A9BF88B}"/>
              </a:ext>
            </a:extLst>
          </p:cNvPr>
          <p:cNvSpPr txBox="1"/>
          <p:nvPr/>
        </p:nvSpPr>
        <p:spPr>
          <a:xfrm>
            <a:off x="945503" y="656096"/>
            <a:ext cx="5752083" cy="3535083"/>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400">
                <a:solidFill>
                  <a:schemeClr val="accent6">
                    <a:lumMod val="20000"/>
                    <a:lumOff val="80000"/>
                  </a:schemeClr>
                </a:solidFill>
              </a:rPr>
              <a:t>N</a:t>
            </a:r>
            <a:r>
              <a:rPr lang="en-US" sz="2400">
                <a:solidFill>
                  <a:schemeClr val="accent6">
                    <a:lumMod val="20000"/>
                    <a:lumOff val="80000"/>
                  </a:schemeClr>
                </a:solidFill>
                <a:effectLst/>
              </a:rPr>
              <a:t>eurodegenerative disease that has a devastating effect on the patient and their family (Bhushan et al., 2018).</a:t>
            </a:r>
          </a:p>
          <a:p>
            <a:pPr indent="-228600">
              <a:lnSpc>
                <a:spcPct val="90000"/>
              </a:lnSpc>
              <a:spcAft>
                <a:spcPts val="600"/>
              </a:spcAft>
              <a:buFont typeface="Arial" panose="020B0604020202020204" pitchFamily="34" charset="0"/>
              <a:buChar char="•"/>
            </a:pPr>
            <a:endParaRPr lang="en-US" sz="2400">
              <a:solidFill>
                <a:schemeClr val="accent6">
                  <a:lumMod val="20000"/>
                  <a:lumOff val="80000"/>
                </a:schemeClr>
              </a:solidFill>
            </a:endParaRPr>
          </a:p>
          <a:p>
            <a:pPr indent="-228600">
              <a:lnSpc>
                <a:spcPct val="90000"/>
              </a:lnSpc>
              <a:spcAft>
                <a:spcPts val="600"/>
              </a:spcAft>
              <a:buFont typeface="Arial" panose="020B0604020202020204" pitchFamily="34" charset="0"/>
              <a:buChar char="•"/>
            </a:pPr>
            <a:r>
              <a:rPr lang="en-US" sz="2400">
                <a:solidFill>
                  <a:schemeClr val="accent6">
                    <a:lumMod val="20000"/>
                    <a:lumOff val="80000"/>
                  </a:schemeClr>
                </a:solidFill>
              </a:rPr>
              <a:t>I</a:t>
            </a:r>
            <a:r>
              <a:rPr lang="en-US" sz="2400">
                <a:solidFill>
                  <a:schemeClr val="accent6">
                    <a:lumMod val="20000"/>
                    <a:lumOff val="80000"/>
                  </a:schemeClr>
                </a:solidFill>
                <a:effectLst/>
              </a:rPr>
              <a:t>s treated with pharmaceutical drugs, with there being two types approved for the treatment of Alzheimer’s</a:t>
            </a:r>
          </a:p>
          <a:p>
            <a:pPr indent="-228600">
              <a:lnSpc>
                <a:spcPct val="90000"/>
              </a:lnSpc>
              <a:spcAft>
                <a:spcPts val="600"/>
              </a:spcAft>
              <a:buFont typeface="Arial" panose="020B0604020202020204" pitchFamily="34" charset="0"/>
              <a:buChar char="•"/>
            </a:pPr>
            <a:endParaRPr lang="en-US" sz="2400">
              <a:solidFill>
                <a:schemeClr val="accent6">
                  <a:lumMod val="20000"/>
                  <a:lumOff val="80000"/>
                </a:schemeClr>
              </a:solidFill>
            </a:endParaRPr>
          </a:p>
          <a:p>
            <a:pPr indent="-228600">
              <a:lnSpc>
                <a:spcPct val="90000"/>
              </a:lnSpc>
              <a:spcAft>
                <a:spcPts val="600"/>
              </a:spcAft>
              <a:buFont typeface="Arial" panose="020B0604020202020204" pitchFamily="34" charset="0"/>
              <a:buChar char="•"/>
            </a:pPr>
            <a:r>
              <a:rPr lang="en-US" sz="2400">
                <a:solidFill>
                  <a:schemeClr val="accent6">
                    <a:lumMod val="20000"/>
                    <a:lumOff val="80000"/>
                  </a:schemeClr>
                </a:solidFill>
                <a:effectLst/>
              </a:rPr>
              <a:t>Music therapy is often used as a treatment for Alzheimer’s in hospitals (</a:t>
            </a:r>
            <a:r>
              <a:rPr lang="en-US" sz="2400" err="1">
                <a:solidFill>
                  <a:schemeClr val="accent6">
                    <a:lumMod val="20000"/>
                    <a:lumOff val="80000"/>
                  </a:schemeClr>
                </a:solidFill>
                <a:effectLst/>
              </a:rPr>
              <a:t>Matziorinis</a:t>
            </a:r>
            <a:r>
              <a:rPr lang="en-US" sz="2400">
                <a:solidFill>
                  <a:schemeClr val="accent6">
                    <a:lumMod val="20000"/>
                    <a:lumOff val="80000"/>
                  </a:schemeClr>
                </a:solidFill>
                <a:effectLst/>
              </a:rPr>
              <a:t> &amp; </a:t>
            </a:r>
            <a:r>
              <a:rPr lang="en-US" sz="2400" err="1">
                <a:solidFill>
                  <a:schemeClr val="accent6">
                    <a:lumMod val="20000"/>
                    <a:lumOff val="80000"/>
                  </a:schemeClr>
                </a:solidFill>
                <a:effectLst/>
              </a:rPr>
              <a:t>Koelsch</a:t>
            </a:r>
            <a:r>
              <a:rPr lang="en-US" sz="2400">
                <a:solidFill>
                  <a:schemeClr val="accent6">
                    <a:lumMod val="20000"/>
                    <a:lumOff val="80000"/>
                  </a:schemeClr>
                </a:solidFill>
                <a:effectLst/>
              </a:rPr>
              <a:t>, 2022)</a:t>
            </a:r>
          </a:p>
          <a:p>
            <a:pPr indent="-228600">
              <a:lnSpc>
                <a:spcPct val="90000"/>
              </a:lnSpc>
              <a:spcAft>
                <a:spcPts val="600"/>
              </a:spcAft>
              <a:buFont typeface="Arial" panose="020B0604020202020204" pitchFamily="34" charset="0"/>
              <a:buChar char="•"/>
            </a:pPr>
            <a:endParaRPr lang="en-US" sz="2400">
              <a:solidFill>
                <a:schemeClr val="accent6">
                  <a:lumMod val="20000"/>
                  <a:lumOff val="80000"/>
                </a:schemeClr>
              </a:solidFill>
            </a:endParaRPr>
          </a:p>
          <a:p>
            <a:pPr indent="-228600">
              <a:lnSpc>
                <a:spcPct val="90000"/>
              </a:lnSpc>
              <a:spcAft>
                <a:spcPts val="600"/>
              </a:spcAft>
              <a:buFont typeface="Arial" panose="020B0604020202020204" pitchFamily="34" charset="0"/>
              <a:buChar char="•"/>
            </a:pPr>
            <a:r>
              <a:rPr lang="en-US" sz="2400">
                <a:solidFill>
                  <a:schemeClr val="accent6">
                    <a:lumMod val="20000"/>
                    <a:lumOff val="80000"/>
                  </a:schemeClr>
                </a:solidFill>
              </a:rPr>
              <a:t>D</a:t>
            </a:r>
            <a:r>
              <a:rPr lang="en-US" sz="2400">
                <a:solidFill>
                  <a:schemeClr val="accent6">
                    <a:lumMod val="20000"/>
                    <a:lumOff val="80000"/>
                  </a:schemeClr>
                </a:solidFill>
                <a:effectLst/>
              </a:rPr>
              <a:t>ue to the lack of scientific evidence, there have been no therapeutic treatments approved for the use in Alzheimer’s patients in over 10 years (O’Brien et al., 2017)</a:t>
            </a:r>
            <a:endParaRPr lang="en-US" sz="2400">
              <a:solidFill>
                <a:schemeClr val="accent6">
                  <a:lumMod val="20000"/>
                  <a:lumOff val="80000"/>
                </a:schemeClr>
              </a:solidFill>
            </a:endParaRPr>
          </a:p>
        </p:txBody>
      </p:sp>
      <p:sp>
        <p:nvSpPr>
          <p:cNvPr id="31"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plant, tree&#10;&#10;Description automatically generated">
            <a:extLst>
              <a:ext uri="{FF2B5EF4-FFF2-40B4-BE49-F238E27FC236}">
                <a16:creationId xmlns:a16="http://schemas.microsoft.com/office/drawing/2014/main" id="{F8186CE9-0503-84AF-F11C-45785CADAF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75967" y="2605627"/>
            <a:ext cx="4170530" cy="1678638"/>
          </a:xfrm>
          <a:prstGeom prst="rect">
            <a:avLst/>
          </a:prstGeom>
        </p:spPr>
      </p:pic>
      <p:pic>
        <p:nvPicPr>
          <p:cNvPr id="3" name="Graphic 3">
            <a:extLst>
              <a:ext uri="{FF2B5EF4-FFF2-40B4-BE49-F238E27FC236}">
                <a16:creationId xmlns:a16="http://schemas.microsoft.com/office/drawing/2014/main" id="{27479DED-5333-B277-E7B4-147CE37BC152}"/>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2179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01E89D5-DF28-48E8-9340-C5BFED8D9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950519B7-DCB1-4999-A2BB-5674EDB2F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1DE070-82C6-C210-4273-66F0AFC7C765}"/>
              </a:ext>
            </a:extLst>
          </p:cNvPr>
          <p:cNvSpPr>
            <a:spLocks noGrp="1"/>
          </p:cNvSpPr>
          <p:nvPr>
            <p:ph type="title"/>
          </p:nvPr>
        </p:nvSpPr>
        <p:spPr>
          <a:xfrm>
            <a:off x="5483199" y="2647311"/>
            <a:ext cx="5362863" cy="2130817"/>
          </a:xfrm>
        </p:spPr>
        <p:txBody>
          <a:bodyPr anchor="t">
            <a:normAutofit/>
          </a:bodyPr>
          <a:lstStyle/>
          <a:p>
            <a:r>
              <a:rPr lang="en-GB" sz="5400">
                <a:solidFill>
                  <a:schemeClr val="accent6">
                    <a:lumMod val="20000"/>
                    <a:lumOff val="80000"/>
                  </a:schemeClr>
                </a:solidFill>
              </a:rPr>
              <a:t>Hypothesis</a:t>
            </a:r>
          </a:p>
        </p:txBody>
      </p:sp>
      <p:sp>
        <p:nvSpPr>
          <p:cNvPr id="15" name="Rectangle 14">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11"/>
            <a:ext cx="12191997" cy="3476064"/>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a:extLst>
              <a:ext uri="{FF2B5EF4-FFF2-40B4-BE49-F238E27FC236}">
                <a16:creationId xmlns:a16="http://schemas.microsoft.com/office/drawing/2014/main" id="{E0947B7A-EF59-3DF6-A5F2-90BCF8794631}"/>
              </a:ext>
            </a:extLst>
          </p:cNvPr>
          <p:cNvPicPr>
            <a:picLocks noChangeAspect="1"/>
          </p:cNvPicPr>
          <p:nvPr/>
        </p:nvPicPr>
        <p:blipFill rotWithShape="1">
          <a:blip r:embed="rId3">
            <a:duotone>
              <a:prstClr val="black"/>
              <a:schemeClr val="bg1">
                <a:tint val="45000"/>
                <a:satMod val="400000"/>
              </a:schemeClr>
            </a:duotone>
            <a:alphaModFix amt="1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6169" b="35111"/>
          <a:stretch/>
        </p:blipFill>
        <p:spPr>
          <a:xfrm>
            <a:off x="-82291" y="-42544"/>
            <a:ext cx="12191995" cy="2800149"/>
          </a:xfrm>
          <a:prstGeom prst="rect">
            <a:avLst/>
          </a:prstGeom>
        </p:spPr>
      </p:pic>
      <p:cxnSp>
        <p:nvCxnSpPr>
          <p:cNvPr id="17" name="Straight Connector 16">
            <a:extLst>
              <a:ext uri="{FF2B5EF4-FFF2-40B4-BE49-F238E27FC236}">
                <a16:creationId xmlns:a16="http://schemas.microsoft.com/office/drawing/2014/main" id="{3304A1FC-7F16-45A9-ADE8-53298F3982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AE08C7-D495-2415-14CD-AF0C69109274}"/>
              </a:ext>
            </a:extLst>
          </p:cNvPr>
          <p:cNvSpPr>
            <a:spLocks noGrp="1"/>
          </p:cNvSpPr>
          <p:nvPr>
            <p:ph idx="1"/>
          </p:nvPr>
        </p:nvSpPr>
        <p:spPr>
          <a:xfrm>
            <a:off x="202524" y="2880578"/>
            <a:ext cx="8808715" cy="4206678"/>
          </a:xfrm>
        </p:spPr>
        <p:txBody>
          <a:bodyPr anchor="t">
            <a:noAutofit/>
          </a:bodyPr>
          <a:lstStyle/>
          <a:p>
            <a:r>
              <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The authors have offered no clear Hypothesis</a:t>
            </a:r>
          </a:p>
          <a:p>
            <a:endParaRPr lang="en-GB" sz="2000">
              <a:solidFill>
                <a:schemeClr val="accent6">
                  <a:lumMod val="20000"/>
                  <a:lumOff val="80000"/>
                </a:schemeClr>
              </a:solidFill>
              <a:latin typeface="Calibri" panose="020F0502020204030204" pitchFamily="34" charset="0"/>
              <a:ea typeface="Calibri" panose="020F0502020204030204" pitchFamily="34" charset="0"/>
              <a:cs typeface="Times New Roman" panose="02020603050405020304" pitchFamily="18" charset="0"/>
            </a:endParaRPr>
          </a:p>
          <a:p>
            <a:r>
              <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 due to the lack of clear scientific evidence. </a:t>
            </a:r>
          </a:p>
          <a:p>
            <a:endPar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A solid conclusion has not been made about the efficacy of the use of music therapy due to the poor methodologies of previous research. </a:t>
            </a:r>
          </a:p>
          <a:p>
            <a:endPar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However, their introduction suggests that using music therapy as an intervention can help improve the cognitive function of an Alzheimer’s patient.</a:t>
            </a:r>
            <a:endParaRPr lang="en-GB" sz="2000">
              <a:solidFill>
                <a:schemeClr val="accent6">
                  <a:lumMod val="20000"/>
                  <a:lumOff val="80000"/>
                </a:schemeClr>
              </a:solidFill>
            </a:endParaRPr>
          </a:p>
        </p:txBody>
      </p:sp>
      <p:cxnSp>
        <p:nvCxnSpPr>
          <p:cNvPr id="19" name="Straight Connector 18">
            <a:extLst>
              <a:ext uri="{FF2B5EF4-FFF2-40B4-BE49-F238E27FC236}">
                <a16:creationId xmlns:a16="http://schemas.microsoft.com/office/drawing/2014/main" id="{D6995363-9B01-4FCB-835B-E75A28DBF1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21" name="Group 20">
            <a:extLst>
              <a:ext uri="{FF2B5EF4-FFF2-40B4-BE49-F238E27FC236}">
                <a16:creationId xmlns:a16="http://schemas.microsoft.com/office/drawing/2014/main" id="{3E2DADEA-1493-4E29-BA44-D31003B56B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22" name="Straight Connector 21">
              <a:extLst>
                <a:ext uri="{FF2B5EF4-FFF2-40B4-BE49-F238E27FC236}">
                  <a16:creationId xmlns:a16="http://schemas.microsoft.com/office/drawing/2014/main" id="{FE6D8FEE-57E4-48F5-9CBF-ED18317E9B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2E6723E-06C9-4401-8858-C89C72C974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4" name="Graphic 5">
            <a:extLst>
              <a:ext uri="{FF2B5EF4-FFF2-40B4-BE49-F238E27FC236}">
                <a16:creationId xmlns:a16="http://schemas.microsoft.com/office/drawing/2014/main" id="{723DF7FA-74D1-7632-440E-28699C572A36}"/>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293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74"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Logo, icon&#10;&#10;Description automatically generated">
            <a:extLst>
              <a:ext uri="{FF2B5EF4-FFF2-40B4-BE49-F238E27FC236}">
                <a16:creationId xmlns:a16="http://schemas.microsoft.com/office/drawing/2014/main" id="{17019C99-5E80-A6C7-CF60-8F78D7E7906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497" b="-3"/>
          <a:stretch/>
        </p:blipFill>
        <p:spPr>
          <a:xfrm>
            <a:off x="6725062" y="982603"/>
            <a:ext cx="4808799" cy="4882027"/>
          </a:xfrm>
          <a:prstGeom prst="rect">
            <a:avLst/>
          </a:prstGeom>
        </p:spPr>
      </p:pic>
      <p:grpSp>
        <p:nvGrpSpPr>
          <p:cNvPr id="77" name="Group 7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78" name="Freeform: Shape 7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9" name="Freeform: Shape 7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0" name="Freeform: Shape 7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1" name="Freeform: Shape 8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E23EAD3-573F-2B2B-AE39-96F82CE1A601}"/>
              </a:ext>
            </a:extLst>
          </p:cNvPr>
          <p:cNvSpPr>
            <a:spLocks noGrp="1"/>
          </p:cNvSpPr>
          <p:nvPr>
            <p:ph type="title"/>
          </p:nvPr>
        </p:nvSpPr>
        <p:spPr>
          <a:xfrm>
            <a:off x="902524" y="333849"/>
            <a:ext cx="2890247" cy="720186"/>
          </a:xfrm>
        </p:spPr>
        <p:txBody>
          <a:bodyPr anchor="b">
            <a:normAutofit fontScale="90000"/>
          </a:bodyPr>
          <a:lstStyle/>
          <a:p>
            <a:r>
              <a:rPr lang="en-GB" sz="4800">
                <a:solidFill>
                  <a:schemeClr val="bg1"/>
                </a:solidFill>
              </a:rPr>
              <a:t>              </a:t>
            </a:r>
            <a:r>
              <a:rPr lang="en-GB" sz="4800">
                <a:solidFill>
                  <a:srgbClr val="C6EEED"/>
                </a:solidFill>
              </a:rPr>
              <a:t> Participants</a:t>
            </a:r>
          </a:p>
        </p:txBody>
      </p:sp>
      <p:sp>
        <p:nvSpPr>
          <p:cNvPr id="16" name="Content Placeholder 2">
            <a:extLst>
              <a:ext uri="{FF2B5EF4-FFF2-40B4-BE49-F238E27FC236}">
                <a16:creationId xmlns:a16="http://schemas.microsoft.com/office/drawing/2014/main" id="{C5A7F16C-0080-1C50-A814-C0D30D87B2E1}"/>
              </a:ext>
            </a:extLst>
          </p:cNvPr>
          <p:cNvSpPr>
            <a:spLocks noGrp="1"/>
          </p:cNvSpPr>
          <p:nvPr>
            <p:ph idx="1"/>
          </p:nvPr>
        </p:nvSpPr>
        <p:spPr>
          <a:xfrm>
            <a:off x="786383" y="1197633"/>
            <a:ext cx="5074368" cy="5398977"/>
          </a:xfrm>
        </p:spPr>
        <p:txBody>
          <a:bodyPr anchor="t">
            <a:normAutofit/>
          </a:bodyPr>
          <a:lstStyle/>
          <a:p>
            <a:pPr marL="0" indent="0">
              <a:buNone/>
            </a:pPr>
            <a:r>
              <a:rPr lang="en-GB" sz="24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Recruited participants through posters and announcements at a hospital</a:t>
            </a:r>
          </a:p>
          <a:p>
            <a:endParaRPr lang="en-GB" sz="2400">
              <a:solidFill>
                <a:srgbClr val="C6EEED"/>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rPr>
              <a:t>An inclusion and exclusion criteria was used</a:t>
            </a:r>
          </a:p>
          <a:p>
            <a:endPar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rPr>
              <a:t>All participants had a probable diagnosis of </a:t>
            </a:r>
            <a:r>
              <a:rPr lang="en-GB" sz="2400" err="1">
                <a:solidFill>
                  <a:srgbClr val="C6EEED"/>
                </a:solidFill>
                <a:latin typeface="Calibri" panose="020F0502020204030204" pitchFamily="34" charset="0"/>
                <a:ea typeface="Calibri" panose="020F0502020204030204" pitchFamily="34" charset="0"/>
                <a:cs typeface="Times New Roman" panose="02020603050405020304" pitchFamily="18" charset="0"/>
              </a:rPr>
              <a:t>Alzheimers</a:t>
            </a:r>
            <a:endPar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endParaRPr>
          </a:p>
          <a:p>
            <a:endPar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rPr>
              <a:t>Similar characteristics</a:t>
            </a:r>
          </a:p>
          <a:p>
            <a:endPar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rPr>
              <a:t>Except for Education history</a:t>
            </a:r>
            <a:endParaRPr lang="en-GB" sz="2400">
              <a:solidFill>
                <a:srgbClr val="C6EEED"/>
              </a:solidFill>
            </a:endParaRPr>
          </a:p>
        </p:txBody>
      </p:sp>
      <p:pic>
        <p:nvPicPr>
          <p:cNvPr id="3" name="Graphic 3">
            <a:extLst>
              <a:ext uri="{FF2B5EF4-FFF2-40B4-BE49-F238E27FC236}">
                <a16:creationId xmlns:a16="http://schemas.microsoft.com/office/drawing/2014/main" id="{D51A8186-F126-B974-F664-D4D905014A5C}"/>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662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34492">
              <a:srgbClr val="009999"/>
            </a:gs>
            <a:gs pos="18000">
              <a:srgbClr val="009999"/>
            </a:gs>
            <a:gs pos="12000">
              <a:srgbClr val="009999"/>
            </a:gs>
            <a:gs pos="0">
              <a:srgbClr val="009999"/>
            </a:gs>
            <a:gs pos="56000">
              <a:srgbClr val="009999"/>
            </a:gs>
            <a:gs pos="72000">
              <a:srgbClr val="009999"/>
            </a:gs>
            <a:gs pos="94000">
              <a:srgbClr val="009999"/>
            </a:gs>
          </a:gsLst>
          <a:lin ang="5400000" scaled="1"/>
        </a:gradFill>
        <a:effectLst/>
      </p:bgPr>
    </p:bg>
    <p:spTree>
      <p:nvGrpSpPr>
        <p:cNvPr id="1" name=""/>
        <p:cNvGrpSpPr/>
        <p:nvPr/>
      </p:nvGrpSpPr>
      <p:grpSpPr>
        <a:xfrm>
          <a:off x="0" y="0"/>
          <a:ext cx="0" cy="0"/>
          <a:chOff x="0" y="0"/>
          <a:chExt cx="0" cy="0"/>
        </a:xfrm>
      </p:grpSpPr>
      <p:sp useBgFill="1">
        <p:nvSpPr>
          <p:cNvPr id="48"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B2B87-5548-9189-317F-0EDC4FF3CC1B}"/>
              </a:ext>
            </a:extLst>
          </p:cNvPr>
          <p:cNvSpPr>
            <a:spLocks noGrp="1"/>
          </p:cNvSpPr>
          <p:nvPr>
            <p:ph type="title"/>
          </p:nvPr>
        </p:nvSpPr>
        <p:spPr>
          <a:xfrm>
            <a:off x="6314674" y="192759"/>
            <a:ext cx="4766330" cy="729273"/>
          </a:xfrm>
        </p:spPr>
        <p:txBody>
          <a:bodyPr>
            <a:normAutofit/>
          </a:bodyPr>
          <a:lstStyle/>
          <a:p>
            <a:r>
              <a:rPr lang="en-GB" sz="3600">
                <a:solidFill>
                  <a:schemeClr val="tx2"/>
                </a:solidFill>
                <a:latin typeface="+mn-lt"/>
              </a:rPr>
              <a:t>Ethical issues</a:t>
            </a:r>
          </a:p>
        </p:txBody>
      </p:sp>
      <p:grpSp>
        <p:nvGrpSpPr>
          <p:cNvPr id="50"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51"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Logo&#10;&#10;Description automatically generated">
            <a:extLst>
              <a:ext uri="{FF2B5EF4-FFF2-40B4-BE49-F238E27FC236}">
                <a16:creationId xmlns:a16="http://schemas.microsoft.com/office/drawing/2014/main" id="{F65440CA-79F7-BCE1-D454-26DA56987B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9293" y="1769423"/>
            <a:ext cx="3785616" cy="3348842"/>
          </a:xfrm>
          <a:prstGeom prst="rect">
            <a:avLst/>
          </a:prstGeom>
        </p:spPr>
      </p:pic>
      <p:pic>
        <p:nvPicPr>
          <p:cNvPr id="3" name="Graphic 3">
            <a:extLst>
              <a:ext uri="{FF2B5EF4-FFF2-40B4-BE49-F238E27FC236}">
                <a16:creationId xmlns:a16="http://schemas.microsoft.com/office/drawing/2014/main" id="{C2BAE73E-467B-69B8-7018-C0723F6512ED}"/>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l="21875" r="21875"/>
          <a:stretch>
            <a:fillRect/>
          </a:stretch>
        </p:blipFill>
        <p:spPr>
          <a:xfrm>
            <a:off x="10052304" y="4718304"/>
            <a:ext cx="2057400" cy="2057400"/>
          </a:xfrm>
          <a:prstGeom prst="ellipse">
            <a:avLst/>
          </a:prstGeom>
        </p:spPr>
      </p:pic>
      <p:graphicFrame>
        <p:nvGraphicFramePr>
          <p:cNvPr id="55" name="TextBox 26">
            <a:extLst>
              <a:ext uri="{FF2B5EF4-FFF2-40B4-BE49-F238E27FC236}">
                <a16:creationId xmlns:a16="http://schemas.microsoft.com/office/drawing/2014/main" id="{703BCA73-022F-CB72-1C0F-DA911CB40CA7}"/>
              </a:ext>
            </a:extLst>
          </p:cNvPr>
          <p:cNvGraphicFramePr/>
          <p:nvPr>
            <p:extLst>
              <p:ext uri="{D42A27DB-BD31-4B8C-83A1-F6EECF244321}">
                <p14:modId xmlns:p14="http://schemas.microsoft.com/office/powerpoint/2010/main" val="2455689995"/>
              </p:ext>
            </p:extLst>
          </p:nvPr>
        </p:nvGraphicFramePr>
        <p:xfrm>
          <a:off x="5343896" y="1332649"/>
          <a:ext cx="5094514" cy="48936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00059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2CFCB-89CD-69B1-2757-57224138B9F0}"/>
              </a:ext>
            </a:extLst>
          </p:cNvPr>
          <p:cNvSpPr>
            <a:spLocks noGrp="1"/>
          </p:cNvSpPr>
          <p:nvPr>
            <p:ph type="title"/>
          </p:nvPr>
        </p:nvSpPr>
        <p:spPr>
          <a:xfrm>
            <a:off x="1729432" y="153978"/>
            <a:ext cx="4766330" cy="699006"/>
          </a:xfrm>
        </p:spPr>
        <p:txBody>
          <a:bodyPr>
            <a:normAutofit/>
          </a:bodyPr>
          <a:lstStyle/>
          <a:p>
            <a:r>
              <a:rPr lang="en-GB" sz="3600">
                <a:solidFill>
                  <a:schemeClr val="tx1">
                    <a:lumMod val="75000"/>
                    <a:lumOff val="25000"/>
                  </a:schemeClr>
                </a:solidFill>
                <a:latin typeface="+mn-lt"/>
              </a:rPr>
              <a:t>Design</a:t>
            </a:r>
          </a:p>
        </p:txBody>
      </p:sp>
      <p:sp>
        <p:nvSpPr>
          <p:cNvPr id="3" name="Content Placeholder 2">
            <a:extLst>
              <a:ext uri="{FF2B5EF4-FFF2-40B4-BE49-F238E27FC236}">
                <a16:creationId xmlns:a16="http://schemas.microsoft.com/office/drawing/2014/main" id="{F0400B32-C5FB-AD0D-F7E6-60E2852BC73B}"/>
              </a:ext>
            </a:extLst>
          </p:cNvPr>
          <p:cNvSpPr>
            <a:spLocks noGrp="1"/>
          </p:cNvSpPr>
          <p:nvPr>
            <p:ph idx="1"/>
          </p:nvPr>
        </p:nvSpPr>
        <p:spPr>
          <a:xfrm>
            <a:off x="195943" y="908762"/>
            <a:ext cx="6466113" cy="5949238"/>
          </a:xfrm>
        </p:spPr>
        <p:txBody>
          <a:bodyPr anchor="t">
            <a:normAutofit fontScale="70000" lnSpcReduction="20000"/>
          </a:bodyPr>
          <a:lstStyle/>
          <a:p>
            <a:pPr marL="0" indent="0">
              <a:buNone/>
            </a:pPr>
            <a:r>
              <a:rPr lang="en-GB" sz="320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A</a:t>
            </a: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 randomised controlled trial </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Two groups (therapy group and the control group)</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The therapy </a:t>
            </a: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group took part in a singing based music therapy once a week over a 6-month period. </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 Neuropsychological assessments were used</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FMRI was done during signing before and after the music therapy intervention. </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The control group were neurobiologically assessed at the beginning and the end of the trial. </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An FMRI was not conducted on the control group and the authors fail to offer an explanation as to why.</a:t>
            </a:r>
          </a:p>
          <a:p>
            <a:endParaRPr lang="en-GB" sz="1400">
              <a:solidFill>
                <a:schemeClr val="tx2"/>
              </a:solidFill>
            </a:endParaRPr>
          </a:p>
        </p:txBody>
      </p:sp>
      <p:grpSp>
        <p:nvGrpSpPr>
          <p:cNvPr id="33" name="Group 3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4" name="Freeform: Shape 3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Diagram">
            <a:extLst>
              <a:ext uri="{FF2B5EF4-FFF2-40B4-BE49-F238E27FC236}">
                <a16:creationId xmlns:a16="http://schemas.microsoft.com/office/drawing/2014/main" id="{13FFF8D0-6C23-D7ED-AEFF-2A8D5D7D40A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5039" y="2421683"/>
            <a:ext cx="4886961" cy="2820877"/>
          </a:xfrm>
          <a:prstGeom prst="rect">
            <a:avLst/>
          </a:prstGeom>
        </p:spPr>
      </p:pic>
      <p:pic>
        <p:nvPicPr>
          <p:cNvPr id="4" name="Graphic 5">
            <a:extLst>
              <a:ext uri="{FF2B5EF4-FFF2-40B4-BE49-F238E27FC236}">
                <a16:creationId xmlns:a16="http://schemas.microsoft.com/office/drawing/2014/main" id="{79D0054D-9A53-0B38-5111-0E71B1923BE5}"/>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7371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13">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ext&#10;&#10;Description automatically generated">
            <a:extLst>
              <a:ext uri="{FF2B5EF4-FFF2-40B4-BE49-F238E27FC236}">
                <a16:creationId xmlns:a16="http://schemas.microsoft.com/office/drawing/2014/main" id="{BDE958D0-041C-B86C-9DCE-35E3E458429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818" t="9091"/>
          <a:stretch/>
        </p:blipFill>
        <p:spPr>
          <a:xfrm>
            <a:off x="7" y="14161"/>
            <a:ext cx="8668492" cy="6857990"/>
          </a:xfrm>
          <a:prstGeom prst="rect">
            <a:avLst/>
          </a:prstGeom>
        </p:spPr>
      </p:pic>
      <p:sp>
        <p:nvSpPr>
          <p:cNvPr id="52" name="Rectangle 15">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627DB-98FF-8CD8-2226-F07A3764BC73}"/>
              </a:ext>
            </a:extLst>
          </p:cNvPr>
          <p:cNvSpPr>
            <a:spLocks noGrp="1"/>
          </p:cNvSpPr>
          <p:nvPr>
            <p:ph type="title"/>
          </p:nvPr>
        </p:nvSpPr>
        <p:spPr>
          <a:xfrm>
            <a:off x="7606639" y="254136"/>
            <a:ext cx="3741574" cy="556866"/>
          </a:xfrm>
        </p:spPr>
        <p:txBody>
          <a:bodyPr anchor="b">
            <a:normAutofit/>
          </a:bodyPr>
          <a:lstStyle/>
          <a:p>
            <a:r>
              <a:rPr lang="en-GB" sz="3200">
                <a:solidFill>
                  <a:schemeClr val="tx1">
                    <a:lumMod val="65000"/>
                    <a:lumOff val="35000"/>
                  </a:schemeClr>
                </a:solidFill>
              </a:rPr>
              <a:t>Method</a:t>
            </a:r>
          </a:p>
        </p:txBody>
      </p:sp>
      <p:sp>
        <p:nvSpPr>
          <p:cNvPr id="53"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4"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5" name="Content Placeholder 2">
            <a:extLst>
              <a:ext uri="{FF2B5EF4-FFF2-40B4-BE49-F238E27FC236}">
                <a16:creationId xmlns:a16="http://schemas.microsoft.com/office/drawing/2014/main" id="{5BBDB90E-50F5-B276-41EF-197108E3AA98}"/>
              </a:ext>
            </a:extLst>
          </p:cNvPr>
          <p:cNvGraphicFramePr>
            <a:graphicFrameLocks noGrp="1"/>
          </p:cNvGraphicFramePr>
          <p:nvPr>
            <p:ph idx="1"/>
            <p:extLst>
              <p:ext uri="{D42A27DB-BD31-4B8C-83A1-F6EECF244321}">
                <p14:modId xmlns:p14="http://schemas.microsoft.com/office/powerpoint/2010/main" val="1444553909"/>
              </p:ext>
            </p:extLst>
          </p:nvPr>
        </p:nvGraphicFramePr>
        <p:xfrm>
          <a:off x="5418786" y="532569"/>
          <a:ext cx="4995873" cy="56455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Graphic 3">
            <a:extLst>
              <a:ext uri="{FF2B5EF4-FFF2-40B4-BE49-F238E27FC236}">
                <a16:creationId xmlns:a16="http://schemas.microsoft.com/office/drawing/2014/main" id="{A9589D92-94BA-87A8-983D-CA83C822B27D}"/>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8114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4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5">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47"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5" name="Group 49">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9"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Graphic 5">
            <a:extLst>
              <a:ext uri="{FF2B5EF4-FFF2-40B4-BE49-F238E27FC236}">
                <a16:creationId xmlns:a16="http://schemas.microsoft.com/office/drawing/2014/main" id="{CA735FB1-FBE4-C1B6-58D2-6C8C8ACDB15B}"/>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9463045" y="4237117"/>
            <a:ext cx="2400366" cy="2400366"/>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A94B7BDF-D374-4480-2DC5-D0EEC58BCD5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469757" y="1234574"/>
            <a:ext cx="4358797" cy="1798003"/>
          </a:xfrm>
          <a:prstGeom prst="rect">
            <a:avLst/>
          </a:prstGeom>
        </p:spPr>
      </p:pic>
      <p:grpSp>
        <p:nvGrpSpPr>
          <p:cNvPr id="66" name="Group 5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67" name="Freeform: Shape 5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8" name="Freeform: Shape 5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4ACB85A-C7F7-0022-9B26-232A046C7060}"/>
              </a:ext>
            </a:extLst>
          </p:cNvPr>
          <p:cNvSpPr>
            <a:spLocks noGrp="1"/>
          </p:cNvSpPr>
          <p:nvPr>
            <p:ph type="title"/>
          </p:nvPr>
        </p:nvSpPr>
        <p:spPr>
          <a:xfrm>
            <a:off x="1326155" y="-338503"/>
            <a:ext cx="5392454" cy="1635842"/>
          </a:xfrm>
        </p:spPr>
        <p:txBody>
          <a:bodyPr anchor="b">
            <a:normAutofit/>
          </a:bodyPr>
          <a:lstStyle/>
          <a:p>
            <a:r>
              <a:rPr lang="en-GB" sz="4800">
                <a:solidFill>
                  <a:schemeClr val="tx1">
                    <a:lumMod val="65000"/>
                    <a:lumOff val="35000"/>
                  </a:schemeClr>
                </a:solidFill>
              </a:rPr>
              <a:t>Functional magnetic resonance imaging</a:t>
            </a:r>
          </a:p>
        </p:txBody>
      </p:sp>
      <p:sp>
        <p:nvSpPr>
          <p:cNvPr id="3" name="Content Placeholder 2">
            <a:extLst>
              <a:ext uri="{FF2B5EF4-FFF2-40B4-BE49-F238E27FC236}">
                <a16:creationId xmlns:a16="http://schemas.microsoft.com/office/drawing/2014/main" id="{D7E27C4C-46C1-53F3-418F-B742E03B3433}"/>
              </a:ext>
            </a:extLst>
          </p:cNvPr>
          <p:cNvSpPr>
            <a:spLocks noGrp="1"/>
          </p:cNvSpPr>
          <p:nvPr>
            <p:ph idx="1"/>
          </p:nvPr>
        </p:nvSpPr>
        <p:spPr>
          <a:xfrm>
            <a:off x="645380" y="1297339"/>
            <a:ext cx="6729197" cy="4981662"/>
          </a:xfrm>
        </p:spPr>
        <p:txBody>
          <a:bodyPr anchor="t">
            <a:normAutofit fontScale="92500" lnSpcReduction="10000"/>
          </a:bodyPr>
          <a:lstStyle/>
          <a:p>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FMRI can be used as a task-based approach that records brain activity whilst performing a task (</a:t>
            </a:r>
            <a:r>
              <a:rPr lang="en-GB" sz="1900" err="1">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Canu</a:t>
            </a:r>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 et al., 2018)</a:t>
            </a:r>
          </a:p>
          <a:p>
            <a:endPar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Participants refused to take part in the FMRI scanning due to a lack of understanding and there were some participants that panicked when they were placed into the device.</a:t>
            </a:r>
          </a:p>
          <a:p>
            <a:endPar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Previous studies have successfully used FMRI with Alzheimer’s patients, FMRI is a valuable technique that can evaluate the effects that therapeutic intervention may have on targeted circuits (Prince et al., 2013)</a:t>
            </a:r>
          </a:p>
          <a:p>
            <a:endPar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FMRI is a good candidate to detect brain changes after a short period of treatment (</a:t>
            </a:r>
            <a:r>
              <a:rPr lang="en-GB" sz="1900" err="1">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Canu</a:t>
            </a:r>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 et al., 2018).</a:t>
            </a:r>
          </a:p>
          <a:p>
            <a:pPr marL="0" indent="0">
              <a:buNone/>
            </a:pPr>
            <a:r>
              <a:rPr lang="en-GB" sz="1900">
                <a:solidFill>
                  <a:srgbClr val="C6EEED"/>
                </a:solidFill>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  FMRI is the most beneficial technique to use in this type of experiment.</a:t>
            </a:r>
          </a:p>
          <a:p>
            <a:endParaRPr lang="en-GB" sz="700">
              <a:solidFill>
                <a:schemeClr val="bg1"/>
              </a:solidFill>
            </a:endParaRPr>
          </a:p>
        </p:txBody>
      </p:sp>
    </p:spTree>
    <p:extLst>
      <p:ext uri="{BB962C8B-B14F-4D97-AF65-F5344CB8AC3E}">
        <p14:creationId xmlns:p14="http://schemas.microsoft.com/office/powerpoint/2010/main" val="1945176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B3DA0-BBF4-5728-A872-272963778B39}"/>
              </a:ext>
            </a:extLst>
          </p:cNvPr>
          <p:cNvSpPr>
            <a:spLocks noGrp="1"/>
          </p:cNvSpPr>
          <p:nvPr>
            <p:ph type="title"/>
          </p:nvPr>
        </p:nvSpPr>
        <p:spPr>
          <a:xfrm>
            <a:off x="2512907" y="-15077"/>
            <a:ext cx="10905066" cy="1135737"/>
          </a:xfrm>
        </p:spPr>
        <p:txBody>
          <a:bodyPr>
            <a:normAutofit/>
          </a:bodyPr>
          <a:lstStyle/>
          <a:p>
            <a:r>
              <a:rPr lang="en-GB" sz="3600">
                <a:solidFill>
                  <a:schemeClr val="tx1">
                    <a:lumMod val="50000"/>
                    <a:lumOff val="50000"/>
                  </a:schemeClr>
                </a:solidFill>
              </a:rPr>
              <a:t>Neuropsychological assessments</a:t>
            </a:r>
          </a:p>
        </p:txBody>
      </p:sp>
      <p:sp>
        <p:nvSpPr>
          <p:cNvPr id="19"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6C0A24-0AFD-9ED0-0F3E-3D00D7DA4B42}"/>
              </a:ext>
            </a:extLst>
          </p:cNvPr>
          <p:cNvSpPr>
            <a:spLocks noGrp="1"/>
          </p:cNvSpPr>
          <p:nvPr>
            <p:ph idx="1"/>
          </p:nvPr>
        </p:nvSpPr>
        <p:spPr>
          <a:xfrm>
            <a:off x="1031776" y="828717"/>
            <a:ext cx="4328045" cy="2532832"/>
          </a:xfrm>
        </p:spPr>
        <p:txBody>
          <a:bodyPr/>
          <a:lstStyle/>
          <a:p>
            <a:pPr marL="0" indent="0" defTabSz="813816">
              <a:spcBef>
                <a:spcPts val="890"/>
              </a:spcBef>
              <a:buNone/>
            </a:pPr>
            <a:endParaRPr lang="en-GB" sz="2492" kern="1200">
              <a:solidFill>
                <a:schemeClr val="tx1">
                  <a:lumMod val="50000"/>
                  <a:lumOff val="50000"/>
                </a:schemeClr>
              </a:solidFill>
              <a:latin typeface="+mn-lt"/>
              <a:ea typeface="+mn-ea"/>
              <a:cs typeface="+mn-cs"/>
            </a:endParaRPr>
          </a:p>
          <a:p>
            <a:pPr marL="0" indent="0" defTabSz="813816">
              <a:spcBef>
                <a:spcPts val="890"/>
              </a:spcBef>
              <a:buNone/>
            </a:pPr>
            <a:r>
              <a:rPr lang="en-GB" sz="2492" kern="1200">
                <a:solidFill>
                  <a:schemeClr val="tx1">
                    <a:lumMod val="50000"/>
                    <a:lumOff val="50000"/>
                  </a:schemeClr>
                </a:solidFill>
                <a:latin typeface="+mn-lt"/>
                <a:ea typeface="+mn-ea"/>
                <a:cs typeface="+mn-cs"/>
              </a:rPr>
              <a:t>These assessments measured</a:t>
            </a:r>
          </a:p>
          <a:p>
            <a:pPr marL="0" indent="0" defTabSz="813816">
              <a:spcBef>
                <a:spcPts val="890"/>
              </a:spcBef>
              <a:buNone/>
            </a:pPr>
            <a:r>
              <a:rPr lang="en-GB" sz="1602" kern="1200">
                <a:solidFill>
                  <a:schemeClr val="tx1">
                    <a:lumMod val="50000"/>
                    <a:lumOff val="50000"/>
                  </a:schemeClr>
                </a:solidFill>
                <a:latin typeface="Calibri" panose="020F0502020204030204" pitchFamily="34" charset="0"/>
                <a:ea typeface="+mn-ea"/>
                <a:cs typeface="Times New Roman" panose="02020603050405020304" pitchFamily="18" charset="0"/>
              </a:rPr>
              <a:t>             </a:t>
            </a:r>
            <a:r>
              <a:rPr lang="en-GB" sz="1800" kern="1200">
                <a:solidFill>
                  <a:schemeClr val="tx1">
                    <a:lumMod val="50000"/>
                    <a:lumOff val="50000"/>
                  </a:schemeClr>
                </a:solidFill>
                <a:latin typeface="Calibri" panose="020F0502020204030204" pitchFamily="34" charset="0"/>
                <a:ea typeface="+mn-ea"/>
                <a:cs typeface="Times New Roman" panose="02020603050405020304" pitchFamily="18" charset="0"/>
              </a:rPr>
              <a:t>the intellectual function,</a:t>
            </a:r>
          </a:p>
          <a:p>
            <a:pPr marL="0" indent="0" defTabSz="813816">
              <a:spcBef>
                <a:spcPts val="890"/>
              </a:spcBef>
              <a:buNone/>
            </a:pPr>
            <a:r>
              <a:rPr lang="en-GB" sz="1800" kern="1200">
                <a:solidFill>
                  <a:schemeClr val="tx1">
                    <a:lumMod val="50000"/>
                    <a:lumOff val="50000"/>
                  </a:schemeClr>
                </a:solidFill>
                <a:latin typeface="Calibri" panose="020F0502020204030204" pitchFamily="34" charset="0"/>
                <a:ea typeface="+mn-ea"/>
                <a:cs typeface="Times New Roman" panose="02020603050405020304" pitchFamily="18" charset="0"/>
              </a:rPr>
              <a:t>                      memory </a:t>
            </a:r>
          </a:p>
          <a:p>
            <a:pPr marL="0" indent="0" defTabSz="813816">
              <a:spcBef>
                <a:spcPts val="890"/>
              </a:spcBef>
              <a:buNone/>
            </a:pPr>
            <a:r>
              <a:rPr lang="en-GB" sz="1800" kern="1200">
                <a:solidFill>
                  <a:schemeClr val="tx1">
                    <a:lumMod val="50000"/>
                    <a:lumOff val="50000"/>
                  </a:schemeClr>
                </a:solidFill>
                <a:latin typeface="Calibri" panose="020F0502020204030204" pitchFamily="34" charset="0"/>
                <a:ea typeface="+mn-ea"/>
                <a:cs typeface="Times New Roman" panose="02020603050405020304" pitchFamily="18" charset="0"/>
              </a:rPr>
              <a:t>                 frontal function</a:t>
            </a:r>
            <a:endParaRPr lang="en-GB" sz="1800">
              <a:solidFill>
                <a:schemeClr val="tx1">
                  <a:lumMod val="50000"/>
                  <a:lumOff val="50000"/>
                </a:schemeClr>
              </a:solidFill>
            </a:endParaRPr>
          </a:p>
        </p:txBody>
      </p:sp>
      <p:pic>
        <p:nvPicPr>
          <p:cNvPr id="6" name="Picture 5" descr="Text, letter">
            <a:extLst>
              <a:ext uri="{FF2B5EF4-FFF2-40B4-BE49-F238E27FC236}">
                <a16:creationId xmlns:a16="http://schemas.microsoft.com/office/drawing/2014/main" id="{E37B47B7-D80B-1E94-CBD7-95BF67E9C1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322487" y="3274914"/>
            <a:ext cx="4239856" cy="2696549"/>
          </a:xfrm>
          <a:prstGeom prst="rect">
            <a:avLst/>
          </a:prstGeom>
        </p:spPr>
      </p:pic>
      <p:graphicFrame>
        <p:nvGraphicFramePr>
          <p:cNvPr id="22" name="TextBox 3">
            <a:extLst>
              <a:ext uri="{FF2B5EF4-FFF2-40B4-BE49-F238E27FC236}">
                <a16:creationId xmlns:a16="http://schemas.microsoft.com/office/drawing/2014/main" id="{91C926DD-C232-E654-AB43-868DF047DC65}"/>
              </a:ext>
            </a:extLst>
          </p:cNvPr>
          <p:cNvGraphicFramePr/>
          <p:nvPr>
            <p:extLst>
              <p:ext uri="{D42A27DB-BD31-4B8C-83A1-F6EECF244321}">
                <p14:modId xmlns:p14="http://schemas.microsoft.com/office/powerpoint/2010/main" val="2323675062"/>
              </p:ext>
            </p:extLst>
          </p:nvPr>
        </p:nvGraphicFramePr>
        <p:xfrm>
          <a:off x="6003288" y="1239520"/>
          <a:ext cx="4866225" cy="50489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Graphic 4">
            <a:extLst>
              <a:ext uri="{FF2B5EF4-FFF2-40B4-BE49-F238E27FC236}">
                <a16:creationId xmlns:a16="http://schemas.microsoft.com/office/drawing/2014/main" id="{718C6066-A8E8-86DF-1517-BB50784C1AE2}"/>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6297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CC753-0513-324A-258D-5EAC48E1B0A9}"/>
              </a:ext>
            </a:extLst>
          </p:cNvPr>
          <p:cNvSpPr>
            <a:spLocks noGrp="1"/>
          </p:cNvSpPr>
          <p:nvPr>
            <p:ph type="title"/>
          </p:nvPr>
        </p:nvSpPr>
        <p:spPr>
          <a:xfrm>
            <a:off x="7730070" y="-24618"/>
            <a:ext cx="4840010" cy="925195"/>
          </a:xfrm>
        </p:spPr>
        <p:txBody>
          <a:bodyPr>
            <a:normAutofit/>
          </a:bodyPr>
          <a:lstStyle/>
          <a:p>
            <a:r>
              <a:rPr lang="en-GB">
                <a:solidFill>
                  <a:schemeClr val="tx1">
                    <a:lumMod val="50000"/>
                    <a:lumOff val="50000"/>
                  </a:schemeClr>
                </a:solidFill>
              </a:rPr>
              <a:t>FMRI</a:t>
            </a:r>
          </a:p>
        </p:txBody>
      </p:sp>
      <p:pic>
        <p:nvPicPr>
          <p:cNvPr id="5" name="Picture 4" descr="Graphical user interface&#10;&#10;Description automatically generated with low confidence">
            <a:extLst>
              <a:ext uri="{FF2B5EF4-FFF2-40B4-BE49-F238E27FC236}">
                <a16:creationId xmlns:a16="http://schemas.microsoft.com/office/drawing/2014/main" id="{760B7010-9BFB-EEC5-DF78-3B61170B09E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633" r="11119"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3B92A2A-76CA-091F-BD9C-7E8008DFA54F}"/>
              </a:ext>
            </a:extLst>
          </p:cNvPr>
          <p:cNvSpPr>
            <a:spLocks noGrp="1"/>
          </p:cNvSpPr>
          <p:nvPr>
            <p:ph idx="1"/>
          </p:nvPr>
        </p:nvSpPr>
        <p:spPr>
          <a:xfrm>
            <a:off x="5795555" y="700522"/>
            <a:ext cx="5923280" cy="5256901"/>
          </a:xfrm>
        </p:spPr>
        <p:txBody>
          <a:bodyPr>
            <a:normAutofit/>
          </a:bodyPr>
          <a:lstStyle/>
          <a:p>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FMRI was performed on the Music therapy group only,</a:t>
            </a:r>
          </a:p>
          <a:p>
            <a:endPar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 The FMRI was performed during signing at the beginning of the trial and at the end of the trial after the participants had taken part in a 6 month music therapy trial </a:t>
            </a:r>
          </a:p>
          <a:p>
            <a:endPar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 There is no explanation as to why the control group were not required to take part in the Functional magnetic resonance imaging</a:t>
            </a:r>
            <a:r>
              <a:rPr lang="en-GB" sz="1800">
                <a:solidFill>
                  <a:schemeClr val="tx1">
                    <a:lumMod val="50000"/>
                    <a:lumOff val="50000"/>
                  </a:schemeClr>
                </a:solidFill>
                <a:latin typeface="Calibri" panose="020F0502020204030204" pitchFamily="34" charset="0"/>
                <a:ea typeface="Calibri" panose="020F0502020204030204" pitchFamily="34" charset="0"/>
                <a:cs typeface="Times New Roman" panose="02020603050405020304" pitchFamily="18" charset="0"/>
              </a:rPr>
              <a:t>.</a:t>
            </a:r>
            <a:endPar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 with no control group to compare results</a:t>
            </a:r>
            <a:r>
              <a:rPr lang="en-GB" sz="1800">
                <a:solidFill>
                  <a:schemeClr val="tx1">
                    <a:lumMod val="50000"/>
                    <a:lumOff val="50000"/>
                  </a:schemeClr>
                </a:solidFill>
                <a:latin typeface="Calibri" panose="020F0502020204030204" pitchFamily="34" charset="0"/>
                <a:ea typeface="Calibri" panose="020F0502020204030204" pitchFamily="34" charset="0"/>
                <a:cs typeface="Times New Roman" panose="02020603050405020304" pitchFamily="18" charset="0"/>
              </a:rPr>
              <a:t>, it </a:t>
            </a:r>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can’t be determined that the changes are due to the music therapy intervention alone.</a:t>
            </a:r>
          </a:p>
          <a:p>
            <a:endParaRPr lang="en-GB" sz="1400"/>
          </a:p>
        </p:txBody>
      </p:sp>
      <p:sp>
        <p:nvSpPr>
          <p:cNvPr id="6" name="TextBox 5">
            <a:extLst>
              <a:ext uri="{FF2B5EF4-FFF2-40B4-BE49-F238E27FC236}">
                <a16:creationId xmlns:a16="http://schemas.microsoft.com/office/drawing/2014/main" id="{CE4CA0C1-74B3-8E2A-2516-54283029294A}"/>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rontiersin.org/articles/10.3389/fnins.2020.00867/ful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4" name="Graphic 6">
            <a:extLst>
              <a:ext uri="{FF2B5EF4-FFF2-40B4-BE49-F238E27FC236}">
                <a16:creationId xmlns:a16="http://schemas.microsoft.com/office/drawing/2014/main" id="{CEF56AF7-7925-40DB-9EA4-8FFFBD9A29F4}"/>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5216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889AE703-9EC1-473D-8723-8E991E885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icture containing blur&#10;&#10;Description automatically generated">
            <a:extLst>
              <a:ext uri="{FF2B5EF4-FFF2-40B4-BE49-F238E27FC236}">
                <a16:creationId xmlns:a16="http://schemas.microsoft.com/office/drawing/2014/main" id="{1E87CB39-A792-CCBD-35B4-4E0C73D1F68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485" r="2" b="14743"/>
          <a:stretch/>
        </p:blipFill>
        <p:spPr>
          <a:xfrm>
            <a:off x="20" y="10"/>
            <a:ext cx="7534636" cy="6857990"/>
          </a:xfrm>
          <a:custGeom>
            <a:avLst/>
            <a:gdLst/>
            <a:ahLst/>
            <a:cxnLst/>
            <a:rect l="l" t="t" r="r" b="b"/>
            <a:pathLst>
              <a:path w="7534656" h="6858000">
                <a:moveTo>
                  <a:pt x="4678390" y="3089451"/>
                </a:moveTo>
                <a:cubicBezTo>
                  <a:pt x="4704756" y="3107456"/>
                  <a:pt x="4731118" y="3125461"/>
                  <a:pt x="4757484" y="3143466"/>
                </a:cubicBezTo>
                <a:cubicBezTo>
                  <a:pt x="4742694" y="3138965"/>
                  <a:pt x="4726618" y="3134464"/>
                  <a:pt x="4711185" y="3129962"/>
                </a:cubicBezTo>
                <a:cubicBezTo>
                  <a:pt x="4698324" y="3119029"/>
                  <a:pt x="4684820" y="3108743"/>
                  <a:pt x="4671961" y="3097166"/>
                </a:cubicBezTo>
                <a:cubicBezTo>
                  <a:pt x="4673888" y="3094594"/>
                  <a:pt x="4676460" y="3092024"/>
                  <a:pt x="4678390" y="3089451"/>
                </a:cubicBezTo>
                <a:close/>
                <a:moveTo>
                  <a:pt x="5151664" y="2187270"/>
                </a:moveTo>
                <a:cubicBezTo>
                  <a:pt x="5309853" y="2295300"/>
                  <a:pt x="5468040" y="2403973"/>
                  <a:pt x="5626227" y="2512004"/>
                </a:cubicBezTo>
                <a:cubicBezTo>
                  <a:pt x="5623653" y="2514576"/>
                  <a:pt x="5621726" y="2517148"/>
                  <a:pt x="5619152" y="2519721"/>
                </a:cubicBezTo>
                <a:cubicBezTo>
                  <a:pt x="5445533" y="2428409"/>
                  <a:pt x="5281559" y="2326810"/>
                  <a:pt x="5151664" y="2187270"/>
                </a:cubicBezTo>
                <a:close/>
                <a:moveTo>
                  <a:pt x="0" y="0"/>
                </a:moveTo>
                <a:lnTo>
                  <a:pt x="7534656" y="0"/>
                </a:lnTo>
                <a:lnTo>
                  <a:pt x="7534656" y="2520617"/>
                </a:lnTo>
                <a:lnTo>
                  <a:pt x="7532186" y="2520363"/>
                </a:lnTo>
                <a:cubicBezTo>
                  <a:pt x="7340561" y="2495285"/>
                  <a:pt x="6360574" y="2283083"/>
                  <a:pt x="6073136" y="2103675"/>
                </a:cubicBezTo>
                <a:cubicBezTo>
                  <a:pt x="5779268" y="1919767"/>
                  <a:pt x="5502120" y="1716567"/>
                  <a:pt x="5226257" y="1512725"/>
                </a:cubicBezTo>
                <a:cubicBezTo>
                  <a:pt x="5106652" y="1424628"/>
                  <a:pt x="4979331" y="1344249"/>
                  <a:pt x="4871300" y="1243293"/>
                </a:cubicBezTo>
                <a:cubicBezTo>
                  <a:pt x="4763272" y="1141694"/>
                  <a:pt x="4660386" y="1036235"/>
                  <a:pt x="4543354" y="942352"/>
                </a:cubicBezTo>
                <a:cubicBezTo>
                  <a:pt x="4509916" y="915344"/>
                  <a:pt x="4476478" y="886408"/>
                  <a:pt x="4427606" y="881906"/>
                </a:cubicBezTo>
                <a:cubicBezTo>
                  <a:pt x="4416676" y="880620"/>
                  <a:pt x="4405100" y="881263"/>
                  <a:pt x="4394168" y="882548"/>
                </a:cubicBezTo>
                <a:cubicBezTo>
                  <a:pt x="4381952" y="883835"/>
                  <a:pt x="4372305" y="890265"/>
                  <a:pt x="4367803" y="901197"/>
                </a:cubicBezTo>
                <a:cubicBezTo>
                  <a:pt x="4363304" y="913416"/>
                  <a:pt x="4371019" y="920488"/>
                  <a:pt x="4380021" y="926918"/>
                </a:cubicBezTo>
                <a:cubicBezTo>
                  <a:pt x="4386451" y="931420"/>
                  <a:pt x="4392881" y="938494"/>
                  <a:pt x="4401241" y="939779"/>
                </a:cubicBezTo>
                <a:cubicBezTo>
                  <a:pt x="4454614" y="947496"/>
                  <a:pt x="4474548" y="986721"/>
                  <a:pt x="4499626" y="1021444"/>
                </a:cubicBezTo>
                <a:cubicBezTo>
                  <a:pt x="4510559" y="1036235"/>
                  <a:pt x="4522132" y="1047810"/>
                  <a:pt x="4502199" y="1069029"/>
                </a:cubicBezTo>
                <a:cubicBezTo>
                  <a:pt x="4484838" y="1087677"/>
                  <a:pt x="4502841" y="1097324"/>
                  <a:pt x="4520845" y="1102469"/>
                </a:cubicBezTo>
                <a:cubicBezTo>
                  <a:pt x="4545924" y="1109541"/>
                  <a:pt x="4575503" y="1108256"/>
                  <a:pt x="4603797" y="1131405"/>
                </a:cubicBezTo>
                <a:cubicBezTo>
                  <a:pt x="4497696" y="1133334"/>
                  <a:pt x="4452684" y="1072246"/>
                  <a:pt x="4404457" y="1015657"/>
                </a:cubicBezTo>
                <a:cubicBezTo>
                  <a:pt x="4386451" y="995081"/>
                  <a:pt x="4374235" y="970645"/>
                  <a:pt x="4358802" y="947496"/>
                </a:cubicBezTo>
                <a:cubicBezTo>
                  <a:pt x="4339510" y="919203"/>
                  <a:pt x="4317003" y="917916"/>
                  <a:pt x="4288710" y="942994"/>
                </a:cubicBezTo>
                <a:cubicBezTo>
                  <a:pt x="4263632" y="965500"/>
                  <a:pt x="4251416" y="963572"/>
                  <a:pt x="4243055" y="932705"/>
                </a:cubicBezTo>
                <a:cubicBezTo>
                  <a:pt x="4230195" y="884478"/>
                  <a:pt x="4200613" y="850398"/>
                  <a:pt x="4150456" y="833036"/>
                </a:cubicBezTo>
                <a:cubicBezTo>
                  <a:pt x="4144991" y="831106"/>
                  <a:pt x="4138882" y="828052"/>
                  <a:pt x="4132854" y="827007"/>
                </a:cubicBezTo>
                <a:cubicBezTo>
                  <a:pt x="4126826" y="825962"/>
                  <a:pt x="4120878" y="826927"/>
                  <a:pt x="4115733" y="833036"/>
                </a:cubicBezTo>
                <a:cubicBezTo>
                  <a:pt x="4106731" y="843323"/>
                  <a:pt x="4114446" y="855542"/>
                  <a:pt x="4120878" y="864544"/>
                </a:cubicBezTo>
                <a:cubicBezTo>
                  <a:pt x="4132452" y="880620"/>
                  <a:pt x="4142741" y="896052"/>
                  <a:pt x="4147242" y="915344"/>
                </a:cubicBezTo>
                <a:cubicBezTo>
                  <a:pt x="4150456" y="928205"/>
                  <a:pt x="4153673" y="942352"/>
                  <a:pt x="4144669" y="951996"/>
                </a:cubicBezTo>
                <a:cubicBezTo>
                  <a:pt x="4107374" y="993151"/>
                  <a:pt x="4134382" y="1012442"/>
                  <a:pt x="4166533" y="1034306"/>
                </a:cubicBezTo>
                <a:cubicBezTo>
                  <a:pt x="4210902" y="1063886"/>
                  <a:pt x="4228266" y="1107611"/>
                  <a:pt x="4217977" y="1159698"/>
                </a:cubicBezTo>
                <a:cubicBezTo>
                  <a:pt x="4214117" y="1180919"/>
                  <a:pt x="4216690" y="1193778"/>
                  <a:pt x="4243055" y="1193136"/>
                </a:cubicBezTo>
                <a:cubicBezTo>
                  <a:pt x="4253342" y="1193136"/>
                  <a:pt x="4255915" y="1200210"/>
                  <a:pt x="4259774" y="1207925"/>
                </a:cubicBezTo>
                <a:cubicBezTo>
                  <a:pt x="4342082" y="1389905"/>
                  <a:pt x="4461044" y="1549378"/>
                  <a:pt x="4600583" y="1695991"/>
                </a:cubicBezTo>
                <a:cubicBezTo>
                  <a:pt x="4713758" y="1814953"/>
                  <a:pt x="4838507" y="1922339"/>
                  <a:pt x="4967756" y="2026512"/>
                </a:cubicBezTo>
                <a:cubicBezTo>
                  <a:pt x="4971614" y="2029727"/>
                  <a:pt x="4975473" y="2033584"/>
                  <a:pt x="4977403" y="2040014"/>
                </a:cubicBezTo>
                <a:cubicBezTo>
                  <a:pt x="4916314" y="2027155"/>
                  <a:pt x="4863586" y="2000789"/>
                  <a:pt x="4812784" y="1971210"/>
                </a:cubicBezTo>
                <a:cubicBezTo>
                  <a:pt x="4677748" y="1892760"/>
                  <a:pt x="4563930" y="1791160"/>
                  <a:pt x="4448827" y="1691489"/>
                </a:cubicBezTo>
                <a:cubicBezTo>
                  <a:pt x="4378737" y="1630400"/>
                  <a:pt x="4306715" y="1571241"/>
                  <a:pt x="4229552" y="1517227"/>
                </a:cubicBezTo>
                <a:cubicBezTo>
                  <a:pt x="4216690" y="1508223"/>
                  <a:pt x="4207687" y="1496649"/>
                  <a:pt x="4198686" y="1485074"/>
                </a:cubicBezTo>
                <a:cubicBezTo>
                  <a:pt x="4193541" y="1478645"/>
                  <a:pt x="4187111" y="1472857"/>
                  <a:pt x="4176822" y="1475430"/>
                </a:cubicBezTo>
                <a:cubicBezTo>
                  <a:pt x="4163961" y="1478645"/>
                  <a:pt x="4162675" y="1488289"/>
                  <a:pt x="4161388" y="1497936"/>
                </a:cubicBezTo>
                <a:cubicBezTo>
                  <a:pt x="4157531" y="1528801"/>
                  <a:pt x="4165890" y="1556452"/>
                  <a:pt x="4181966" y="1582816"/>
                </a:cubicBezTo>
                <a:cubicBezTo>
                  <a:pt x="4223765" y="1650334"/>
                  <a:pt x="4285495" y="1702421"/>
                  <a:pt x="4349155" y="1751935"/>
                </a:cubicBezTo>
                <a:cubicBezTo>
                  <a:pt x="4431464" y="1815596"/>
                  <a:pt x="4511200" y="1881828"/>
                  <a:pt x="4583864" y="1954492"/>
                </a:cubicBezTo>
                <a:cubicBezTo>
                  <a:pt x="4589008" y="1959636"/>
                  <a:pt x="4598653" y="1962851"/>
                  <a:pt x="4595438" y="1977640"/>
                </a:cubicBezTo>
                <a:cubicBezTo>
                  <a:pt x="4549783" y="1943560"/>
                  <a:pt x="4506699" y="1910122"/>
                  <a:pt x="4462973" y="1877969"/>
                </a:cubicBezTo>
                <a:cubicBezTo>
                  <a:pt x="4419889" y="1845818"/>
                  <a:pt x="4376162" y="1813666"/>
                  <a:pt x="4333080" y="1782158"/>
                </a:cubicBezTo>
                <a:cubicBezTo>
                  <a:pt x="4322790" y="1774441"/>
                  <a:pt x="4311858" y="1763509"/>
                  <a:pt x="4297070" y="1773155"/>
                </a:cubicBezTo>
                <a:cubicBezTo>
                  <a:pt x="4281639" y="1782800"/>
                  <a:pt x="4283566" y="1798877"/>
                  <a:pt x="4287426" y="1811736"/>
                </a:cubicBezTo>
                <a:cubicBezTo>
                  <a:pt x="4299642" y="1849676"/>
                  <a:pt x="4320864" y="1883114"/>
                  <a:pt x="4349155" y="1912694"/>
                </a:cubicBezTo>
                <a:cubicBezTo>
                  <a:pt x="4445611" y="2010436"/>
                  <a:pt x="4556856" y="2094673"/>
                  <a:pt x="4660386" y="2185984"/>
                </a:cubicBezTo>
                <a:cubicBezTo>
                  <a:pt x="4716330" y="2235499"/>
                  <a:pt x="4767772" y="2288228"/>
                  <a:pt x="4816643" y="2342884"/>
                </a:cubicBezTo>
                <a:cubicBezTo>
                  <a:pt x="4827576" y="2355104"/>
                  <a:pt x="4826931" y="2366678"/>
                  <a:pt x="4823716" y="2380824"/>
                </a:cubicBezTo>
                <a:cubicBezTo>
                  <a:pt x="4810857" y="2438056"/>
                  <a:pt x="4830791" y="2457346"/>
                  <a:pt x="4895093" y="2446415"/>
                </a:cubicBezTo>
                <a:cubicBezTo>
                  <a:pt x="4915027" y="2443198"/>
                  <a:pt x="4928532" y="2446415"/>
                  <a:pt x="4940748" y="2459917"/>
                </a:cubicBezTo>
                <a:cubicBezTo>
                  <a:pt x="5088648" y="2627107"/>
                  <a:pt x="5263553" y="2767932"/>
                  <a:pt x="5454535" y="2893324"/>
                </a:cubicBezTo>
                <a:cubicBezTo>
                  <a:pt x="5532343" y="2944123"/>
                  <a:pt x="5612723" y="2992353"/>
                  <a:pt x="5694388" y="3037365"/>
                </a:cubicBezTo>
                <a:cubicBezTo>
                  <a:pt x="5694388" y="3040580"/>
                  <a:pt x="5694388" y="3044439"/>
                  <a:pt x="5694388" y="3047654"/>
                </a:cubicBezTo>
                <a:cubicBezTo>
                  <a:pt x="5693745" y="3052154"/>
                  <a:pt x="5693102" y="3054726"/>
                  <a:pt x="5692459" y="3058585"/>
                </a:cubicBezTo>
                <a:cubicBezTo>
                  <a:pt x="5577355" y="2989137"/>
                  <a:pt x="5463536" y="2917760"/>
                  <a:pt x="5352292" y="2842525"/>
                </a:cubicBezTo>
                <a:cubicBezTo>
                  <a:pt x="5050709" y="2638683"/>
                  <a:pt x="4762627" y="2420050"/>
                  <a:pt x="4470046" y="2206561"/>
                </a:cubicBezTo>
                <a:cubicBezTo>
                  <a:pt x="4371661" y="2134541"/>
                  <a:pt x="4293855" y="2042587"/>
                  <a:pt x="4205115" y="1961564"/>
                </a:cubicBezTo>
                <a:cubicBezTo>
                  <a:pt x="4145956" y="1907550"/>
                  <a:pt x="4089368" y="1850963"/>
                  <a:pt x="4020564" y="1806593"/>
                </a:cubicBezTo>
                <a:cubicBezTo>
                  <a:pt x="3992271" y="1788587"/>
                  <a:pt x="3962691" y="1772511"/>
                  <a:pt x="3924751" y="1777013"/>
                </a:cubicBezTo>
                <a:cubicBezTo>
                  <a:pt x="3909962" y="1778943"/>
                  <a:pt x="3893242" y="1782800"/>
                  <a:pt x="3888098" y="1799519"/>
                </a:cubicBezTo>
                <a:cubicBezTo>
                  <a:pt x="3883596" y="1816238"/>
                  <a:pt x="3897100" y="1823955"/>
                  <a:pt x="3909319" y="1831028"/>
                </a:cubicBezTo>
                <a:cubicBezTo>
                  <a:pt x="3912534" y="1832957"/>
                  <a:pt x="3915749" y="1835530"/>
                  <a:pt x="3918964" y="1835530"/>
                </a:cubicBezTo>
                <a:cubicBezTo>
                  <a:pt x="3980052" y="1839387"/>
                  <a:pt x="3994199" y="1888258"/>
                  <a:pt x="4023137" y="1923626"/>
                </a:cubicBezTo>
                <a:cubicBezTo>
                  <a:pt x="4032139" y="1934558"/>
                  <a:pt x="4032781" y="1945489"/>
                  <a:pt x="4023137" y="1958349"/>
                </a:cubicBezTo>
                <a:cubicBezTo>
                  <a:pt x="4005773" y="1981498"/>
                  <a:pt x="4017992" y="1991787"/>
                  <a:pt x="4041141" y="1998217"/>
                </a:cubicBezTo>
                <a:cubicBezTo>
                  <a:pt x="4064289" y="2004648"/>
                  <a:pt x="4089368" y="2006576"/>
                  <a:pt x="4114446" y="2021367"/>
                </a:cubicBezTo>
                <a:cubicBezTo>
                  <a:pt x="4074579" y="2033584"/>
                  <a:pt x="4046928" y="2020725"/>
                  <a:pt x="4021207" y="2004648"/>
                </a:cubicBezTo>
                <a:cubicBezTo>
                  <a:pt x="3963333" y="1969281"/>
                  <a:pt x="3926038" y="1917194"/>
                  <a:pt x="3890670" y="1863823"/>
                </a:cubicBezTo>
                <a:cubicBezTo>
                  <a:pt x="3883596" y="1853534"/>
                  <a:pt x="3877809" y="1841959"/>
                  <a:pt x="3868164" y="1833600"/>
                </a:cubicBezTo>
                <a:cubicBezTo>
                  <a:pt x="3850158" y="1816881"/>
                  <a:pt x="3830867" y="1814953"/>
                  <a:pt x="3809005" y="1835530"/>
                </a:cubicBezTo>
                <a:cubicBezTo>
                  <a:pt x="3780067" y="1862537"/>
                  <a:pt x="3769780" y="1860608"/>
                  <a:pt x="3760134" y="1825885"/>
                </a:cubicBezTo>
                <a:cubicBezTo>
                  <a:pt x="3747272" y="1778943"/>
                  <a:pt x="3718336" y="1746147"/>
                  <a:pt x="3668822" y="1728786"/>
                </a:cubicBezTo>
                <a:cubicBezTo>
                  <a:pt x="3658535" y="1724927"/>
                  <a:pt x="3647603" y="1719782"/>
                  <a:pt x="3636671" y="1728142"/>
                </a:cubicBezTo>
                <a:cubicBezTo>
                  <a:pt x="3625097" y="1737788"/>
                  <a:pt x="3632812" y="1747433"/>
                  <a:pt x="3637314" y="1756437"/>
                </a:cubicBezTo>
                <a:cubicBezTo>
                  <a:pt x="3643744" y="1770583"/>
                  <a:pt x="3651461" y="1784730"/>
                  <a:pt x="3657248" y="1799519"/>
                </a:cubicBezTo>
                <a:cubicBezTo>
                  <a:pt x="3667537" y="1823312"/>
                  <a:pt x="3669467" y="1848391"/>
                  <a:pt x="3650175" y="1871539"/>
                </a:cubicBezTo>
                <a:cubicBezTo>
                  <a:pt x="3636027" y="1888258"/>
                  <a:pt x="3637314" y="1899190"/>
                  <a:pt x="3655963" y="1910765"/>
                </a:cubicBezTo>
                <a:cubicBezTo>
                  <a:pt x="3715764" y="1946775"/>
                  <a:pt x="3753704" y="1993716"/>
                  <a:pt x="3733126" y="2067022"/>
                </a:cubicBezTo>
                <a:cubicBezTo>
                  <a:pt x="3729911" y="2077311"/>
                  <a:pt x="3733770" y="2087600"/>
                  <a:pt x="3745987" y="2086956"/>
                </a:cubicBezTo>
                <a:cubicBezTo>
                  <a:pt x="3772995" y="2085028"/>
                  <a:pt x="3777495" y="2101747"/>
                  <a:pt x="3785212" y="2119109"/>
                </a:cubicBezTo>
                <a:cubicBezTo>
                  <a:pt x="3860447" y="2285655"/>
                  <a:pt x="3969120" y="2430981"/>
                  <a:pt x="4094512" y="2567305"/>
                </a:cubicBezTo>
                <a:cubicBezTo>
                  <a:pt x="4218619" y="2702344"/>
                  <a:pt x="4358159" y="2823234"/>
                  <a:pt x="4506699" y="2938980"/>
                </a:cubicBezTo>
                <a:cubicBezTo>
                  <a:pt x="4464901" y="2935122"/>
                  <a:pt x="4410886" y="2911330"/>
                  <a:pt x="4358802" y="2883679"/>
                </a:cubicBezTo>
                <a:cubicBezTo>
                  <a:pt x="4221193" y="2809730"/>
                  <a:pt x="4108016" y="2709416"/>
                  <a:pt x="3992913" y="2611032"/>
                </a:cubicBezTo>
                <a:cubicBezTo>
                  <a:pt x="3912534" y="2542227"/>
                  <a:pt x="3834084" y="2471493"/>
                  <a:pt x="3744057" y="2412332"/>
                </a:cubicBezTo>
                <a:cubicBezTo>
                  <a:pt x="3733770" y="2405903"/>
                  <a:pt x="3726696" y="2397543"/>
                  <a:pt x="3720909" y="2387254"/>
                </a:cubicBezTo>
                <a:cubicBezTo>
                  <a:pt x="3715764" y="2378252"/>
                  <a:pt x="3708047" y="2369893"/>
                  <a:pt x="3694545" y="2373750"/>
                </a:cubicBezTo>
                <a:cubicBezTo>
                  <a:pt x="3681041" y="2378252"/>
                  <a:pt x="3679754" y="2389827"/>
                  <a:pt x="3679754" y="2400116"/>
                </a:cubicBezTo>
                <a:cubicBezTo>
                  <a:pt x="3681684" y="2438698"/>
                  <a:pt x="3692615" y="2473421"/>
                  <a:pt x="3716407" y="2504287"/>
                </a:cubicBezTo>
                <a:cubicBezTo>
                  <a:pt x="3762706" y="2566020"/>
                  <a:pt x="3824437" y="2614247"/>
                  <a:pt x="3886168" y="2662474"/>
                </a:cubicBezTo>
                <a:cubicBezTo>
                  <a:pt x="3971693" y="2728707"/>
                  <a:pt x="4050787" y="2800727"/>
                  <a:pt x="4122163" y="2881107"/>
                </a:cubicBezTo>
                <a:cubicBezTo>
                  <a:pt x="4070721" y="2841882"/>
                  <a:pt x="4019277" y="2802013"/>
                  <a:pt x="3967191" y="2762788"/>
                </a:cubicBezTo>
                <a:cubicBezTo>
                  <a:pt x="3927966" y="2733209"/>
                  <a:pt x="3887455" y="2704914"/>
                  <a:pt x="3847588" y="2675978"/>
                </a:cubicBezTo>
                <a:cubicBezTo>
                  <a:pt x="3837941" y="2668905"/>
                  <a:pt x="3827652" y="2661189"/>
                  <a:pt x="3814150" y="2670833"/>
                </a:cubicBezTo>
                <a:cubicBezTo>
                  <a:pt x="3801931" y="2679193"/>
                  <a:pt x="3803861" y="2691412"/>
                  <a:pt x="3806433" y="2702986"/>
                </a:cubicBezTo>
                <a:cubicBezTo>
                  <a:pt x="3816078" y="2748641"/>
                  <a:pt x="3843086" y="2785294"/>
                  <a:pt x="3876524" y="2818089"/>
                </a:cubicBezTo>
                <a:cubicBezTo>
                  <a:pt x="3917034" y="2857314"/>
                  <a:pt x="3959476" y="2894611"/>
                  <a:pt x="4003201" y="2931907"/>
                </a:cubicBezTo>
                <a:cubicBezTo>
                  <a:pt x="3956261" y="2921618"/>
                  <a:pt x="3909319" y="2911330"/>
                  <a:pt x="3862377" y="2902971"/>
                </a:cubicBezTo>
                <a:cubicBezTo>
                  <a:pt x="3883596" y="2977562"/>
                  <a:pt x="3933110" y="2992353"/>
                  <a:pt x="3977480" y="3003927"/>
                </a:cubicBezTo>
                <a:cubicBezTo>
                  <a:pt x="4037283" y="3018716"/>
                  <a:pt x="4094512" y="3037365"/>
                  <a:pt x="4151101" y="3058585"/>
                </a:cubicBezTo>
                <a:cubicBezTo>
                  <a:pt x="4174892" y="3079805"/>
                  <a:pt x="4198686" y="3100383"/>
                  <a:pt x="4221834" y="3122245"/>
                </a:cubicBezTo>
                <a:cubicBezTo>
                  <a:pt x="4245627" y="3144753"/>
                  <a:pt x="4268133" y="3167259"/>
                  <a:pt x="4290640" y="3191050"/>
                </a:cubicBezTo>
                <a:cubicBezTo>
                  <a:pt x="4306715" y="3208411"/>
                  <a:pt x="4326007" y="3223203"/>
                  <a:pt x="4307359" y="3252781"/>
                </a:cubicBezTo>
                <a:cubicBezTo>
                  <a:pt x="4298999" y="3266285"/>
                  <a:pt x="4353655" y="3339593"/>
                  <a:pt x="4371019" y="3344093"/>
                </a:cubicBezTo>
                <a:cubicBezTo>
                  <a:pt x="4373591" y="3344735"/>
                  <a:pt x="4376162" y="3345380"/>
                  <a:pt x="4378091" y="3345380"/>
                </a:cubicBezTo>
                <a:cubicBezTo>
                  <a:pt x="4415390" y="3342808"/>
                  <a:pt x="4423749" y="3364671"/>
                  <a:pt x="4424390" y="3392322"/>
                </a:cubicBezTo>
                <a:cubicBezTo>
                  <a:pt x="4425034" y="3419328"/>
                  <a:pt x="4418604" y="3452766"/>
                  <a:pt x="4469403" y="3439262"/>
                </a:cubicBezTo>
                <a:cubicBezTo>
                  <a:pt x="4475190" y="3437977"/>
                  <a:pt x="4476478" y="3441834"/>
                  <a:pt x="4479048" y="3446336"/>
                </a:cubicBezTo>
                <a:cubicBezTo>
                  <a:pt x="4534350" y="3561439"/>
                  <a:pt x="4627590" y="3650178"/>
                  <a:pt x="4719544" y="3738917"/>
                </a:cubicBezTo>
                <a:cubicBezTo>
                  <a:pt x="4724691" y="3743419"/>
                  <a:pt x="4729833" y="3747920"/>
                  <a:pt x="4734977" y="3752421"/>
                </a:cubicBezTo>
                <a:cubicBezTo>
                  <a:pt x="4638523" y="3729915"/>
                  <a:pt x="4320218" y="3700977"/>
                  <a:pt x="4226978" y="3710624"/>
                </a:cubicBezTo>
                <a:cubicBezTo>
                  <a:pt x="4144027" y="3718984"/>
                  <a:pt x="3675254" y="3578802"/>
                  <a:pt x="3578155" y="3495850"/>
                </a:cubicBezTo>
                <a:cubicBezTo>
                  <a:pt x="3564651" y="3560796"/>
                  <a:pt x="3593587" y="3586517"/>
                  <a:pt x="3616738" y="3616098"/>
                </a:cubicBezTo>
                <a:cubicBezTo>
                  <a:pt x="3649531" y="3657895"/>
                  <a:pt x="3654676" y="3687475"/>
                  <a:pt x="3592944" y="3720913"/>
                </a:cubicBezTo>
                <a:cubicBezTo>
                  <a:pt x="3416109" y="3816082"/>
                  <a:pt x="3418038" y="3819297"/>
                  <a:pt x="3583942" y="3948546"/>
                </a:cubicBezTo>
                <a:cubicBezTo>
                  <a:pt x="3591659" y="3954335"/>
                  <a:pt x="3587800" y="3972982"/>
                  <a:pt x="3589730" y="3985844"/>
                </a:cubicBezTo>
                <a:cubicBezTo>
                  <a:pt x="3546645" y="4005135"/>
                  <a:pt x="3495846" y="3954978"/>
                  <a:pt x="3444404" y="4008992"/>
                </a:cubicBezTo>
                <a:cubicBezTo>
                  <a:pt x="3666250" y="4246272"/>
                  <a:pt x="4003845" y="4471979"/>
                  <a:pt x="4309931" y="4650101"/>
                </a:cubicBezTo>
                <a:cubicBezTo>
                  <a:pt x="4062362" y="4708617"/>
                  <a:pt x="3913819" y="4502845"/>
                  <a:pt x="3731840" y="4529209"/>
                </a:cubicBezTo>
                <a:cubicBezTo>
                  <a:pt x="3641172" y="4593512"/>
                  <a:pt x="3911247" y="4697685"/>
                  <a:pt x="3653390" y="4727908"/>
                </a:cubicBezTo>
                <a:cubicBezTo>
                  <a:pt x="3765278" y="4784495"/>
                  <a:pt x="3848230" y="4839796"/>
                  <a:pt x="3925393" y="4904742"/>
                </a:cubicBezTo>
                <a:cubicBezTo>
                  <a:pt x="4062362" y="5021132"/>
                  <a:pt x="4089368" y="5098297"/>
                  <a:pt x="4026352" y="5254555"/>
                </a:cubicBezTo>
                <a:cubicBezTo>
                  <a:pt x="3984554" y="5357440"/>
                  <a:pt x="3924108" y="5451967"/>
                  <a:pt x="3977480" y="5574787"/>
                </a:cubicBezTo>
                <a:cubicBezTo>
                  <a:pt x="4014133" y="5659024"/>
                  <a:pt x="3999986" y="5714325"/>
                  <a:pt x="3861090" y="5676385"/>
                </a:cubicBezTo>
                <a:cubicBezTo>
                  <a:pt x="3711264" y="5635875"/>
                  <a:pt x="3654676" y="5711753"/>
                  <a:pt x="3692615" y="5859008"/>
                </a:cubicBezTo>
                <a:cubicBezTo>
                  <a:pt x="3717051" y="5953535"/>
                  <a:pt x="3691328" y="5983115"/>
                  <a:pt x="3588443" y="5972183"/>
                </a:cubicBezTo>
                <a:cubicBezTo>
                  <a:pt x="3474625" y="5959965"/>
                  <a:pt x="3366596" y="5898233"/>
                  <a:pt x="3225771" y="5927814"/>
                </a:cubicBezTo>
                <a:cubicBezTo>
                  <a:pt x="3338301" y="6100148"/>
                  <a:pt x="3578798" y="6051276"/>
                  <a:pt x="3709977" y="6215251"/>
                </a:cubicBezTo>
                <a:cubicBezTo>
                  <a:pt x="3553719" y="6215893"/>
                  <a:pt x="3434115" y="6215251"/>
                  <a:pt x="3318367" y="6179240"/>
                </a:cubicBezTo>
                <a:cubicBezTo>
                  <a:pt x="3270140" y="6164451"/>
                  <a:pt x="3217411" y="6149662"/>
                  <a:pt x="3190403" y="6199174"/>
                </a:cubicBezTo>
                <a:cubicBezTo>
                  <a:pt x="3158252" y="6258978"/>
                  <a:pt x="3223841" y="6281484"/>
                  <a:pt x="3263066" y="6292415"/>
                </a:cubicBezTo>
                <a:cubicBezTo>
                  <a:pt x="3373669" y="6322638"/>
                  <a:pt x="3458550" y="6394014"/>
                  <a:pt x="3550504" y="6449958"/>
                </a:cubicBezTo>
                <a:cubicBezTo>
                  <a:pt x="3726616" y="6557427"/>
                  <a:pt x="3917990" y="6649139"/>
                  <a:pt x="4077239" y="6805655"/>
                </a:cubicBezTo>
                <a:lnTo>
                  <a:pt x="4125813" y="6858000"/>
                </a:lnTo>
                <a:lnTo>
                  <a:pt x="4084568" y="6858000"/>
                </a:lnTo>
                <a:lnTo>
                  <a:pt x="3991456" y="6828025"/>
                </a:lnTo>
                <a:cubicBezTo>
                  <a:pt x="3846743" y="6771357"/>
                  <a:pt x="3719301" y="6699136"/>
                  <a:pt x="3569795" y="6680810"/>
                </a:cubicBezTo>
                <a:cubicBezTo>
                  <a:pt x="3613040" y="6726948"/>
                  <a:pt x="3659338" y="6769067"/>
                  <a:pt x="3707747" y="6808392"/>
                </a:cubicBezTo>
                <a:lnTo>
                  <a:pt x="3775165" y="6858000"/>
                </a:lnTo>
                <a:lnTo>
                  <a:pt x="0" y="6858000"/>
                </a:lnTo>
                <a:close/>
              </a:path>
            </a:pathLst>
          </a:custGeom>
        </p:spPr>
      </p:pic>
      <p:pic>
        <p:nvPicPr>
          <p:cNvPr id="5" name="Picture 4" descr="A picture containing text, sky, outdoor, sign&#10;&#10;Description automatically generated">
            <a:extLst>
              <a:ext uri="{FF2B5EF4-FFF2-40B4-BE49-F238E27FC236}">
                <a16:creationId xmlns:a16="http://schemas.microsoft.com/office/drawing/2014/main" id="{03995BD5-107B-79E3-D6F8-9A41D8A26961}"/>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0624" r="-2" b="2400"/>
          <a:stretch/>
        </p:blipFill>
        <p:spPr>
          <a:xfrm>
            <a:off x="7653520" y="10"/>
            <a:ext cx="4538480" cy="2624956"/>
          </a:xfrm>
          <a:custGeom>
            <a:avLst/>
            <a:gdLst/>
            <a:ahLst/>
            <a:cxnLst/>
            <a:rect l="l" t="t" r="r" b="b"/>
            <a:pathLst>
              <a:path w="4538480" h="2624966">
                <a:moveTo>
                  <a:pt x="0" y="0"/>
                </a:moveTo>
                <a:lnTo>
                  <a:pt x="4538480" y="0"/>
                </a:lnTo>
                <a:lnTo>
                  <a:pt x="4538480" y="2278570"/>
                </a:lnTo>
                <a:lnTo>
                  <a:pt x="4520384" y="2284270"/>
                </a:lnTo>
                <a:cubicBezTo>
                  <a:pt x="3945063" y="2457853"/>
                  <a:pt x="2850619" y="2701056"/>
                  <a:pt x="1497830" y="2602030"/>
                </a:cubicBezTo>
                <a:cubicBezTo>
                  <a:pt x="1428382" y="2596885"/>
                  <a:pt x="1362793" y="2593669"/>
                  <a:pt x="1295917" y="2591098"/>
                </a:cubicBezTo>
                <a:cubicBezTo>
                  <a:pt x="852222" y="2571324"/>
                  <a:pt x="414677" y="2559146"/>
                  <a:pt x="120277" y="2541000"/>
                </a:cubicBezTo>
                <a:lnTo>
                  <a:pt x="0" y="2532395"/>
                </a:lnTo>
                <a:close/>
              </a:path>
            </a:pathLst>
          </a:custGeom>
        </p:spPr>
      </p:pic>
      <p:sp>
        <p:nvSpPr>
          <p:cNvPr id="71" name="Content Placeholder 2">
            <a:extLst>
              <a:ext uri="{FF2B5EF4-FFF2-40B4-BE49-F238E27FC236}">
                <a16:creationId xmlns:a16="http://schemas.microsoft.com/office/drawing/2014/main" id="{14C42F66-D91A-6A74-A3F3-19B1B433FC97}"/>
              </a:ext>
            </a:extLst>
          </p:cNvPr>
          <p:cNvSpPr>
            <a:spLocks noGrp="1"/>
          </p:cNvSpPr>
          <p:nvPr>
            <p:ph idx="1"/>
          </p:nvPr>
        </p:nvSpPr>
        <p:spPr>
          <a:xfrm>
            <a:off x="4621608" y="2719969"/>
            <a:ext cx="7333478" cy="4233034"/>
          </a:xfrm>
        </p:spPr>
        <p:txBody>
          <a:bodyPr>
            <a:normAutofit/>
          </a:bodyPr>
          <a:lstStyle/>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This results from this study indicated that music therapy </a:t>
            </a:r>
            <a:r>
              <a:rPr lang="en-GB" sz="180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 can help improve</a:t>
            </a: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 cognitive function in Alzheimer’s patients </a:t>
            </a:r>
          </a:p>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The neuropsychological assessment indicated an improvement in psychomotor speed compared to the control group. </a:t>
            </a:r>
          </a:p>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he results from the caregiver interviews indicated a worsening in the ability to perform daily living activities</a:t>
            </a:r>
          </a:p>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 As there were no interviews conducted with the caregivers of the control group these results can not be compared. </a:t>
            </a:r>
          </a:p>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The results from the FMRI indicated an activation in the right angular gyrus and the anterior portion of the left lingual gyrus revealing a significant activation after the music therapy intervention. </a:t>
            </a:r>
          </a:p>
          <a:p>
            <a:endParaRPr lang="en-GB" sz="500"/>
          </a:p>
        </p:txBody>
      </p:sp>
      <p:pic>
        <p:nvPicPr>
          <p:cNvPr id="2" name="Graphic 2">
            <a:extLst>
              <a:ext uri="{FF2B5EF4-FFF2-40B4-BE49-F238E27FC236}">
                <a16:creationId xmlns:a16="http://schemas.microsoft.com/office/drawing/2014/main" id="{21103330-505A-E26D-DE00-283BB5218B32}"/>
              </a:ext>
            </a:extLst>
          </p:cNvPr>
          <p:cNvPicPr>
            <a:picLocks noChangeAspect="1"/>
            <a:extLst>
              <a:ext uri="{51228E76-BA90-4043-B771-695A4F85340A}">
                <alf:liveFeedProps xmlns:alf="http://schemas.microsoft.com/office/drawing/2021/livefeed"/>
              </a:ext>
            </a:extLst>
          </p:cNvPicPr>
          <p:nvPr/>
        </p:nvPicPr>
        <p:blipFill>
          <a:blip r:embed="rId7">
            <a:extLst>
              <a:ext uri="{96DAC541-7B7A-43D3-8B79-37D633B846F1}">
                <asvg:svgBlip xmlns:asvg="http://schemas.microsoft.com/office/drawing/2016/SVG/main" r:embed="rId8"/>
              </a:ext>
            </a:extLst>
          </a:blip>
          <a:srcRect l="21875" r="21875"/>
          <a:stretch>
            <a:fillRect/>
          </a:stretch>
        </p:blipFill>
        <p:spPr>
          <a:xfrm>
            <a:off x="433291" y="4719320"/>
            <a:ext cx="2057400" cy="2057400"/>
          </a:xfrm>
          <a:prstGeom prst="ellipse">
            <a:avLst/>
          </a:prstGeom>
        </p:spPr>
      </p:pic>
    </p:spTree>
    <p:extLst>
      <p:ext uri="{BB962C8B-B14F-4D97-AF65-F5344CB8AC3E}">
        <p14:creationId xmlns:p14="http://schemas.microsoft.com/office/powerpoint/2010/main" val="1870472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32"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23" name="Content Placeholder 2">
            <a:extLst>
              <a:ext uri="{FF2B5EF4-FFF2-40B4-BE49-F238E27FC236}">
                <a16:creationId xmlns:a16="http://schemas.microsoft.com/office/drawing/2014/main" id="{1B730C93-84BA-82C2-0EC2-6F8FCA7B4A8B}"/>
              </a:ext>
            </a:extLst>
          </p:cNvPr>
          <p:cNvGraphicFramePr>
            <a:graphicFrameLocks noGrp="1"/>
          </p:cNvGraphicFramePr>
          <p:nvPr>
            <p:ph idx="1"/>
            <p:extLst>
              <p:ext uri="{D42A27DB-BD31-4B8C-83A1-F6EECF244321}">
                <p14:modId xmlns:p14="http://schemas.microsoft.com/office/powerpoint/2010/main" val="1399306289"/>
              </p:ext>
            </p:extLst>
          </p:nvPr>
        </p:nvGraphicFramePr>
        <p:xfrm>
          <a:off x="6525628" y="162560"/>
          <a:ext cx="5638726" cy="6543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descr="A picture containing text, sky, outdoor, sign&#10;&#10;Description automatically generated">
            <a:extLst>
              <a:ext uri="{FF2B5EF4-FFF2-40B4-BE49-F238E27FC236}">
                <a16:creationId xmlns:a16="http://schemas.microsoft.com/office/drawing/2014/main" id="{84881624-F68E-E0CE-E28F-E26CCD2F8FF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330527" y="1603269"/>
            <a:ext cx="4113618" cy="3310568"/>
          </a:xfrm>
          <a:prstGeom prst="rect">
            <a:avLst/>
          </a:prstGeom>
        </p:spPr>
      </p:pic>
      <p:pic>
        <p:nvPicPr>
          <p:cNvPr id="2" name="Graphic 2">
            <a:extLst>
              <a:ext uri="{FF2B5EF4-FFF2-40B4-BE49-F238E27FC236}">
                <a16:creationId xmlns:a16="http://schemas.microsoft.com/office/drawing/2014/main" id="{4674AC91-E000-CD26-BB37-08AFEA28ED12}"/>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rcRect l="21875" r="21875"/>
          <a:stretch>
            <a:fillRect/>
          </a:stretch>
        </p:blipFill>
        <p:spPr>
          <a:xfrm>
            <a:off x="5065774" y="4788810"/>
            <a:ext cx="2057400" cy="2057400"/>
          </a:xfrm>
          <a:prstGeom prst="ellipse">
            <a:avLst/>
          </a:prstGeom>
        </p:spPr>
      </p:pic>
    </p:spTree>
    <p:extLst>
      <p:ext uri="{BB962C8B-B14F-4D97-AF65-F5344CB8AC3E}">
        <p14:creationId xmlns:p14="http://schemas.microsoft.com/office/powerpoint/2010/main" val="670616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street signs&#10;&#10;Description automatically generated with low confidence">
            <a:extLst>
              <a:ext uri="{FF2B5EF4-FFF2-40B4-BE49-F238E27FC236}">
                <a16:creationId xmlns:a16="http://schemas.microsoft.com/office/drawing/2014/main" id="{6058AFAA-61ED-A8D4-C8DA-E06F9FF9F4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377" r="13850" b="-1"/>
          <a:stretch/>
        </p:blipFill>
        <p:spPr>
          <a:xfrm>
            <a:off x="630936" y="783087"/>
            <a:ext cx="5458968" cy="5291825"/>
          </a:xfrm>
          <a:prstGeom prst="rect">
            <a:avLst/>
          </a:prstGeom>
        </p:spPr>
      </p:pic>
      <p:sp>
        <p:nvSpPr>
          <p:cNvPr id="30"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01F722-2A76-883B-B468-E0BFA07762B3}"/>
              </a:ext>
            </a:extLst>
          </p:cNvPr>
          <p:cNvSpPr>
            <a:spLocks noGrp="1"/>
          </p:cNvSpPr>
          <p:nvPr>
            <p:ph idx="1"/>
          </p:nvPr>
        </p:nvSpPr>
        <p:spPr>
          <a:xfrm>
            <a:off x="6739128" y="2664886"/>
            <a:ext cx="4818888" cy="3550789"/>
          </a:xfrm>
        </p:spPr>
        <p:txBody>
          <a:bodyPr anchor="t">
            <a:normAutofit/>
          </a:bodyPr>
          <a:lstStyle/>
          <a:p>
            <a:r>
              <a:rPr lang="en-GB" sz="2200">
                <a:solidFill>
                  <a:schemeClr val="bg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220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his study has provided important information that can implement future research</a:t>
            </a:r>
          </a:p>
          <a:p>
            <a:r>
              <a:rPr lang="en-GB" sz="220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 findings from this study suggests that therapeutic interventions for Alzheimer’s patients should be explored</a:t>
            </a:r>
          </a:p>
          <a:p>
            <a:r>
              <a:rPr lang="en-GB" sz="220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2200">
                <a:solidFill>
                  <a:schemeClr val="bg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220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his was the first study to reveal that music therapy increased psychomotor speed in dementia patients.</a:t>
            </a:r>
          </a:p>
          <a:p>
            <a:endParaRPr lang="en-GB" sz="2200"/>
          </a:p>
        </p:txBody>
      </p:sp>
      <p:pic>
        <p:nvPicPr>
          <p:cNvPr id="2" name="Graphic 3">
            <a:extLst>
              <a:ext uri="{FF2B5EF4-FFF2-40B4-BE49-F238E27FC236}">
                <a16:creationId xmlns:a16="http://schemas.microsoft.com/office/drawing/2014/main" id="{967F4D9E-D1E0-AE95-8D96-0E3185EFDD8E}"/>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l="21875" r="21875"/>
          <a:stretch>
            <a:fillRect/>
          </a:stretch>
        </p:blipFill>
        <p:spPr>
          <a:xfrm>
            <a:off x="9892815" y="41738"/>
            <a:ext cx="2057400" cy="2057400"/>
          </a:xfrm>
          <a:prstGeom prst="ellipse">
            <a:avLst/>
          </a:prstGeom>
        </p:spPr>
      </p:pic>
    </p:spTree>
    <p:extLst>
      <p:ext uri="{BB962C8B-B14F-4D97-AF65-F5344CB8AC3E}">
        <p14:creationId xmlns:p14="http://schemas.microsoft.com/office/powerpoint/2010/main" val="2683424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a:extLst>
              <a:ext uri="{FF2B5EF4-FFF2-40B4-BE49-F238E27FC236}">
                <a16:creationId xmlns:a16="http://schemas.microsoft.com/office/drawing/2014/main" id="{ECEA6C1F-F2D9-E13E-4A15-10D16237B082}"/>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5159"/>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8" name="TextBox 7">
            <a:extLst>
              <a:ext uri="{FF2B5EF4-FFF2-40B4-BE49-F238E27FC236}">
                <a16:creationId xmlns:a16="http://schemas.microsoft.com/office/drawing/2014/main" id="{79707294-5DE5-43D0-55B1-32AA2A07F181}"/>
              </a:ext>
            </a:extLst>
          </p:cNvPr>
          <p:cNvSpPr txBox="1"/>
          <p:nvPr/>
        </p:nvSpPr>
        <p:spPr>
          <a:xfrm>
            <a:off x="3657601" y="1412922"/>
            <a:ext cx="9096474" cy="5445076"/>
          </a:xfrm>
          <a:prstGeom prst="rect">
            <a:avLst/>
          </a:prstGeom>
        </p:spPr>
        <p:txBody>
          <a:bodyPr vert="horz" lIns="91440" tIns="45720" rIns="91440" bIns="45720" rtlCol="0" anchor="t">
            <a:normAutofit/>
          </a:bodyPr>
          <a:lstStyle/>
          <a:p>
            <a:pPr>
              <a:lnSpc>
                <a:spcPct val="90000"/>
              </a:lnSpc>
              <a:spcAft>
                <a:spcPts val="600"/>
              </a:spcAft>
            </a:pPr>
            <a:endParaRPr lang="en-US" sz="3600"/>
          </a:p>
          <a:p>
            <a:pPr>
              <a:lnSpc>
                <a:spcPct val="90000"/>
              </a:lnSpc>
              <a:spcAft>
                <a:spcPts val="600"/>
              </a:spcAft>
            </a:pPr>
            <a:r>
              <a:rPr lang="en-US" sz="4800">
                <a:latin typeface="Fairwater Script" panose="020B0604020202020204" pitchFamily="2" charset="0"/>
              </a:rPr>
              <a:t>Thank you for listening</a:t>
            </a:r>
          </a:p>
        </p:txBody>
      </p:sp>
      <p:pic>
        <p:nvPicPr>
          <p:cNvPr id="2" name="Graphic 2">
            <a:extLst>
              <a:ext uri="{FF2B5EF4-FFF2-40B4-BE49-F238E27FC236}">
                <a16:creationId xmlns:a16="http://schemas.microsoft.com/office/drawing/2014/main" id="{AC554BF9-353C-5304-6863-5EF7DD868514}"/>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6299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93A76-CC6E-DB84-2EB6-D30EFD14A85D}"/>
              </a:ext>
            </a:extLst>
          </p:cNvPr>
          <p:cNvSpPr>
            <a:spLocks noGrp="1"/>
          </p:cNvSpPr>
          <p:nvPr>
            <p:ph type="title"/>
          </p:nvPr>
        </p:nvSpPr>
        <p:spPr>
          <a:xfrm>
            <a:off x="481940" y="0"/>
            <a:ext cx="10515600" cy="6115792"/>
          </a:xfrm>
        </p:spPr>
        <p:txBody>
          <a:bodyPr>
            <a:normAutofit/>
          </a:bodyPr>
          <a:lstStyle/>
          <a:p>
            <a:pPr>
              <a:lnSpc>
                <a:spcPct val="200000"/>
              </a:lnSpc>
            </a:pPr>
            <a:br>
              <a:rPr lang="en-GB" sz="1800">
                <a:effectLst/>
                <a:latin typeface="Times New Roman" panose="02020603050405020304" pitchFamily="18" charset="0"/>
              </a:rPr>
            </a:br>
            <a:endParaRPr lang="en-GB" sz="1800"/>
          </a:p>
        </p:txBody>
      </p:sp>
      <p:sp>
        <p:nvSpPr>
          <p:cNvPr id="9" name="TextBox 8">
            <a:extLst>
              <a:ext uri="{FF2B5EF4-FFF2-40B4-BE49-F238E27FC236}">
                <a16:creationId xmlns:a16="http://schemas.microsoft.com/office/drawing/2014/main" id="{067EF737-E05F-CD54-7711-2BCC94E294C0}"/>
              </a:ext>
            </a:extLst>
          </p:cNvPr>
          <p:cNvSpPr txBox="1"/>
          <p:nvPr/>
        </p:nvSpPr>
        <p:spPr>
          <a:xfrm>
            <a:off x="838200" y="516536"/>
            <a:ext cx="10515600" cy="5036122"/>
          </a:xfrm>
          <a:prstGeom prst="rect">
            <a:avLst/>
          </a:prstGeom>
          <a:noFill/>
        </p:spPr>
        <p:txBody>
          <a:bodyPr wrap="square">
            <a:spAutoFit/>
          </a:bodyPr>
          <a:lstStyle/>
          <a:p>
            <a:pPr algn="ctr">
              <a:lnSpc>
                <a:spcPct val="200000"/>
              </a:lnSpc>
            </a:pPr>
            <a:r>
              <a:rPr lang="en-GB" sz="900" b="0">
                <a:effectLst/>
                <a:latin typeface="Times New Roman" panose="02020603050405020304" pitchFamily="18" charset="0"/>
              </a:rPr>
              <a:t>References</a:t>
            </a:r>
          </a:p>
          <a:p>
            <a:pPr marL="457200" indent="-457200">
              <a:lnSpc>
                <a:spcPct val="200000"/>
              </a:lnSpc>
            </a:pPr>
            <a:r>
              <a:rPr lang="en-GB" sz="900" err="1">
                <a:effectLst/>
                <a:latin typeface="Times New Roman" panose="02020603050405020304" pitchFamily="18" charset="0"/>
              </a:rPr>
              <a:t>Bhide</a:t>
            </a:r>
            <a:r>
              <a:rPr lang="en-GB" sz="900">
                <a:effectLst/>
                <a:latin typeface="Times New Roman" panose="02020603050405020304" pitchFamily="18" charset="0"/>
              </a:rPr>
              <a:t>, A., Shah, P. S., &amp; Acharya, G. (2018). A simplified guide to randomized controlled trials. </a:t>
            </a:r>
            <a:r>
              <a:rPr lang="en-GB" sz="900" i="1">
                <a:effectLst/>
                <a:latin typeface="Times New Roman" panose="02020603050405020304" pitchFamily="18" charset="0"/>
              </a:rPr>
              <a:t>Acta </a:t>
            </a:r>
            <a:r>
              <a:rPr lang="en-GB" sz="900" i="1" err="1">
                <a:effectLst/>
                <a:latin typeface="Times New Roman" panose="02020603050405020304" pitchFamily="18" charset="0"/>
              </a:rPr>
              <a:t>Obstetricia</a:t>
            </a:r>
            <a:r>
              <a:rPr lang="en-GB" sz="900" i="1">
                <a:effectLst/>
                <a:latin typeface="Times New Roman" panose="02020603050405020304" pitchFamily="18" charset="0"/>
              </a:rPr>
              <a:t> et </a:t>
            </a:r>
            <a:r>
              <a:rPr lang="en-GB" sz="900" i="1" err="1">
                <a:effectLst/>
                <a:latin typeface="Times New Roman" panose="02020603050405020304" pitchFamily="18" charset="0"/>
              </a:rPr>
              <a:t>Gynecologica</a:t>
            </a:r>
            <a:r>
              <a:rPr lang="en-GB" sz="900" i="1">
                <a:effectLst/>
                <a:latin typeface="Times New Roman" panose="02020603050405020304" pitchFamily="18" charset="0"/>
              </a:rPr>
              <a:t> Scandinavica</a:t>
            </a:r>
            <a:r>
              <a:rPr lang="en-GB" sz="900">
                <a:effectLst/>
                <a:latin typeface="Times New Roman" panose="02020603050405020304" pitchFamily="18" charset="0"/>
              </a:rPr>
              <a:t>, </a:t>
            </a:r>
            <a:r>
              <a:rPr lang="en-GB" sz="900" i="1">
                <a:effectLst/>
                <a:latin typeface="Times New Roman" panose="02020603050405020304" pitchFamily="18" charset="0"/>
              </a:rPr>
              <a:t>97</a:t>
            </a:r>
            <a:r>
              <a:rPr lang="en-GB" sz="900">
                <a:effectLst/>
                <a:latin typeface="Times New Roman" panose="02020603050405020304" pitchFamily="18" charset="0"/>
              </a:rPr>
              <a:t>(4), 380–387. https://doi.org/10.1111/aogs.13309</a:t>
            </a:r>
          </a:p>
          <a:p>
            <a:pPr marL="457200" indent="-457200">
              <a:lnSpc>
                <a:spcPct val="200000"/>
              </a:lnSpc>
            </a:pPr>
            <a:r>
              <a:rPr lang="en-GB" sz="900">
                <a:effectLst/>
                <a:latin typeface="Times New Roman" panose="02020603050405020304" pitchFamily="18" charset="0"/>
              </a:rPr>
              <a:t>Bhushan, I., Kour, M., Kour, G., Gupta, S., Sharma, S., &amp; Yadav, A. (2018). Alzheimer’s disease: Causes &amp; treatment – A review. </a:t>
            </a:r>
            <a:r>
              <a:rPr lang="en-GB" sz="900" i="1">
                <a:effectLst/>
                <a:latin typeface="Times New Roman" panose="02020603050405020304" pitchFamily="18" charset="0"/>
              </a:rPr>
              <a:t>Annals of Biotechnology</a:t>
            </a:r>
            <a:r>
              <a:rPr lang="en-GB" sz="900">
                <a:effectLst/>
                <a:latin typeface="Times New Roman" panose="02020603050405020304" pitchFamily="18" charset="0"/>
              </a:rPr>
              <a:t>, </a:t>
            </a:r>
            <a:r>
              <a:rPr lang="en-GB" sz="900" i="1">
                <a:effectLst/>
                <a:latin typeface="Times New Roman" panose="02020603050405020304" pitchFamily="18" charset="0"/>
              </a:rPr>
              <a:t>1</a:t>
            </a:r>
            <a:r>
              <a:rPr lang="en-GB" sz="900">
                <a:effectLst/>
                <a:latin typeface="Times New Roman" panose="02020603050405020304" pitchFamily="18" charset="0"/>
              </a:rPr>
              <a:t>(1). https://doi.org/10.33582/2637-4927/1002</a:t>
            </a:r>
          </a:p>
          <a:p>
            <a:pPr marL="457200" indent="-457200">
              <a:lnSpc>
                <a:spcPct val="200000"/>
              </a:lnSpc>
            </a:pPr>
            <a:r>
              <a:rPr lang="en-GB" sz="900" err="1">
                <a:effectLst/>
                <a:latin typeface="Times New Roman" panose="02020603050405020304" pitchFamily="18" charset="0"/>
              </a:rPr>
              <a:t>Canu</a:t>
            </a:r>
            <a:r>
              <a:rPr lang="en-GB" sz="900">
                <a:effectLst/>
                <a:latin typeface="Times New Roman" panose="02020603050405020304" pitchFamily="18" charset="0"/>
              </a:rPr>
              <a:t>, E., </a:t>
            </a:r>
            <a:r>
              <a:rPr lang="en-GB" sz="900" err="1">
                <a:effectLst/>
                <a:latin typeface="Times New Roman" panose="02020603050405020304" pitchFamily="18" charset="0"/>
              </a:rPr>
              <a:t>Sarasso</a:t>
            </a:r>
            <a:r>
              <a:rPr lang="en-GB" sz="900">
                <a:effectLst/>
                <a:latin typeface="Times New Roman" panose="02020603050405020304" pitchFamily="18" charset="0"/>
              </a:rPr>
              <a:t>, E., </a:t>
            </a:r>
            <a:r>
              <a:rPr lang="en-GB" sz="900" err="1">
                <a:effectLst/>
                <a:latin typeface="Times New Roman" panose="02020603050405020304" pitchFamily="18" charset="0"/>
              </a:rPr>
              <a:t>Filippi</a:t>
            </a:r>
            <a:r>
              <a:rPr lang="en-GB" sz="900">
                <a:effectLst/>
                <a:latin typeface="Times New Roman" panose="02020603050405020304" pitchFamily="18" charset="0"/>
              </a:rPr>
              <a:t>, M., &amp; </a:t>
            </a:r>
            <a:r>
              <a:rPr lang="en-GB" sz="900" err="1">
                <a:effectLst/>
                <a:latin typeface="Times New Roman" panose="02020603050405020304" pitchFamily="18" charset="0"/>
              </a:rPr>
              <a:t>Agosta</a:t>
            </a:r>
            <a:r>
              <a:rPr lang="en-GB" sz="900">
                <a:effectLst/>
                <a:latin typeface="Times New Roman" panose="02020603050405020304" pitchFamily="18" charset="0"/>
              </a:rPr>
              <a:t>, F. (2018). Effects of pharmacological and nonpharmacological treatments on brain functional magnetic resonance imaging in Alzheimer’s disease and mild cognitive impairment: a critical review. </a:t>
            </a:r>
            <a:r>
              <a:rPr lang="en-GB" sz="900" i="1">
                <a:effectLst/>
                <a:latin typeface="Times New Roman" panose="02020603050405020304" pitchFamily="18" charset="0"/>
              </a:rPr>
              <a:t>Alzheimer’s Research &amp; Therapy</a:t>
            </a:r>
            <a:r>
              <a:rPr lang="en-GB" sz="900">
                <a:effectLst/>
                <a:latin typeface="Times New Roman" panose="02020603050405020304" pitchFamily="18" charset="0"/>
              </a:rPr>
              <a:t>, </a:t>
            </a:r>
            <a:r>
              <a:rPr lang="en-GB" sz="900" i="1">
                <a:effectLst/>
                <a:latin typeface="Times New Roman" panose="02020603050405020304" pitchFamily="18" charset="0"/>
              </a:rPr>
              <a:t>10</a:t>
            </a:r>
            <a:r>
              <a:rPr lang="en-GB" sz="900">
                <a:effectLst/>
                <a:latin typeface="Times New Roman" panose="02020603050405020304" pitchFamily="18" charset="0"/>
              </a:rPr>
              <a:t>(1). https://doi.org/10.1186/s13195-018-0347-1</a:t>
            </a:r>
          </a:p>
          <a:p>
            <a:pPr marL="457200" indent="-457200">
              <a:lnSpc>
                <a:spcPct val="200000"/>
              </a:lnSpc>
            </a:pPr>
            <a:r>
              <a:rPr lang="en-GB" sz="900">
                <a:effectLst/>
                <a:latin typeface="Times New Roman" panose="02020603050405020304" pitchFamily="18" charset="0"/>
              </a:rPr>
              <a:t>Davis, D. S. (2017). Ethical issues in Alzheimer’s disease research involving human subjects. </a:t>
            </a:r>
            <a:r>
              <a:rPr lang="en-GB" sz="900" i="1">
                <a:effectLst/>
                <a:latin typeface="Times New Roman" panose="02020603050405020304" pitchFamily="18" charset="0"/>
              </a:rPr>
              <a:t>Journal of Medical Ethics</a:t>
            </a:r>
            <a:r>
              <a:rPr lang="en-GB" sz="900">
                <a:effectLst/>
                <a:latin typeface="Times New Roman" panose="02020603050405020304" pitchFamily="18" charset="0"/>
              </a:rPr>
              <a:t>, </a:t>
            </a:r>
            <a:r>
              <a:rPr lang="en-GB" sz="900" i="1">
                <a:effectLst/>
                <a:latin typeface="Times New Roman" panose="02020603050405020304" pitchFamily="18" charset="0"/>
              </a:rPr>
              <a:t>43</a:t>
            </a:r>
            <a:r>
              <a:rPr lang="en-GB" sz="900">
                <a:effectLst/>
                <a:latin typeface="Times New Roman" panose="02020603050405020304" pitchFamily="18" charset="0"/>
              </a:rPr>
              <a:t>(12), 852–856. https://doi.org/10.1136/medethics-2016-103392</a:t>
            </a:r>
          </a:p>
          <a:p>
            <a:pPr marL="457200" indent="-457200">
              <a:lnSpc>
                <a:spcPct val="200000"/>
              </a:lnSpc>
            </a:pPr>
            <a:r>
              <a:rPr lang="en-GB" sz="900">
                <a:effectLst/>
                <a:latin typeface="Times New Roman" panose="02020603050405020304" pitchFamily="18" charset="0"/>
              </a:rPr>
              <a:t>Huntley, J. D., Hampshire, A., </a:t>
            </a:r>
            <a:r>
              <a:rPr lang="en-GB" sz="900" err="1">
                <a:effectLst/>
                <a:latin typeface="Times New Roman" panose="02020603050405020304" pitchFamily="18" charset="0"/>
              </a:rPr>
              <a:t>Bor</a:t>
            </a:r>
            <a:r>
              <a:rPr lang="en-GB" sz="900">
                <a:effectLst/>
                <a:latin typeface="Times New Roman" panose="02020603050405020304" pitchFamily="18" charset="0"/>
              </a:rPr>
              <a:t>, D., Owen, A., &amp; Howard, R. J. (2017). Adaptive working memory strategy training in early Alzheimer’s disease: Randomised controlled trial. </a:t>
            </a:r>
            <a:r>
              <a:rPr lang="en-GB" sz="900" i="1">
                <a:effectLst/>
                <a:latin typeface="Times New Roman" panose="02020603050405020304" pitchFamily="18" charset="0"/>
              </a:rPr>
              <a:t>British Journal of Psychiatry</a:t>
            </a:r>
            <a:r>
              <a:rPr lang="en-GB" sz="900">
                <a:effectLst/>
                <a:latin typeface="Times New Roman" panose="02020603050405020304" pitchFamily="18" charset="0"/>
              </a:rPr>
              <a:t>, </a:t>
            </a:r>
            <a:r>
              <a:rPr lang="en-GB" sz="900" i="1">
                <a:effectLst/>
                <a:latin typeface="Times New Roman" panose="02020603050405020304" pitchFamily="18" charset="0"/>
              </a:rPr>
              <a:t>210</a:t>
            </a:r>
            <a:r>
              <a:rPr lang="en-GB" sz="900">
                <a:effectLst/>
                <a:latin typeface="Times New Roman" panose="02020603050405020304" pitchFamily="18" charset="0"/>
              </a:rPr>
              <a:t>(1), 61–66. https://doi.org/10.1192/bjp.bp.116.182048</a:t>
            </a:r>
          </a:p>
          <a:p>
            <a:pPr marL="457200" indent="-457200">
              <a:lnSpc>
                <a:spcPct val="200000"/>
              </a:lnSpc>
            </a:pPr>
            <a:r>
              <a:rPr lang="en-GB" sz="900">
                <a:effectLst/>
                <a:latin typeface="Times New Roman" panose="02020603050405020304" pitchFamily="18" charset="0"/>
              </a:rPr>
              <a:t>Johnson, K. A., Fox, N. C., Sperling, R. A., &amp; </a:t>
            </a:r>
            <a:r>
              <a:rPr lang="en-GB" sz="900" err="1">
                <a:effectLst/>
                <a:latin typeface="Times New Roman" panose="02020603050405020304" pitchFamily="18" charset="0"/>
              </a:rPr>
              <a:t>Klunk</a:t>
            </a:r>
            <a:r>
              <a:rPr lang="en-GB" sz="900">
                <a:effectLst/>
                <a:latin typeface="Times New Roman" panose="02020603050405020304" pitchFamily="18" charset="0"/>
              </a:rPr>
              <a:t>, W. E. (2012). Brain Imaging in Alzheimer Disease. </a:t>
            </a:r>
            <a:r>
              <a:rPr lang="en-GB" sz="900" i="1">
                <a:effectLst/>
                <a:latin typeface="Times New Roman" panose="02020603050405020304" pitchFamily="18" charset="0"/>
              </a:rPr>
              <a:t>Cold Spring </a:t>
            </a:r>
            <a:r>
              <a:rPr lang="en-GB" sz="900" i="1" err="1">
                <a:effectLst/>
                <a:latin typeface="Times New Roman" panose="02020603050405020304" pitchFamily="18" charset="0"/>
              </a:rPr>
              <a:t>Harbor</a:t>
            </a:r>
            <a:r>
              <a:rPr lang="en-GB" sz="900" i="1">
                <a:effectLst/>
                <a:latin typeface="Times New Roman" panose="02020603050405020304" pitchFamily="18" charset="0"/>
              </a:rPr>
              <a:t> Perspectives in Medicine</a:t>
            </a:r>
            <a:r>
              <a:rPr lang="en-GB" sz="900">
                <a:effectLst/>
                <a:latin typeface="Times New Roman" panose="02020603050405020304" pitchFamily="18" charset="0"/>
              </a:rPr>
              <a:t>, </a:t>
            </a:r>
            <a:r>
              <a:rPr lang="en-GB" sz="900" i="1">
                <a:effectLst/>
                <a:latin typeface="Times New Roman" panose="02020603050405020304" pitchFamily="18" charset="0"/>
              </a:rPr>
              <a:t>2</a:t>
            </a:r>
            <a:r>
              <a:rPr lang="en-GB" sz="900">
                <a:effectLst/>
                <a:latin typeface="Times New Roman" panose="02020603050405020304" pitchFamily="18" charset="0"/>
              </a:rPr>
              <a:t>(4), a006213–a006213. https://doi.org/10.1101/cshperspect.a006213</a:t>
            </a:r>
          </a:p>
          <a:p>
            <a:pPr marL="457200" indent="-457200">
              <a:lnSpc>
                <a:spcPct val="200000"/>
              </a:lnSpc>
            </a:pPr>
            <a:r>
              <a:rPr lang="en-GB" sz="900">
                <a:effectLst/>
                <a:latin typeface="Times New Roman" panose="02020603050405020304" pitchFamily="18" charset="0"/>
              </a:rPr>
              <a:t>Matthews, S. (2015). Dementia and the Power of Music Therapy. </a:t>
            </a:r>
            <a:r>
              <a:rPr lang="en-GB" sz="900" i="1">
                <a:effectLst/>
                <a:latin typeface="Times New Roman" panose="02020603050405020304" pitchFamily="18" charset="0"/>
              </a:rPr>
              <a:t>Bioethics</a:t>
            </a:r>
            <a:r>
              <a:rPr lang="en-GB" sz="900">
                <a:effectLst/>
                <a:latin typeface="Times New Roman" panose="02020603050405020304" pitchFamily="18" charset="0"/>
              </a:rPr>
              <a:t>, </a:t>
            </a:r>
            <a:r>
              <a:rPr lang="en-GB" sz="900" i="1">
                <a:effectLst/>
                <a:latin typeface="Times New Roman" panose="02020603050405020304" pitchFamily="18" charset="0"/>
              </a:rPr>
              <a:t>29</a:t>
            </a:r>
            <a:r>
              <a:rPr lang="en-GB" sz="900">
                <a:effectLst/>
                <a:latin typeface="Times New Roman" panose="02020603050405020304" pitchFamily="18" charset="0"/>
              </a:rPr>
              <a:t>(8), 573–579. https://doi.org/10.1111/bioe.12148</a:t>
            </a:r>
          </a:p>
          <a:p>
            <a:pPr marL="457200" indent="-457200">
              <a:lnSpc>
                <a:spcPct val="200000"/>
              </a:lnSpc>
            </a:pPr>
            <a:r>
              <a:rPr lang="en-GB" sz="900" err="1">
                <a:effectLst/>
                <a:latin typeface="Times New Roman" panose="02020603050405020304" pitchFamily="18" charset="0"/>
              </a:rPr>
              <a:t>Matziorinis</a:t>
            </a:r>
            <a:r>
              <a:rPr lang="en-GB" sz="900">
                <a:effectLst/>
                <a:latin typeface="Times New Roman" panose="02020603050405020304" pitchFamily="18" charset="0"/>
              </a:rPr>
              <a:t>, A. M., &amp; </a:t>
            </a:r>
            <a:r>
              <a:rPr lang="en-GB" sz="900" err="1">
                <a:effectLst/>
                <a:latin typeface="Times New Roman" panose="02020603050405020304" pitchFamily="18" charset="0"/>
              </a:rPr>
              <a:t>Koelsch</a:t>
            </a:r>
            <a:r>
              <a:rPr lang="en-GB" sz="900">
                <a:effectLst/>
                <a:latin typeface="Times New Roman" panose="02020603050405020304" pitchFamily="18" charset="0"/>
              </a:rPr>
              <a:t>, S. (2022). The promise of music therapy for Alzheimer’s disease: A review. </a:t>
            </a:r>
            <a:r>
              <a:rPr lang="en-GB" sz="900" i="1">
                <a:effectLst/>
                <a:latin typeface="Times New Roman" panose="02020603050405020304" pitchFamily="18" charset="0"/>
              </a:rPr>
              <a:t>Annals of the New York Academy of Sciences</a:t>
            </a:r>
            <a:r>
              <a:rPr lang="en-GB" sz="900">
                <a:effectLst/>
                <a:latin typeface="Times New Roman" panose="02020603050405020304" pitchFamily="18" charset="0"/>
              </a:rPr>
              <a:t>, </a:t>
            </a:r>
            <a:r>
              <a:rPr lang="en-GB" sz="900" i="1">
                <a:effectLst/>
                <a:latin typeface="Times New Roman" panose="02020603050405020304" pitchFamily="18" charset="0"/>
              </a:rPr>
              <a:t>1516</a:t>
            </a:r>
            <a:r>
              <a:rPr lang="en-GB" sz="900">
                <a:effectLst/>
                <a:latin typeface="Times New Roman" panose="02020603050405020304" pitchFamily="18" charset="0"/>
              </a:rPr>
              <a:t>(1). https://doi.org/10.1111/nyas.14864</a:t>
            </a:r>
          </a:p>
          <a:p>
            <a:pPr marL="457200" indent="-457200">
              <a:lnSpc>
                <a:spcPct val="200000"/>
              </a:lnSpc>
            </a:pPr>
            <a:r>
              <a:rPr lang="en-GB" sz="900">
                <a:effectLst/>
                <a:latin typeface="Times New Roman" panose="02020603050405020304" pitchFamily="18" charset="0"/>
              </a:rPr>
              <a:t>O’Brien, J. T., Holmes, C., Jones, M., Jones, R., Livingston, G., </a:t>
            </a:r>
            <a:r>
              <a:rPr lang="en-GB" sz="900" err="1">
                <a:effectLst/>
                <a:latin typeface="Times New Roman" panose="02020603050405020304" pitchFamily="18" charset="0"/>
              </a:rPr>
              <a:t>McKeith</a:t>
            </a:r>
            <a:r>
              <a:rPr lang="en-GB" sz="900">
                <a:effectLst/>
                <a:latin typeface="Times New Roman" panose="02020603050405020304" pitchFamily="18" charset="0"/>
              </a:rPr>
              <a:t>, I., </a:t>
            </a:r>
            <a:r>
              <a:rPr lang="en-GB" sz="900" err="1">
                <a:effectLst/>
                <a:latin typeface="Times New Roman" panose="02020603050405020304" pitchFamily="18" charset="0"/>
              </a:rPr>
              <a:t>Mittler</a:t>
            </a:r>
            <a:r>
              <a:rPr lang="en-GB" sz="900">
                <a:effectLst/>
                <a:latin typeface="Times New Roman" panose="02020603050405020304" pitchFamily="18" charset="0"/>
              </a:rPr>
              <a:t>, P., Passmore, P., Ritchie, C., Robinson, L., Sampson, E. L., Taylor, J.-P., Thomas, A., &amp; Burns, A. (2017). Clinical practice with anti-dementia drugs: A revised (third) consensus statement from the British Association for Psychopharmacology. </a:t>
            </a:r>
            <a:r>
              <a:rPr lang="en-GB" sz="900" i="1">
                <a:effectLst/>
                <a:latin typeface="Times New Roman" panose="02020603050405020304" pitchFamily="18" charset="0"/>
              </a:rPr>
              <a:t>Journal of Psychopharmacology</a:t>
            </a:r>
            <a:r>
              <a:rPr lang="en-GB" sz="900">
                <a:effectLst/>
                <a:latin typeface="Times New Roman" panose="02020603050405020304" pitchFamily="18" charset="0"/>
              </a:rPr>
              <a:t>, </a:t>
            </a:r>
            <a:r>
              <a:rPr lang="en-GB" sz="900" i="1">
                <a:effectLst/>
                <a:latin typeface="Times New Roman" panose="02020603050405020304" pitchFamily="18" charset="0"/>
              </a:rPr>
              <a:t>31</a:t>
            </a:r>
            <a:r>
              <a:rPr lang="en-GB" sz="900">
                <a:effectLst/>
                <a:latin typeface="Times New Roman" panose="02020603050405020304" pitchFamily="18" charset="0"/>
              </a:rPr>
              <a:t>(2), 147–168. https://doi.org/10.1177/0269881116680924</a:t>
            </a:r>
          </a:p>
          <a:p>
            <a:pPr marL="457200" indent="-457200">
              <a:lnSpc>
                <a:spcPct val="200000"/>
              </a:lnSpc>
            </a:pPr>
            <a:r>
              <a:rPr lang="en-GB" sz="900">
                <a:effectLst/>
                <a:latin typeface="Times New Roman" panose="02020603050405020304" pitchFamily="18" charset="0"/>
              </a:rPr>
              <a:t>Prince, M., Bryce, R., Albanese, E., </a:t>
            </a:r>
            <a:r>
              <a:rPr lang="en-GB" sz="900" err="1">
                <a:effectLst/>
                <a:latin typeface="Times New Roman" panose="02020603050405020304" pitchFamily="18" charset="0"/>
              </a:rPr>
              <a:t>Wimo</a:t>
            </a:r>
            <a:r>
              <a:rPr lang="en-GB" sz="900">
                <a:effectLst/>
                <a:latin typeface="Times New Roman" panose="02020603050405020304" pitchFamily="18" charset="0"/>
              </a:rPr>
              <a:t>, A., Ribeiro, W., &amp; </a:t>
            </a:r>
            <a:r>
              <a:rPr lang="en-GB" sz="900" err="1">
                <a:effectLst/>
                <a:latin typeface="Times New Roman" panose="02020603050405020304" pitchFamily="18" charset="0"/>
              </a:rPr>
              <a:t>Ferri</a:t>
            </a:r>
            <a:r>
              <a:rPr lang="en-GB" sz="900">
                <a:effectLst/>
                <a:latin typeface="Times New Roman" panose="02020603050405020304" pitchFamily="18" charset="0"/>
              </a:rPr>
              <a:t>, C. P. (2013). The global prevalence of dementia: A systematic review and </a:t>
            </a:r>
            <a:r>
              <a:rPr lang="en-GB" sz="900" err="1">
                <a:effectLst/>
                <a:latin typeface="Times New Roman" panose="02020603050405020304" pitchFamily="18" charset="0"/>
              </a:rPr>
              <a:t>metaanalysis</a:t>
            </a:r>
            <a:r>
              <a:rPr lang="en-GB" sz="900">
                <a:effectLst/>
                <a:latin typeface="Times New Roman" panose="02020603050405020304" pitchFamily="18" charset="0"/>
              </a:rPr>
              <a:t>. </a:t>
            </a:r>
            <a:r>
              <a:rPr lang="en-GB" sz="900" i="1">
                <a:effectLst/>
                <a:latin typeface="Times New Roman" panose="02020603050405020304" pitchFamily="18" charset="0"/>
              </a:rPr>
              <a:t>Alzheimer’s &amp; Dementia</a:t>
            </a:r>
            <a:r>
              <a:rPr lang="en-GB" sz="900">
                <a:effectLst/>
                <a:latin typeface="Times New Roman" panose="02020603050405020304" pitchFamily="18" charset="0"/>
              </a:rPr>
              <a:t>, </a:t>
            </a:r>
            <a:r>
              <a:rPr lang="en-GB" sz="900" i="1">
                <a:effectLst/>
                <a:latin typeface="Times New Roman" panose="02020603050405020304" pitchFamily="18" charset="0"/>
              </a:rPr>
              <a:t>9</a:t>
            </a:r>
            <a:r>
              <a:rPr lang="en-GB" sz="900">
                <a:effectLst/>
                <a:latin typeface="Times New Roman" panose="02020603050405020304" pitchFamily="18" charset="0"/>
              </a:rPr>
              <a:t>(1), 63-75.e2. https://doi.org/10.1016/j.jalz.2012.11.007</a:t>
            </a:r>
          </a:p>
          <a:p>
            <a:pPr marL="457200" indent="-457200">
              <a:lnSpc>
                <a:spcPct val="200000"/>
              </a:lnSpc>
            </a:pPr>
            <a:r>
              <a:rPr lang="en-GB" sz="900">
                <a:effectLst/>
                <a:latin typeface="Times New Roman" panose="02020603050405020304" pitchFamily="18" charset="0"/>
              </a:rPr>
              <a:t>Satoh, M., Yuba, T., </a:t>
            </a:r>
            <a:r>
              <a:rPr lang="en-GB" sz="900" err="1">
                <a:effectLst/>
                <a:latin typeface="Times New Roman" panose="02020603050405020304" pitchFamily="18" charset="0"/>
              </a:rPr>
              <a:t>Tabei</a:t>
            </a:r>
            <a:r>
              <a:rPr lang="en-GB" sz="900">
                <a:effectLst/>
                <a:latin typeface="Times New Roman" panose="02020603050405020304" pitchFamily="18" charset="0"/>
              </a:rPr>
              <a:t>, K., Okubo, Y., Kida, H., Sakuma, H., &amp; </a:t>
            </a:r>
            <a:r>
              <a:rPr lang="en-GB" sz="900" err="1">
                <a:effectLst/>
                <a:latin typeface="Times New Roman" panose="02020603050405020304" pitchFamily="18" charset="0"/>
              </a:rPr>
              <a:t>Tomimoto</a:t>
            </a:r>
            <a:r>
              <a:rPr lang="en-GB" sz="900">
                <a:effectLst/>
                <a:latin typeface="Times New Roman" panose="02020603050405020304" pitchFamily="18" charset="0"/>
              </a:rPr>
              <a:t>, H. (2015). Music Therapy Using Singing Training Improves Psychomotor Speed in Patients with Alzheimer’s Disease: A Neuropsychological and fMRI Study. </a:t>
            </a:r>
            <a:r>
              <a:rPr lang="en-GB" sz="900" i="1">
                <a:effectLst/>
                <a:latin typeface="Times New Roman" panose="02020603050405020304" pitchFamily="18" charset="0"/>
              </a:rPr>
              <a:t>Dementia and Geriatric Cognitive Disorders Extra</a:t>
            </a:r>
            <a:r>
              <a:rPr lang="en-GB" sz="900">
                <a:effectLst/>
                <a:latin typeface="Times New Roman" panose="02020603050405020304" pitchFamily="18" charset="0"/>
              </a:rPr>
              <a:t>, </a:t>
            </a:r>
            <a:r>
              <a:rPr lang="en-GB" sz="900" i="1">
                <a:effectLst/>
                <a:latin typeface="Times New Roman" panose="02020603050405020304" pitchFamily="18" charset="0"/>
              </a:rPr>
              <a:t>5</a:t>
            </a:r>
            <a:r>
              <a:rPr lang="en-GB" sz="900">
                <a:effectLst/>
                <a:latin typeface="Times New Roman" panose="02020603050405020304" pitchFamily="18" charset="0"/>
              </a:rPr>
              <a:t>(3), 296–308. https://doi.org/10.1159/000436960</a:t>
            </a:r>
          </a:p>
          <a:p>
            <a:pPr marL="457200" indent="-457200">
              <a:lnSpc>
                <a:spcPct val="200000"/>
              </a:lnSpc>
            </a:pPr>
            <a:r>
              <a:rPr lang="en-GB" sz="900" err="1">
                <a:effectLst/>
                <a:latin typeface="Times New Roman" panose="02020603050405020304" pitchFamily="18" charset="0"/>
              </a:rPr>
              <a:t>Svansdottir</a:t>
            </a:r>
            <a:r>
              <a:rPr lang="en-GB" sz="900">
                <a:effectLst/>
                <a:latin typeface="Times New Roman" panose="02020603050405020304" pitchFamily="18" charset="0"/>
              </a:rPr>
              <a:t>, H., &amp; </a:t>
            </a:r>
            <a:r>
              <a:rPr lang="en-GB" sz="900" err="1">
                <a:effectLst/>
                <a:latin typeface="Times New Roman" panose="02020603050405020304" pitchFamily="18" charset="0"/>
              </a:rPr>
              <a:t>Snaedal</a:t>
            </a:r>
            <a:r>
              <a:rPr lang="en-GB" sz="900">
                <a:effectLst/>
                <a:latin typeface="Times New Roman" panose="02020603050405020304" pitchFamily="18" charset="0"/>
              </a:rPr>
              <a:t>, J. (n.d.). </a:t>
            </a:r>
            <a:r>
              <a:rPr lang="en-GB" sz="900" i="1">
                <a:effectLst/>
                <a:latin typeface="Times New Roman" panose="02020603050405020304" pitchFamily="18" charset="0"/>
              </a:rPr>
              <a:t>International Psychogeriatrics: page 1 of 9 C 2006 International Psychogeriatric Association</a:t>
            </a:r>
            <a:r>
              <a:rPr lang="en-GB" sz="900">
                <a:effectLst/>
                <a:latin typeface="Times New Roman" panose="02020603050405020304" pitchFamily="18" charset="0"/>
              </a:rPr>
              <a:t>. https://doi.org/10.1017/S1041610206003206</a:t>
            </a:r>
          </a:p>
        </p:txBody>
      </p:sp>
    </p:spTree>
    <p:extLst>
      <p:ext uri="{BB962C8B-B14F-4D97-AF65-F5344CB8AC3E}">
        <p14:creationId xmlns:p14="http://schemas.microsoft.com/office/powerpoint/2010/main" val="39577893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3632</Words>
  <Application>Microsoft Office PowerPoint</Application>
  <PresentationFormat>Widescreen</PresentationFormat>
  <Paragraphs>142</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Fairwater Script</vt:lpstr>
      <vt:lpstr>Times New Roman</vt:lpstr>
      <vt:lpstr>Office Theme</vt:lpstr>
      <vt:lpstr>Welcome to my presentation    </vt:lpstr>
      <vt:lpstr>The purpose of this study  to investigate the effect of singing training on the cognitive function in Alzheimer’s disease </vt:lpstr>
      <vt:lpstr>Alzheimers disease</vt:lpstr>
      <vt:lpstr>Hypothesis</vt:lpstr>
      <vt:lpstr>               Participants</vt:lpstr>
      <vt:lpstr>Ethical issues</vt:lpstr>
      <vt:lpstr>Design</vt:lpstr>
      <vt:lpstr>Method</vt:lpstr>
      <vt:lpstr>Functional magnetic resonance imaging</vt:lpstr>
      <vt:lpstr>Neuropsychological assessments</vt:lpstr>
      <vt:lpstr>FMRI</vt:lpstr>
      <vt:lpstr>PowerPoint Presentation</vt:lpstr>
      <vt:lpstr>PowerPoint Presentation</vt:lpstr>
      <vt:lpstr>PowerPoint Presentation</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my presentation</dc:title>
  <dc:creator>Nicole</dc:creator>
  <cp:lastModifiedBy>Nicole Flint</cp:lastModifiedBy>
  <cp:revision>1</cp:revision>
  <dcterms:created xsi:type="dcterms:W3CDTF">2023-03-12T19:08:59Z</dcterms:created>
  <dcterms:modified xsi:type="dcterms:W3CDTF">2023-03-13T19:42:50Z</dcterms:modified>
</cp:coreProperties>
</file>