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8" autoAdjust="0"/>
    <p:restoredTop sz="94660"/>
  </p:normalViewPr>
  <p:slideViewPr>
    <p:cSldViewPr snapToGrid="0">
      <p:cViewPr varScale="1">
        <p:scale>
          <a:sx n="98" d="100"/>
          <a:sy n="98" d="100"/>
        </p:scale>
        <p:origin x="68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931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96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64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246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979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690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906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156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603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085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096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8370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QWt931L2HE?feature=oembed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3oTr215YTM?feature=oembed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y2gkpvKqpE?feature=oembed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CB65D0-496F-4797-A015-C85839E35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One in a crowd">
            <a:extLst>
              <a:ext uri="{FF2B5EF4-FFF2-40B4-BE49-F238E27FC236}">
                <a16:creationId xmlns:a16="http://schemas.microsoft.com/office/drawing/2014/main" id="{EEE6624C-4FE0-C037-E078-2A049329F3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734" b="17266"/>
          <a:stretch>
            <a:fillRect/>
          </a:stretch>
        </p:blipFill>
        <p:spPr>
          <a:xfrm>
            <a:off x="1" y="10"/>
            <a:ext cx="1219200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D2C779-8883-4E5F-A170-0F464918C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990598"/>
            <a:ext cx="12188952" cy="4745182"/>
          </a:xfrm>
          <a:prstGeom prst="rect">
            <a:avLst/>
          </a:prstGeom>
          <a:gradFill>
            <a:gsLst>
              <a:gs pos="35000">
                <a:srgbClr val="000000">
                  <a:alpha val="41000"/>
                </a:srgbClr>
              </a:gs>
              <a:gs pos="0">
                <a:srgbClr val="000000">
                  <a:alpha val="0"/>
                </a:srgbClr>
              </a:gs>
              <a:gs pos="47744">
                <a:srgbClr val="000000">
                  <a:alpha val="51000"/>
                </a:srgbClr>
              </a:gs>
              <a:gs pos="70000">
                <a:srgbClr val="000000">
                  <a:alpha val="37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AC65E1-A12A-F23C-77B7-1112D19286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3541" y="990599"/>
            <a:ext cx="5619054" cy="4849091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The role of Social Enterprise in Society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A523C8-C925-50A1-ABB0-E63BDBC886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12865" y="1447799"/>
            <a:ext cx="2368905" cy="4076699"/>
          </a:xfrm>
        </p:spPr>
        <p:txBody>
          <a:bodyPr anchor="ctr"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D96A694-258D-4418-A83C-B9BA72FD4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15300" y="1780927"/>
            <a:ext cx="0" cy="3390901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sx="88000" sy="88000" algn="tl" rotWithShape="0">
              <a:prstClr val="black">
                <a:alpha val="26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28121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EF92653-5D6D-47E6-8744-0DAF76E04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87A6A3-7077-9B39-EFE4-073F7ED94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4" y="871758"/>
            <a:ext cx="10283452" cy="387114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/>
              <a:t>Social enterprises play a transformative role in society by using business strategies to address social, environmental, and economic challenges—prioritising people and planet over profit.</a:t>
            </a:r>
            <a:br>
              <a:rPr lang="en-US" sz="3600"/>
            </a:br>
            <a:endParaRPr lang="en-US" sz="36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CA98CE3-81A7-4FFE-A047-9AA65998D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8D91C2B-BDB9-49BE-9C44-E0CFE597A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61289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778ADD-DAC0-6499-803C-6A5B9B084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001512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Tackling Social and Environmental Issues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F04AB-86D1-B403-A19C-20BBF6E442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6001512" cy="3931920"/>
          </a:xfrm>
        </p:spPr>
        <p:txBody>
          <a:bodyPr>
            <a:normAutofit/>
          </a:bodyPr>
          <a:lstStyle/>
          <a:p>
            <a:r>
              <a:rPr lang="en-GB" dirty="0"/>
              <a:t>Social enterprises are mission-driven businesses that aim to solve problems like poverty, inequality, unemployment, and climate change.</a:t>
            </a:r>
          </a:p>
          <a:p>
            <a:r>
              <a:rPr lang="en-GB" dirty="0"/>
              <a:t>They often serve marginalised communities, offering services such as affordable housing, mental health care, and job training.</a:t>
            </a:r>
          </a:p>
        </p:txBody>
      </p:sp>
      <p:pic>
        <p:nvPicPr>
          <p:cNvPr id="7" name="Graphic 6" descr="Office Worker">
            <a:extLst>
              <a:ext uri="{FF2B5EF4-FFF2-40B4-BE49-F238E27FC236}">
                <a16:creationId xmlns:a16="http://schemas.microsoft.com/office/drawing/2014/main" id="{39BC8C2B-4D6F-44BA-C5CD-80C096ADF7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74560" y="1951854"/>
            <a:ext cx="4202057" cy="4202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13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9BA72C-10DA-15EA-1D31-17315D224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239599" cy="13075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Reinvesting Profits for Public Good</a:t>
            </a:r>
            <a:br>
              <a:rPr lang="en-GB" sz="2800" dirty="0"/>
            </a:br>
            <a:endParaRPr lang="en-GB" sz="28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15BE95-1337-20E2-B2EF-5DA486F72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BE253-8317-65F8-D95E-F59BE1E6F8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21992"/>
            <a:ext cx="6239599" cy="3941064"/>
          </a:xfrm>
        </p:spPr>
        <p:txBody>
          <a:bodyPr>
            <a:normAutofit/>
          </a:bodyPr>
          <a:lstStyle/>
          <a:p>
            <a:r>
              <a:rPr lang="en-GB" dirty="0"/>
              <a:t>Unlike traditional businesses, they reinvest or donate at least half of their profits to further their social or environmental mission.</a:t>
            </a:r>
          </a:p>
          <a:p>
            <a:r>
              <a:rPr lang="en-GB" dirty="0"/>
              <a:t>This creates a sustainable cycle of impact, where commercial success fuels community benefit.</a:t>
            </a:r>
          </a:p>
          <a:p>
            <a:endParaRPr lang="en-GB" dirty="0"/>
          </a:p>
        </p:txBody>
      </p:sp>
      <p:pic>
        <p:nvPicPr>
          <p:cNvPr id="14" name="Picture 13" descr="Digital numbers art">
            <a:extLst>
              <a:ext uri="{FF2B5EF4-FFF2-40B4-BE49-F238E27FC236}">
                <a16:creationId xmlns:a16="http://schemas.microsoft.com/office/drawing/2014/main" id="{E4751CA6-BBB2-D36D-C0DA-FC1D22A04F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32" r="44011" b="-1"/>
          <a:stretch>
            <a:fillRect/>
          </a:stretch>
        </p:blipFill>
        <p:spPr>
          <a:xfrm>
            <a:off x="7583424" y="10"/>
            <a:ext cx="460857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466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D3CAE0-8162-BE56-96BC-311F0CF57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r>
              <a:rPr lang="en-GB" dirty="0"/>
              <a:t>Driving Inclusive Economic Growth</a:t>
            </a:r>
          </a:p>
        </p:txBody>
      </p:sp>
      <p:pic>
        <p:nvPicPr>
          <p:cNvPr id="5" name="Picture 4" descr="Blurred motion traffic">
            <a:extLst>
              <a:ext uri="{FF2B5EF4-FFF2-40B4-BE49-F238E27FC236}">
                <a16:creationId xmlns:a16="http://schemas.microsoft.com/office/drawing/2014/main" id="{D345C006-3136-6A3F-A9D7-D41E44E07A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159" r="11490" b="-1"/>
          <a:stretch>
            <a:fillRect/>
          </a:stretch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3BD9FF-4633-F550-CB62-7B5177DCA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2236843"/>
            <a:ext cx="5201121" cy="3931920"/>
          </a:xfrm>
        </p:spPr>
        <p:txBody>
          <a:bodyPr>
            <a:normAutofit/>
          </a:bodyPr>
          <a:lstStyle/>
          <a:p>
            <a:r>
              <a:rPr lang="en-GB" dirty="0"/>
              <a:t>With over 131,000 social enterprises in the UK alone, they contribute £78 billion to the economy and employ around 2.3 million people.</a:t>
            </a:r>
          </a:p>
          <a:p>
            <a:pPr marL="0" indent="0">
              <a:buNone/>
            </a:pPr>
            <a:r>
              <a:rPr lang="en-GB" dirty="0"/>
              <a:t>•   They create meaningful jobs, often for people who face barriers to employment, such as those experiencing homelessness or disability.</a:t>
            </a:r>
          </a:p>
        </p:txBody>
      </p:sp>
    </p:spTree>
    <p:extLst>
      <p:ext uri="{BB962C8B-B14F-4D97-AF65-F5344CB8AC3E}">
        <p14:creationId xmlns:p14="http://schemas.microsoft.com/office/powerpoint/2010/main" val="29164137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A4A578-5D6B-5D7A-E8EA-608640AB9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399"/>
            <a:ext cx="5239272" cy="1621147"/>
          </a:xfrm>
        </p:spPr>
        <p:txBody>
          <a:bodyPr>
            <a:normAutofit/>
          </a:bodyPr>
          <a:lstStyle/>
          <a:p>
            <a:r>
              <a:rPr lang="en-GB" dirty="0"/>
              <a:t>Innovating Public Services</a:t>
            </a:r>
          </a:p>
        </p:txBody>
      </p:sp>
      <p:cxnSp>
        <p:nvCxnSpPr>
          <p:cNvPr id="12" name="Straight Connector 1">
            <a:extLst>
              <a:ext uri="{FF2B5EF4-FFF2-40B4-BE49-F238E27FC236}">
                <a16:creationId xmlns:a16="http://schemas.microsoft.com/office/drawing/2014/main" id="{7D3DF08D-8EDA-0FB3-59D9-B692F2ADD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1228BB8E-6757-1404-E15C-8095BDE4F0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4672" y="2672080"/>
            <a:ext cx="3490974" cy="34909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7D88B-4020-B36E-E64B-ADCF04B166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6176" y="914399"/>
            <a:ext cx="5138688" cy="52486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Many social enterprises deliver high-quality public services, including healthcare, education, and waste management, often with more community responsiveness than traditional providers.</a:t>
            </a:r>
          </a:p>
        </p:txBody>
      </p:sp>
    </p:spTree>
    <p:extLst>
      <p:ext uri="{BB962C8B-B14F-4D97-AF65-F5344CB8AC3E}">
        <p14:creationId xmlns:p14="http://schemas.microsoft.com/office/powerpoint/2010/main" val="1237638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870DCF-748B-731E-D28A-E38576C5E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r>
              <a:rPr lang="en-GB" dirty="0"/>
              <a:t>Promoting Social Justice</a:t>
            </a:r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7931FEFA-DC0B-43D6-2729-38B2072BF3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19" r="31990"/>
          <a:stretch>
            <a:fillRect/>
          </a:stretch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47957-B771-D0C6-2477-72A309F9B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2236843"/>
            <a:ext cx="5201121" cy="3931920"/>
          </a:xfrm>
        </p:spPr>
        <p:txBody>
          <a:bodyPr>
            <a:normAutofit/>
          </a:bodyPr>
          <a:lstStyle/>
          <a:p>
            <a:r>
              <a:rPr lang="en-GB" dirty="0"/>
              <a:t>Grounded in ethical frameworks like Rawlsian justice, social enterprises aim to fairly distribute opportunities, respect, and resources across society.</a:t>
            </a:r>
          </a:p>
          <a:p>
            <a:pPr marL="0" indent="0">
              <a:buNone/>
            </a:pPr>
            <a:r>
              <a:rPr lang="en-GB" dirty="0"/>
              <a:t>•  They challenge conventional market models by embedding equity and dignity into their operations.</a:t>
            </a:r>
          </a:p>
        </p:txBody>
      </p:sp>
    </p:spTree>
    <p:extLst>
      <p:ext uri="{BB962C8B-B14F-4D97-AF65-F5344CB8AC3E}">
        <p14:creationId xmlns:p14="http://schemas.microsoft.com/office/powerpoint/2010/main" val="1173892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3E82E-80C4-D5A6-C044-8E520A732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Ynni</a:t>
            </a:r>
            <a:r>
              <a:rPr lang="en-GB" dirty="0"/>
              <a:t> Sir Gar</a:t>
            </a:r>
          </a:p>
        </p:txBody>
      </p:sp>
      <p:pic>
        <p:nvPicPr>
          <p:cNvPr id="4" name="Online Media 3" title="Social Business Wales case study: Ynni Sir Gar">
            <a:hlinkClick r:id="" action="ppaction://media"/>
            <a:extLst>
              <a:ext uri="{FF2B5EF4-FFF2-40B4-BE49-F238E27FC236}">
                <a16:creationId xmlns:a16="http://schemas.microsoft.com/office/drawing/2014/main" id="{7E188561-8514-C669-A534-B83676423F3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735263" y="2222500"/>
            <a:ext cx="6619875" cy="374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649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D0F0F-E8F6-7FF1-EBD1-F766A7E49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their role in society?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52CE4A-D042-B964-2DCF-953740DDAC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Strong Environmental Objective</a:t>
            </a:r>
          </a:p>
          <a:p>
            <a:r>
              <a:rPr lang="en-GB" dirty="0"/>
              <a:t>Providing Volunteering Opportunities</a:t>
            </a:r>
          </a:p>
          <a:p>
            <a:r>
              <a:rPr lang="en-GB" dirty="0"/>
              <a:t>Local Employment and Training in a contemporary and forward thinking industry.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448BDBC-DBAA-FA8A-E301-12C2A9CE4BC4}"/>
              </a:ext>
            </a:extLst>
          </p:cNvPr>
          <p:cNvSpPr/>
          <p:nvPr/>
        </p:nvSpPr>
        <p:spPr>
          <a:xfrm>
            <a:off x="817123" y="4591455"/>
            <a:ext cx="4786009" cy="1284051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D30C02-9D44-DB18-8139-4C3D925C3EDC}"/>
              </a:ext>
            </a:extLst>
          </p:cNvPr>
          <p:cNvSpPr txBox="1"/>
          <p:nvPr/>
        </p:nvSpPr>
        <p:spPr>
          <a:xfrm>
            <a:off x="1128409" y="4740613"/>
            <a:ext cx="40337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Tackling Social and Environmental Issues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CB12534-A369-B514-4A91-E57068CEFD93}"/>
              </a:ext>
            </a:extLst>
          </p:cNvPr>
          <p:cNvSpPr/>
          <p:nvPr/>
        </p:nvSpPr>
        <p:spPr>
          <a:xfrm>
            <a:off x="6024420" y="4591454"/>
            <a:ext cx="4786009" cy="1284051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A648D2-BA26-A6AF-E085-C39F7ED7B802}"/>
              </a:ext>
            </a:extLst>
          </p:cNvPr>
          <p:cNvSpPr txBox="1"/>
          <p:nvPr/>
        </p:nvSpPr>
        <p:spPr>
          <a:xfrm>
            <a:off x="6394315" y="4740613"/>
            <a:ext cx="40916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Driving Inclusive Economic Growth</a:t>
            </a:r>
          </a:p>
        </p:txBody>
      </p:sp>
    </p:spTree>
    <p:extLst>
      <p:ext uri="{BB962C8B-B14F-4D97-AF65-F5344CB8AC3E}">
        <p14:creationId xmlns:p14="http://schemas.microsoft.com/office/powerpoint/2010/main" val="17602534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D4C5C-76FB-BCC3-2D5E-B67F819E1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Haverhub</a:t>
            </a:r>
            <a:endParaRPr lang="en-GB" dirty="0"/>
          </a:p>
        </p:txBody>
      </p:sp>
      <p:pic>
        <p:nvPicPr>
          <p:cNvPr id="4" name="Online Media 3" title="Social Business Wales case study: HaverHub">
            <a:hlinkClick r:id="" action="ppaction://media"/>
            <a:extLst>
              <a:ext uri="{FF2B5EF4-FFF2-40B4-BE49-F238E27FC236}">
                <a16:creationId xmlns:a16="http://schemas.microsoft.com/office/drawing/2014/main" id="{295FFEB6-DCB0-10CD-AC11-F6B563195A1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735263" y="2222500"/>
            <a:ext cx="6619875" cy="374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11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A3FC0-CB20-53F8-E365-6130AE223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their role in society?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12945-05CA-7A0A-8BED-B290F5411F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Regeneration, developing an old historic building and regenerating the town</a:t>
            </a:r>
          </a:p>
          <a:p>
            <a:pPr lvl="1"/>
            <a:r>
              <a:rPr lang="en-GB" dirty="0"/>
              <a:t>Providing a space for innovation and creativity to all ages </a:t>
            </a:r>
          </a:p>
          <a:p>
            <a:pPr lvl="1"/>
            <a:r>
              <a:rPr lang="en-GB" dirty="0"/>
              <a:t>Socialisation </a:t>
            </a:r>
          </a:p>
          <a:p>
            <a:pPr lvl="1"/>
            <a:r>
              <a:rPr lang="en-GB" dirty="0"/>
              <a:t>Supporting local trade</a:t>
            </a:r>
          </a:p>
          <a:p>
            <a:pPr lvl="1"/>
            <a:r>
              <a:rPr lang="en-GB" dirty="0"/>
              <a:t>Providing employment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C1E1CA9-34D3-C6B9-EAF1-26AD513038EC}"/>
              </a:ext>
            </a:extLst>
          </p:cNvPr>
          <p:cNvSpPr/>
          <p:nvPr/>
        </p:nvSpPr>
        <p:spPr>
          <a:xfrm>
            <a:off x="1031132" y="4293140"/>
            <a:ext cx="3430621" cy="830094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856DE0-C5C8-4547-9047-5D4A2817445E}"/>
              </a:ext>
            </a:extLst>
          </p:cNvPr>
          <p:cNvSpPr txBox="1"/>
          <p:nvPr/>
        </p:nvSpPr>
        <p:spPr>
          <a:xfrm>
            <a:off x="1186774" y="4374204"/>
            <a:ext cx="3119336" cy="667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Tackling Social and Environmental Issues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3A9A000-AF5B-D373-77E3-1654E9E4702B}"/>
              </a:ext>
            </a:extLst>
          </p:cNvPr>
          <p:cNvSpPr/>
          <p:nvPr/>
        </p:nvSpPr>
        <p:spPr>
          <a:xfrm>
            <a:off x="1031132" y="5212858"/>
            <a:ext cx="3430621" cy="830094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ADCD8C-3ACD-808D-9899-7EBBB9172CAD}"/>
              </a:ext>
            </a:extLst>
          </p:cNvPr>
          <p:cNvSpPr txBox="1"/>
          <p:nvPr/>
        </p:nvSpPr>
        <p:spPr>
          <a:xfrm>
            <a:off x="1186774" y="5278877"/>
            <a:ext cx="3119336" cy="6647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Driving Inclusive Economic Growth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8C76FBE-346D-DFBC-3517-303F5DA3AB08}"/>
              </a:ext>
            </a:extLst>
          </p:cNvPr>
          <p:cNvSpPr/>
          <p:nvPr/>
        </p:nvSpPr>
        <p:spPr>
          <a:xfrm>
            <a:off x="4996774" y="4293140"/>
            <a:ext cx="3430621" cy="830094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D423B1-A2D8-93FF-FED2-07320FB72085}"/>
              </a:ext>
            </a:extLst>
          </p:cNvPr>
          <p:cNvSpPr txBox="1"/>
          <p:nvPr/>
        </p:nvSpPr>
        <p:spPr>
          <a:xfrm>
            <a:off x="5188085" y="4374204"/>
            <a:ext cx="30155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Reinvesting Profits for Public Good</a:t>
            </a:r>
          </a:p>
        </p:txBody>
      </p:sp>
    </p:spTree>
    <p:extLst>
      <p:ext uri="{BB962C8B-B14F-4D97-AF65-F5344CB8AC3E}">
        <p14:creationId xmlns:p14="http://schemas.microsoft.com/office/powerpoint/2010/main" val="11090373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57B3E-ADD8-A1CB-A2DF-2EF5455B9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Red Dragon Manufacturing</a:t>
            </a:r>
          </a:p>
        </p:txBody>
      </p:sp>
      <p:pic>
        <p:nvPicPr>
          <p:cNvPr id="4" name="Online Media 3" title="Social Enterprise Awards Wales 2015 - One to Watch finalist - Red Dragon Manufacturing">
            <a:hlinkClick r:id="" action="ppaction://media"/>
            <a:extLst>
              <a:ext uri="{FF2B5EF4-FFF2-40B4-BE49-F238E27FC236}">
                <a16:creationId xmlns:a16="http://schemas.microsoft.com/office/drawing/2014/main" id="{CA166CB1-E8D5-C8C4-30FC-3BA8306BFD3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735263" y="2222500"/>
            <a:ext cx="6619875" cy="374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303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0A065-2BFC-8712-40C7-A3133FA54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their role in society?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E8395-66A6-09DD-7929-9CF509188B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Providing employment to hard to reach groups, including homeless people, parents with pre-school children, those who have been in prison or people without qualifications.</a:t>
            </a:r>
          </a:p>
          <a:p>
            <a:r>
              <a:rPr lang="en-GB" dirty="0"/>
              <a:t>Training, education and upskilling people.</a:t>
            </a:r>
          </a:p>
          <a:p>
            <a:r>
              <a:rPr lang="en-GB" dirty="0"/>
              <a:t>Innovating new products suited to areas where a need has been identified.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63E2D8D-E2C2-8287-572B-DD6E7F81BD34}"/>
              </a:ext>
            </a:extLst>
          </p:cNvPr>
          <p:cNvSpPr/>
          <p:nvPr/>
        </p:nvSpPr>
        <p:spPr>
          <a:xfrm>
            <a:off x="800100" y="4273685"/>
            <a:ext cx="3281464" cy="927370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026F60-E2BC-7B1C-5B10-E2DEAB656111}"/>
              </a:ext>
            </a:extLst>
          </p:cNvPr>
          <p:cNvSpPr txBox="1"/>
          <p:nvPr/>
        </p:nvSpPr>
        <p:spPr>
          <a:xfrm>
            <a:off x="939530" y="4362323"/>
            <a:ext cx="30026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Tackling Social and Environmental Issues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D6A6289-CA2B-9235-9399-612F6CAE8137}"/>
              </a:ext>
            </a:extLst>
          </p:cNvPr>
          <p:cNvSpPr/>
          <p:nvPr/>
        </p:nvSpPr>
        <p:spPr>
          <a:xfrm>
            <a:off x="4306110" y="4273685"/>
            <a:ext cx="3281464" cy="927370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32037B2-0EB4-1052-39A1-FECFDA34FAFE}"/>
              </a:ext>
            </a:extLst>
          </p:cNvPr>
          <p:cNvSpPr/>
          <p:nvPr/>
        </p:nvSpPr>
        <p:spPr>
          <a:xfrm>
            <a:off x="7812120" y="4273685"/>
            <a:ext cx="3281464" cy="927370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850AB0-7B8D-EC53-D483-274F38575DD0}"/>
              </a:ext>
            </a:extLst>
          </p:cNvPr>
          <p:cNvSpPr txBox="1"/>
          <p:nvPr/>
        </p:nvSpPr>
        <p:spPr>
          <a:xfrm>
            <a:off x="4546060" y="4362323"/>
            <a:ext cx="2795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Reinvesting Profits for Public Good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F45B20-8503-FE70-EBC1-56B06676C67E}"/>
              </a:ext>
            </a:extLst>
          </p:cNvPr>
          <p:cNvSpPr txBox="1"/>
          <p:nvPr/>
        </p:nvSpPr>
        <p:spPr>
          <a:xfrm>
            <a:off x="8035047" y="4362323"/>
            <a:ext cx="2885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Driving Inclusive Economic Growth</a:t>
            </a:r>
          </a:p>
        </p:txBody>
      </p:sp>
    </p:spTree>
    <p:extLst>
      <p:ext uri="{BB962C8B-B14F-4D97-AF65-F5344CB8AC3E}">
        <p14:creationId xmlns:p14="http://schemas.microsoft.com/office/powerpoint/2010/main" val="9422918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DDA16-CBBA-C328-4764-442610E69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Closing remarks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4EE87-354D-91F3-4C60-58A58B964C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role of Social Enterprise in society is diverse, it encompasses many areas including:</a:t>
            </a:r>
          </a:p>
          <a:p>
            <a:r>
              <a:rPr lang="en-GB" dirty="0"/>
              <a:t>Providing employment, including employing those who find it hard to gain employment for a number of reasons not necessarily met by traditional businesses or the public sector</a:t>
            </a:r>
          </a:p>
          <a:p>
            <a:r>
              <a:rPr lang="en-GB" dirty="0"/>
              <a:t>Regenerating old buildings, town and rural spaces, for the good of the community and also the local economy</a:t>
            </a:r>
          </a:p>
          <a:p>
            <a:r>
              <a:rPr lang="en-GB" dirty="0"/>
              <a:t>Tackling social isolation and providing opportunities</a:t>
            </a:r>
          </a:p>
          <a:p>
            <a:r>
              <a:rPr lang="en-GB" dirty="0"/>
              <a:t>Providing former public services and health care provisions potentially in a preventative manner rather </a:t>
            </a:r>
            <a:r>
              <a:rPr lang="en-GB"/>
              <a:t>that reacting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0580004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495</Words>
  <Application>Microsoft Office PowerPoint</Application>
  <PresentationFormat>Widescreen</PresentationFormat>
  <Paragraphs>47</Paragraphs>
  <Slides>14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Calisto MT</vt:lpstr>
      <vt:lpstr>Univers Condensed</vt:lpstr>
      <vt:lpstr>ChronicleVTI</vt:lpstr>
      <vt:lpstr>The role of Social Enterprise in Society</vt:lpstr>
      <vt:lpstr>Social enterprises play a transformative role in society by using business strategies to address social, environmental, and economic challenges—prioritising people and planet over profit. </vt:lpstr>
      <vt:lpstr>Tackling Social and Environmental Issues</vt:lpstr>
      <vt:lpstr>Reinvesting Profits for Public Good </vt:lpstr>
      <vt:lpstr>Driving Inclusive Economic Growth</vt:lpstr>
      <vt:lpstr>Innovating Public Services</vt:lpstr>
      <vt:lpstr>Promoting Social Justice</vt:lpstr>
      <vt:lpstr>Ynni Sir Gar</vt:lpstr>
      <vt:lpstr>What is their role in society?</vt:lpstr>
      <vt:lpstr>Haverhub</vt:lpstr>
      <vt:lpstr>What is their role in society?</vt:lpstr>
      <vt:lpstr>Red Dragon Manufacturing</vt:lpstr>
      <vt:lpstr>What is their role in society?</vt:lpstr>
      <vt:lpstr>Closing remarks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Shore</dc:creator>
  <cp:lastModifiedBy>Jessica Shore</cp:lastModifiedBy>
  <cp:revision>7</cp:revision>
  <dcterms:created xsi:type="dcterms:W3CDTF">2025-10-06T13:05:58Z</dcterms:created>
  <dcterms:modified xsi:type="dcterms:W3CDTF">2025-10-08T11:49:25Z</dcterms:modified>
</cp:coreProperties>
</file>