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35"/>
  </p:notesMasterIdLst>
  <p:sldIdLst>
    <p:sldId id="266" r:id="rId26"/>
    <p:sldId id="270" r:id="rId27"/>
    <p:sldId id="278" r:id="rId28"/>
    <p:sldId id="280" r:id="rId29"/>
    <p:sldId id="281" r:id="rId30"/>
    <p:sldId id="275" r:id="rId31"/>
    <p:sldId id="282" r:id="rId32"/>
    <p:sldId id="274" r:id="rId33"/>
    <p:sldId id="28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760" autoAdjust="0"/>
  </p:normalViewPr>
  <p:slideViewPr>
    <p:cSldViewPr snapToGrid="0">
      <p:cViewPr varScale="1">
        <p:scale>
          <a:sx n="52" d="100"/>
          <a:sy n="52" d="100"/>
        </p:scale>
        <p:origin x="160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9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414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654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809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94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3157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208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11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aconda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conda.io/projects/conda/en/latest/user-guide/getting-started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lab.research.google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ython.org/download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250303"/>
            <a:ext cx="5755922" cy="4085268"/>
          </a:xfrm>
        </p:spPr>
        <p:txBody>
          <a:bodyPr/>
          <a:lstStyle/>
          <a:p>
            <a:r>
              <a:rPr lang="en-GB" sz="6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ACCA 7025</a:t>
            </a:r>
          </a:p>
          <a:p>
            <a:r>
              <a:rPr lang="en-GB" sz="6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Applied Machine Learning</a:t>
            </a:r>
            <a:endParaRPr lang="en-GB" sz="6000" dirty="0"/>
          </a:p>
          <a:p>
            <a:r>
              <a:rPr lang="en-GB" sz="6000" dirty="0"/>
              <a:t>Anaconda:</a:t>
            </a:r>
          </a:p>
          <a:p>
            <a:r>
              <a:rPr lang="en-GB" sz="5400" dirty="0"/>
              <a:t>Package and Virtual</a:t>
            </a:r>
          </a:p>
          <a:p>
            <a:r>
              <a:rPr lang="en-GB" sz="5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Environment Manager</a:t>
            </a:r>
            <a:endParaRPr lang="en-GB" sz="4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9E34A0-449F-1241-02BE-4DF74D11A106}"/>
              </a:ext>
            </a:extLst>
          </p:cNvPr>
          <p:cNvSpPr txBox="1"/>
          <p:nvPr/>
        </p:nvSpPr>
        <p:spPr>
          <a:xfrm>
            <a:off x="8565501" y="5747657"/>
            <a:ext cx="33652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Mark Huntly:</a:t>
            </a:r>
          </a:p>
          <a:p>
            <a:r>
              <a:rPr lang="en-US" sz="2400" b="1" dirty="0">
                <a:solidFill>
                  <a:schemeClr val="bg1"/>
                </a:solidFill>
              </a:rPr>
              <a:t>m.huntly@uwtsd.ac.uk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Anaconda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11481847" cy="36449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Anaconda is a:</a:t>
            </a:r>
          </a:p>
          <a:p>
            <a:pPr lvl="1"/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P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ackage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Virtual </a:t>
            </a:r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E</a:t>
            </a: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nvironment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Manager</a:t>
            </a:r>
          </a:p>
          <a:p>
            <a:pPr lvl="1"/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used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for Scientific Computing</a:t>
            </a:r>
          </a:p>
          <a:p>
            <a:pPr lvl="1"/>
            <a:r>
              <a:rPr lang="en-GB" sz="36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uses Python…. and more</a:t>
            </a:r>
          </a:p>
          <a:p>
            <a:pPr lvl="1"/>
            <a:endParaRPr lang="en-GB" sz="3600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457200" lvl="1" indent="0" algn="ctr">
              <a:buNone/>
            </a:pPr>
            <a:r>
              <a:rPr lang="en-GB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Download from </a:t>
            </a:r>
            <a:r>
              <a:rPr lang="en-GB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  <a:hlinkClick r:id="rId3"/>
              </a:rPr>
              <a:t>https://www.anaconda.com/</a:t>
            </a:r>
            <a:r>
              <a:rPr lang="en-GB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97954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Anaconda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8"/>
            <a:ext cx="11481847" cy="3993864"/>
          </a:xfrm>
        </p:spPr>
        <p:txBody>
          <a:bodyPr>
            <a:normAutofit fontScale="85000" lnSpcReduction="20000"/>
          </a:bodyPr>
          <a:lstStyle/>
          <a:p>
            <a:r>
              <a:rPr lang="en-GB" sz="4300" b="1" dirty="0"/>
              <a:t>It has:</a:t>
            </a:r>
          </a:p>
          <a:p>
            <a:pPr lvl="1"/>
            <a:r>
              <a:rPr lang="en-GB" sz="3500" dirty="0"/>
              <a:t>Hundreds of Python packages</a:t>
            </a:r>
          </a:p>
          <a:p>
            <a:pPr lvl="1"/>
            <a:r>
              <a:rPr lang="en-GB" sz="3500" dirty="0"/>
              <a:t>The </a:t>
            </a:r>
            <a:r>
              <a:rPr lang="en-GB" sz="3500" dirty="0" err="1"/>
              <a:t>conda</a:t>
            </a:r>
            <a:r>
              <a:rPr lang="en-GB" sz="3500" dirty="0"/>
              <a:t> package and virtual environment manager</a:t>
            </a:r>
          </a:p>
          <a:p>
            <a:pPr lvl="1"/>
            <a:r>
              <a:rPr lang="en-GB" sz="3500" dirty="0"/>
              <a:t>GUI called Anaconda Navigator</a:t>
            </a:r>
          </a:p>
          <a:p>
            <a:pPr lvl="1"/>
            <a:r>
              <a:rPr lang="en-GB" sz="3500" dirty="0"/>
              <a:t>Lots of useful apps pre installed</a:t>
            </a:r>
          </a:p>
          <a:p>
            <a:pPr lvl="2"/>
            <a:r>
              <a:rPr lang="en-GB" sz="2600" dirty="0"/>
              <a:t>PyCharm</a:t>
            </a:r>
          </a:p>
          <a:p>
            <a:pPr lvl="2"/>
            <a:r>
              <a:rPr lang="en-GB" sz="2600" dirty="0" err="1"/>
              <a:t>Jupyter</a:t>
            </a:r>
            <a:r>
              <a:rPr lang="en-GB" sz="2600" dirty="0"/>
              <a:t> Notebook</a:t>
            </a:r>
          </a:p>
          <a:p>
            <a:pPr lvl="2"/>
            <a:r>
              <a:rPr lang="en-GB" sz="2600" dirty="0" err="1"/>
              <a:t>VSCode</a:t>
            </a:r>
            <a:endParaRPr lang="en-GB" sz="2600" dirty="0"/>
          </a:p>
          <a:p>
            <a:pPr lvl="2"/>
            <a:r>
              <a:rPr lang="en-GB" sz="2600" dirty="0" err="1"/>
              <a:t>Rstudio</a:t>
            </a:r>
            <a:endParaRPr lang="en-GB" sz="2600" dirty="0"/>
          </a:p>
          <a:p>
            <a:pPr lvl="2"/>
            <a:r>
              <a:rPr lang="en-GB" sz="2600" dirty="0"/>
              <a:t>Spider</a:t>
            </a:r>
          </a:p>
          <a:p>
            <a:pPr lvl="2"/>
            <a:r>
              <a:rPr lang="en-GB" sz="2600" dirty="0" err="1"/>
              <a:t>Glueviz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974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Anaconda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8"/>
            <a:ext cx="11481847" cy="3993864"/>
          </a:xfrm>
        </p:spPr>
        <p:txBody>
          <a:bodyPr>
            <a:normAutofit fontScale="92500" lnSpcReduction="10000"/>
          </a:bodyPr>
          <a:lstStyle/>
          <a:p>
            <a:r>
              <a:rPr lang="en-US" sz="4000" b="1" dirty="0" err="1"/>
              <a:t>Conda</a:t>
            </a:r>
            <a:r>
              <a:rPr lang="en-US" sz="4000" b="1" dirty="0"/>
              <a:t>:</a:t>
            </a:r>
          </a:p>
          <a:p>
            <a:pPr lvl="1"/>
            <a:r>
              <a:rPr lang="en-US" sz="3500" dirty="0"/>
              <a:t>A package manager.</a:t>
            </a:r>
          </a:p>
          <a:p>
            <a:pPr lvl="2"/>
            <a:r>
              <a:rPr lang="en-US" sz="2800" dirty="0"/>
              <a:t>It can </a:t>
            </a:r>
            <a:r>
              <a:rPr lang="en-US" sz="2800" dirty="0" err="1"/>
              <a:t>analyse</a:t>
            </a:r>
            <a:r>
              <a:rPr lang="en-US" sz="2800" dirty="0"/>
              <a:t> the current environment and work out how to install compatible sets of dependencies if needed and if possible.</a:t>
            </a:r>
          </a:p>
          <a:p>
            <a:pPr lvl="2"/>
            <a:endParaRPr lang="en-US" sz="1300" dirty="0"/>
          </a:p>
          <a:p>
            <a:pPr lvl="1"/>
            <a:r>
              <a:rPr lang="en-GB" sz="3500" dirty="0"/>
              <a:t>And an environment manager.</a:t>
            </a:r>
          </a:p>
          <a:p>
            <a:pPr lvl="2"/>
            <a:r>
              <a:rPr lang="en-GB" sz="2800" dirty="0"/>
              <a:t>It allows the creation of separate environments to keep program files and packages and more.</a:t>
            </a:r>
          </a:p>
          <a:p>
            <a:pPr lvl="2"/>
            <a:r>
              <a:rPr lang="en-GB" sz="2800" dirty="0"/>
              <a:t>The environments are isolated from each other with unique </a:t>
            </a:r>
            <a:r>
              <a:rPr lang="en-GB" sz="2800" dirty="0" err="1"/>
              <a:t>syste</a:t>
            </a:r>
            <a:r>
              <a:rPr lang="en-GB" sz="2800" dirty="0"/>
              <a:t> paths to each.</a:t>
            </a:r>
          </a:p>
        </p:txBody>
      </p:sp>
    </p:spTree>
    <p:extLst>
      <p:ext uri="{BB962C8B-B14F-4D97-AF65-F5344CB8AC3E}">
        <p14:creationId xmlns:p14="http://schemas.microsoft.com/office/powerpoint/2010/main" val="1674170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Anaconda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15979"/>
            <a:ext cx="11481847" cy="4168573"/>
          </a:xfrm>
        </p:spPr>
        <p:txBody>
          <a:bodyPr>
            <a:normAutofit fontScale="92500"/>
          </a:bodyPr>
          <a:lstStyle/>
          <a:p>
            <a:r>
              <a:rPr lang="en-US" sz="4000" b="1" dirty="0" err="1"/>
              <a:t>Conda</a:t>
            </a:r>
            <a:r>
              <a:rPr lang="en-US" sz="4000" b="1" dirty="0"/>
              <a:t>:</a:t>
            </a:r>
          </a:p>
          <a:p>
            <a:endParaRPr lang="en-US" sz="1200" b="1" dirty="0"/>
          </a:p>
          <a:p>
            <a:r>
              <a:rPr lang="en-US" sz="3600" dirty="0"/>
              <a:t>Getting Started guide -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3"/>
              </a:rPr>
              <a:t>https://docs.conda.io/projects/conda/en/latest/user-guide/getting-started.html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2021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indent="0">
              <a:buNone/>
            </a:pPr>
            <a:endParaRPr lang="en-US" sz="4000" b="1" dirty="0"/>
          </a:p>
          <a:p>
            <a:r>
              <a:rPr lang="en-US" sz="3200" dirty="0"/>
              <a:t>It works with binaries as well as source files</a:t>
            </a:r>
          </a:p>
          <a:p>
            <a:r>
              <a:rPr lang="en-US" sz="3200" dirty="0"/>
              <a:t>It works with several languages… As well as Python</a:t>
            </a:r>
          </a:p>
          <a:p>
            <a:r>
              <a:rPr lang="en-US" sz="3200" dirty="0"/>
              <a:t>It can run IDE’s inside its environments as well as </a:t>
            </a:r>
            <a:r>
              <a:rPr lang="en-US" sz="3200" dirty="0" err="1"/>
              <a:t>Jupyter</a:t>
            </a:r>
            <a:r>
              <a:rPr lang="en-US" sz="3200" dirty="0"/>
              <a:t> Notebook</a:t>
            </a:r>
          </a:p>
        </p:txBody>
      </p:sp>
    </p:spTree>
    <p:extLst>
      <p:ext uri="{BB962C8B-B14F-4D97-AF65-F5344CB8AC3E}">
        <p14:creationId xmlns:p14="http://schemas.microsoft.com/office/powerpoint/2010/main" val="1088472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 err="1"/>
              <a:t>Jupyter</a:t>
            </a:r>
            <a:r>
              <a:rPr lang="en-US" sz="6000" b="1" dirty="0"/>
              <a:t> Notebook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2105525"/>
            <a:ext cx="11481847" cy="3633537"/>
          </a:xfrm>
        </p:spPr>
        <p:txBody>
          <a:bodyPr>
            <a:normAutofit/>
          </a:bodyPr>
          <a:lstStyle/>
          <a:p>
            <a:r>
              <a:rPr lang="en-US" sz="3600" dirty="0"/>
              <a:t>A </a:t>
            </a:r>
            <a:r>
              <a:rPr lang="en-US" sz="3600" dirty="0" err="1"/>
              <a:t>Jupyter</a:t>
            </a:r>
            <a:r>
              <a:rPr lang="en-US" sz="3600" dirty="0"/>
              <a:t> Notebook runs in a browser window and can mix Python code and text together.</a:t>
            </a:r>
          </a:p>
          <a:p>
            <a:r>
              <a:rPr lang="en-GB" sz="3600" dirty="0"/>
              <a:t>Python is used within </a:t>
            </a:r>
            <a:r>
              <a:rPr lang="en-GB" sz="3600" dirty="0" err="1"/>
              <a:t>Jupyter</a:t>
            </a:r>
            <a:r>
              <a:rPr lang="en-GB" sz="3600" dirty="0"/>
              <a:t> Notebook and PIP can be used to install libraries such as </a:t>
            </a:r>
            <a:r>
              <a:rPr lang="en-GB" sz="3600" dirty="0" err="1"/>
              <a:t>skLearn</a:t>
            </a:r>
            <a:r>
              <a:rPr lang="en-GB" sz="3600" dirty="0"/>
              <a:t> or Pandas</a:t>
            </a:r>
          </a:p>
          <a:p>
            <a:r>
              <a:rPr lang="en-GB" sz="3600" dirty="0"/>
              <a:t>There are </a:t>
            </a:r>
            <a:r>
              <a:rPr lang="en-GB" sz="3600" dirty="0" err="1"/>
              <a:t>altrnatives</a:t>
            </a:r>
            <a:r>
              <a:rPr lang="en-GB" sz="3600" dirty="0"/>
              <a:t> such as Google </a:t>
            </a:r>
            <a:r>
              <a:rPr lang="en-GB" sz="3600" dirty="0" err="1"/>
              <a:t>Colab</a:t>
            </a:r>
            <a:endParaRPr lang="en-GB" sz="3600" dirty="0"/>
          </a:p>
          <a:p>
            <a:pPr marL="457200" lvl="1" indent="0" algn="ctr">
              <a:buNone/>
            </a:pPr>
            <a:r>
              <a:rPr lang="en-GB" sz="3200" dirty="0">
                <a:hlinkClick r:id="rId3"/>
              </a:rPr>
              <a:t>https://colab.research.google.com/</a:t>
            </a:r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40967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Python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Python is a loosely typed language.</a:t>
            </a:r>
          </a:p>
          <a:p>
            <a:endParaRPr lang="en-US" sz="3600" dirty="0"/>
          </a:p>
          <a:p>
            <a:pPr lvl="1"/>
            <a:r>
              <a:rPr lang="en-US" sz="2800" dirty="0"/>
              <a:t>It can be forgiving BUT syntax needs to be observed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The latest version is 3.11.3 – I will be using version 3.10.*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Download from </a:t>
            </a:r>
            <a:r>
              <a:rPr lang="en-US" sz="2800" dirty="0">
                <a:hlinkClick r:id="rId3"/>
              </a:rPr>
              <a:t>https://www.python.org/downloads/</a:t>
            </a:r>
            <a:r>
              <a:rPr lang="en-US" sz="2800" dirty="0"/>
              <a:t> </a:t>
            </a:r>
          </a:p>
          <a:p>
            <a:pPr lvl="1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2085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Python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Python has a package manager called pip.</a:t>
            </a:r>
          </a:p>
          <a:p>
            <a:endParaRPr lang="en-US" sz="3600" dirty="0"/>
          </a:p>
          <a:p>
            <a:pPr lvl="1"/>
            <a:r>
              <a:rPr lang="en-US" sz="2800" dirty="0"/>
              <a:t>It automatically installs any dependent Python packages without checking if these conflict with previously installed packages.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It can cause conflicts with outer python scripts that require different package versions.</a:t>
            </a:r>
          </a:p>
          <a:p>
            <a:pPr lvl="1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45956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E7E455-498F-26EE-03D5-987C74E1E4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660" b="3317"/>
          <a:stretch/>
        </p:blipFill>
        <p:spPr>
          <a:xfrm>
            <a:off x="7032520" y="2521559"/>
            <a:ext cx="4801261" cy="26501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>
            <a:normAutofit/>
          </a:bodyPr>
          <a:lstStyle/>
          <a:p>
            <a:r>
              <a:rPr lang="en-US" sz="3200" dirty="0"/>
              <a:t>We will be using libraries through the rest of this course:</a:t>
            </a:r>
          </a:p>
          <a:p>
            <a:pPr marL="0" indent="0">
              <a:buNone/>
            </a:pPr>
            <a:endParaRPr lang="en-US" sz="3200" dirty="0"/>
          </a:p>
          <a:p>
            <a:pPr lvl="1"/>
            <a:r>
              <a:rPr lang="en-US" sz="2800" dirty="0"/>
              <a:t>Pandas</a:t>
            </a:r>
          </a:p>
          <a:p>
            <a:pPr lvl="1"/>
            <a:r>
              <a:rPr lang="en-US" sz="2800" dirty="0"/>
              <a:t>Scikit-Learn (</a:t>
            </a:r>
            <a:r>
              <a:rPr lang="en-US" sz="2800" dirty="0" err="1"/>
              <a:t>skLearn</a:t>
            </a:r>
            <a:r>
              <a:rPr lang="en-US" sz="2800" dirty="0"/>
              <a:t>)</a:t>
            </a:r>
          </a:p>
          <a:p>
            <a:pPr lvl="1"/>
            <a:r>
              <a:rPr lang="en-US" sz="2800" dirty="0"/>
              <a:t>Seaborn</a:t>
            </a:r>
          </a:p>
          <a:p>
            <a:pPr lvl="1"/>
            <a:r>
              <a:rPr lang="en-US" sz="2800" dirty="0" err="1"/>
              <a:t>Numpy</a:t>
            </a:r>
            <a:endParaRPr lang="en-US" sz="2800" dirty="0"/>
          </a:p>
          <a:p>
            <a:pPr lvl="1"/>
            <a:r>
              <a:rPr lang="en-US" sz="2800" dirty="0"/>
              <a:t>Matplotlib</a:t>
            </a:r>
          </a:p>
          <a:p>
            <a:pPr lvl="1"/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FFDE55-3A64-DC1B-787F-9EF7C6E387F8}"/>
              </a:ext>
            </a:extLst>
          </p:cNvPr>
          <p:cNvSpPr txBox="1"/>
          <p:nvPr/>
        </p:nvSpPr>
        <p:spPr>
          <a:xfrm>
            <a:off x="4872789" y="2924932"/>
            <a:ext cx="289961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Keras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Pytorch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TensorFLow</a:t>
            </a:r>
            <a:r>
              <a:rPr lang="en-GB" sz="2800" dirty="0"/>
              <a:t> (?)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SciPy (?)</a:t>
            </a:r>
          </a:p>
          <a:p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Machine Learning Libraries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14875800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386</Words>
  <Application>Microsoft Office PowerPoint</Application>
  <PresentationFormat>Widescreen</PresentationFormat>
  <Paragraphs>82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9</vt:i4>
      </vt:variant>
    </vt:vector>
  </HeadingPairs>
  <TitlesOfParts>
    <vt:vector size="34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Anaconda</vt:lpstr>
      <vt:lpstr>Anaconda</vt:lpstr>
      <vt:lpstr>Anaconda</vt:lpstr>
      <vt:lpstr>Anaconda</vt:lpstr>
      <vt:lpstr>Jupyter Notebook</vt:lpstr>
      <vt:lpstr>Python</vt:lpstr>
      <vt:lpstr>Python</vt:lpstr>
      <vt:lpstr>Machine Learning Libraries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40</cp:revision>
  <dcterms:created xsi:type="dcterms:W3CDTF">2021-03-09T15:35:42Z</dcterms:created>
  <dcterms:modified xsi:type="dcterms:W3CDTF">2024-11-27T18:03:17Z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