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4"/>
  </p:sldMasterIdLst>
  <p:notesMasterIdLst>
    <p:notesMasterId r:id="rId22"/>
  </p:notesMasterIdLst>
  <p:handoutMasterIdLst>
    <p:handoutMasterId r:id="rId23"/>
  </p:handoutMasterIdLst>
  <p:sldIdLst>
    <p:sldId id="313" r:id="rId5"/>
    <p:sldId id="311" r:id="rId6"/>
    <p:sldId id="332" r:id="rId7"/>
    <p:sldId id="333" r:id="rId8"/>
    <p:sldId id="334" r:id="rId9"/>
    <p:sldId id="335" r:id="rId10"/>
    <p:sldId id="337" r:id="rId11"/>
    <p:sldId id="336" r:id="rId12"/>
    <p:sldId id="328" r:id="rId13"/>
    <p:sldId id="325" r:id="rId14"/>
    <p:sldId id="326" r:id="rId15"/>
    <p:sldId id="327" r:id="rId16"/>
    <p:sldId id="338" r:id="rId17"/>
    <p:sldId id="258" r:id="rId18"/>
    <p:sldId id="314" r:id="rId19"/>
    <p:sldId id="267" r:id="rId20"/>
    <p:sldId id="273" r:id="rId21"/>
  </p:sldIdLst>
  <p:sldSz cx="9144000" cy="6858000" type="screen4x3"/>
  <p:notesSz cx="6669088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241D4"/>
    <a:srgbClr val="6666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7" autoAdjust="0"/>
    <p:restoredTop sz="90929"/>
  </p:normalViewPr>
  <p:slideViewPr>
    <p:cSldViewPr>
      <p:cViewPr varScale="1">
        <p:scale>
          <a:sx n="77" d="100"/>
          <a:sy n="77" d="100"/>
        </p:scale>
        <p:origin x="1284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259884" y="9263797"/>
            <a:ext cx="295496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defRPr sz="1200" u="none">
                <a:latin typeface="Tahoma" pitchFamily="34" charset="0"/>
              </a:defRPr>
            </a:lvl1pPr>
          </a:lstStyle>
          <a:p>
            <a:fld id="{5DB12561-3B38-4116-946C-79FE08C417A4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888059" y="164513"/>
            <a:ext cx="4891398" cy="399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000" b="1" u="none">
                <a:latin typeface="Tahoma" pitchFamily="34" charset="0"/>
              </a:rPr>
              <a:t>Market-Led Strategic Change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574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 u="none"/>
            </a:lvl1pPr>
          </a:lstStyle>
          <a:p>
            <a:endParaRPr lang="en-GB" alt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-1572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-1572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51767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-1572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u="none">
                <a:latin typeface="Times New Roman" pitchFamily="18" charset="0"/>
              </a:defRPr>
            </a:lvl1pPr>
          </a:lstStyle>
          <a:p>
            <a:endParaRPr lang="en-GB" alt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574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u="none">
                <a:latin typeface="Times New Roman" pitchFamily="18" charset="0"/>
              </a:defRPr>
            </a:lvl1pPr>
          </a:lstStyle>
          <a:p>
            <a:endParaRPr lang="en-GB" altLang="en-US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59350" cy="371951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8059" y="4714953"/>
            <a:ext cx="4891398" cy="4218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888059" y="164513"/>
            <a:ext cx="4891398" cy="459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u="none">
                <a:latin typeface="Tahoma" pitchFamily="34" charset="0"/>
              </a:rPr>
              <a:t>Market-Led Strategic Change</a:t>
            </a: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3259884" y="9263797"/>
            <a:ext cx="295496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b"/>
          <a:lstStyle/>
          <a:p>
            <a:pPr algn="ctr" eaLnBrk="0" hangingPunct="0"/>
            <a:fld id="{6C7C3184-C3E3-41E4-80E3-59EF4EC3D4DB}" type="slidenum">
              <a:rPr lang="en-GB" altLang="en-US" sz="1200" u="none">
                <a:latin typeface="Tahoma" pitchFamily="34" charset="0"/>
              </a:rPr>
              <a:pPr algn="ctr" eaLnBrk="0" hangingPunct="0"/>
              <a:t>‹#›</a:t>
            </a:fld>
            <a:endParaRPr lang="en-GB" altLang="en-US" sz="1200" u="none">
              <a:latin typeface="Tahoma" pitchFamily="34" charset="0"/>
            </a:endParaRP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574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 u="none"/>
            </a:lvl1pPr>
          </a:lstStyle>
          <a:p>
            <a:fld id="{BC72D634-72A0-4C69-8C50-30EC6D56BF5C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-1572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48513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72D634-72A0-4C69-8C50-30EC6D56BF5C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63231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388580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3F5B59D-8107-4E90-ADD5-3F690447449A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84185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37AD7C-D48E-428A-A66C-CE99C2F564BC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4983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173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2301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F8CE-1F95-4824-A05D-61B7F2E93EE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7326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4E6C-F9E8-4098-840B-60AE6431D59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7397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0CFBE-17F1-4F18-9D85-CCC76A0A33A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456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6C83-7BCB-4A47-A27F-2AFF205F76C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9767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C84D8-D9F6-418F-8C5F-867422F6EA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240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9DB22-5937-477F-A28E-9FC78F84E6D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7729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49409-5161-4407-999C-DC6E60DFD2F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7658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55FD4-BB2F-427D-AD9B-EB3B9227A2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5308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4138A-1031-4E1E-96AD-FFCAF2D3C28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866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6C380-2812-42BD-83D5-96D1B63D170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5487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and Engaging in the Customer Experience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>
              <a:solidFill>
                <a:srgbClr val="3241D4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1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35251"/>
            <a:ext cx="2379320" cy="1947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6120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 are looking for quality to be more than a thin veneer; they are looking for it to be the wood from which the whole organisation is cut. </a:t>
            </a:r>
          </a:p>
          <a:p>
            <a:r>
              <a:rPr lang="en-GB" dirty="0"/>
              <a:t>“Quality is not an act, it is a habit”  (Aristotle)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2</a:t>
            </a:fld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357" y="265619"/>
            <a:ext cx="1936043" cy="1386945"/>
          </a:xfrm>
          <a:prstGeom prst="rect">
            <a:avLst/>
          </a:prstGeom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0659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Quality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Four stages of Quality Management:</a:t>
            </a:r>
          </a:p>
          <a:p>
            <a:r>
              <a:rPr lang="en-GB" dirty="0" smtClean="0"/>
              <a:t>Quality Monitoring- Testing of finished products.</a:t>
            </a:r>
          </a:p>
          <a:p>
            <a:r>
              <a:rPr lang="en-GB" dirty="0" smtClean="0"/>
              <a:t>Quality Control- Testing the process to identify weak points and identify corrective measures.</a:t>
            </a:r>
          </a:p>
          <a:p>
            <a:r>
              <a:rPr lang="en-GB" b="1" dirty="0" smtClean="0"/>
              <a:t>Quality Assurance-  (QMS- Quality Management System);</a:t>
            </a:r>
          </a:p>
          <a:p>
            <a:r>
              <a:rPr lang="en-GB" b="1" dirty="0" smtClean="0"/>
              <a:t>Total Quality Management- (TQM Models)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726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QMS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Systematic approach: </a:t>
            </a:r>
          </a:p>
          <a:p>
            <a:r>
              <a:rPr lang="en-GB" sz="2400" dirty="0" smtClean="0"/>
              <a:t>Written plan- What/How – What  they have done to achieve quality, How they maintain quality or  will achieve it in future.  </a:t>
            </a:r>
          </a:p>
          <a:p>
            <a:r>
              <a:rPr lang="en-GB" sz="2400" dirty="0" smtClean="0"/>
              <a:t>A system ensuring fulfilment of customers expectations of quality.</a:t>
            </a:r>
          </a:p>
          <a:p>
            <a:r>
              <a:rPr lang="en-GB" sz="2400" dirty="0" smtClean="0"/>
              <a:t>PDCA Model (Plan, Do, Check, Action) – Edward Deming.</a:t>
            </a:r>
          </a:p>
          <a:p>
            <a:r>
              <a:rPr lang="en-GB" sz="2400" dirty="0" smtClean="0"/>
              <a:t>QMS linked in Europe to ISO standards (International Organisation for Standardisation). This system records evidence that the product/organisation is meeting these standards.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1991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TQM- Total Quality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Founder- Walter A. </a:t>
            </a:r>
            <a:r>
              <a:rPr lang="en-GB" sz="2400" dirty="0" err="1" smtClean="0"/>
              <a:t>Shewhart</a:t>
            </a:r>
            <a:endParaRPr lang="en-GB" sz="2400" dirty="0" smtClean="0"/>
          </a:p>
          <a:p>
            <a:r>
              <a:rPr lang="en-GB" sz="2400" dirty="0" smtClean="0"/>
              <a:t>Based on- Statistical Quality Control</a:t>
            </a:r>
          </a:p>
          <a:p>
            <a:r>
              <a:rPr lang="en-GB" sz="2400" dirty="0" smtClean="0"/>
              <a:t>Evolved by Joseph </a:t>
            </a:r>
            <a:r>
              <a:rPr lang="en-GB" sz="2400" dirty="0" err="1" smtClean="0"/>
              <a:t>Juran</a:t>
            </a:r>
            <a:r>
              <a:rPr lang="en-GB" sz="2400" dirty="0" smtClean="0"/>
              <a:t>-  Management approach to ensuring Customer Satisfaction.</a:t>
            </a:r>
          </a:p>
          <a:p>
            <a:r>
              <a:rPr lang="en-GB" sz="2400" dirty="0" smtClean="0"/>
              <a:t>This is based on a business and management philosophy.</a:t>
            </a:r>
          </a:p>
          <a:p>
            <a:r>
              <a:rPr lang="en-GB" sz="2400" dirty="0" smtClean="0"/>
              <a:t>The target of TQM models is that all employees are instilled with a commitment for total quality.</a:t>
            </a:r>
          </a:p>
          <a:p>
            <a:r>
              <a:rPr lang="en-GB" sz="2400" dirty="0" smtClean="0"/>
              <a:t>We need however, for all those involved in the process of CRM </a:t>
            </a:r>
            <a:r>
              <a:rPr lang="en-GB" sz="2400" dirty="0" err="1" smtClean="0"/>
              <a:t>i.e</a:t>
            </a:r>
            <a:r>
              <a:rPr lang="en-GB" sz="2400" dirty="0" smtClean="0"/>
              <a:t> employees, suppliers </a:t>
            </a:r>
            <a:r>
              <a:rPr lang="en-GB" sz="2400" dirty="0" err="1" smtClean="0"/>
              <a:t>etc</a:t>
            </a:r>
            <a:r>
              <a:rPr lang="en-GB" sz="2400" dirty="0" smtClean="0"/>
              <a:t> to be believes in TQM.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2021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BSC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Balance Scorecard Model- BSC</a:t>
            </a:r>
          </a:p>
          <a:p>
            <a:r>
              <a:rPr lang="en-GB" dirty="0" smtClean="0"/>
              <a:t>Based on setting Targets and Measuring their achievement in four key areas:</a:t>
            </a:r>
          </a:p>
          <a:p>
            <a:r>
              <a:rPr lang="en-GB" dirty="0" smtClean="0"/>
              <a:t>Financial-Profitability</a:t>
            </a:r>
          </a:p>
          <a:p>
            <a:r>
              <a:rPr lang="en-GB" dirty="0" smtClean="0"/>
              <a:t>Customers Perspective- Long term relationship</a:t>
            </a:r>
          </a:p>
          <a:p>
            <a:r>
              <a:rPr lang="en-GB" dirty="0" smtClean="0"/>
              <a:t>Internal View-Productivity</a:t>
            </a:r>
          </a:p>
          <a:p>
            <a:r>
              <a:rPr lang="en-GB" dirty="0" smtClean="0"/>
              <a:t>Innovation- Creative Teams</a:t>
            </a:r>
          </a:p>
          <a:p>
            <a:r>
              <a:rPr lang="en-GB" dirty="0" smtClean="0"/>
              <a:t>To achieve quality all of the above must work in harmony.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6693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EFQM Model- European Foundation for Quality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 structured management system that is used for achieving TQM.</a:t>
            </a:r>
          </a:p>
          <a:p>
            <a:r>
              <a:rPr lang="en-GB" dirty="0" smtClean="0"/>
              <a:t>It using a system of benchmarking the nine areas listed below with the performance of other companies.</a:t>
            </a:r>
          </a:p>
          <a:p>
            <a:r>
              <a:rPr lang="en-GB" dirty="0" smtClean="0"/>
              <a:t>The evaluation of results should be based on employee and customer satisfaction, the company environment and financial results.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1338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EFQM Excellence Model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8</a:t>
            </a:fld>
            <a:endParaRPr lang="en-GB" altLang="en-US"/>
          </a:p>
        </p:txBody>
      </p:sp>
      <p:pic>
        <p:nvPicPr>
          <p:cNvPr id="4098" name="Picture 2" descr="http://www.efqm.org/sites/default/files/styles/full_width/public/images/page/excellence_model.fw_.png?itok=CRM6I81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60" y="2060848"/>
            <a:ext cx="9144000" cy="386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9621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Eight Dimensions of Quality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Performance</a:t>
            </a:r>
          </a:p>
          <a:p>
            <a:r>
              <a:rPr lang="en-GB" dirty="0"/>
              <a:t>Features</a:t>
            </a:r>
          </a:p>
          <a:p>
            <a:r>
              <a:rPr lang="en-GB" dirty="0"/>
              <a:t>Reliability</a:t>
            </a:r>
          </a:p>
          <a:p>
            <a:r>
              <a:rPr lang="en-GB" dirty="0"/>
              <a:t>Conformance </a:t>
            </a:r>
          </a:p>
          <a:p>
            <a:r>
              <a:rPr lang="en-GB" dirty="0"/>
              <a:t>Durability</a:t>
            </a:r>
          </a:p>
          <a:p>
            <a:r>
              <a:rPr lang="en-GB" dirty="0"/>
              <a:t>Serviceability</a:t>
            </a:r>
          </a:p>
          <a:p>
            <a:r>
              <a:rPr lang="en-GB" dirty="0"/>
              <a:t>Aesthetics</a:t>
            </a:r>
          </a:p>
          <a:p>
            <a:r>
              <a:rPr lang="en-GB" dirty="0"/>
              <a:t>Perceived quality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9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0527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Eight Key Quality Issues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Quality leads to lower costs and inspection is too late</a:t>
            </a:r>
          </a:p>
          <a:p>
            <a:r>
              <a:rPr lang="en-GB" dirty="0"/>
              <a:t>The boardroom has ultimate responsibility for quality</a:t>
            </a:r>
          </a:p>
          <a:p>
            <a:r>
              <a:rPr lang="en-GB" dirty="0"/>
              <a:t>Most defects are caused by the system</a:t>
            </a:r>
          </a:p>
          <a:p>
            <a:r>
              <a:rPr lang="en-GB" dirty="0"/>
              <a:t>No process is optimised, it can always be improved</a:t>
            </a:r>
          </a:p>
          <a:p>
            <a:r>
              <a:rPr lang="en-GB" dirty="0"/>
              <a:t>Fear degrades processes – provide job security</a:t>
            </a:r>
          </a:p>
          <a:p>
            <a:r>
              <a:rPr lang="en-GB" dirty="0"/>
              <a:t>Managers must do more than respond to system failure</a:t>
            </a:r>
          </a:p>
          <a:p>
            <a:r>
              <a:rPr lang="en-GB" dirty="0"/>
              <a:t>Build long term relationships with trusted suppliers</a:t>
            </a:r>
          </a:p>
          <a:p>
            <a:r>
              <a:rPr lang="en-GB" dirty="0"/>
              <a:t>Prevention of variation and failure is the key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100" dirty="0"/>
              <a:t>Source: Deming</a:t>
            </a:r>
            <a:endParaRPr lang="en-US" sz="2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10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0735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Eight Routes to Poor Quality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Emphasis on short term profitability</a:t>
            </a:r>
          </a:p>
          <a:p>
            <a:r>
              <a:rPr lang="en-GB" dirty="0"/>
              <a:t>Clamping down on cost but tolerating high waste levels</a:t>
            </a:r>
          </a:p>
          <a:p>
            <a:r>
              <a:rPr lang="en-GB" dirty="0"/>
              <a:t>A ‘take it or leave it’ attitude towards customers</a:t>
            </a:r>
          </a:p>
          <a:p>
            <a:r>
              <a:rPr lang="en-GB" dirty="0"/>
              <a:t>Treating employees as productive robots</a:t>
            </a:r>
          </a:p>
          <a:p>
            <a:r>
              <a:rPr lang="en-GB" dirty="0"/>
              <a:t>Competing on price not sufficiently on quality</a:t>
            </a:r>
          </a:p>
          <a:p>
            <a:r>
              <a:rPr lang="en-GB" dirty="0"/>
              <a:t>Buying at the lowest price</a:t>
            </a:r>
          </a:p>
          <a:p>
            <a:r>
              <a:rPr lang="en-GB" dirty="0"/>
              <a:t>Anti - change but changing arbitrarily when forced</a:t>
            </a:r>
          </a:p>
          <a:p>
            <a:r>
              <a:rPr lang="en-GB" dirty="0"/>
              <a:t>Macho management – the crisis manager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100" dirty="0"/>
              <a:t>Source: Dept. of Trade and Industry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11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25352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Nine Parts to Juran’s Quality </a:t>
            </a:r>
            <a:r>
              <a:rPr lang="en-GB" i="1" dirty="0"/>
              <a:t>‘Route Map’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Identify </a:t>
            </a:r>
            <a:r>
              <a:rPr lang="en-GB" i="1" dirty="0"/>
              <a:t>who</a:t>
            </a:r>
            <a:r>
              <a:rPr lang="en-GB" dirty="0"/>
              <a:t> are our customers</a:t>
            </a:r>
          </a:p>
          <a:p>
            <a:r>
              <a:rPr lang="en-GB" dirty="0"/>
              <a:t>Determine the specific </a:t>
            </a:r>
            <a:r>
              <a:rPr lang="en-GB" i="1" dirty="0"/>
              <a:t>needs</a:t>
            </a:r>
            <a:r>
              <a:rPr lang="en-GB" dirty="0"/>
              <a:t> of those customers</a:t>
            </a:r>
          </a:p>
          <a:p>
            <a:r>
              <a:rPr lang="en-GB" dirty="0"/>
              <a:t>Translate those </a:t>
            </a:r>
            <a:r>
              <a:rPr lang="en-GB" i="1" dirty="0"/>
              <a:t>needs</a:t>
            </a:r>
            <a:r>
              <a:rPr lang="en-GB" dirty="0"/>
              <a:t> into our language</a:t>
            </a:r>
          </a:p>
          <a:p>
            <a:r>
              <a:rPr lang="en-GB" dirty="0"/>
              <a:t>Develop products that </a:t>
            </a:r>
            <a:r>
              <a:rPr lang="en-GB" i="1" dirty="0"/>
              <a:t>respond </a:t>
            </a:r>
            <a:r>
              <a:rPr lang="en-GB" dirty="0"/>
              <a:t>to those needs</a:t>
            </a:r>
          </a:p>
          <a:p>
            <a:r>
              <a:rPr lang="en-GB" dirty="0"/>
              <a:t>Optimise product features to </a:t>
            </a:r>
            <a:r>
              <a:rPr lang="en-GB" i="1" dirty="0"/>
              <a:t>meet</a:t>
            </a:r>
            <a:r>
              <a:rPr lang="en-GB" dirty="0"/>
              <a:t> our needs too</a:t>
            </a:r>
          </a:p>
          <a:p>
            <a:r>
              <a:rPr lang="en-GB" i="1" dirty="0"/>
              <a:t>Develop processes </a:t>
            </a:r>
            <a:r>
              <a:rPr lang="en-GB" dirty="0"/>
              <a:t>able to produce the products</a:t>
            </a:r>
          </a:p>
          <a:p>
            <a:r>
              <a:rPr lang="en-GB" dirty="0"/>
              <a:t>Fine tune and </a:t>
            </a:r>
            <a:r>
              <a:rPr lang="en-GB" i="1" dirty="0"/>
              <a:t>optimise</a:t>
            </a:r>
            <a:r>
              <a:rPr lang="en-GB" dirty="0"/>
              <a:t> the process</a:t>
            </a:r>
          </a:p>
          <a:p>
            <a:r>
              <a:rPr lang="en-GB" i="1" dirty="0"/>
              <a:t>Improve </a:t>
            </a:r>
            <a:r>
              <a:rPr lang="en-GB" dirty="0"/>
              <a:t>the process under operating conditions</a:t>
            </a:r>
          </a:p>
          <a:p>
            <a:r>
              <a:rPr lang="en-GB" i="1" dirty="0"/>
              <a:t>Transfer</a:t>
            </a:r>
            <a:r>
              <a:rPr lang="en-GB" dirty="0"/>
              <a:t> the process to operations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300" dirty="0"/>
              <a:t>Source: Joseph Juran</a:t>
            </a:r>
          </a:p>
          <a:p>
            <a:pPr marL="0" indent="0">
              <a:buNone/>
            </a:pPr>
            <a:endParaRPr lang="en-GB" sz="2300" dirty="0"/>
          </a:p>
          <a:p>
            <a:pPr marL="0" indent="0">
              <a:buNone/>
            </a:pPr>
            <a:r>
              <a:rPr lang="en-GB" sz="2300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12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82455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Quality Models/Processes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Each model or process should be used to achieve customer satisfaction and customer loyalty.</a:t>
            </a:r>
          </a:p>
          <a:p>
            <a:r>
              <a:rPr lang="en-GB" dirty="0" smtClean="0"/>
              <a:t>TQM needs not only to be a philosophy or management system it needs to aid the organisation to achieve ‘excellent’ customer relationships.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02257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Customer Satisfaction and Customer Loyalty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916832"/>
            <a:ext cx="8712968" cy="4572000"/>
          </a:xfrm>
          <a:noFill/>
          <a:ln/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The goal is </a:t>
            </a:r>
            <a:r>
              <a:rPr lang="en-GB" altLang="en-US" b="1" i="1" dirty="0"/>
              <a:t>customer loyalty/retention </a:t>
            </a:r>
            <a:r>
              <a:rPr lang="en-GB" altLang="en-US" dirty="0"/>
              <a:t>because: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retention enhances profitability dramatically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costs of acquiring new customers are higher than costs of retaining old customers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it maximizes customer lifetime value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the causes of customer defection are often directly actionable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Customer Satisfaction (what they think about us) and Customer Loyalty (share we </a:t>
            </a:r>
            <a:r>
              <a:rPr lang="en-GB" dirty="0" smtClean="0"/>
              <a:t>keep from other  </a:t>
            </a:r>
            <a:r>
              <a:rPr lang="en-GB" dirty="0"/>
              <a:t>business) are different things!</a:t>
            </a:r>
          </a:p>
          <a:p>
            <a:pPr lvl="1"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endParaRPr lang="en-GB" altLang="en-US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14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C84D8-D9F6-418F-8C5F-867422F6EA8E}" type="slidenum">
              <a:rPr lang="en-GB" altLang="en-US" smtClean="0"/>
              <a:pPr/>
              <a:t>15</a:t>
            </a:fld>
            <a:endParaRPr lang="en-GB" altLang="en-US"/>
          </a:p>
        </p:txBody>
      </p:sp>
      <p:grpSp>
        <p:nvGrpSpPr>
          <p:cNvPr id="3" name="Group 18"/>
          <p:cNvGrpSpPr>
            <a:grpSpLocks/>
          </p:cNvGrpSpPr>
          <p:nvPr/>
        </p:nvGrpSpPr>
        <p:grpSpPr bwMode="auto">
          <a:xfrm>
            <a:off x="2627784" y="1437825"/>
            <a:ext cx="5192712" cy="4689476"/>
            <a:chOff x="1765" y="1572"/>
            <a:chExt cx="3271" cy="2954"/>
          </a:xfrm>
        </p:grpSpPr>
        <p:grpSp>
          <p:nvGrpSpPr>
            <p:cNvPr id="4" name="Group 7"/>
            <p:cNvGrpSpPr>
              <a:grpSpLocks/>
            </p:cNvGrpSpPr>
            <p:nvPr/>
          </p:nvGrpSpPr>
          <p:grpSpPr bwMode="auto">
            <a:xfrm>
              <a:off x="2356" y="1588"/>
              <a:ext cx="2680" cy="2296"/>
              <a:chOff x="2356" y="1588"/>
              <a:chExt cx="2680" cy="2296"/>
            </a:xfrm>
          </p:grpSpPr>
          <p:sp>
            <p:nvSpPr>
              <p:cNvPr id="15" name="Rectangle 3"/>
              <p:cNvSpPr>
                <a:spLocks noChangeArrowheads="1"/>
              </p:cNvSpPr>
              <p:nvPr/>
            </p:nvSpPr>
            <p:spPr bwMode="auto">
              <a:xfrm>
                <a:off x="2356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" name="Rectangle 4"/>
              <p:cNvSpPr>
                <a:spLocks noChangeArrowheads="1"/>
              </p:cNvSpPr>
              <p:nvPr/>
            </p:nvSpPr>
            <p:spPr bwMode="auto">
              <a:xfrm>
                <a:off x="3700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" name="Rectangle 5"/>
              <p:cNvSpPr>
                <a:spLocks noChangeArrowheads="1"/>
              </p:cNvSpPr>
              <p:nvPr/>
            </p:nvSpPr>
            <p:spPr bwMode="auto">
              <a:xfrm>
                <a:off x="3700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" name="Rectangle 6"/>
              <p:cNvSpPr>
                <a:spLocks noChangeArrowheads="1"/>
              </p:cNvSpPr>
              <p:nvPr/>
            </p:nvSpPr>
            <p:spPr bwMode="auto">
              <a:xfrm>
                <a:off x="2356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>
              <a:off x="2677" y="4235"/>
              <a:ext cx="2208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b="1" u="none" dirty="0"/>
                <a:t>Customer Satisfaction</a:t>
              </a: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>
              <a:off x="4175" y="3886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 dirty="0"/>
                <a:t>High</a:t>
              </a: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>
              <a:off x="2829" y="3896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 dirty="0"/>
                <a:t>Low</a:t>
              </a: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>
              <a:off x="1765" y="1973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High</a:t>
              </a:r>
            </a:p>
          </p:txBody>
        </p:sp>
        <p:sp>
          <p:nvSpPr>
            <p:cNvPr id="10" name="Rectangle 13"/>
            <p:cNvSpPr>
              <a:spLocks noChangeArrowheads="1"/>
            </p:cNvSpPr>
            <p:nvPr/>
          </p:nvSpPr>
          <p:spPr bwMode="auto">
            <a:xfrm>
              <a:off x="1797" y="3106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Low</a:t>
              </a: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4048" y="1572"/>
              <a:ext cx="764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>
                  <a:solidFill>
                    <a:srgbClr val="00B050"/>
                  </a:solidFill>
                </a:rPr>
                <a:t>Apostle</a:t>
              </a:r>
            </a:p>
          </p:txBody>
        </p:sp>
        <p:sp>
          <p:nvSpPr>
            <p:cNvPr id="12" name="Rectangle 15"/>
            <p:cNvSpPr>
              <a:spLocks noChangeArrowheads="1"/>
            </p:cNvSpPr>
            <p:nvPr/>
          </p:nvSpPr>
          <p:spPr bwMode="auto">
            <a:xfrm>
              <a:off x="2600" y="1583"/>
              <a:ext cx="840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>
                  <a:solidFill>
                    <a:srgbClr val="FF0000"/>
                  </a:solidFill>
                </a:rPr>
                <a:t>Hostage</a:t>
              </a:r>
            </a:p>
          </p:txBody>
        </p:sp>
        <p:sp>
          <p:nvSpPr>
            <p:cNvPr id="13" name="Rectangle 16"/>
            <p:cNvSpPr>
              <a:spLocks noChangeArrowheads="1"/>
            </p:cNvSpPr>
            <p:nvPr/>
          </p:nvSpPr>
          <p:spPr bwMode="auto">
            <a:xfrm>
              <a:off x="2523" y="2715"/>
              <a:ext cx="850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>
                  <a:solidFill>
                    <a:srgbClr val="FF0000"/>
                  </a:solidFill>
                </a:rPr>
                <a:t>Defector</a:t>
              </a:r>
            </a:p>
          </p:txBody>
        </p:sp>
        <p:sp>
          <p:nvSpPr>
            <p:cNvPr id="14" name="Rectangle 17"/>
            <p:cNvSpPr>
              <a:spLocks noChangeArrowheads="1"/>
            </p:cNvSpPr>
            <p:nvPr/>
          </p:nvSpPr>
          <p:spPr bwMode="auto">
            <a:xfrm>
              <a:off x="3851" y="3299"/>
              <a:ext cx="1034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>
                  <a:solidFill>
                    <a:srgbClr val="FF0000"/>
                  </a:solidFill>
                </a:rPr>
                <a:t>Mercenary</a:t>
              </a:r>
              <a:endParaRPr lang="en-GB" altLang="en-US" sz="2400" i="1" u="none" dirty="0">
                <a:solidFill>
                  <a:srgbClr val="FF0000"/>
                </a:solidFill>
              </a:endParaRPr>
            </a:p>
          </p:txBody>
        </p:sp>
      </p:grpSp>
      <p:sp>
        <p:nvSpPr>
          <p:cNvPr id="19" name="Rectangle 2"/>
          <p:cNvSpPr>
            <a:spLocks noChangeArrowheads="1"/>
          </p:cNvSpPr>
          <p:nvPr/>
        </p:nvSpPr>
        <p:spPr bwMode="auto">
          <a:xfrm>
            <a:off x="715110" y="537646"/>
            <a:ext cx="7772400" cy="64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3600" u="none" dirty="0">
                <a:latin typeface="Tahoma" pitchFamily="34" charset="0"/>
              </a:rPr>
              <a:t>Loyalty Matrix</a:t>
            </a:r>
          </a:p>
        </p:txBody>
      </p:sp>
      <p:sp>
        <p:nvSpPr>
          <p:cNvPr id="20" name="Rectangle 14"/>
          <p:cNvSpPr>
            <a:spLocks noChangeArrowheads="1"/>
          </p:cNvSpPr>
          <p:nvPr/>
        </p:nvSpPr>
        <p:spPr bwMode="auto">
          <a:xfrm>
            <a:off x="6663261" y="2790031"/>
            <a:ext cx="186012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endParaRPr lang="en-GB" altLang="en-US" sz="2400" i="1" u="none" dirty="0">
              <a:solidFill>
                <a:srgbClr val="00B050"/>
              </a:solidFill>
            </a:endParaRPr>
          </a:p>
        </p:txBody>
      </p:sp>
      <p:sp>
        <p:nvSpPr>
          <p:cNvPr id="21" name="Rectangle 8"/>
          <p:cNvSpPr>
            <a:spLocks noChangeArrowheads="1"/>
          </p:cNvSpPr>
          <p:nvPr/>
        </p:nvSpPr>
        <p:spPr bwMode="auto">
          <a:xfrm>
            <a:off x="429302" y="3048171"/>
            <a:ext cx="2786019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GB" altLang="en-US" sz="2400" b="1" u="none" dirty="0"/>
              <a:t>Customer Loyalty</a:t>
            </a:r>
          </a:p>
        </p:txBody>
      </p:sp>
      <p:sp>
        <p:nvSpPr>
          <p:cNvPr id="22" name="Rectangle 16"/>
          <p:cNvSpPr>
            <a:spLocks noChangeArrowheads="1"/>
          </p:cNvSpPr>
          <p:nvPr/>
        </p:nvSpPr>
        <p:spPr bwMode="auto">
          <a:xfrm>
            <a:off x="4508304" y="4236762"/>
            <a:ext cx="186013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endParaRPr lang="en-GB" altLang="en-US" sz="2400" i="1" u="none" dirty="0">
              <a:solidFill>
                <a:srgbClr val="FF000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959693" y="6072549"/>
            <a:ext cx="4495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Cartwright, R : </a:t>
            </a:r>
            <a:r>
              <a:rPr lang="en-GB" sz="1600" i="1" dirty="0"/>
              <a:t>Customer Relationships</a:t>
            </a:r>
          </a:p>
        </p:txBody>
      </p:sp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271" y="1184619"/>
            <a:ext cx="1994925" cy="1093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8280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The Real Customer Problem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>
            <a:normAutofit lnSpcReduction="10000"/>
          </a:bodyPr>
          <a:lstStyle/>
          <a:p>
            <a:r>
              <a:rPr lang="en-GB" altLang="en-US" dirty="0"/>
              <a:t>Do we really know what service to maximize - or do we invest in creating “value” that customers do not want?</a:t>
            </a:r>
          </a:p>
          <a:p>
            <a:r>
              <a:rPr lang="en-GB" altLang="en-US" dirty="0"/>
              <a:t>Can we deliver what we promise?</a:t>
            </a:r>
          </a:p>
          <a:p>
            <a:r>
              <a:rPr lang="en-GB" altLang="en-US" dirty="0"/>
              <a:t>Can we track the impact of service and quality on customer satisfaction?</a:t>
            </a:r>
          </a:p>
          <a:p>
            <a:r>
              <a:rPr lang="en-GB" altLang="en-US" dirty="0"/>
              <a:t>Customer Satisfaction Measurement – collect the right data, interpret it effectively, and </a:t>
            </a:r>
            <a:r>
              <a:rPr lang="en-GB" altLang="en-US" b="1" i="1" dirty="0"/>
              <a:t>use it </a:t>
            </a:r>
            <a:r>
              <a:rPr lang="en-GB" altLang="en-US" dirty="0"/>
              <a:t>proactively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4583-210D-466B-9E6E-AABD566379F4}" type="slidenum">
              <a:rPr lang="en-GB" altLang="en-US"/>
              <a:pPr/>
              <a:t>16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74625"/>
            <a:ext cx="7772400" cy="641350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Research Suggests ...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838200"/>
            <a:ext cx="8610600" cy="4572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Internal barriers to the effective use of CSM: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internal politics (</a:t>
            </a:r>
            <a:r>
              <a:rPr lang="en-GB" altLang="en-US" sz="2200" dirty="0">
                <a:solidFill>
                  <a:srgbClr val="0070C0"/>
                </a:solidFill>
              </a:rPr>
              <a:t>conflict and struggles for power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market simplification (</a:t>
            </a:r>
            <a:r>
              <a:rPr lang="en-GB" altLang="en-US" sz="2200" dirty="0">
                <a:solidFill>
                  <a:srgbClr val="0070C0"/>
                </a:solidFill>
              </a:rPr>
              <a:t>CS does not really matter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customer fear (</a:t>
            </a:r>
            <a:r>
              <a:rPr lang="en-GB" altLang="en-US" sz="2200" dirty="0">
                <a:solidFill>
                  <a:srgbClr val="0070C0"/>
                </a:solidFill>
              </a:rPr>
              <a:t>asking CS questions raises customer expectations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corporate culture (</a:t>
            </a:r>
            <a:r>
              <a:rPr lang="en-GB" altLang="en-US" sz="2200" dirty="0">
                <a:solidFill>
                  <a:srgbClr val="0070C0"/>
                </a:solidFill>
              </a:rPr>
              <a:t>CS is a low management priority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market complacency (</a:t>
            </a:r>
            <a:r>
              <a:rPr lang="en-GB" altLang="en-US" sz="2200" dirty="0">
                <a:solidFill>
                  <a:srgbClr val="0070C0"/>
                </a:solidFill>
              </a:rPr>
              <a:t>we already know what customers want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resources/capability (</a:t>
            </a:r>
            <a:r>
              <a:rPr lang="en-GB" altLang="en-US" sz="2200" dirty="0">
                <a:solidFill>
                  <a:srgbClr val="0070C0"/>
                </a:solidFill>
              </a:rPr>
              <a:t>too difficult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logistics (</a:t>
            </a:r>
            <a:r>
              <a:rPr lang="en-GB" altLang="en-US" sz="2200" dirty="0">
                <a:solidFill>
                  <a:srgbClr val="0070C0"/>
                </a:solidFill>
              </a:rPr>
              <a:t>who is the real customer?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cost barriers (</a:t>
            </a:r>
            <a:r>
              <a:rPr lang="en-GB" altLang="en-US" sz="2200" dirty="0">
                <a:solidFill>
                  <a:srgbClr val="0070C0"/>
                </a:solidFill>
              </a:rPr>
              <a:t>CSM is too expensive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perceived market drivers (</a:t>
            </a:r>
            <a:r>
              <a:rPr lang="en-GB" altLang="en-US" sz="2200" dirty="0">
                <a:solidFill>
                  <a:srgbClr val="0070C0"/>
                </a:solidFill>
              </a:rPr>
              <a:t>specs and price drive the market not CS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credibility (</a:t>
            </a:r>
            <a:r>
              <a:rPr lang="en-GB" altLang="en-US" sz="2200" dirty="0">
                <a:solidFill>
                  <a:srgbClr val="0070C0"/>
                </a:solidFill>
              </a:rPr>
              <a:t>people do not believe the results</a:t>
            </a:r>
            <a:r>
              <a:rPr lang="en-GB" altLang="en-US" sz="2200" dirty="0"/>
              <a:t>)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3060A-22A9-4360-BE37-03FBD0B6A6CF}" type="slidenum">
              <a:rPr lang="en-GB" altLang="en-US"/>
              <a:pPr/>
              <a:t>17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994" y="5010929"/>
            <a:ext cx="2302024" cy="171054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503AF72900CEC40B8B6D1653D73A328" ma:contentTypeVersion="2" ma:contentTypeDescription="Create a new document." ma:contentTypeScope="" ma:versionID="5669d746081b5fbb9d2d22ff961cfb51">
  <xsd:schema xmlns:xsd="http://www.w3.org/2001/XMLSchema" xmlns:xs="http://www.w3.org/2001/XMLSchema" xmlns:p="http://schemas.microsoft.com/office/2006/metadata/properties" xmlns:ns2="12dde717-b0d9-4745-903a-e5172bc2ef5a" targetNamespace="http://schemas.microsoft.com/office/2006/metadata/properties" ma:root="true" ma:fieldsID="8d4f4987ef3769ba6095ba468b8bd279" ns2:_="">
    <xsd:import namespace="12dde717-b0d9-4745-903a-e5172bc2ef5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dde717-b0d9-4745-903a-e5172bc2ef5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F26214-42E0-4092-8F01-00316D99A211}">
  <ds:schemaRefs>
    <ds:schemaRef ds:uri="http://purl.org/dc/elements/1.1/"/>
    <ds:schemaRef ds:uri="http://schemas.microsoft.com/office/2006/metadata/properties"/>
    <ds:schemaRef ds:uri="12dde717-b0d9-4745-903a-e5172bc2ef5a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BABA445-D0F0-41B8-AF1C-B47ED25B2C0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B4B8C7A-5114-43BF-A98B-494C380B15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dde717-b0d9-4745-903a-e5172bc2ef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4948</TotalTime>
  <Words>901</Words>
  <Application>Microsoft Office PowerPoint</Application>
  <PresentationFormat>On-screen Show (4:3)</PresentationFormat>
  <Paragraphs>142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Tahoma</vt:lpstr>
      <vt:lpstr>Times New Roman</vt:lpstr>
      <vt:lpstr>Office Theme</vt:lpstr>
      <vt:lpstr>Understanding and Engaging in the Customer Experience</vt:lpstr>
      <vt:lpstr>Quality</vt:lpstr>
      <vt:lpstr>Quality Management</vt:lpstr>
      <vt:lpstr>QMS Models</vt:lpstr>
      <vt:lpstr>TQM- Total Quality Management</vt:lpstr>
      <vt:lpstr>BSC Model</vt:lpstr>
      <vt:lpstr>EFQM Model- European Foundation for Quality Management</vt:lpstr>
      <vt:lpstr>EFQM Excellence Model</vt:lpstr>
      <vt:lpstr>Eight Dimensions of Quality</vt:lpstr>
      <vt:lpstr>Eight Key Quality Issues</vt:lpstr>
      <vt:lpstr>Eight Routes to Poor Quality</vt:lpstr>
      <vt:lpstr> Nine Parts to Juran’s Quality ‘Route Map’</vt:lpstr>
      <vt:lpstr>Quality Models/Processes</vt:lpstr>
      <vt:lpstr>Customer Satisfaction and Customer Loyalty</vt:lpstr>
      <vt:lpstr>PowerPoint Presentation</vt:lpstr>
      <vt:lpstr>The Real Customer Problem</vt:lpstr>
      <vt:lpstr>Research Suggests ...</vt:lpstr>
    </vt:vector>
  </TitlesOfParts>
  <Company>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John S. Kiff.</dc:creator>
  <cp:lastModifiedBy>Maria Heffernan</cp:lastModifiedBy>
  <cp:revision>154</cp:revision>
  <cp:lastPrinted>2014-04-04T11:01:44Z</cp:lastPrinted>
  <dcterms:created xsi:type="dcterms:W3CDTF">2001-09-25T11:33:28Z</dcterms:created>
  <dcterms:modified xsi:type="dcterms:W3CDTF">2020-02-12T12:16:37Z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0x010100B503AF72900CEC40B8B6D1653D73A328</vt:lpwstr>
  </property>
</Properties>
</file>