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60" r:id="rId5"/>
    <p:sldId id="261"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CC455C-1942-49F8-A187-CD54672377EC}" v="4" dt="2021-08-11T16:41:12.5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093" autoAdjust="0"/>
  </p:normalViewPr>
  <p:slideViewPr>
    <p:cSldViewPr snapToGrid="0">
      <p:cViewPr varScale="1">
        <p:scale>
          <a:sx n="61" d="100"/>
          <a:sy n="61" d="100"/>
        </p:scale>
        <p:origin x="8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nco Efe Okojie-Aidonojie (1809189)" userId="S::1809189@student.uwtsd.ac.uk::7e558464-5ba9-449b-a989-19dfc9d16379" providerId="AD" clId="Web-{CC1257CE-673E-A184-6560-832028361887}"/>
    <pc:docChg chg="addSld modSld">
      <pc:chgData name="Franco Efe Okojie-Aidonojie (1809189)" userId="S::1809189@student.uwtsd.ac.uk::7e558464-5ba9-449b-a989-19dfc9d16379" providerId="AD" clId="Web-{CC1257CE-673E-A184-6560-832028361887}" dt="2021-08-09T00:12:15.013" v="4727" actId="20577"/>
      <pc:docMkLst>
        <pc:docMk/>
      </pc:docMkLst>
      <pc:sldChg chg="modSp">
        <pc:chgData name="Franco Efe Okojie-Aidonojie (1809189)" userId="S::1809189@student.uwtsd.ac.uk::7e558464-5ba9-449b-a989-19dfc9d16379" providerId="AD" clId="Web-{CC1257CE-673E-A184-6560-832028361887}" dt="2021-08-08T22:45:36.917" v="2530" actId="20577"/>
        <pc:sldMkLst>
          <pc:docMk/>
          <pc:sldMk cId="1512845258" sldId="257"/>
        </pc:sldMkLst>
        <pc:spChg chg="mod">
          <ac:chgData name="Franco Efe Okojie-Aidonojie (1809189)" userId="S::1809189@student.uwtsd.ac.uk::7e558464-5ba9-449b-a989-19dfc9d16379" providerId="AD" clId="Web-{CC1257CE-673E-A184-6560-832028361887}" dt="2021-08-08T22:45:36.917" v="2530" actId="20577"/>
          <ac:spMkLst>
            <pc:docMk/>
            <pc:sldMk cId="1512845258" sldId="257"/>
            <ac:spMk id="3" creationId="{7C55405F-B1B5-4DEF-B747-6D8A425C7DED}"/>
          </ac:spMkLst>
        </pc:spChg>
      </pc:sldChg>
      <pc:sldChg chg="addSp delSp modSp">
        <pc:chgData name="Franco Efe Okojie-Aidonojie (1809189)" userId="S::1809189@student.uwtsd.ac.uk::7e558464-5ba9-449b-a989-19dfc9d16379" providerId="AD" clId="Web-{CC1257CE-673E-A184-6560-832028361887}" dt="2021-08-09T00:12:15.013" v="4727" actId="20577"/>
        <pc:sldMkLst>
          <pc:docMk/>
          <pc:sldMk cId="2274947693" sldId="258"/>
        </pc:sldMkLst>
        <pc:spChg chg="mod">
          <ac:chgData name="Franco Efe Okojie-Aidonojie (1809189)" userId="S::1809189@student.uwtsd.ac.uk::7e558464-5ba9-449b-a989-19dfc9d16379" providerId="AD" clId="Web-{CC1257CE-673E-A184-6560-832028361887}" dt="2021-08-09T00:12:15.013" v="4727" actId="20577"/>
          <ac:spMkLst>
            <pc:docMk/>
            <pc:sldMk cId="2274947693" sldId="258"/>
            <ac:spMk id="3" creationId="{D342EDA8-78A7-48B7-9C96-97679DE6DE9B}"/>
          </ac:spMkLst>
        </pc:spChg>
        <pc:picChg chg="add del mod">
          <ac:chgData name="Franco Efe Okojie-Aidonojie (1809189)" userId="S::1809189@student.uwtsd.ac.uk::7e558464-5ba9-449b-a989-19dfc9d16379" providerId="AD" clId="Web-{CC1257CE-673E-A184-6560-832028361887}" dt="2021-08-08T19:18:21.450" v="2"/>
          <ac:picMkLst>
            <pc:docMk/>
            <pc:sldMk cId="2274947693" sldId="258"/>
            <ac:picMk id="4" creationId="{E44054E9-A0D3-4C9D-A1A6-F4EF960F1F22}"/>
          </ac:picMkLst>
        </pc:picChg>
      </pc:sldChg>
      <pc:sldChg chg="modSp">
        <pc:chgData name="Franco Efe Okojie-Aidonojie (1809189)" userId="S::1809189@student.uwtsd.ac.uk::7e558464-5ba9-449b-a989-19dfc9d16379" providerId="AD" clId="Web-{CC1257CE-673E-A184-6560-832028361887}" dt="2021-08-09T00:04:05.716" v="4664" actId="20577"/>
        <pc:sldMkLst>
          <pc:docMk/>
          <pc:sldMk cId="42112689" sldId="259"/>
        </pc:sldMkLst>
        <pc:spChg chg="mod">
          <ac:chgData name="Franco Efe Okojie-Aidonojie (1809189)" userId="S::1809189@student.uwtsd.ac.uk::7e558464-5ba9-449b-a989-19dfc9d16379" providerId="AD" clId="Web-{CC1257CE-673E-A184-6560-832028361887}" dt="2021-08-09T00:04:05.716" v="4664" actId="20577"/>
          <ac:spMkLst>
            <pc:docMk/>
            <pc:sldMk cId="42112689" sldId="259"/>
            <ac:spMk id="3" creationId="{7D0CCD17-28FE-496A-8B33-DCC80EBEBEEF}"/>
          </ac:spMkLst>
        </pc:spChg>
      </pc:sldChg>
      <pc:sldChg chg="addSp delSp modSp new">
        <pc:chgData name="Franco Efe Okojie-Aidonojie (1809189)" userId="S::1809189@student.uwtsd.ac.uk::7e558464-5ba9-449b-a989-19dfc9d16379" providerId="AD" clId="Web-{CC1257CE-673E-A184-6560-832028361887}" dt="2021-08-09T00:05:53.488" v="4670"/>
        <pc:sldMkLst>
          <pc:docMk/>
          <pc:sldMk cId="3161319583" sldId="260"/>
        </pc:sldMkLst>
        <pc:spChg chg="add mod">
          <ac:chgData name="Franco Efe Okojie-Aidonojie (1809189)" userId="S::1809189@student.uwtsd.ac.uk::7e558464-5ba9-449b-a989-19dfc9d16379" providerId="AD" clId="Web-{CC1257CE-673E-A184-6560-832028361887}" dt="2021-08-08T19:22:58.171" v="73" actId="1076"/>
          <ac:spMkLst>
            <pc:docMk/>
            <pc:sldMk cId="3161319583" sldId="260"/>
            <ac:spMk id="6" creationId="{36C621B0-8C8F-4F58-8C7F-9C2EB92D63DF}"/>
          </ac:spMkLst>
        </pc:spChg>
        <pc:graphicFrameChg chg="add del mod">
          <ac:chgData name="Franco Efe Okojie-Aidonojie (1809189)" userId="S::1809189@student.uwtsd.ac.uk::7e558464-5ba9-449b-a989-19dfc9d16379" providerId="AD" clId="Web-{CC1257CE-673E-A184-6560-832028361887}" dt="2021-08-08T19:18:51.812" v="4"/>
          <ac:graphicFrameMkLst>
            <pc:docMk/>
            <pc:sldMk cId="3161319583" sldId="260"/>
            <ac:graphicFrameMk id="3" creationId="{696A52FF-04E6-41E4-BD4A-6A2BC8BD4D94}"/>
          </ac:graphicFrameMkLst>
        </pc:graphicFrameChg>
        <pc:graphicFrameChg chg="add mod modGraphic">
          <ac:chgData name="Franco Efe Okojie-Aidonojie (1809189)" userId="S::1809189@student.uwtsd.ac.uk::7e558464-5ba9-449b-a989-19dfc9d16379" providerId="AD" clId="Web-{CC1257CE-673E-A184-6560-832028361887}" dt="2021-08-09T00:05:53.488" v="4670"/>
          <ac:graphicFrameMkLst>
            <pc:docMk/>
            <pc:sldMk cId="3161319583" sldId="260"/>
            <ac:graphicFrameMk id="5" creationId="{A5397B8E-A9BF-490E-9DF0-4E1DFBF1246A}"/>
          </ac:graphicFrameMkLst>
        </pc:graphicFrameChg>
      </pc:sldChg>
      <pc:sldChg chg="addSp modSp new">
        <pc:chgData name="Franco Efe Okojie-Aidonojie (1809189)" userId="S::1809189@student.uwtsd.ac.uk::7e558464-5ba9-449b-a989-19dfc9d16379" providerId="AD" clId="Web-{CC1257CE-673E-A184-6560-832028361887}" dt="2021-08-09T00:00:35.007" v="4640"/>
        <pc:sldMkLst>
          <pc:docMk/>
          <pc:sldMk cId="1375892717" sldId="261"/>
        </pc:sldMkLst>
        <pc:spChg chg="add mod">
          <ac:chgData name="Franco Efe Okojie-Aidonojie (1809189)" userId="S::1809189@student.uwtsd.ac.uk::7e558464-5ba9-449b-a989-19dfc9d16379" providerId="AD" clId="Web-{CC1257CE-673E-A184-6560-832028361887}" dt="2021-08-08T19:47:59.233" v="707" actId="20577"/>
          <ac:spMkLst>
            <pc:docMk/>
            <pc:sldMk cId="1375892717" sldId="261"/>
            <ac:spMk id="4" creationId="{6E186C0F-0F65-4E2D-85E1-60D840DAF80E}"/>
          </ac:spMkLst>
        </pc:spChg>
        <pc:graphicFrameChg chg="add mod modGraphic">
          <ac:chgData name="Franco Efe Okojie-Aidonojie (1809189)" userId="S::1809189@student.uwtsd.ac.uk::7e558464-5ba9-449b-a989-19dfc9d16379" providerId="AD" clId="Web-{CC1257CE-673E-A184-6560-832028361887}" dt="2021-08-09T00:00:35.007" v="4640"/>
          <ac:graphicFrameMkLst>
            <pc:docMk/>
            <pc:sldMk cId="1375892717" sldId="261"/>
            <ac:graphicFrameMk id="3" creationId="{4C2A7BF9-A37A-41D0-9928-0A2C034F4EEC}"/>
          </ac:graphicFrameMkLst>
        </pc:graphicFrameChg>
      </pc:sldChg>
    </pc:docChg>
  </pc:docChgLst>
  <pc:docChgLst>
    <pc:chgData name="Franco Efe Okojie-Aidonojie (1809189)" userId="7e558464-5ba9-449b-a989-19dfc9d16379" providerId="ADAL" clId="{69CC455C-1942-49F8-A187-CD54672377EC}"/>
    <pc:docChg chg="undo custSel modSld">
      <pc:chgData name="Franco Efe Okojie-Aidonojie (1809189)" userId="7e558464-5ba9-449b-a989-19dfc9d16379" providerId="ADAL" clId="{69CC455C-1942-49F8-A187-CD54672377EC}" dt="2021-08-11T16:51:42.033" v="5520" actId="20577"/>
      <pc:docMkLst>
        <pc:docMk/>
      </pc:docMkLst>
      <pc:sldChg chg="modSp mod">
        <pc:chgData name="Franco Efe Okojie-Aidonojie (1809189)" userId="7e558464-5ba9-449b-a989-19dfc9d16379" providerId="ADAL" clId="{69CC455C-1942-49F8-A187-CD54672377EC}" dt="2021-08-10T22:46:31.585" v="3744" actId="20577"/>
        <pc:sldMkLst>
          <pc:docMk/>
          <pc:sldMk cId="1512845258" sldId="257"/>
        </pc:sldMkLst>
        <pc:spChg chg="mod">
          <ac:chgData name="Franco Efe Okojie-Aidonojie (1809189)" userId="7e558464-5ba9-449b-a989-19dfc9d16379" providerId="ADAL" clId="{69CC455C-1942-49F8-A187-CD54672377EC}" dt="2021-08-10T22:46:31.585" v="3744" actId="20577"/>
          <ac:spMkLst>
            <pc:docMk/>
            <pc:sldMk cId="1512845258" sldId="257"/>
            <ac:spMk id="3" creationId="{7C55405F-B1B5-4DEF-B747-6D8A425C7DED}"/>
          </ac:spMkLst>
        </pc:spChg>
      </pc:sldChg>
      <pc:sldChg chg="modSp mod">
        <pc:chgData name="Franco Efe Okojie-Aidonojie (1809189)" userId="7e558464-5ba9-449b-a989-19dfc9d16379" providerId="ADAL" clId="{69CC455C-1942-49F8-A187-CD54672377EC}" dt="2021-08-10T22:49:28.835" v="3772" actId="20577"/>
        <pc:sldMkLst>
          <pc:docMk/>
          <pc:sldMk cId="2274947693" sldId="258"/>
        </pc:sldMkLst>
        <pc:spChg chg="mod">
          <ac:chgData name="Franco Efe Okojie-Aidonojie (1809189)" userId="7e558464-5ba9-449b-a989-19dfc9d16379" providerId="ADAL" clId="{69CC455C-1942-49F8-A187-CD54672377EC}" dt="2021-08-10T22:49:28.835" v="3772" actId="20577"/>
          <ac:spMkLst>
            <pc:docMk/>
            <pc:sldMk cId="2274947693" sldId="258"/>
            <ac:spMk id="3" creationId="{D342EDA8-78A7-48B7-9C96-97679DE6DE9B}"/>
          </ac:spMkLst>
        </pc:spChg>
      </pc:sldChg>
      <pc:sldChg chg="modSp mod">
        <pc:chgData name="Franco Efe Okojie-Aidonojie (1809189)" userId="7e558464-5ba9-449b-a989-19dfc9d16379" providerId="ADAL" clId="{69CC455C-1942-49F8-A187-CD54672377EC}" dt="2021-08-11T14:50:33.547" v="4428" actId="20577"/>
        <pc:sldMkLst>
          <pc:docMk/>
          <pc:sldMk cId="42112689" sldId="259"/>
        </pc:sldMkLst>
        <pc:spChg chg="mod">
          <ac:chgData name="Franco Efe Okojie-Aidonojie (1809189)" userId="7e558464-5ba9-449b-a989-19dfc9d16379" providerId="ADAL" clId="{69CC455C-1942-49F8-A187-CD54672377EC}" dt="2021-08-11T14:50:33.547" v="4428" actId="20577"/>
          <ac:spMkLst>
            <pc:docMk/>
            <pc:sldMk cId="42112689" sldId="259"/>
            <ac:spMk id="3" creationId="{7D0CCD17-28FE-496A-8B33-DCC80EBEBEEF}"/>
          </ac:spMkLst>
        </pc:spChg>
      </pc:sldChg>
      <pc:sldChg chg="addSp delSp modSp mod">
        <pc:chgData name="Franco Efe Okojie-Aidonojie (1809189)" userId="7e558464-5ba9-449b-a989-19dfc9d16379" providerId="ADAL" clId="{69CC455C-1942-49F8-A187-CD54672377EC}" dt="2021-08-11T16:45:09.461" v="5271" actId="1076"/>
        <pc:sldMkLst>
          <pc:docMk/>
          <pc:sldMk cId="3161319583" sldId="260"/>
        </pc:sldMkLst>
        <pc:spChg chg="mod ord">
          <ac:chgData name="Franco Efe Okojie-Aidonojie (1809189)" userId="7e558464-5ba9-449b-a989-19dfc9d16379" providerId="ADAL" clId="{69CC455C-1942-49F8-A187-CD54672377EC}" dt="2021-08-11T16:42:41.559" v="5246" actId="1076"/>
          <ac:spMkLst>
            <pc:docMk/>
            <pc:sldMk cId="3161319583" sldId="260"/>
            <ac:spMk id="6" creationId="{36C621B0-8C8F-4F58-8C7F-9C2EB92D63DF}"/>
          </ac:spMkLst>
        </pc:spChg>
        <pc:graphicFrameChg chg="add del mod modGraphic">
          <ac:chgData name="Franco Efe Okojie-Aidonojie (1809189)" userId="7e558464-5ba9-449b-a989-19dfc9d16379" providerId="ADAL" clId="{69CC455C-1942-49F8-A187-CD54672377EC}" dt="2021-08-11T16:45:09.461" v="5271" actId="1076"/>
          <ac:graphicFrameMkLst>
            <pc:docMk/>
            <pc:sldMk cId="3161319583" sldId="260"/>
            <ac:graphicFrameMk id="5" creationId="{A5397B8E-A9BF-490E-9DF0-4E1DFBF1246A}"/>
          </ac:graphicFrameMkLst>
        </pc:graphicFrameChg>
      </pc:sldChg>
      <pc:sldChg chg="modSp mod">
        <pc:chgData name="Franco Efe Okojie-Aidonojie (1809189)" userId="7e558464-5ba9-449b-a989-19dfc9d16379" providerId="ADAL" clId="{69CC455C-1942-49F8-A187-CD54672377EC}" dt="2021-08-11T16:51:42.033" v="5520" actId="20577"/>
        <pc:sldMkLst>
          <pc:docMk/>
          <pc:sldMk cId="1375892717" sldId="261"/>
        </pc:sldMkLst>
        <pc:spChg chg="mod">
          <ac:chgData name="Franco Efe Okojie-Aidonojie (1809189)" userId="7e558464-5ba9-449b-a989-19dfc9d16379" providerId="ADAL" clId="{69CC455C-1942-49F8-A187-CD54672377EC}" dt="2021-08-11T16:34:49.192" v="5185" actId="14100"/>
          <ac:spMkLst>
            <pc:docMk/>
            <pc:sldMk cId="1375892717" sldId="261"/>
            <ac:spMk id="4" creationId="{6E186C0F-0F65-4E2D-85E1-60D840DAF80E}"/>
          </ac:spMkLst>
        </pc:spChg>
        <pc:graphicFrameChg chg="mod ord modGraphic">
          <ac:chgData name="Franco Efe Okojie-Aidonojie (1809189)" userId="7e558464-5ba9-449b-a989-19dfc9d16379" providerId="ADAL" clId="{69CC455C-1942-49F8-A187-CD54672377EC}" dt="2021-08-11T16:51:42.033" v="5520" actId="20577"/>
          <ac:graphicFrameMkLst>
            <pc:docMk/>
            <pc:sldMk cId="1375892717" sldId="261"/>
            <ac:graphicFrameMk id="3" creationId="{4C2A7BF9-A37A-41D0-9928-0A2C034F4EEC}"/>
          </ac:graphicFrameMkLst>
        </pc:graphicFrameChg>
      </pc:sldChg>
    </pc:docChg>
  </pc:docChgLst>
  <pc:docChgLst>
    <pc:chgData name="Franco Efe Okojie-Aidonojie (1809189)" userId="S::1809189@student.uwtsd.ac.uk::7e558464-5ba9-449b-a989-19dfc9d16379" providerId="AD" clId="Web-{A6C5F5AA-C388-635A-E2CA-D4AFD1B61D06}"/>
    <pc:docChg chg="modSld">
      <pc:chgData name="Franco Efe Okojie-Aidonojie (1809189)" userId="S::1809189@student.uwtsd.ac.uk::7e558464-5ba9-449b-a989-19dfc9d16379" providerId="AD" clId="Web-{A6C5F5AA-C388-635A-E2CA-D4AFD1B61D06}" dt="2021-08-09T00:18:07.361" v="33" actId="20577"/>
      <pc:docMkLst>
        <pc:docMk/>
      </pc:docMkLst>
      <pc:sldChg chg="modSp">
        <pc:chgData name="Franco Efe Okojie-Aidonojie (1809189)" userId="S::1809189@student.uwtsd.ac.uk::7e558464-5ba9-449b-a989-19dfc9d16379" providerId="AD" clId="Web-{A6C5F5AA-C388-635A-E2CA-D4AFD1B61D06}" dt="2021-08-09T00:18:07.361" v="33" actId="20577"/>
        <pc:sldMkLst>
          <pc:docMk/>
          <pc:sldMk cId="2274947693" sldId="258"/>
        </pc:sldMkLst>
        <pc:spChg chg="mod">
          <ac:chgData name="Franco Efe Okojie-Aidonojie (1809189)" userId="S::1809189@student.uwtsd.ac.uk::7e558464-5ba9-449b-a989-19dfc9d16379" providerId="AD" clId="Web-{A6C5F5AA-C388-635A-E2CA-D4AFD1B61D06}" dt="2021-08-09T00:18:07.361" v="33" actId="20577"/>
          <ac:spMkLst>
            <pc:docMk/>
            <pc:sldMk cId="2274947693" sldId="258"/>
            <ac:spMk id="3" creationId="{D342EDA8-78A7-48B7-9C96-97679DE6DE9B}"/>
          </ac:spMkLst>
        </pc:spChg>
      </pc:sldChg>
    </pc:docChg>
  </pc:docChgLst>
  <pc:docChgLst>
    <pc:chgData name="Franco Efe Okojie-Aidonojie (1809189)" userId="S::1809189@student.uwtsd.ac.uk::7e558464-5ba9-449b-a989-19dfc9d16379" providerId="AD" clId="Web-{F4A61E56-E9C4-FBA7-3013-FF8048EE6488}"/>
    <pc:docChg chg="modSld">
      <pc:chgData name="Franco Efe Okojie-Aidonojie (1809189)" userId="S::1809189@student.uwtsd.ac.uk::7e558464-5ba9-449b-a989-19dfc9d16379" providerId="AD" clId="Web-{F4A61E56-E9C4-FBA7-3013-FF8048EE6488}" dt="2021-08-06T18:36:10.486" v="1144" actId="20577"/>
      <pc:docMkLst>
        <pc:docMk/>
      </pc:docMkLst>
      <pc:sldChg chg="modSp">
        <pc:chgData name="Franco Efe Okojie-Aidonojie (1809189)" userId="S::1809189@student.uwtsd.ac.uk::7e558464-5ba9-449b-a989-19dfc9d16379" providerId="AD" clId="Web-{F4A61E56-E9C4-FBA7-3013-FF8048EE6488}" dt="2021-08-06T18:36:10.486" v="1144" actId="20577"/>
        <pc:sldMkLst>
          <pc:docMk/>
          <pc:sldMk cId="1512845258" sldId="257"/>
        </pc:sldMkLst>
        <pc:spChg chg="mod">
          <ac:chgData name="Franco Efe Okojie-Aidonojie (1809189)" userId="S::1809189@student.uwtsd.ac.uk::7e558464-5ba9-449b-a989-19dfc9d16379" providerId="AD" clId="Web-{F4A61E56-E9C4-FBA7-3013-FF8048EE6488}" dt="2021-08-06T18:36:10.486" v="1144" actId="20577"/>
          <ac:spMkLst>
            <pc:docMk/>
            <pc:sldMk cId="1512845258" sldId="257"/>
            <ac:spMk id="3" creationId="{7C55405F-B1B5-4DEF-B747-6D8A425C7DED}"/>
          </ac:spMkLst>
        </pc:spChg>
      </pc:sldChg>
      <pc:sldChg chg="modSp">
        <pc:chgData name="Franco Efe Okojie-Aidonojie (1809189)" userId="S::1809189@student.uwtsd.ac.uk::7e558464-5ba9-449b-a989-19dfc9d16379" providerId="AD" clId="Web-{F4A61E56-E9C4-FBA7-3013-FF8048EE6488}" dt="2021-08-06T17:39:05.402" v="478" actId="20577"/>
        <pc:sldMkLst>
          <pc:docMk/>
          <pc:sldMk cId="2274947693" sldId="258"/>
        </pc:sldMkLst>
        <pc:spChg chg="mod">
          <ac:chgData name="Franco Efe Okojie-Aidonojie (1809189)" userId="S::1809189@student.uwtsd.ac.uk::7e558464-5ba9-449b-a989-19dfc9d16379" providerId="AD" clId="Web-{F4A61E56-E9C4-FBA7-3013-FF8048EE6488}" dt="2021-08-06T17:39:05.402" v="478" actId="20577"/>
          <ac:spMkLst>
            <pc:docMk/>
            <pc:sldMk cId="2274947693" sldId="258"/>
            <ac:spMk id="3" creationId="{D342EDA8-78A7-48B7-9C96-97679DE6DE9B}"/>
          </ac:spMkLst>
        </pc:spChg>
      </pc:sldChg>
      <pc:sldChg chg="modSp">
        <pc:chgData name="Franco Efe Okojie-Aidonojie (1809189)" userId="S::1809189@student.uwtsd.ac.uk::7e558464-5ba9-449b-a989-19dfc9d16379" providerId="AD" clId="Web-{F4A61E56-E9C4-FBA7-3013-FF8048EE6488}" dt="2021-08-06T18:34:24.590" v="1134" actId="20577"/>
        <pc:sldMkLst>
          <pc:docMk/>
          <pc:sldMk cId="42112689" sldId="259"/>
        </pc:sldMkLst>
        <pc:spChg chg="mod">
          <ac:chgData name="Franco Efe Okojie-Aidonojie (1809189)" userId="S::1809189@student.uwtsd.ac.uk::7e558464-5ba9-449b-a989-19dfc9d16379" providerId="AD" clId="Web-{F4A61E56-E9C4-FBA7-3013-FF8048EE6488}" dt="2021-08-06T18:34:24.590" v="1134" actId="20577"/>
          <ac:spMkLst>
            <pc:docMk/>
            <pc:sldMk cId="42112689" sldId="259"/>
            <ac:spMk id="3" creationId="{7D0CCD17-28FE-496A-8B33-DCC80EBEBEEF}"/>
          </ac:spMkLst>
        </pc:spChg>
      </pc:sldChg>
    </pc:docChg>
  </pc:docChgLst>
  <pc:docChgLst>
    <pc:chgData name="Franco Efe Okojie-Aidonojie (1809189)" userId="S::1809189@student.uwtsd.ac.uk::7e558464-5ba9-449b-a989-19dfc9d16379" providerId="AD" clId="Web-{EF13FF83-A043-97A9-05DA-920305E6742B}"/>
    <pc:docChg chg="modSld">
      <pc:chgData name="Franco Efe Okojie-Aidonojie (1809189)" userId="S::1809189@student.uwtsd.ac.uk::7e558464-5ba9-449b-a989-19dfc9d16379" providerId="AD" clId="Web-{EF13FF83-A043-97A9-05DA-920305E6742B}" dt="2021-08-05T15:07:58.519" v="53" actId="20577"/>
      <pc:docMkLst>
        <pc:docMk/>
      </pc:docMkLst>
      <pc:sldChg chg="modSp">
        <pc:chgData name="Franco Efe Okojie-Aidonojie (1809189)" userId="S::1809189@student.uwtsd.ac.uk::7e558464-5ba9-449b-a989-19dfc9d16379" providerId="AD" clId="Web-{EF13FF83-A043-97A9-05DA-920305E6742B}" dt="2021-08-05T15:07:58.519" v="53" actId="20577"/>
        <pc:sldMkLst>
          <pc:docMk/>
          <pc:sldMk cId="42112689" sldId="259"/>
        </pc:sldMkLst>
        <pc:spChg chg="mod">
          <ac:chgData name="Franco Efe Okojie-Aidonojie (1809189)" userId="S::1809189@student.uwtsd.ac.uk::7e558464-5ba9-449b-a989-19dfc9d16379" providerId="AD" clId="Web-{EF13FF83-A043-97A9-05DA-920305E6742B}" dt="2021-08-05T15:07:58.519" v="53" actId="20577"/>
          <ac:spMkLst>
            <pc:docMk/>
            <pc:sldMk cId="42112689" sldId="259"/>
            <ac:spMk id="3" creationId="{7D0CCD17-28FE-496A-8B33-DCC80EBEBEEF}"/>
          </ac:spMkLst>
        </pc:spChg>
      </pc:sldChg>
    </pc:docChg>
  </pc:docChgLst>
  <pc:docChgLst>
    <pc:chgData name="Franco Efe Okojie-Aidonojie (1809189)" userId="S::1809189@student.uwtsd.ac.uk::7e558464-5ba9-449b-a989-19dfc9d16379" providerId="AD" clId="Web-{D024DE81-C23E-E5DD-EDC1-862B970F5CD8}"/>
    <pc:docChg chg="modSld">
      <pc:chgData name="Franco Efe Okojie-Aidonojie (1809189)" userId="S::1809189@student.uwtsd.ac.uk::7e558464-5ba9-449b-a989-19dfc9d16379" providerId="AD" clId="Web-{D024DE81-C23E-E5DD-EDC1-862B970F5CD8}" dt="2021-08-03T21:48:01.133" v="60" actId="20577"/>
      <pc:docMkLst>
        <pc:docMk/>
      </pc:docMkLst>
      <pc:sldChg chg="modSp">
        <pc:chgData name="Franco Efe Okojie-Aidonojie (1809189)" userId="S::1809189@student.uwtsd.ac.uk::7e558464-5ba9-449b-a989-19dfc9d16379" providerId="AD" clId="Web-{D024DE81-C23E-E5DD-EDC1-862B970F5CD8}" dt="2021-08-03T21:48:01.133" v="60" actId="20577"/>
        <pc:sldMkLst>
          <pc:docMk/>
          <pc:sldMk cId="1512845258" sldId="257"/>
        </pc:sldMkLst>
        <pc:spChg chg="mod">
          <ac:chgData name="Franco Efe Okojie-Aidonojie (1809189)" userId="S::1809189@student.uwtsd.ac.uk::7e558464-5ba9-449b-a989-19dfc9d16379" providerId="AD" clId="Web-{D024DE81-C23E-E5DD-EDC1-862B970F5CD8}" dt="2021-08-03T21:48:01.133" v="60" actId="20577"/>
          <ac:spMkLst>
            <pc:docMk/>
            <pc:sldMk cId="1512845258" sldId="257"/>
            <ac:spMk id="3" creationId="{7C55405F-B1B5-4DEF-B747-6D8A425C7DE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3CDC39-B309-4E11-B581-62B7DACA62F8}" type="datetimeFigureOut">
              <a:rPr lang="en-GB" smtClean="0"/>
              <a:t>11/08/2021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C0B436-0741-4DE7-A82B-7185370A6A68}" type="slidenum">
              <a:rPr lang="en-GB" smtClean="0"/>
              <a:t>‹#›</a:t>
            </a:fld>
            <a:endParaRPr lang="en-GB"/>
          </a:p>
        </p:txBody>
      </p:sp>
    </p:spTree>
    <p:extLst>
      <p:ext uri="{BB962C8B-B14F-4D97-AF65-F5344CB8AC3E}">
        <p14:creationId xmlns:p14="http://schemas.microsoft.com/office/powerpoint/2010/main" val="2409154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C0B436-0741-4DE7-A82B-7185370A6A68}" type="slidenum">
              <a:rPr lang="en-GB" smtClean="0"/>
              <a:t>5</a:t>
            </a:fld>
            <a:endParaRPr lang="en-GB"/>
          </a:p>
        </p:txBody>
      </p:sp>
    </p:spTree>
    <p:extLst>
      <p:ext uri="{BB962C8B-B14F-4D97-AF65-F5344CB8AC3E}">
        <p14:creationId xmlns:p14="http://schemas.microsoft.com/office/powerpoint/2010/main" val="43007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39639-CB5A-4A89-8CCE-5AEC4F16B92B}"/>
              </a:ext>
            </a:extLst>
          </p:cNvPr>
          <p:cNvSpPr>
            <a:spLocks noGrp="1"/>
          </p:cNvSpPr>
          <p:nvPr>
            <p:ph type="ctrTitle"/>
          </p:nvPr>
        </p:nvSpPr>
        <p:spPr>
          <a:xfrm>
            <a:off x="209227" y="367862"/>
            <a:ext cx="11631478" cy="3979055"/>
          </a:xfrm>
        </p:spPr>
        <p:txBody>
          <a:bodyPr>
            <a:normAutofit fontScale="90000"/>
          </a:bodyPr>
          <a:lstStyle/>
          <a:p>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br>
              <a:rPr lang="en-GB" b="1" dirty="0"/>
            </a:br>
            <a:r>
              <a:rPr lang="en-GB" sz="4400" b="1" dirty="0"/>
              <a:t>Introduction to Research</a:t>
            </a:r>
            <a:br>
              <a:rPr lang="en-GB" sz="4400" b="1" dirty="0"/>
            </a:br>
            <a:r>
              <a:rPr lang="en-GB" sz="4400" b="1" dirty="0"/>
              <a:t>BMHP5005</a:t>
            </a:r>
            <a:br>
              <a:rPr lang="en-GB" sz="4400" b="1" dirty="0"/>
            </a:br>
            <a:r>
              <a:rPr lang="en-GB" sz="4000" b="1" dirty="0"/>
              <a:t>Student Name: Franco Okojie-Aidonojie  </a:t>
            </a:r>
            <a:br>
              <a:rPr lang="en-GB" sz="4000" b="1" dirty="0"/>
            </a:br>
            <a:r>
              <a:rPr lang="en-GB" sz="4000" b="1" dirty="0"/>
              <a:t>Student ID: 1809189    </a:t>
            </a:r>
            <a:br>
              <a:rPr lang="en-GB" b="1" dirty="0"/>
            </a:br>
            <a:br>
              <a:rPr lang="en-GB" dirty="0"/>
            </a:br>
            <a:endParaRPr lang="en-GB" sz="4800" dirty="0"/>
          </a:p>
        </p:txBody>
      </p:sp>
      <p:sp>
        <p:nvSpPr>
          <p:cNvPr id="3" name="Subtitle 2">
            <a:extLst>
              <a:ext uri="{FF2B5EF4-FFF2-40B4-BE49-F238E27FC236}">
                <a16:creationId xmlns:a16="http://schemas.microsoft.com/office/drawing/2014/main" id="{0E8B21DD-5913-418B-899A-535F266F26DC}"/>
              </a:ext>
            </a:extLst>
          </p:cNvPr>
          <p:cNvSpPr>
            <a:spLocks noGrp="1"/>
          </p:cNvSpPr>
          <p:nvPr>
            <p:ph type="subTitle" idx="1"/>
          </p:nvPr>
        </p:nvSpPr>
        <p:spPr/>
        <p:txBody>
          <a:bodyPr>
            <a:normAutofit/>
          </a:bodyPr>
          <a:lstStyle/>
          <a:p>
            <a:r>
              <a:rPr lang="en-GB" sz="4400" dirty="0"/>
              <a:t>Viva </a:t>
            </a:r>
          </a:p>
        </p:txBody>
      </p:sp>
    </p:spTree>
    <p:extLst>
      <p:ext uri="{BB962C8B-B14F-4D97-AF65-F5344CB8AC3E}">
        <p14:creationId xmlns:p14="http://schemas.microsoft.com/office/powerpoint/2010/main" val="1192417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3215897" y="178677"/>
            <a:ext cx="5292672" cy="952699"/>
          </a:xfrm>
        </p:spPr>
        <p:txBody>
          <a:bodyPr>
            <a:normAutofit/>
          </a:bodyPr>
          <a:lstStyle/>
          <a:p>
            <a:r>
              <a:rPr lang="en-GB" sz="2800" b="1" dirty="0"/>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474497" y="1247614"/>
            <a:ext cx="11318109" cy="4733209"/>
          </a:xfrm>
        </p:spPr>
        <p:txBody>
          <a:bodyPr vert="horz" lIns="91440" tIns="45720" rIns="91440" bIns="45720" rtlCol="0" anchor="t">
            <a:normAutofit/>
          </a:bodyPr>
          <a:lstStyle/>
          <a:p>
            <a:pPr marL="0" indent="0">
              <a:buNone/>
              <a:defRPr/>
            </a:pPr>
            <a:r>
              <a:rPr lang="en-US" sz="1400" b="1" dirty="0">
                <a:solidFill>
                  <a:schemeClr val="accent5">
                    <a:lumMod val="75000"/>
                  </a:schemeClr>
                </a:solidFill>
                <a:cs typeface="Calibri"/>
              </a:rPr>
              <a:t>Research rationale: </a:t>
            </a:r>
            <a:r>
              <a:rPr lang="en-US" sz="1500" dirty="0">
                <a:solidFill>
                  <a:schemeClr val="tx1">
                    <a:lumMod val="85000"/>
                    <a:lumOff val="15000"/>
                  </a:schemeClr>
                </a:solidFill>
                <a:cs typeface="Calibri"/>
              </a:rPr>
              <a:t>Obesity</a:t>
            </a:r>
            <a:r>
              <a:rPr lang="en-US" sz="1500" b="1" dirty="0">
                <a:solidFill>
                  <a:schemeClr val="tx1">
                    <a:lumMod val="85000"/>
                    <a:lumOff val="15000"/>
                  </a:schemeClr>
                </a:solidFill>
                <a:cs typeface="Calibri"/>
              </a:rPr>
              <a:t> </a:t>
            </a:r>
            <a:r>
              <a:rPr lang="en-US" sz="1500" dirty="0">
                <a:solidFill>
                  <a:schemeClr val="tx1">
                    <a:lumMod val="85000"/>
                    <a:lumOff val="15000"/>
                  </a:schemeClr>
                </a:solidFill>
                <a:cs typeface="Calibri"/>
              </a:rPr>
              <a:t>has become a global epidemic and studies shows that there's a link between childhood obesity and adult obesity, it is essential to tackling the root causes of obesity from childhood and the related consequences in adult life. Obesity can cause problems that can manifest into underlying health diseases which can lead to death such as type 2 diabetes, cardio-vascular diseases and some types of cancer. It is therefore important to address the causes of obesity from the very early stages to promote healthy living, alleviate the pressures on the health services and promote a sustained healthy population.</a:t>
            </a:r>
          </a:p>
          <a:p>
            <a:pPr marL="0" indent="0">
              <a:buNone/>
              <a:defRPr/>
            </a:pPr>
            <a:endParaRPr lang="en-US" sz="1500" dirty="0">
              <a:solidFill>
                <a:schemeClr val="tx1">
                  <a:lumMod val="85000"/>
                  <a:lumOff val="15000"/>
                </a:schemeClr>
              </a:solidFill>
            </a:endParaRPr>
          </a:p>
          <a:p>
            <a:pPr marL="0" indent="0">
              <a:buNone/>
              <a:defRPr/>
            </a:pPr>
            <a:r>
              <a:rPr lang="en-US" sz="1400" b="1" dirty="0">
                <a:solidFill>
                  <a:schemeClr val="accent5">
                    <a:lumMod val="75000"/>
                  </a:schemeClr>
                </a:solidFill>
              </a:rPr>
              <a:t>Research Question:</a:t>
            </a:r>
            <a:r>
              <a:rPr lang="en-US" sz="1400" dirty="0">
                <a:solidFill>
                  <a:srgbClr val="0070C0"/>
                </a:solidFill>
              </a:rPr>
              <a:t> </a:t>
            </a:r>
            <a:r>
              <a:rPr kumimoji="0" lang="en-US" sz="1400" b="0" u="none" strike="noStrike" kern="1200" cap="none" spc="0" normalizeH="0" baseline="0" noProof="0" dirty="0">
                <a:ln>
                  <a:noFill/>
                </a:ln>
                <a:effectLst/>
                <a:uLnTx/>
                <a:uFillTx/>
                <a:latin typeface="Calibri" panose="020F0502020204030204"/>
                <a:ea typeface="+mn-ea"/>
                <a:cs typeface="+mn-cs"/>
              </a:rPr>
              <a:t>Finding out how obesity impacts children, the cultural perceptions, religious influences</a:t>
            </a:r>
            <a:r>
              <a:rPr lang="en-US" sz="1400" dirty="0">
                <a:latin typeface="Calibri" panose="020F0502020204030204"/>
              </a:rPr>
              <a:t>,</a:t>
            </a:r>
            <a:r>
              <a:rPr kumimoji="0" lang="en-US" sz="1400" b="0" u="none" strike="noStrike" kern="1200" cap="none" spc="0" normalizeH="0" baseline="0" noProof="0" dirty="0">
                <a:ln>
                  <a:noFill/>
                </a:ln>
                <a:effectLst/>
                <a:uLnTx/>
                <a:uFillTx/>
                <a:latin typeface="Calibri" panose="020F0502020204030204"/>
                <a:ea typeface="+mn-ea"/>
                <a:cs typeface="+mn-cs"/>
              </a:rPr>
              <a:t> regimental household </a:t>
            </a:r>
            <a:r>
              <a:rPr lang="en-US" sz="1400" dirty="0">
                <a:latin typeface="Calibri" panose="020F0502020204030204"/>
              </a:rPr>
              <a:t>behaviors and how diets and physical activities can make a difference.</a:t>
            </a:r>
            <a:endParaRPr lang="en-US" sz="1400" b="0" u="none" strike="noStrike" kern="1200" cap="none" spc="0" normalizeH="0" baseline="0" noProof="0" dirty="0">
              <a:ln>
                <a:noFill/>
              </a:ln>
              <a:effectLst/>
              <a:uLnTx/>
              <a:uFillTx/>
              <a:latin typeface="Calibri" panose="020F0502020204030204"/>
              <a:cs typeface="Calibri"/>
            </a:endParaRPr>
          </a:p>
          <a:p>
            <a:pPr marL="0" indent="0">
              <a:buNone/>
            </a:pPr>
            <a:endParaRPr lang="en-US" sz="1400" dirty="0"/>
          </a:p>
          <a:p>
            <a:pPr marL="0" indent="0">
              <a:buNone/>
            </a:pPr>
            <a:r>
              <a:rPr lang="en-US" sz="1400" b="1" i="1" dirty="0">
                <a:solidFill>
                  <a:schemeClr val="accent5">
                    <a:lumMod val="75000"/>
                  </a:schemeClr>
                </a:solidFill>
              </a:rPr>
              <a:t>Aim</a:t>
            </a:r>
            <a:r>
              <a:rPr lang="en-US" sz="1400" b="1" dirty="0">
                <a:solidFill>
                  <a:schemeClr val="accent5">
                    <a:lumMod val="75000"/>
                  </a:schemeClr>
                </a:solidFill>
              </a:rPr>
              <a:t>:</a:t>
            </a:r>
            <a:r>
              <a:rPr lang="en-US" sz="1400" dirty="0"/>
              <a:t> Understanding the impacts of childhood obesity through socio-economic factors, reviewing and digesting religious influences linked to childhood obesity, interpretation of societal misconceptions and better food choices (Diets). </a:t>
            </a:r>
          </a:p>
          <a:p>
            <a:pPr marL="0" indent="0">
              <a:buNone/>
            </a:pPr>
            <a:endParaRPr lang="en-US" sz="1400" dirty="0"/>
          </a:p>
          <a:p>
            <a:pPr marL="0" indent="0">
              <a:buNone/>
            </a:pPr>
            <a:r>
              <a:rPr lang="en-US" sz="1400" b="1" i="1" dirty="0">
                <a:solidFill>
                  <a:schemeClr val="accent5">
                    <a:lumMod val="75000"/>
                  </a:schemeClr>
                </a:solidFill>
              </a:rPr>
              <a:t>Objectives:</a:t>
            </a:r>
            <a:r>
              <a:rPr lang="en-US" sz="1400" i="1" dirty="0">
                <a:solidFill>
                  <a:srgbClr val="0070C0"/>
                </a:solidFill>
              </a:rPr>
              <a:t> </a:t>
            </a:r>
            <a:r>
              <a:rPr lang="en-US" sz="1400" i="1" dirty="0"/>
              <a:t>Explore the causes of</a:t>
            </a:r>
            <a:r>
              <a:rPr lang="en-US" sz="1400" dirty="0"/>
              <a:t> childhood obesity, how socio-economic factors impact societies dealing with obesity, cultural conceptions and misconceptions.</a:t>
            </a:r>
          </a:p>
          <a:p>
            <a:pPr marL="0" indent="0">
              <a:buNone/>
            </a:pPr>
            <a:endParaRPr lang="en-US" sz="2000" i="1" dirty="0">
              <a:solidFill>
                <a:srgbClr val="0070C0"/>
              </a:solidFill>
            </a:endParaRP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4765729" y="210208"/>
            <a:ext cx="2603716" cy="662152"/>
          </a:xfrm>
        </p:spPr>
        <p:txBody>
          <a:bodyPr>
            <a:normAutofit/>
          </a:bodyPr>
          <a:lstStyle/>
          <a:p>
            <a:r>
              <a:rPr lang="en-GB" sz="3200"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273269" y="872360"/>
            <a:ext cx="11529848" cy="5304603"/>
          </a:xfrm>
        </p:spPr>
        <p:txBody>
          <a:bodyPr vert="horz" lIns="91440" tIns="45720" rIns="91440" bIns="45720" rtlCol="0" anchor="t">
            <a:normAutofit/>
          </a:bodyPr>
          <a:lstStyle/>
          <a:p>
            <a:pPr marL="0" indent="0">
              <a:lnSpc>
                <a:spcPct val="200000"/>
              </a:lnSpc>
              <a:buNone/>
            </a:pPr>
            <a:r>
              <a:rPr lang="en-US" sz="2000" dirty="0"/>
              <a:t> </a:t>
            </a:r>
            <a:r>
              <a:rPr lang="en-US" sz="1400" b="1" dirty="0">
                <a:solidFill>
                  <a:schemeClr val="accent5">
                    <a:lumMod val="75000"/>
                  </a:schemeClr>
                </a:solidFill>
              </a:rPr>
              <a:t>Methods:</a:t>
            </a:r>
            <a:r>
              <a:rPr lang="en-US" sz="1400" dirty="0"/>
              <a:t> </a:t>
            </a:r>
            <a:r>
              <a:rPr lang="en-US" sz="1500" dirty="0"/>
              <a:t>Secondary Research, Systematic Literature Review of 12 articles on childhood obesity</a:t>
            </a:r>
            <a:r>
              <a:rPr lang="en-US" sz="2000" dirty="0"/>
              <a:t>.</a:t>
            </a:r>
          </a:p>
          <a:p>
            <a:pPr marL="0" indent="0">
              <a:lnSpc>
                <a:spcPct val="200000"/>
              </a:lnSpc>
              <a:buNone/>
            </a:pPr>
            <a:r>
              <a:rPr lang="en-US" sz="2000" b="1" dirty="0">
                <a:solidFill>
                  <a:schemeClr val="accent5">
                    <a:lumMod val="75000"/>
                  </a:schemeClr>
                </a:solidFill>
              </a:rPr>
              <a:t> </a:t>
            </a:r>
            <a:r>
              <a:rPr lang="en-US" sz="1400" b="1" dirty="0">
                <a:solidFill>
                  <a:schemeClr val="accent5">
                    <a:lumMod val="75000"/>
                  </a:schemeClr>
                </a:solidFill>
              </a:rPr>
              <a:t>Keywords:</a:t>
            </a:r>
            <a:r>
              <a:rPr lang="en-US" sz="1400" dirty="0"/>
              <a:t> </a:t>
            </a:r>
            <a:r>
              <a:rPr lang="en-US" sz="1500" dirty="0"/>
              <a:t>Obesity, Islamic religious settings, Wealth gap, Cultural influences, Physical and Psychological abuses, Diets, media influence and paternal involvement in early years.</a:t>
            </a:r>
            <a:endParaRPr lang="en-US" sz="1500" dirty="0">
              <a:cs typeface="Calibri"/>
            </a:endParaRPr>
          </a:p>
          <a:p>
            <a:pPr marL="0" indent="0">
              <a:lnSpc>
                <a:spcPct val="200000"/>
              </a:lnSpc>
              <a:buNone/>
            </a:pPr>
            <a:r>
              <a:rPr lang="en-US" sz="2000" dirty="0">
                <a:solidFill>
                  <a:srgbClr val="0070C0"/>
                </a:solidFill>
              </a:rPr>
              <a:t> </a:t>
            </a:r>
            <a:r>
              <a:rPr lang="en-US" sz="1400" b="1" dirty="0">
                <a:solidFill>
                  <a:schemeClr val="accent5">
                    <a:lumMod val="75000"/>
                  </a:schemeClr>
                </a:solidFill>
              </a:rPr>
              <a:t>Data sources: </a:t>
            </a:r>
            <a:r>
              <a:rPr lang="en-US" sz="1500" dirty="0"/>
              <a:t>NHS websites, Sage journals, PubMed, ProQuest, EBSCOhost, Wiley Online Library, PMC and BMC Medicine.</a:t>
            </a:r>
            <a:endParaRPr lang="en-US" sz="1500" dirty="0">
              <a:cs typeface="Calibri"/>
            </a:endParaRPr>
          </a:p>
          <a:p>
            <a:pPr marL="0" indent="0">
              <a:lnSpc>
                <a:spcPct val="200000"/>
              </a:lnSpc>
              <a:buNone/>
            </a:pPr>
            <a:r>
              <a:rPr lang="en-US" sz="1400" b="1" dirty="0">
                <a:solidFill>
                  <a:schemeClr val="accent5">
                    <a:lumMod val="75000"/>
                  </a:schemeClr>
                </a:solidFill>
              </a:rPr>
              <a:t>Inclusion criteria:</a:t>
            </a:r>
            <a:r>
              <a:rPr lang="en-US" sz="1400" dirty="0">
                <a:solidFill>
                  <a:srgbClr val="0070C0"/>
                </a:solidFill>
              </a:rPr>
              <a:t> </a:t>
            </a:r>
            <a:r>
              <a:rPr lang="en-US" sz="1400" dirty="0"/>
              <a:t>2015 – Present, childhood (0-16) years in the UK, USA, Canada and Austria, relevant to the cases in the UK, family behaviors and attitudes, Islamic religious settings, routines, regimented mealtimes patterns, link between informal care and negative experiences from childhood. </a:t>
            </a:r>
            <a:endParaRPr lang="en-US" sz="1400" dirty="0">
              <a:cs typeface="Calibri"/>
            </a:endParaRPr>
          </a:p>
          <a:p>
            <a:pPr marL="0" indent="0">
              <a:lnSpc>
                <a:spcPct val="200000"/>
              </a:lnSpc>
              <a:buNone/>
            </a:pPr>
            <a:r>
              <a:rPr lang="en-US" sz="1400" b="1" dirty="0">
                <a:solidFill>
                  <a:schemeClr val="accent5">
                    <a:lumMod val="75000"/>
                  </a:schemeClr>
                </a:solidFill>
              </a:rPr>
              <a:t>Exclusion criteria:</a:t>
            </a:r>
            <a:r>
              <a:rPr lang="en-US" sz="1400" dirty="0">
                <a:solidFill>
                  <a:srgbClr val="0070C0"/>
                </a:solidFill>
              </a:rPr>
              <a:t> </a:t>
            </a:r>
            <a:r>
              <a:rPr lang="en-US" sz="1400" dirty="0"/>
              <a:t>Adult obesity, Pre-2015. </a:t>
            </a:r>
            <a:endParaRPr lang="en-GB" sz="1400" dirty="0"/>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5397B8E-A9BF-490E-9DF0-4E1DFBF1246A}"/>
              </a:ext>
            </a:extLst>
          </p:cNvPr>
          <p:cNvGraphicFramePr>
            <a:graphicFrameLocks noGrp="1"/>
          </p:cNvGraphicFramePr>
          <p:nvPr>
            <p:extLst>
              <p:ext uri="{D42A27DB-BD31-4B8C-83A1-F6EECF244321}">
                <p14:modId xmlns:p14="http://schemas.microsoft.com/office/powerpoint/2010/main" val="930991061"/>
              </p:ext>
            </p:extLst>
          </p:nvPr>
        </p:nvGraphicFramePr>
        <p:xfrm>
          <a:off x="104554" y="357360"/>
          <a:ext cx="11982892" cy="6400800"/>
        </p:xfrm>
        <a:graphic>
          <a:graphicData uri="http://schemas.openxmlformats.org/drawingml/2006/table">
            <a:tbl>
              <a:tblPr firstRow="1" firstCol="1" bandRow="1">
                <a:tableStyleId>{5940675A-B579-460E-94D1-54222C63F5DA}</a:tableStyleId>
              </a:tblPr>
              <a:tblGrid>
                <a:gridCol w="1922923">
                  <a:extLst>
                    <a:ext uri="{9D8B030D-6E8A-4147-A177-3AD203B41FA5}">
                      <a16:colId xmlns:a16="http://schemas.microsoft.com/office/drawing/2014/main" val="3651956008"/>
                    </a:ext>
                  </a:extLst>
                </a:gridCol>
                <a:gridCol w="4339694">
                  <a:extLst>
                    <a:ext uri="{9D8B030D-6E8A-4147-A177-3AD203B41FA5}">
                      <a16:colId xmlns:a16="http://schemas.microsoft.com/office/drawing/2014/main" val="2254607394"/>
                    </a:ext>
                  </a:extLst>
                </a:gridCol>
                <a:gridCol w="3172673">
                  <a:extLst>
                    <a:ext uri="{9D8B030D-6E8A-4147-A177-3AD203B41FA5}">
                      <a16:colId xmlns:a16="http://schemas.microsoft.com/office/drawing/2014/main" val="2260775706"/>
                    </a:ext>
                  </a:extLst>
                </a:gridCol>
                <a:gridCol w="2547602">
                  <a:extLst>
                    <a:ext uri="{9D8B030D-6E8A-4147-A177-3AD203B41FA5}">
                      <a16:colId xmlns:a16="http://schemas.microsoft.com/office/drawing/2014/main" val="1937587162"/>
                    </a:ext>
                  </a:extLst>
                </a:gridCol>
              </a:tblGrid>
              <a:tr h="193390">
                <a:tc>
                  <a:txBody>
                    <a:bodyPr/>
                    <a:lstStyle/>
                    <a:p>
                      <a:pPr marL="0" algn="l" rtl="0" eaLnBrk="1" fontAlgn="t" latinLnBrk="0" hangingPunct="1">
                        <a:spcBef>
                          <a:spcPts val="0"/>
                        </a:spcBef>
                        <a:spcAft>
                          <a:spcPts val="0"/>
                        </a:spcAft>
                      </a:pPr>
                      <a:r>
                        <a:rPr lang="en-GB" sz="1400" b="1" kern="1200" dirty="0">
                          <a:effectLst/>
                        </a:rPr>
                        <a:t>Author and title</a:t>
                      </a:r>
                      <a:endParaRPr lang="en-GB" sz="1400" b="1">
                        <a:effectLst/>
                      </a:endParaRPr>
                    </a:p>
                  </a:txBody>
                  <a:tcPr marL="0" marR="0" marT="0" marB="0" anchor="ctr"/>
                </a:tc>
                <a:tc>
                  <a:txBody>
                    <a:bodyPr/>
                    <a:lstStyle/>
                    <a:p>
                      <a:pPr marL="0" algn="l" rtl="0" eaLnBrk="1" fontAlgn="t" latinLnBrk="0" hangingPunct="1">
                        <a:spcBef>
                          <a:spcPts val="0"/>
                        </a:spcBef>
                        <a:spcAft>
                          <a:spcPts val="0"/>
                        </a:spcAft>
                      </a:pPr>
                      <a:r>
                        <a:rPr lang="en-GB" sz="1400" b="1" kern="1200" dirty="0">
                          <a:effectLst/>
                        </a:rPr>
                        <a:t>Research Questions or Research Objectives  </a:t>
                      </a:r>
                      <a:endParaRPr lang="en-GB" sz="1400" b="1" dirty="0">
                        <a:effectLst/>
                      </a:endParaRPr>
                    </a:p>
                  </a:txBody>
                  <a:tcPr marL="0" marR="0" marT="0" marB="0" anchor="ctr"/>
                </a:tc>
                <a:tc>
                  <a:txBody>
                    <a:bodyPr/>
                    <a:lstStyle/>
                    <a:p>
                      <a:pPr marL="0" algn="l" rtl="0" eaLnBrk="1" fontAlgn="t" latinLnBrk="0" hangingPunct="1">
                        <a:spcBef>
                          <a:spcPts val="0"/>
                        </a:spcBef>
                        <a:spcAft>
                          <a:spcPts val="0"/>
                        </a:spcAft>
                      </a:pPr>
                      <a:r>
                        <a:rPr lang="en-GB" sz="1400" b="1" kern="1200" dirty="0">
                          <a:effectLst/>
                        </a:rPr>
                        <a:t>Methods and Sample </a:t>
                      </a:r>
                      <a:endParaRPr lang="en-GB" sz="1400" b="1" dirty="0">
                        <a:effectLst/>
                      </a:endParaRPr>
                    </a:p>
                  </a:txBody>
                  <a:tcPr marL="0" marR="0" marT="0" marB="0" anchor="ctr"/>
                </a:tc>
                <a:tc>
                  <a:txBody>
                    <a:bodyPr/>
                    <a:lstStyle/>
                    <a:p>
                      <a:pPr marL="0" algn="l" rtl="0" eaLnBrk="1" fontAlgn="t" latinLnBrk="0" hangingPunct="1">
                        <a:spcBef>
                          <a:spcPts val="0"/>
                        </a:spcBef>
                        <a:spcAft>
                          <a:spcPts val="0"/>
                        </a:spcAft>
                      </a:pPr>
                      <a:r>
                        <a:rPr lang="en-GB" sz="1400" b="1" kern="1200" dirty="0">
                          <a:effectLst/>
                        </a:rPr>
                        <a:t>Evaluation of the Article </a:t>
                      </a:r>
                      <a:endParaRPr lang="en-GB" sz="1400" b="1">
                        <a:effectLst/>
                      </a:endParaRPr>
                    </a:p>
                  </a:txBody>
                  <a:tcPr marL="0" marR="0" marT="0" marB="0" anchor="ctr"/>
                </a:tc>
                <a:extLst>
                  <a:ext uri="{0D108BD9-81ED-4DB2-BD59-A6C34878D82A}">
                    <a16:rowId xmlns:a16="http://schemas.microsoft.com/office/drawing/2014/main" val="385895364"/>
                  </a:ext>
                </a:extLst>
              </a:tr>
              <a:tr h="773560">
                <a:tc>
                  <a:txBody>
                    <a:bodyPr/>
                    <a:lstStyle/>
                    <a:p>
                      <a:pPr marL="0" algn="l" rtl="0" eaLnBrk="1" fontAlgn="t" latinLnBrk="0" hangingPunct="1">
                        <a:spcBef>
                          <a:spcPts val="0"/>
                        </a:spcBef>
                        <a:spcAft>
                          <a:spcPts val="0"/>
                        </a:spcAft>
                      </a:pPr>
                      <a:r>
                        <a:rPr lang="en-GB" sz="1400" kern="1200" dirty="0">
                          <a:effectLst/>
                        </a:rPr>
                        <a:t>Dogra et al (2021)</a:t>
                      </a:r>
                    </a:p>
                  </a:txBody>
                  <a:tcPr marL="0" marR="0" marT="0" marB="0" anchor="ctr"/>
                </a:tc>
                <a:tc>
                  <a:txBody>
                    <a:bodyPr/>
                    <a:lstStyle/>
                    <a:p>
                      <a:pPr marL="0" algn="l" rtl="0" eaLnBrk="1" fontAlgn="t" latinLnBrk="0" hangingPunct="1">
                        <a:spcBef>
                          <a:spcPts val="0"/>
                        </a:spcBef>
                        <a:spcAft>
                          <a:spcPts val="0"/>
                        </a:spcAft>
                      </a:pPr>
                      <a:r>
                        <a:rPr lang="en-GB" sz="1400" kern="1200" dirty="0">
                          <a:effectLst/>
                        </a:rPr>
                        <a:t>Interventions using Islamic religious settings on childhood obesity. </a:t>
                      </a:r>
                    </a:p>
                  </a:txBody>
                  <a:tcPr marL="0" marR="0" marT="0" marB="0" anchor="ctr"/>
                </a:tc>
                <a:tc>
                  <a:txBody>
                    <a:bodyPr/>
                    <a:lstStyle/>
                    <a:p>
                      <a:pPr marL="0" algn="l" rtl="0" eaLnBrk="1" fontAlgn="t" latinLnBrk="0" hangingPunct="1">
                        <a:spcBef>
                          <a:spcPts val="0"/>
                        </a:spcBef>
                        <a:spcAft>
                          <a:spcPts val="0"/>
                        </a:spcAft>
                      </a:pPr>
                      <a:r>
                        <a:rPr lang="en-GB" sz="1400" kern="1200" dirty="0">
                          <a:effectLst/>
                        </a:rPr>
                        <a:t>(Qualitative &amp; Quantitative Methods)</a:t>
                      </a:r>
                      <a:endParaRPr lang="en-GB" sz="1400" dirty="0">
                        <a:effectLst/>
                      </a:endParaRPr>
                    </a:p>
                    <a:p>
                      <a:pPr marL="0" lvl="0" algn="l">
                        <a:spcBef>
                          <a:spcPts val="0"/>
                        </a:spcBef>
                        <a:spcAft>
                          <a:spcPts val="0"/>
                        </a:spcAft>
                        <a:buNone/>
                      </a:pPr>
                      <a:r>
                        <a:rPr lang="en-GB" sz="1400" kern="1200" dirty="0">
                          <a:effectLst/>
                        </a:rPr>
                        <a:t>Interviews, focus groups, surveys &amp; </a:t>
                      </a:r>
                      <a:r>
                        <a:rPr lang="en-GB" sz="1400" kern="1200">
                          <a:effectLst/>
                        </a:rPr>
                        <a:t>statistics.</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GB" sz="1400" dirty="0">
                          <a:effectLst/>
                        </a:rPr>
                        <a:t>The impact of obesity in the south Asian community using Islamic religious settings. Confined to a small community group.</a:t>
                      </a:r>
                      <a:endParaRPr lang="en-GB" dirty="0"/>
                    </a:p>
                  </a:txBody>
                  <a:tcPr marL="0" marR="0" marT="0" marB="0" anchor="ctr"/>
                </a:tc>
                <a:extLst>
                  <a:ext uri="{0D108BD9-81ED-4DB2-BD59-A6C34878D82A}">
                    <a16:rowId xmlns:a16="http://schemas.microsoft.com/office/drawing/2014/main" val="1299857126"/>
                  </a:ext>
                </a:extLst>
              </a:tr>
              <a:tr h="773560">
                <a:tc>
                  <a:txBody>
                    <a:bodyPr/>
                    <a:lstStyle/>
                    <a:p>
                      <a:pPr marL="0" algn="l" rtl="0" eaLnBrk="1" fontAlgn="t" latinLnBrk="0" hangingPunct="1">
                        <a:spcBef>
                          <a:spcPts val="0"/>
                        </a:spcBef>
                        <a:spcAft>
                          <a:spcPts val="0"/>
                        </a:spcAft>
                      </a:pPr>
                      <a:r>
                        <a:rPr lang="en-GB" sz="1400" kern="1200" dirty="0">
                          <a:effectLst/>
                        </a:rPr>
                        <a:t>Anderson et al (2017)</a:t>
                      </a:r>
                    </a:p>
                  </a:txBody>
                  <a:tcPr marL="0" marR="0" marT="0" marB="0" anchor="ctr"/>
                </a:tc>
                <a:tc>
                  <a:txBody>
                    <a:bodyPr/>
                    <a:lstStyle/>
                    <a:p>
                      <a:pPr marL="0" algn="l" rtl="0" eaLnBrk="1" fontAlgn="t" latinLnBrk="0" hangingPunct="1">
                        <a:spcBef>
                          <a:spcPts val="0"/>
                        </a:spcBef>
                        <a:spcAft>
                          <a:spcPts val="0"/>
                        </a:spcAft>
                      </a:pPr>
                      <a:r>
                        <a:rPr lang="en-GB" sz="1400" kern="1200">
                          <a:effectLst/>
                        </a:rPr>
                        <a:t>Self-regulations and household routines on obesity.</a:t>
                      </a:r>
                      <a:endParaRPr lang="en-GB" sz="1400" kern="1200"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a:effectLst/>
                        </a:rPr>
                        <a:t>(Qualitative &amp; Quantitative Methods) Data collections, statistics, surveys and questionaires.</a:t>
                      </a:r>
                      <a:endParaRPr lang="en-GB" sz="1400" kern="1200"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dirty="0">
                          <a:effectLst/>
                        </a:rPr>
                        <a:t>Comparative study and the link between Self-regulations and regimented routines in tackling obesity. Lack extensive research</a:t>
                      </a:r>
                    </a:p>
                  </a:txBody>
                  <a:tcPr marL="0" marR="0" marT="0" marB="0" anchor="ctr"/>
                </a:tc>
                <a:extLst>
                  <a:ext uri="{0D108BD9-81ED-4DB2-BD59-A6C34878D82A}">
                    <a16:rowId xmlns:a16="http://schemas.microsoft.com/office/drawing/2014/main" val="558522601"/>
                  </a:ext>
                </a:extLst>
              </a:tr>
              <a:tr h="966950">
                <a:tc>
                  <a:txBody>
                    <a:bodyPr/>
                    <a:lstStyle/>
                    <a:p>
                      <a:pPr marL="0" algn="l" rtl="0" eaLnBrk="1" fontAlgn="t" latinLnBrk="0" hangingPunct="1">
                        <a:spcBef>
                          <a:spcPts val="0"/>
                        </a:spcBef>
                        <a:spcAft>
                          <a:spcPts val="0"/>
                        </a:spcAft>
                      </a:pPr>
                      <a:r>
                        <a:rPr lang="en-GB" sz="1400" dirty="0" err="1">
                          <a:effectLst/>
                        </a:rPr>
                        <a:t>Goisis</a:t>
                      </a:r>
                      <a:r>
                        <a:rPr lang="en-GB" sz="1400" dirty="0">
                          <a:effectLst/>
                        </a:rPr>
                        <a:t> et al (2019)</a:t>
                      </a:r>
                    </a:p>
                  </a:txBody>
                  <a:tcPr marL="0" marR="0" marT="0" marB="0" anchor="ctr"/>
                </a:tc>
                <a:tc>
                  <a:txBody>
                    <a:bodyPr/>
                    <a:lstStyle/>
                    <a:p>
                      <a:pPr marL="0" algn="l" rtl="0" eaLnBrk="1" fontAlgn="t" latinLnBrk="0" hangingPunct="1">
                        <a:spcBef>
                          <a:spcPts val="0"/>
                        </a:spcBef>
                        <a:spcAft>
                          <a:spcPts val="0"/>
                        </a:spcAft>
                      </a:pPr>
                      <a:r>
                        <a:rPr lang="en-GB" sz="1400" dirty="0">
                          <a:effectLst/>
                        </a:rPr>
                        <a:t>Ethnicity, socio-economic factors influencing the rise of </a:t>
                      </a:r>
                      <a:r>
                        <a:rPr lang="en-GB" sz="1400">
                          <a:effectLst/>
                        </a:rPr>
                        <a:t>obesity, the increasing wealth gap.</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dirty="0">
                          <a:effectLst/>
                        </a:rPr>
                        <a:t>National data from 2000-2002, focus group, 90,244 families assessed.</a:t>
                      </a:r>
                    </a:p>
                  </a:txBody>
                  <a:tcPr marL="0" marR="0" marT="0" marB="0" anchor="ctr"/>
                </a:tc>
                <a:tc>
                  <a:txBody>
                    <a:bodyPr/>
                    <a:lstStyle/>
                    <a:p>
                      <a:pPr marL="0" algn="l" rtl="0" eaLnBrk="1" fontAlgn="t" latinLnBrk="0" hangingPunct="1">
                        <a:spcBef>
                          <a:spcPts val="0"/>
                        </a:spcBef>
                        <a:spcAft>
                          <a:spcPts val="0"/>
                        </a:spcAft>
                      </a:pPr>
                      <a:r>
                        <a:rPr lang="en-GB" sz="1400" kern="1200" dirty="0">
                          <a:effectLst/>
                        </a:rPr>
                        <a:t>Wealth gap, socio-economic factors driving obesity in children. The number of families assessed isn’t sufficient for a conclusive report.</a:t>
                      </a:r>
                    </a:p>
                  </a:txBody>
                  <a:tcPr marL="0" marR="0" marT="0" marB="0" anchor="ctr"/>
                </a:tc>
                <a:extLst>
                  <a:ext uri="{0D108BD9-81ED-4DB2-BD59-A6C34878D82A}">
                    <a16:rowId xmlns:a16="http://schemas.microsoft.com/office/drawing/2014/main" val="178097520"/>
                  </a:ext>
                </a:extLst>
              </a:tr>
              <a:tr h="966950">
                <a:tc>
                  <a:txBody>
                    <a:bodyPr/>
                    <a:lstStyle/>
                    <a:p>
                      <a:pPr marL="0" algn="l" rtl="0" eaLnBrk="1" fontAlgn="t" latinLnBrk="0" hangingPunct="1">
                        <a:spcBef>
                          <a:spcPts val="0"/>
                        </a:spcBef>
                        <a:spcAft>
                          <a:spcPts val="0"/>
                        </a:spcAft>
                      </a:pPr>
                      <a:r>
                        <a:rPr lang="en-GB" sz="1400" dirty="0">
                          <a:effectLst/>
                        </a:rPr>
                        <a:t>Griffiths et al (2019) </a:t>
                      </a:r>
                    </a:p>
                  </a:txBody>
                  <a:tcPr marL="0" marR="0" marT="0" marB="0" anchor="ctr"/>
                </a:tc>
                <a:tc>
                  <a:txBody>
                    <a:bodyPr/>
                    <a:lstStyle/>
                    <a:p>
                      <a:pPr marL="0" algn="l" rtl="0" eaLnBrk="1" fontAlgn="t" latinLnBrk="0" hangingPunct="1">
                        <a:spcBef>
                          <a:spcPts val="0"/>
                        </a:spcBef>
                        <a:spcAft>
                          <a:spcPts val="0"/>
                        </a:spcAft>
                      </a:pPr>
                      <a:r>
                        <a:rPr lang="en-GB" sz="1400">
                          <a:effectLst/>
                        </a:rPr>
                        <a:t>Clinical obesity &amp; hospital admissions in early stages.</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GB" sz="1400" dirty="0">
                          <a:effectLst/>
                        </a:rPr>
                        <a:t>Data records between 2000-2002 and 3369 children assessed.</a:t>
                      </a:r>
                    </a:p>
                  </a:txBody>
                  <a:tcPr marL="0" marR="0" marT="0" marB="0" anchor="ctr"/>
                </a:tc>
                <a:tc>
                  <a:txBody>
                    <a:bodyPr/>
                    <a:lstStyle/>
                    <a:p>
                      <a:pPr marL="0" algn="l" rtl="0" eaLnBrk="1" fontAlgn="t" latinLnBrk="0" hangingPunct="1">
                        <a:spcBef>
                          <a:spcPts val="0"/>
                        </a:spcBef>
                        <a:spcAft>
                          <a:spcPts val="0"/>
                        </a:spcAft>
                      </a:pPr>
                      <a:r>
                        <a:rPr lang="en-GB" sz="1400" kern="1200" dirty="0">
                          <a:effectLst/>
                        </a:rPr>
                        <a:t>The continuing disparities between rich and the poor households in the fight against obesity and hospital admissions. Not conclusive enough, limited data.</a:t>
                      </a:r>
                    </a:p>
                  </a:txBody>
                  <a:tcPr marL="0" marR="0" marT="0" marB="0" anchor="ctr"/>
                </a:tc>
                <a:extLst>
                  <a:ext uri="{0D108BD9-81ED-4DB2-BD59-A6C34878D82A}">
                    <a16:rowId xmlns:a16="http://schemas.microsoft.com/office/drawing/2014/main" val="1111878921"/>
                  </a:ext>
                </a:extLst>
              </a:tr>
              <a:tr h="773560">
                <a:tc>
                  <a:txBody>
                    <a:bodyPr/>
                    <a:lstStyle/>
                    <a:p>
                      <a:pPr marL="0" algn="l" rtl="0" eaLnBrk="1" fontAlgn="t" latinLnBrk="0" hangingPunct="1">
                        <a:spcBef>
                          <a:spcPts val="0"/>
                        </a:spcBef>
                        <a:spcAft>
                          <a:spcPts val="0"/>
                        </a:spcAft>
                      </a:pPr>
                      <a:r>
                        <a:rPr lang="en-GB" sz="1400" b="0" dirty="0" err="1">
                          <a:effectLst/>
                        </a:rPr>
                        <a:t>Lidgate</a:t>
                      </a:r>
                      <a:r>
                        <a:rPr lang="en-GB" sz="1400" b="0" dirty="0">
                          <a:effectLst/>
                        </a:rPr>
                        <a:t> et al (2018).</a:t>
                      </a:r>
                    </a:p>
                  </a:txBody>
                  <a:tcPr marL="0" marR="0" marT="0" marB="0" anchor="ctr"/>
                </a:tc>
                <a:tc>
                  <a:txBody>
                    <a:bodyPr/>
                    <a:lstStyle/>
                    <a:p>
                      <a:pPr marL="0" algn="l" rtl="0" eaLnBrk="1" fontAlgn="t" latinLnBrk="0" hangingPunct="1">
                        <a:spcBef>
                          <a:spcPts val="0"/>
                        </a:spcBef>
                        <a:spcAft>
                          <a:spcPts val="0"/>
                        </a:spcAft>
                      </a:pPr>
                      <a:r>
                        <a:rPr lang="en-GB" sz="1400" dirty="0">
                          <a:effectLst/>
                        </a:rPr>
                        <a:t>Parent and family informal childcare on children 0-5 years.</a:t>
                      </a:r>
                    </a:p>
                  </a:txBody>
                  <a:tcPr marL="0" marR="0" marT="0" marB="0" anchor="ctr"/>
                </a:tc>
                <a:tc>
                  <a:txBody>
                    <a:bodyPr/>
                    <a:lstStyle/>
                    <a:p>
                      <a:pPr marL="0" algn="l" rtl="0" eaLnBrk="1" fontAlgn="t" latinLnBrk="0" hangingPunct="1">
                        <a:spcBef>
                          <a:spcPts val="0"/>
                        </a:spcBef>
                        <a:spcAft>
                          <a:spcPts val="0"/>
                        </a:spcAft>
                      </a:pPr>
                      <a:r>
                        <a:rPr lang="en-GB" sz="1400" b="0" dirty="0">
                          <a:effectLst/>
                        </a:rPr>
                        <a:t>(Qualitative analysis) focus groups.</a:t>
                      </a:r>
                    </a:p>
                  </a:txBody>
                  <a:tcPr marL="0" marR="0" marT="0" marB="0" anchor="ctr"/>
                </a:tc>
                <a:tc>
                  <a:txBody>
                    <a:bodyPr/>
                    <a:lstStyle/>
                    <a:p>
                      <a:pPr lvl="0" algn="l">
                        <a:lnSpc>
                          <a:spcPct val="100000"/>
                        </a:lnSpc>
                        <a:spcBef>
                          <a:spcPts val="0"/>
                        </a:spcBef>
                        <a:spcAft>
                          <a:spcPts val="0"/>
                        </a:spcAft>
                        <a:buNone/>
                      </a:pPr>
                      <a:r>
                        <a:rPr lang="en-GB" sz="1400" b="0" i="0" u="none" strike="noStrike" noProof="0" dirty="0">
                          <a:effectLst/>
                          <a:latin typeface="Calibri"/>
                        </a:rPr>
                        <a:t>intervention and preventative care in dealing with obesity. The analysis is very sparse and lack depth.</a:t>
                      </a:r>
                    </a:p>
                  </a:txBody>
                  <a:tcPr marL="0" marR="0" marT="0" marB="0" anchor="ctr"/>
                </a:tc>
                <a:extLst>
                  <a:ext uri="{0D108BD9-81ED-4DB2-BD59-A6C34878D82A}">
                    <a16:rowId xmlns:a16="http://schemas.microsoft.com/office/drawing/2014/main" val="3055955957"/>
                  </a:ext>
                </a:extLst>
              </a:tr>
              <a:tr h="1353730">
                <a:tc>
                  <a:txBody>
                    <a:bodyPr/>
                    <a:lstStyle/>
                    <a:p>
                      <a:pPr marL="0" algn="l" rtl="0" eaLnBrk="1" fontAlgn="t" latinLnBrk="0" hangingPunct="1">
                        <a:spcBef>
                          <a:spcPts val="0"/>
                        </a:spcBef>
                        <a:spcAft>
                          <a:spcPts val="0"/>
                        </a:spcAft>
                      </a:pPr>
                      <a:r>
                        <a:rPr lang="en-GB" sz="1400" b="0" dirty="0">
                          <a:effectLst/>
                        </a:rPr>
                        <a:t>Wilding et al (2020)</a:t>
                      </a:r>
                    </a:p>
                    <a:p>
                      <a:pPr marL="0" algn="l" rtl="0" eaLnBrk="1" fontAlgn="t" latinLnBrk="0" hangingPunct="1">
                        <a:spcBef>
                          <a:spcPts val="0"/>
                        </a:spcBef>
                        <a:spcAft>
                          <a:spcPts val="0"/>
                        </a:spcAft>
                      </a:pPr>
                      <a:endParaRPr lang="en-GB" sz="1400" b="0" dirty="0">
                        <a:effectLst/>
                      </a:endParaRPr>
                    </a:p>
                  </a:txBody>
                  <a:tcPr marL="0" marR="0" marT="0" marB="0" anchor="ctr"/>
                </a:tc>
                <a:tc>
                  <a:txBody>
                    <a:bodyPr/>
                    <a:lstStyle/>
                    <a:p>
                      <a:pPr marL="0" algn="l" rtl="0" eaLnBrk="1" fontAlgn="t" latinLnBrk="0" hangingPunct="1">
                        <a:spcBef>
                          <a:spcPts val="0"/>
                        </a:spcBef>
                        <a:spcAft>
                          <a:spcPts val="0"/>
                        </a:spcAft>
                      </a:pPr>
                      <a:r>
                        <a:rPr lang="en-US" sz="1400" dirty="0" err="1">
                          <a:effectLst/>
                        </a:rPr>
                        <a:t>ILink</a:t>
                      </a:r>
                      <a:r>
                        <a:rPr lang="en-US" sz="1400" dirty="0">
                          <a:effectLst/>
                        </a:rPr>
                        <a:t> between </a:t>
                      </a:r>
                      <a:r>
                        <a:rPr lang="en-US" sz="1400" dirty="0" err="1">
                          <a:effectLst/>
                        </a:rPr>
                        <a:t>enviromental</a:t>
                      </a:r>
                      <a:r>
                        <a:rPr lang="en-US" sz="1400" dirty="0">
                          <a:effectLst/>
                        </a:rPr>
                        <a:t> area characteristics and association with obesity in school-aged children. </a:t>
                      </a:r>
                    </a:p>
                    <a:p>
                      <a:pPr marL="0" algn="l" rtl="0" eaLnBrk="1" fontAlgn="t" latinLnBrk="0" hangingPunct="1">
                        <a:spcBef>
                          <a:spcPts val="0"/>
                        </a:spcBef>
                        <a:spcAft>
                          <a:spcPts val="0"/>
                        </a:spcAft>
                      </a:pP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GB" sz="1400" b="0" dirty="0">
                          <a:effectLst/>
                        </a:rPr>
                        <a:t>Data Records.</a:t>
                      </a:r>
                    </a:p>
                    <a:p>
                      <a:pPr marL="0" algn="l" rtl="0" eaLnBrk="1" fontAlgn="t" latinLnBrk="0" hangingPunct="1">
                        <a:spcBef>
                          <a:spcPts val="0"/>
                        </a:spcBef>
                        <a:spcAft>
                          <a:spcPts val="0"/>
                        </a:spcAft>
                      </a:pPr>
                      <a:endParaRPr lang="en-GB" sz="1400" b="0" dirty="0">
                        <a:effectLst/>
                      </a:endParaRPr>
                    </a:p>
                  </a:txBody>
                  <a:tcPr marL="0" marR="0" marT="0" marB="0" anchor="ctr"/>
                </a:tc>
                <a:tc>
                  <a:txBody>
                    <a:bodyPr/>
                    <a:lstStyle/>
                    <a:p>
                      <a:pPr marL="0" lvl="0" algn="l">
                        <a:spcBef>
                          <a:spcPts val="0"/>
                        </a:spcBef>
                        <a:spcAft>
                          <a:spcPts val="0"/>
                        </a:spcAft>
                        <a:buNone/>
                      </a:pPr>
                      <a:r>
                        <a:rPr lang="en-US" sz="1400" b="0" dirty="0">
                          <a:effectLst/>
                        </a:rPr>
                        <a:t>Geographical factors including inequalities amongst families with children, paternal and maternal implications during pregnancies and dietary choices. Very limited research</a:t>
                      </a:r>
                    </a:p>
                    <a:p>
                      <a:pPr marL="0" lvl="0" algn="l">
                        <a:spcBef>
                          <a:spcPts val="0"/>
                        </a:spcBef>
                        <a:spcAft>
                          <a:spcPts val="0"/>
                        </a:spcAft>
                        <a:buNone/>
                      </a:pPr>
                      <a:endParaRPr lang="en-GB" sz="1400" b="0" dirty="0">
                        <a:effectLst/>
                      </a:endParaRPr>
                    </a:p>
                  </a:txBody>
                  <a:tcPr marL="0" marR="0" marT="0" marB="0" anchor="ctr"/>
                </a:tc>
                <a:extLst>
                  <a:ext uri="{0D108BD9-81ED-4DB2-BD59-A6C34878D82A}">
                    <a16:rowId xmlns:a16="http://schemas.microsoft.com/office/drawing/2014/main" val="1404677045"/>
                  </a:ext>
                </a:extLst>
              </a:tr>
            </a:tbl>
          </a:graphicData>
        </a:graphic>
      </p:graphicFrame>
      <p:sp>
        <p:nvSpPr>
          <p:cNvPr id="6" name="TextBox 5">
            <a:extLst>
              <a:ext uri="{FF2B5EF4-FFF2-40B4-BE49-F238E27FC236}">
                <a16:creationId xmlns:a16="http://schemas.microsoft.com/office/drawing/2014/main" id="{36C621B0-8C8F-4F58-8C7F-9C2EB92D63DF}"/>
              </a:ext>
            </a:extLst>
          </p:cNvPr>
          <p:cNvSpPr txBox="1"/>
          <p:nvPr/>
        </p:nvSpPr>
        <p:spPr>
          <a:xfrm>
            <a:off x="628761" y="-237812"/>
            <a:ext cx="1076435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cs typeface="Calibri"/>
              </a:rPr>
              <a:t>Literature</a:t>
            </a:r>
            <a:r>
              <a:rPr lang="en-US" sz="4400" b="1" dirty="0">
                <a:cs typeface="Calibri"/>
              </a:rPr>
              <a:t> </a:t>
            </a:r>
            <a:r>
              <a:rPr lang="en-US" sz="3200" b="1" dirty="0">
                <a:cs typeface="Calibri"/>
              </a:rPr>
              <a:t>Review</a:t>
            </a:r>
            <a:endParaRPr lang="en-US" b="1" dirty="0"/>
          </a:p>
        </p:txBody>
      </p:sp>
    </p:spTree>
    <p:extLst>
      <p:ext uri="{BB962C8B-B14F-4D97-AF65-F5344CB8AC3E}">
        <p14:creationId xmlns:p14="http://schemas.microsoft.com/office/powerpoint/2010/main" val="3161319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C2A7BF9-A37A-41D0-9928-0A2C034F4EEC}"/>
              </a:ext>
            </a:extLst>
          </p:cNvPr>
          <p:cNvGraphicFramePr>
            <a:graphicFrameLocks noGrp="1"/>
          </p:cNvGraphicFramePr>
          <p:nvPr>
            <p:extLst>
              <p:ext uri="{D42A27DB-BD31-4B8C-83A1-F6EECF244321}">
                <p14:modId xmlns:p14="http://schemas.microsoft.com/office/powerpoint/2010/main" val="86447032"/>
              </p:ext>
            </p:extLst>
          </p:nvPr>
        </p:nvGraphicFramePr>
        <p:xfrm>
          <a:off x="159488" y="584775"/>
          <a:ext cx="11791507" cy="5486634"/>
        </p:xfrm>
        <a:graphic>
          <a:graphicData uri="http://schemas.openxmlformats.org/drawingml/2006/table">
            <a:tbl>
              <a:tblPr firstRow="1" firstCol="1" lastRow="1" bandRow="1">
                <a:tableStyleId>{5940675A-B579-460E-94D1-54222C63F5DA}</a:tableStyleId>
              </a:tblPr>
              <a:tblGrid>
                <a:gridCol w="1948665">
                  <a:extLst>
                    <a:ext uri="{9D8B030D-6E8A-4147-A177-3AD203B41FA5}">
                      <a16:colId xmlns:a16="http://schemas.microsoft.com/office/drawing/2014/main" val="1927853900"/>
                    </a:ext>
                  </a:extLst>
                </a:gridCol>
                <a:gridCol w="3643387">
                  <a:extLst>
                    <a:ext uri="{9D8B030D-6E8A-4147-A177-3AD203B41FA5}">
                      <a16:colId xmlns:a16="http://schemas.microsoft.com/office/drawing/2014/main" val="3388438079"/>
                    </a:ext>
                  </a:extLst>
                </a:gridCol>
                <a:gridCol w="2329620">
                  <a:extLst>
                    <a:ext uri="{9D8B030D-6E8A-4147-A177-3AD203B41FA5}">
                      <a16:colId xmlns:a16="http://schemas.microsoft.com/office/drawing/2014/main" val="2100976691"/>
                    </a:ext>
                  </a:extLst>
                </a:gridCol>
                <a:gridCol w="3869835">
                  <a:extLst>
                    <a:ext uri="{9D8B030D-6E8A-4147-A177-3AD203B41FA5}">
                      <a16:colId xmlns:a16="http://schemas.microsoft.com/office/drawing/2014/main" val="3678155936"/>
                    </a:ext>
                  </a:extLst>
                </a:gridCol>
              </a:tblGrid>
              <a:tr h="529575">
                <a:tc>
                  <a:txBody>
                    <a:bodyPr/>
                    <a:lstStyle/>
                    <a:p>
                      <a:pPr marL="0" algn="l" rtl="0" eaLnBrk="1" fontAlgn="t" latinLnBrk="0" hangingPunct="1">
                        <a:spcBef>
                          <a:spcPts val="0"/>
                        </a:spcBef>
                        <a:spcAft>
                          <a:spcPts val="0"/>
                        </a:spcAft>
                      </a:pPr>
                      <a:r>
                        <a:rPr lang="en-GB" sz="1400" b="1" kern="1200" dirty="0">
                          <a:effectLst/>
                        </a:rPr>
                        <a:t>Author and title </a:t>
                      </a:r>
                      <a:endParaRPr lang="en-GB" sz="1400" b="1" dirty="0">
                        <a:effectLst/>
                      </a:endParaRPr>
                    </a:p>
                  </a:txBody>
                  <a:tcPr marL="0" marR="0" marT="0" marB="0" anchor="ctr"/>
                </a:tc>
                <a:tc>
                  <a:txBody>
                    <a:bodyPr/>
                    <a:lstStyle/>
                    <a:p>
                      <a:pPr marL="0" algn="l" rtl="0" eaLnBrk="1" fontAlgn="t" latinLnBrk="0" hangingPunct="1">
                        <a:spcBef>
                          <a:spcPts val="0"/>
                        </a:spcBef>
                        <a:spcAft>
                          <a:spcPts val="0"/>
                        </a:spcAft>
                      </a:pPr>
                      <a:r>
                        <a:rPr lang="en-GB" sz="1400" b="1" kern="1200" dirty="0">
                          <a:effectLst/>
                        </a:rPr>
                        <a:t>Research Questions or Research Objectives  </a:t>
                      </a:r>
                      <a:endParaRPr lang="en-GB" sz="1400" b="1" dirty="0">
                        <a:effectLst/>
                      </a:endParaRPr>
                    </a:p>
                  </a:txBody>
                  <a:tcPr marL="0" marR="0" marT="0" marB="0" anchor="ctr"/>
                </a:tc>
                <a:tc>
                  <a:txBody>
                    <a:bodyPr/>
                    <a:lstStyle/>
                    <a:p>
                      <a:pPr marL="0" algn="l" rtl="0" eaLnBrk="1" fontAlgn="t" latinLnBrk="0" hangingPunct="1">
                        <a:spcBef>
                          <a:spcPts val="0"/>
                        </a:spcBef>
                        <a:spcAft>
                          <a:spcPts val="0"/>
                        </a:spcAft>
                      </a:pPr>
                      <a:r>
                        <a:rPr lang="en-GB" sz="1400" b="1" kern="1200" dirty="0">
                          <a:effectLst/>
                        </a:rPr>
                        <a:t>Methods and Sample </a:t>
                      </a:r>
                      <a:endParaRPr lang="en-GB" sz="1400" b="1" dirty="0">
                        <a:effectLst/>
                      </a:endParaRPr>
                    </a:p>
                  </a:txBody>
                  <a:tcPr marL="0" marR="0" marT="0" marB="0" anchor="ctr"/>
                </a:tc>
                <a:tc>
                  <a:txBody>
                    <a:bodyPr/>
                    <a:lstStyle/>
                    <a:p>
                      <a:pPr marL="0" algn="l" rtl="0" eaLnBrk="1" fontAlgn="t" latinLnBrk="0" hangingPunct="1">
                        <a:spcBef>
                          <a:spcPts val="0"/>
                        </a:spcBef>
                        <a:spcAft>
                          <a:spcPts val="0"/>
                        </a:spcAft>
                      </a:pPr>
                      <a:r>
                        <a:rPr lang="en-GB" sz="1400" b="1" kern="1200" dirty="0">
                          <a:effectLst/>
                        </a:rPr>
                        <a:t>Evaluation of the Article </a:t>
                      </a:r>
                      <a:endParaRPr lang="en-GB" sz="1400" b="1" dirty="0">
                        <a:effectLst/>
                      </a:endParaRPr>
                    </a:p>
                  </a:txBody>
                  <a:tcPr marL="0" marR="0" marT="0" marB="0" anchor="ctr"/>
                </a:tc>
                <a:extLst>
                  <a:ext uri="{0D108BD9-81ED-4DB2-BD59-A6C34878D82A}">
                    <a16:rowId xmlns:a16="http://schemas.microsoft.com/office/drawing/2014/main" val="1921087393"/>
                  </a:ext>
                </a:extLst>
              </a:tr>
              <a:tr h="1081021">
                <a:tc>
                  <a:txBody>
                    <a:bodyPr/>
                    <a:lstStyle/>
                    <a:p>
                      <a:pPr marL="0" algn="l" rtl="0" eaLnBrk="1" fontAlgn="t" latinLnBrk="0" hangingPunct="1">
                        <a:spcBef>
                          <a:spcPts val="0"/>
                        </a:spcBef>
                        <a:spcAft>
                          <a:spcPts val="0"/>
                        </a:spcAft>
                      </a:pPr>
                      <a:r>
                        <a:rPr lang="en-GB" sz="1400" kern="1200" dirty="0">
                          <a:effectLst/>
                        </a:rPr>
                        <a:t>Leblanc et al (2015)</a:t>
                      </a:r>
                      <a:endParaRPr lang="en-GB" sz="900" kern="1200"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dirty="0">
                          <a:effectLst/>
                        </a:rPr>
                        <a:t>Screen time among children age 9-11 years, binge eating disorder. </a:t>
                      </a:r>
                      <a:endParaRPr lang="en-GB" sz="900" kern="1200"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dirty="0">
                          <a:effectLst/>
                        </a:rPr>
                        <a:t>(Quantitaive &amp; Qualitative Methods) Observational surveys of 5844 children globally and statistics of 45.6% male and averaged 10.4 years.</a:t>
                      </a:r>
                      <a:endParaRPr lang="en-GB" sz="900" kern="1200"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dirty="0">
                          <a:effectLst/>
                        </a:rPr>
                        <a:t>Analytical findings of the prevailing impact of screen time (television, games and social media/streaming) and obesity. Lack enough participants and unrepresentative of wider problem.</a:t>
                      </a:r>
                    </a:p>
                  </a:txBody>
                  <a:tcPr marL="0" marR="0" marT="0" marB="0" anchor="ctr"/>
                </a:tc>
                <a:extLst>
                  <a:ext uri="{0D108BD9-81ED-4DB2-BD59-A6C34878D82A}">
                    <a16:rowId xmlns:a16="http://schemas.microsoft.com/office/drawing/2014/main" val="1942753472"/>
                  </a:ext>
                </a:extLst>
              </a:tr>
              <a:tr h="675638">
                <a:tc>
                  <a:txBody>
                    <a:bodyPr/>
                    <a:lstStyle/>
                    <a:p>
                      <a:pPr marL="0" algn="l" rtl="0" eaLnBrk="1" fontAlgn="t" latinLnBrk="0" hangingPunct="1">
                        <a:spcBef>
                          <a:spcPts val="0"/>
                        </a:spcBef>
                        <a:spcAft>
                          <a:spcPts val="0"/>
                        </a:spcAft>
                      </a:pPr>
                      <a:r>
                        <a:rPr lang="en-GB" sz="1400" dirty="0">
                          <a:effectLst/>
                        </a:rPr>
                        <a:t>Wong et al (2017)</a:t>
                      </a:r>
                      <a:endParaRPr lang="en-GB" dirty="0">
                        <a:effectLst/>
                      </a:endParaRPr>
                    </a:p>
                  </a:txBody>
                  <a:tcPr marL="0" marR="0" marT="0" marB="0" anchor="ctr"/>
                </a:tc>
                <a:tc>
                  <a:txBody>
                    <a:bodyPr/>
                    <a:lstStyle/>
                    <a:p>
                      <a:pPr marL="0" algn="l" rtl="0" eaLnBrk="1" fontAlgn="t" latinLnBrk="0" hangingPunct="1">
                        <a:spcBef>
                          <a:spcPts val="0"/>
                        </a:spcBef>
                        <a:spcAft>
                          <a:spcPts val="0"/>
                        </a:spcAft>
                      </a:pPr>
                      <a:r>
                        <a:rPr lang="en-GB" sz="1400" dirty="0">
                          <a:effectLst/>
                        </a:rPr>
                        <a:t>Father's involvement/intervention in childhood obesity.</a:t>
                      </a:r>
                      <a:endParaRPr lang="en-GB"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a:effectLst/>
                        </a:rPr>
                        <a:t>Systematic literature review and data records/statistics.</a:t>
                      </a:r>
                      <a:endParaRPr lang="en-GB" sz="900" kern="1200"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dirty="0">
                          <a:effectLst/>
                        </a:rPr>
                        <a:t>Absent father's involvement in the formative years of toddlers and the resulting impacts. A wider analytical research is needed for a more comprehensive result.  </a:t>
                      </a:r>
                      <a:endParaRPr lang="en-GB" sz="900" kern="1200" dirty="0">
                        <a:effectLst/>
                      </a:endParaRPr>
                    </a:p>
                  </a:txBody>
                  <a:tcPr marL="0" marR="0" marT="0" marB="0" anchor="ctr"/>
                </a:tc>
                <a:extLst>
                  <a:ext uri="{0D108BD9-81ED-4DB2-BD59-A6C34878D82A}">
                    <a16:rowId xmlns:a16="http://schemas.microsoft.com/office/drawing/2014/main" val="3561100252"/>
                  </a:ext>
                </a:extLst>
              </a:tr>
              <a:tr h="834326">
                <a:tc>
                  <a:txBody>
                    <a:bodyPr/>
                    <a:lstStyle/>
                    <a:p>
                      <a:pPr marL="0" algn="l" rtl="0" eaLnBrk="1" fontAlgn="t" latinLnBrk="0" hangingPunct="1">
                        <a:spcBef>
                          <a:spcPts val="0"/>
                        </a:spcBef>
                        <a:spcAft>
                          <a:spcPts val="0"/>
                        </a:spcAft>
                      </a:pPr>
                      <a:r>
                        <a:rPr lang="en-GB" sz="1400" dirty="0">
                          <a:effectLst/>
                        </a:rPr>
                        <a:t>Nelson et al (2020)</a:t>
                      </a:r>
                      <a:endParaRPr lang="en-GB" dirty="0">
                        <a:effectLst/>
                      </a:endParaRPr>
                    </a:p>
                  </a:txBody>
                  <a:tcPr marL="0" marR="0" marT="0" marB="0" anchor="ctr"/>
                </a:tc>
                <a:tc>
                  <a:txBody>
                    <a:bodyPr/>
                    <a:lstStyle/>
                    <a:p>
                      <a:pPr marL="0" algn="l" rtl="0" eaLnBrk="1" fontAlgn="t" latinLnBrk="0" hangingPunct="1">
                        <a:spcBef>
                          <a:spcPts val="0"/>
                        </a:spcBef>
                        <a:spcAft>
                          <a:spcPts val="0"/>
                        </a:spcAft>
                      </a:pPr>
                      <a:r>
                        <a:rPr lang="en-GB" sz="1400" dirty="0">
                          <a:effectLst/>
                        </a:rPr>
                        <a:t>Childhood obesity. Public health concern?</a:t>
                      </a:r>
                      <a:endParaRPr lang="en-GB" dirty="0">
                        <a:effectLst/>
                      </a:endParaRPr>
                    </a:p>
                  </a:txBody>
                  <a:tcPr marL="0" marR="0" marT="0" marB="0" anchor="ctr"/>
                </a:tc>
                <a:tc>
                  <a:txBody>
                    <a:bodyPr/>
                    <a:lstStyle/>
                    <a:p>
                      <a:pPr marL="0" algn="l" rtl="0" eaLnBrk="1" fontAlgn="t" latinLnBrk="0" hangingPunct="1">
                        <a:spcBef>
                          <a:spcPts val="0"/>
                        </a:spcBef>
                        <a:spcAft>
                          <a:spcPts val="0"/>
                        </a:spcAft>
                      </a:pPr>
                      <a:r>
                        <a:rPr lang="en-GB" sz="1400" dirty="0">
                          <a:effectLst/>
                        </a:rPr>
                        <a:t>(Qualitative Method) data collection, focus group, semi structured interviews.</a:t>
                      </a:r>
                      <a:endParaRPr lang="en-GB" dirty="0">
                        <a:effectLst/>
                      </a:endParaRPr>
                    </a:p>
                  </a:txBody>
                  <a:tcPr marL="0" marR="0" marT="0" marB="0" anchor="ctr"/>
                </a:tc>
                <a:tc>
                  <a:txBody>
                    <a:bodyPr/>
                    <a:lstStyle/>
                    <a:p>
                      <a:pPr marL="0" algn="l" rtl="0" eaLnBrk="1" fontAlgn="t" latinLnBrk="0" hangingPunct="1">
                        <a:spcBef>
                          <a:spcPts val="0"/>
                        </a:spcBef>
                        <a:spcAft>
                          <a:spcPts val="0"/>
                        </a:spcAft>
                      </a:pPr>
                      <a:r>
                        <a:rPr lang="en-GB" sz="1400" kern="1200" dirty="0">
                          <a:effectLst/>
                        </a:rPr>
                        <a:t>The rising public concerns, the impact on morbidity and mortality, child development and sexual abuse associated to childhood obesity. Insufficient data and interviews.</a:t>
                      </a:r>
                      <a:endParaRPr lang="en-GB" sz="900" kern="1200" dirty="0">
                        <a:effectLst/>
                      </a:endParaRPr>
                    </a:p>
                  </a:txBody>
                  <a:tcPr marL="0" marR="0" marT="0" marB="0" anchor="ctr"/>
                </a:tc>
                <a:extLst>
                  <a:ext uri="{0D108BD9-81ED-4DB2-BD59-A6C34878D82A}">
                    <a16:rowId xmlns:a16="http://schemas.microsoft.com/office/drawing/2014/main" val="1820044050"/>
                  </a:ext>
                </a:extLst>
              </a:tr>
              <a:tr h="625745">
                <a:tc>
                  <a:txBody>
                    <a:bodyPr/>
                    <a:lstStyle/>
                    <a:p>
                      <a:pPr marL="0" algn="l" rtl="0" eaLnBrk="1" fontAlgn="t" latinLnBrk="0" hangingPunct="1">
                        <a:spcBef>
                          <a:spcPts val="0"/>
                        </a:spcBef>
                        <a:spcAft>
                          <a:spcPts val="0"/>
                        </a:spcAft>
                      </a:pPr>
                      <a:r>
                        <a:rPr lang="en-GB" sz="1400" dirty="0">
                          <a:effectLst/>
                        </a:rPr>
                        <a:t>Povey et al (2019)</a:t>
                      </a:r>
                      <a:endParaRPr lang="en-GB" dirty="0">
                        <a:effectLst/>
                      </a:endParaRPr>
                    </a:p>
                  </a:txBody>
                  <a:tcPr marL="0" marR="0" marT="0" marB="0" anchor="ctr"/>
                </a:tc>
                <a:tc>
                  <a:txBody>
                    <a:bodyPr/>
                    <a:lstStyle/>
                    <a:p>
                      <a:pPr marL="0" algn="l" rtl="0" eaLnBrk="1" fontAlgn="t" latinLnBrk="0" hangingPunct="1">
                        <a:spcBef>
                          <a:spcPts val="0"/>
                        </a:spcBef>
                        <a:spcAft>
                          <a:spcPts val="0"/>
                        </a:spcAft>
                      </a:pPr>
                      <a:r>
                        <a:rPr lang="en-GB" sz="1400" dirty="0">
                          <a:effectLst/>
                        </a:rPr>
                        <a:t>Denial of families to the realities to childhood obesity and ignoring obesity management programs.</a:t>
                      </a:r>
                    </a:p>
                  </a:txBody>
                  <a:tcPr marL="0" marR="0" marT="0" marB="0" anchor="ctr"/>
                </a:tc>
                <a:tc>
                  <a:txBody>
                    <a:bodyPr/>
                    <a:lstStyle/>
                    <a:p>
                      <a:pPr marL="0" algn="l" rtl="0" eaLnBrk="1" fontAlgn="t" latinLnBrk="0" hangingPunct="1">
                        <a:spcBef>
                          <a:spcPts val="0"/>
                        </a:spcBef>
                        <a:spcAft>
                          <a:spcPts val="0"/>
                        </a:spcAft>
                      </a:pPr>
                      <a:r>
                        <a:rPr lang="en-GB" sz="1400" dirty="0">
                          <a:effectLst/>
                        </a:rPr>
                        <a:t>(Qualitative Method) study, semi structured interviews.</a:t>
                      </a:r>
                      <a:endParaRPr lang="en-GB" dirty="0">
                        <a:effectLst/>
                      </a:endParaRPr>
                    </a:p>
                  </a:txBody>
                  <a:tcPr marL="0" marR="0" marT="0" marB="0" anchor="ctr"/>
                </a:tc>
                <a:tc>
                  <a:txBody>
                    <a:bodyPr/>
                    <a:lstStyle/>
                    <a:p>
                      <a:pPr marL="0" algn="l" rtl="0" eaLnBrk="1" fontAlgn="t" latinLnBrk="0" hangingPunct="1">
                        <a:spcBef>
                          <a:spcPts val="0"/>
                        </a:spcBef>
                        <a:spcAft>
                          <a:spcPts val="0"/>
                        </a:spcAft>
                      </a:pPr>
                      <a:r>
                        <a:rPr lang="en-GB" sz="1400" dirty="0">
                          <a:effectLst/>
                        </a:rPr>
                        <a:t>Lack in-depth analysis and very limited to a small number of families.</a:t>
                      </a:r>
                      <a:endParaRPr lang="en-GB" dirty="0">
                        <a:effectLst/>
                      </a:endParaRPr>
                    </a:p>
                  </a:txBody>
                  <a:tcPr marL="0" marR="0" marT="0" marB="0" anchor="ctr"/>
                </a:tc>
                <a:extLst>
                  <a:ext uri="{0D108BD9-81ED-4DB2-BD59-A6C34878D82A}">
                    <a16:rowId xmlns:a16="http://schemas.microsoft.com/office/drawing/2014/main" val="3948047784"/>
                  </a:ext>
                </a:extLst>
              </a:tr>
              <a:tr h="834326">
                <a:tc>
                  <a:txBody>
                    <a:bodyPr/>
                    <a:lstStyle/>
                    <a:p>
                      <a:pPr marL="0" algn="l" rtl="0" eaLnBrk="1" fontAlgn="t" latinLnBrk="0" hangingPunct="1">
                        <a:spcBef>
                          <a:spcPts val="0"/>
                        </a:spcBef>
                        <a:spcAft>
                          <a:spcPts val="0"/>
                        </a:spcAft>
                      </a:pPr>
                      <a:r>
                        <a:rPr lang="en-US" sz="1400" dirty="0" err="1">
                          <a:effectLst/>
                        </a:rPr>
                        <a:t>Nemecek</a:t>
                      </a:r>
                      <a:r>
                        <a:rPr lang="en-US" sz="1400" dirty="0">
                          <a:effectLst/>
                        </a:rPr>
                        <a:t> et al (2017)</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US" sz="1400" dirty="0">
                          <a:effectLst/>
                        </a:rPr>
                        <a:t>Link on overweight in children and perceptions by parents.</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US" sz="1400" dirty="0">
                          <a:effectLst/>
                        </a:rPr>
                        <a:t>(Quantitative &amp; Quantitative methods) questionnaires, data collection. Research on 600 children, 0-14yrs. </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US" sz="1400" dirty="0">
                          <a:effectLst/>
                        </a:rPr>
                        <a:t>inaccuracies of parent’s views on their children weight, the number of children and countries surveyed isn’t enough to conclusively represent facts. A wider and broad research is needed.  </a:t>
                      </a:r>
                      <a:endParaRPr lang="en-GB" sz="1400" dirty="0">
                        <a:effectLst/>
                      </a:endParaRPr>
                    </a:p>
                  </a:txBody>
                  <a:tcPr marL="0" marR="0" marT="0" marB="0" anchor="ctr"/>
                </a:tc>
                <a:extLst>
                  <a:ext uri="{0D108BD9-81ED-4DB2-BD59-A6C34878D82A}">
                    <a16:rowId xmlns:a16="http://schemas.microsoft.com/office/drawing/2014/main" val="3281290954"/>
                  </a:ext>
                </a:extLst>
              </a:tr>
              <a:tr h="631358">
                <a:tc>
                  <a:txBody>
                    <a:bodyPr/>
                    <a:lstStyle/>
                    <a:p>
                      <a:pPr marL="0" algn="l" rtl="0" eaLnBrk="1" fontAlgn="t" latinLnBrk="0" hangingPunct="1">
                        <a:spcBef>
                          <a:spcPts val="0"/>
                        </a:spcBef>
                        <a:spcAft>
                          <a:spcPts val="0"/>
                        </a:spcAft>
                      </a:pPr>
                      <a:r>
                        <a:rPr lang="en-US" sz="1400" dirty="0">
                          <a:effectLst/>
                        </a:rPr>
                        <a:t>Schroeder et al (2021)</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US" sz="1400" dirty="0">
                          <a:effectLst/>
                        </a:rPr>
                        <a:t>The effects and link of ACE and childhood Obesity.</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US" sz="1400" dirty="0">
                          <a:effectLst/>
                        </a:rPr>
                        <a:t>(Quantitative methods) data records, focus groups. 6966 titles,168 text &amp; 24 studies.</a:t>
                      </a:r>
                      <a:endParaRPr lang="en-GB" sz="1400" dirty="0">
                        <a:effectLst/>
                      </a:endParaRPr>
                    </a:p>
                  </a:txBody>
                  <a:tcPr marL="0" marR="0" marT="0" marB="0" anchor="ctr"/>
                </a:tc>
                <a:tc>
                  <a:txBody>
                    <a:bodyPr/>
                    <a:lstStyle/>
                    <a:p>
                      <a:pPr marL="0" algn="l" rtl="0" eaLnBrk="1" fontAlgn="t" latinLnBrk="0" hangingPunct="1">
                        <a:spcBef>
                          <a:spcPts val="0"/>
                        </a:spcBef>
                        <a:spcAft>
                          <a:spcPts val="0"/>
                        </a:spcAft>
                      </a:pPr>
                      <a:r>
                        <a:rPr lang="en-US" sz="1400" dirty="0">
                          <a:effectLst/>
                        </a:rPr>
                        <a:t>The association between ACE in childhood obesity is not entirely trustworthy, and the links requires more research. Although the link is prominent, the overall effects needs further exploration.</a:t>
                      </a:r>
                      <a:endParaRPr lang="en-GB" sz="1400" dirty="0">
                        <a:effectLst/>
                      </a:endParaRPr>
                    </a:p>
                  </a:txBody>
                  <a:tcPr marL="0" marR="0" marT="0" marB="0" anchor="ctr"/>
                </a:tc>
                <a:extLst>
                  <a:ext uri="{0D108BD9-81ED-4DB2-BD59-A6C34878D82A}">
                    <a16:rowId xmlns:a16="http://schemas.microsoft.com/office/drawing/2014/main" val="1945296778"/>
                  </a:ext>
                </a:extLst>
              </a:tr>
            </a:tbl>
          </a:graphicData>
        </a:graphic>
      </p:graphicFrame>
      <p:sp>
        <p:nvSpPr>
          <p:cNvPr id="4" name="TextBox 3">
            <a:extLst>
              <a:ext uri="{FF2B5EF4-FFF2-40B4-BE49-F238E27FC236}">
                <a16:creationId xmlns:a16="http://schemas.microsoft.com/office/drawing/2014/main" id="{6E186C0F-0F65-4E2D-85E1-60D840DAF80E}"/>
              </a:ext>
            </a:extLst>
          </p:cNvPr>
          <p:cNvSpPr txBox="1"/>
          <p:nvPr/>
        </p:nvSpPr>
        <p:spPr>
          <a:xfrm>
            <a:off x="1021557" y="0"/>
            <a:ext cx="988744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cs typeface="Calibri"/>
              </a:rPr>
              <a:t>Literature Review</a:t>
            </a:r>
          </a:p>
        </p:txBody>
      </p:sp>
    </p:spTree>
    <p:extLst>
      <p:ext uri="{BB962C8B-B14F-4D97-AF65-F5344CB8AC3E}">
        <p14:creationId xmlns:p14="http://schemas.microsoft.com/office/powerpoint/2010/main" val="1375892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3386380" y="162732"/>
            <a:ext cx="5850610" cy="891153"/>
          </a:xfrm>
        </p:spPr>
        <p:txBody>
          <a:bodyPr>
            <a:normAutofit/>
          </a:bodyPr>
          <a:lstStyle/>
          <a:p>
            <a:r>
              <a:rPr lang="en-GB" sz="2800" b="1" dirty="0"/>
              <a:t>FINDINGS &amp; KEY THEMES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4400" y="947477"/>
            <a:ext cx="12198517" cy="5910521"/>
          </a:xfrm>
        </p:spPr>
        <p:txBody>
          <a:bodyPr vert="horz" lIns="91440" tIns="45720" rIns="91440" bIns="45720" rtlCol="0" anchor="t">
            <a:normAutofit/>
          </a:bodyPr>
          <a:lstStyle/>
          <a:p>
            <a:r>
              <a:rPr lang="en-US" sz="1400" dirty="0">
                <a:solidFill>
                  <a:srgbClr val="0070C0"/>
                </a:solidFill>
              </a:rPr>
              <a:t> </a:t>
            </a:r>
            <a:r>
              <a:rPr lang="en-US" sz="1400" b="1" dirty="0">
                <a:solidFill>
                  <a:srgbClr val="0070C0"/>
                </a:solidFill>
              </a:rPr>
              <a:t>Key findings:</a:t>
            </a:r>
            <a:endParaRPr lang="en-US" sz="1400" dirty="0"/>
          </a:p>
          <a:p>
            <a:pPr marL="0" indent="0">
              <a:buNone/>
            </a:pPr>
            <a:r>
              <a:rPr lang="en-US" sz="1500" dirty="0"/>
              <a:t>1.  The impacts of obesity on young children aged 0-16 years.</a:t>
            </a:r>
            <a:r>
              <a:rPr lang="en-US" sz="2400" dirty="0"/>
              <a:t> </a:t>
            </a:r>
            <a:endParaRPr lang="en-US" sz="2400" dirty="0">
              <a:cs typeface="Calibri"/>
            </a:endParaRPr>
          </a:p>
          <a:p>
            <a:pPr marL="0" indent="0">
              <a:buNone/>
            </a:pPr>
            <a:r>
              <a:rPr lang="en-US" sz="1400" dirty="0"/>
              <a:t>2.</a:t>
            </a:r>
            <a:r>
              <a:rPr lang="en-US" sz="2400" dirty="0"/>
              <a:t> </a:t>
            </a:r>
            <a:r>
              <a:rPr lang="en-US" sz="1400" dirty="0"/>
              <a:t>Unregimental bedtime routines and how it affects childhood obesity, no consumption of food after dinner time and bedtimes. </a:t>
            </a:r>
            <a:endParaRPr lang="en-US" sz="1400" dirty="0">
              <a:cs typeface="Calibri"/>
            </a:endParaRPr>
          </a:p>
          <a:p>
            <a:pPr marL="0" indent="0">
              <a:buNone/>
            </a:pPr>
            <a:r>
              <a:rPr lang="en-US" sz="1400" dirty="0"/>
              <a:t>3.  </a:t>
            </a:r>
            <a:r>
              <a:rPr lang="en-US" sz="1500" dirty="0"/>
              <a:t>Behavioral conceptions and misconceptions; structured meal-times, balanced diets, impact of electronic devices</a:t>
            </a:r>
            <a:r>
              <a:rPr lang="en-US" sz="2400" dirty="0"/>
              <a:t> </a:t>
            </a:r>
            <a:r>
              <a:rPr lang="en-US" sz="1400" dirty="0"/>
              <a:t>(social media, games and streaming services).</a:t>
            </a:r>
            <a:endParaRPr lang="en-US" sz="2400" dirty="0">
              <a:cs typeface="Calibri" panose="020F0502020204030204"/>
            </a:endParaRPr>
          </a:p>
          <a:p>
            <a:pPr marL="0" indent="0">
              <a:buNone/>
            </a:pPr>
            <a:r>
              <a:rPr lang="en-US" sz="1500" dirty="0">
                <a:cs typeface="Calibri"/>
              </a:rPr>
              <a:t>4. South Asian families disproportionately represented in the religious Islamic settings.</a:t>
            </a:r>
          </a:p>
          <a:p>
            <a:pPr marL="0" indent="0">
              <a:buNone/>
            </a:pPr>
            <a:r>
              <a:rPr lang="en-US" sz="1400" dirty="0">
                <a:ea typeface="+mn-lt"/>
                <a:cs typeface="+mn-lt"/>
              </a:rPr>
              <a:t>5. Family dynamics; the limited involvement of father figures in the early stages of life ages 0-6, essentially during toddler years. </a:t>
            </a:r>
            <a:endParaRPr lang="en-US" sz="1500" dirty="0">
              <a:cs typeface="Calibri"/>
            </a:endParaRPr>
          </a:p>
          <a:p>
            <a:pPr marL="0" indent="0">
              <a:buNone/>
            </a:pPr>
            <a:r>
              <a:rPr lang="en-US" sz="1400" dirty="0">
                <a:ea typeface="+mn-lt"/>
                <a:cs typeface="+mn-lt"/>
              </a:rPr>
              <a:t>6. Environmental factors – inequalities, the effects of low income and the underlying consequences to childhood obesity. </a:t>
            </a:r>
            <a:endParaRPr lang="en-US" sz="2400" dirty="0">
              <a:cs typeface="Calibri"/>
            </a:endParaRPr>
          </a:p>
          <a:p>
            <a:pPr marL="0" indent="0">
              <a:buNone/>
            </a:pPr>
            <a:r>
              <a:rPr lang="en-US" sz="2400" dirty="0"/>
              <a:t> </a:t>
            </a:r>
            <a:endParaRPr lang="en-US" sz="2400" dirty="0">
              <a:cs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rgbClr val="0070C0"/>
                </a:solidFill>
                <a:effectLst/>
                <a:uLnTx/>
                <a:uFillTx/>
                <a:latin typeface="Calibri" panose="020F0502020204030204"/>
                <a:ea typeface="+mn-ea"/>
                <a:cs typeface="+mn-cs"/>
              </a:rPr>
              <a:t>Key themes</a:t>
            </a:r>
            <a:r>
              <a:rPr lang="en-US" sz="1400" b="1" dirty="0">
                <a:solidFill>
                  <a:srgbClr val="0070C0"/>
                </a:solidFill>
                <a:latin typeface="Calibri" panose="020F0502020204030204"/>
              </a:rPr>
              <a:t>:</a:t>
            </a:r>
            <a:endParaRPr lang="en-US" sz="1400" b="1" dirty="0">
              <a:solidFill>
                <a:srgbClr val="0070C0"/>
              </a:solidFill>
              <a:latin typeface="Calibri" panose="020F0502020204030204"/>
              <a:cs typeface="Calibri"/>
            </a:endParaRPr>
          </a:p>
          <a:p>
            <a:pPr marL="0" marR="0" lvl="0" indent="0" algn="l" defTabSz="914400" rtl="0" eaLnBrk="1" fontAlgn="auto" latinLnBrk="0" hangingPunct="1">
              <a:lnSpc>
                <a:spcPct val="90000"/>
              </a:lnSpc>
              <a:spcBef>
                <a:spcPts val="1000"/>
              </a:spcBef>
              <a:spcAft>
                <a:spcPts val="0"/>
              </a:spcAft>
              <a:buClrTx/>
              <a:buSzTx/>
              <a:buNone/>
              <a:tabLst/>
              <a:defRPr/>
            </a:pPr>
            <a:r>
              <a:rPr lang="en-US" sz="1500" dirty="0">
                <a:latin typeface="Calibri" panose="020F0502020204030204"/>
              </a:rPr>
              <a:t>1</a:t>
            </a:r>
            <a:r>
              <a:rPr kumimoji="0" lang="en-US" sz="2400" b="0" i="0" u="none" strike="noStrike" kern="1200" cap="none" spc="0" normalizeH="0" baseline="0" noProof="0" dirty="0">
                <a:ln>
                  <a:noFill/>
                </a:ln>
                <a:effectLst/>
                <a:uLnTx/>
                <a:uFillTx/>
                <a:latin typeface="Calibri" panose="020F0502020204030204"/>
                <a:ea typeface="+mn-ea"/>
                <a:cs typeface="+mn-cs"/>
              </a:rPr>
              <a:t>.</a:t>
            </a:r>
            <a:r>
              <a:rPr lang="en-US" sz="2400" dirty="0">
                <a:latin typeface="Calibri" panose="020F0502020204030204"/>
              </a:rPr>
              <a:t> </a:t>
            </a:r>
            <a:r>
              <a:rPr kumimoji="0" lang="en-US" sz="1400" b="0" i="0" u="none" strike="noStrike" kern="1200" cap="none" spc="0" normalizeH="0" baseline="0" noProof="0" dirty="0">
                <a:ln>
                  <a:noFill/>
                </a:ln>
                <a:effectLst/>
                <a:uLnTx/>
                <a:uFillTx/>
                <a:latin typeface="Calibri" panose="020F0502020204030204"/>
                <a:ea typeface="+mn-ea"/>
                <a:cs typeface="+mn-cs"/>
              </a:rPr>
              <a:t>C</a:t>
            </a:r>
            <a:r>
              <a:rPr lang="en-US" sz="1400" dirty="0" err="1">
                <a:latin typeface="Calibri" panose="020F0502020204030204"/>
              </a:rPr>
              <a:t>ultural</a:t>
            </a:r>
            <a:r>
              <a:rPr lang="en-US" sz="1400" dirty="0">
                <a:latin typeface="Calibri" panose="020F0502020204030204"/>
              </a:rPr>
              <a:t> and religious impact on the food consumptions and choices, contents of food purchased (vegetables and fruits) and changing attitudes to size (big doesn’t mean healthy and rich)</a:t>
            </a:r>
            <a:r>
              <a:rPr lang="en-US" sz="1500" dirty="0">
                <a:latin typeface="Calibri" panose="020F0502020204030204"/>
              </a:rPr>
              <a:t>.</a:t>
            </a:r>
            <a:endParaRPr lang="en-GB" sz="1500" dirty="0">
              <a:cs typeface="Calibri"/>
            </a:endParaRPr>
          </a:p>
          <a:p>
            <a:pPr marL="0" indent="0">
              <a:buNone/>
            </a:pPr>
            <a:r>
              <a:rPr lang="en-GB" sz="1500" dirty="0"/>
              <a:t>2.  Screen time - the impact of social media interactions via mobile phones and computers devices (Television, games and online applications).                          </a:t>
            </a:r>
          </a:p>
          <a:p>
            <a:pPr marL="0" indent="0">
              <a:buNone/>
            </a:pPr>
            <a:r>
              <a:rPr lang="en-GB" sz="1400" dirty="0">
                <a:cs typeface="Calibri"/>
              </a:rPr>
              <a:t>3.  </a:t>
            </a:r>
            <a:r>
              <a:rPr lang="en-GB" sz="1500" dirty="0">
                <a:cs typeface="Calibri"/>
              </a:rPr>
              <a:t>Rich versus poor divide; socio-economic effects- how low-cost housing, poor education, social divide and environmental impacts are linked to obesity.</a:t>
            </a:r>
            <a:endParaRPr lang="en-GB" sz="1400" dirty="0">
              <a:ea typeface="+mn-lt"/>
              <a:cs typeface="+mn-lt"/>
            </a:endParaRPr>
          </a:p>
          <a:p>
            <a:pPr marL="0" indent="0">
              <a:buNone/>
            </a:pPr>
            <a:r>
              <a:rPr lang="en-GB" sz="1400" dirty="0">
                <a:ea typeface="+mn-lt"/>
                <a:cs typeface="+mn-lt"/>
              </a:rPr>
              <a:t>4.  Behavioural conceptions and misconceptions; structured mealtimes, balanced diets, </a:t>
            </a:r>
          </a:p>
          <a:p>
            <a:pPr marL="0" indent="0">
              <a:buNone/>
            </a:pPr>
            <a:endParaRPr lang="en-GB" sz="2400" dirty="0">
              <a:cs typeface="Calibri" panose="020F0502020204030204"/>
            </a:endParaRPr>
          </a:p>
          <a:p>
            <a:pPr marL="457200" indent="-457200">
              <a:buAutoNum type="arabicPeriod" startAt="3"/>
            </a:pPr>
            <a:endParaRPr lang="en-GB" sz="2400" dirty="0">
              <a:cs typeface="Calibri" panose="020F0502020204030204"/>
            </a:endParaRPr>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608</TotalTime>
  <Words>1270</Words>
  <Application>Microsoft Office PowerPoint</Application>
  <PresentationFormat>Widescreen</PresentationFormat>
  <Paragraphs>90</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                 Introduction to Research BMHP5005 Student Name: Franco Okojie-Aidonojie   Student ID: 1809189      </vt:lpstr>
      <vt:lpstr>LITERATURE REVIEW FOCUS</vt:lpstr>
      <vt:lpstr>METHODS</vt:lpstr>
      <vt:lpstr>PowerPoint Presentation</vt:lpstr>
      <vt:lpstr>PowerPoint Presentation</vt:lpstr>
      <vt:lpstr>FINDINGS &amp; KEY THEMES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Franco Efe Okojie-Aidonojie (1809189)</cp:lastModifiedBy>
  <cp:revision>1100</cp:revision>
  <dcterms:created xsi:type="dcterms:W3CDTF">2020-04-30T09:56:57Z</dcterms:created>
  <dcterms:modified xsi:type="dcterms:W3CDTF">2021-08-11T16:51:58Z</dcterms:modified>
</cp:coreProperties>
</file>