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firstSlideNum="0" showSpecialPlsOnTitleSld="0" saveSubsetFonts="1">
  <p:sldMasterIdLst>
    <p:sldMasterId id="2147483725" r:id="rId1"/>
  </p:sldMasterIdLst>
  <p:notesMasterIdLst>
    <p:notesMasterId r:id="rId31"/>
  </p:notesMasterIdLst>
  <p:handoutMasterIdLst>
    <p:handoutMasterId r:id="rId32"/>
  </p:handoutMasterIdLst>
  <p:sldIdLst>
    <p:sldId id="553" r:id="rId2"/>
    <p:sldId id="683" r:id="rId3"/>
    <p:sldId id="688" r:id="rId4"/>
    <p:sldId id="689" r:id="rId5"/>
    <p:sldId id="423" r:id="rId6"/>
    <p:sldId id="589" r:id="rId7"/>
    <p:sldId id="692" r:id="rId8"/>
    <p:sldId id="585" r:id="rId9"/>
    <p:sldId id="608" r:id="rId10"/>
    <p:sldId id="609" r:id="rId11"/>
    <p:sldId id="690" r:id="rId12"/>
    <p:sldId id="691" r:id="rId13"/>
    <p:sldId id="684" r:id="rId14"/>
    <p:sldId id="709" r:id="rId15"/>
    <p:sldId id="708" r:id="rId16"/>
    <p:sldId id="685" r:id="rId17"/>
    <p:sldId id="687" r:id="rId18"/>
    <p:sldId id="693" r:id="rId19"/>
    <p:sldId id="694" r:id="rId20"/>
    <p:sldId id="695" r:id="rId21"/>
    <p:sldId id="696" r:id="rId22"/>
    <p:sldId id="706" r:id="rId23"/>
    <p:sldId id="704" r:id="rId24"/>
    <p:sldId id="698" r:id="rId25"/>
    <p:sldId id="699" r:id="rId26"/>
    <p:sldId id="700" r:id="rId27"/>
    <p:sldId id="705" r:id="rId28"/>
    <p:sldId id="702" r:id="rId29"/>
    <p:sldId id="703" r:id="rId30"/>
  </p:sldIdLst>
  <p:sldSz cx="9144000" cy="6858000" type="screen4x3"/>
  <p:notesSz cx="6854825" cy="9083675"/>
  <p:defaultTextStyle>
    <a:defPPr>
      <a:defRPr lang="en-US"/>
    </a:defPPr>
    <a:lvl1pPr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sz="1000" b="1" kern="1200">
        <a:solidFill>
          <a:schemeClr val="tx1"/>
        </a:solidFill>
        <a:latin typeface="Arial" panose="020B0604020202020204" pitchFamily="34" charset="0"/>
        <a:ea typeface="+mn-ea"/>
        <a:cs typeface="+mn-cs"/>
      </a:defRPr>
    </a:lvl5pPr>
    <a:lvl6pPr marL="2286000" algn="l" defTabSz="914400" rtl="0" eaLnBrk="1" latinLnBrk="0" hangingPunct="1">
      <a:defRPr sz="1000" b="1" kern="1200">
        <a:solidFill>
          <a:schemeClr val="tx1"/>
        </a:solidFill>
        <a:latin typeface="Arial" panose="020B0604020202020204" pitchFamily="34" charset="0"/>
        <a:ea typeface="+mn-ea"/>
        <a:cs typeface="+mn-cs"/>
      </a:defRPr>
    </a:lvl6pPr>
    <a:lvl7pPr marL="2743200" algn="l" defTabSz="914400" rtl="0" eaLnBrk="1" latinLnBrk="0" hangingPunct="1">
      <a:defRPr sz="1000" b="1" kern="1200">
        <a:solidFill>
          <a:schemeClr val="tx1"/>
        </a:solidFill>
        <a:latin typeface="Arial" panose="020B0604020202020204" pitchFamily="34" charset="0"/>
        <a:ea typeface="+mn-ea"/>
        <a:cs typeface="+mn-cs"/>
      </a:defRPr>
    </a:lvl7pPr>
    <a:lvl8pPr marL="3200400" algn="l" defTabSz="914400" rtl="0" eaLnBrk="1" latinLnBrk="0" hangingPunct="1">
      <a:defRPr sz="1000" b="1" kern="1200">
        <a:solidFill>
          <a:schemeClr val="tx1"/>
        </a:solidFill>
        <a:latin typeface="Arial" panose="020B0604020202020204" pitchFamily="34" charset="0"/>
        <a:ea typeface="+mn-ea"/>
        <a:cs typeface="+mn-cs"/>
      </a:defRPr>
    </a:lvl8pPr>
    <a:lvl9pPr marL="3657600" algn="l" defTabSz="914400" rtl="0" eaLnBrk="1" latinLnBrk="0" hangingPunct="1">
      <a:defRPr sz="1000" b="1"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255997"/>
    <a:srgbClr val="808000"/>
    <a:srgbClr val="008000"/>
    <a:srgbClr val="336600"/>
    <a:srgbClr val="006600"/>
    <a:srgbClr val="C0C0C0"/>
    <a:srgbClr val="CC6600"/>
    <a:srgbClr val="336699"/>
    <a:srgbClr val="D3E30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5304784-BD8F-414A-9BE5-9D9578FE0DC7}" v="80" dt="2021-01-27T17:22:20.5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623" autoAdjust="0"/>
    <p:restoredTop sz="72263" autoAdjust="0"/>
  </p:normalViewPr>
  <p:slideViewPr>
    <p:cSldViewPr>
      <p:cViewPr varScale="1">
        <p:scale>
          <a:sx n="53" d="100"/>
          <a:sy n="53" d="100"/>
        </p:scale>
        <p:origin x="1608" y="66"/>
      </p:cViewPr>
      <p:guideLst>
        <p:guide orient="horz" pos="2160"/>
        <p:guide pos="2880"/>
      </p:guideLst>
    </p:cSldViewPr>
  </p:slideViewPr>
  <p:outlineViewPr>
    <p:cViewPr>
      <p:scale>
        <a:sx n="33" d="100"/>
        <a:sy n="33" d="100"/>
      </p:scale>
      <p:origin x="0" y="0"/>
    </p:cViewPr>
    <p:sldLst>
      <p:sld r:id="rId1" collapse="1"/>
    </p:sldLst>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s>
</file>

<file path=ppt/_rels/viewProps.xml.rels><?xml version="1.0" encoding="UTF-8" standalone="yes"?>
<Relationships xmlns="http://schemas.openxmlformats.org/package/2006/relationships"><Relationship Id="rId1" Type="http://schemas.openxmlformats.org/officeDocument/2006/relationships/slide" Target="slides/slide5.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5B5EDEE3-803E-400C-A573-9899854F1072}"/>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7" name="Rectangle 3">
            <a:extLst>
              <a:ext uri="{FF2B5EF4-FFF2-40B4-BE49-F238E27FC236}">
                <a16:creationId xmlns:a16="http://schemas.microsoft.com/office/drawing/2014/main" id="{55B09F7E-61FB-45F3-9F19-356A5288321E}"/>
              </a:ext>
            </a:extLst>
          </p:cNvPr>
          <p:cNvSpPr>
            <a:spLocks noGrp="1" noChangeArrowheads="1"/>
          </p:cNvSpPr>
          <p:nvPr>
            <p:ph type="dt" sz="quarter"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6148" name="Rectangle 4">
            <a:extLst>
              <a:ext uri="{FF2B5EF4-FFF2-40B4-BE49-F238E27FC236}">
                <a16:creationId xmlns:a16="http://schemas.microsoft.com/office/drawing/2014/main" id="{E943F7C8-BBC5-4F0D-A9A9-7B18BEC5BB2D}"/>
              </a:ext>
            </a:extLst>
          </p:cNvPr>
          <p:cNvSpPr>
            <a:spLocks noGrp="1" noChangeArrowheads="1"/>
          </p:cNvSpPr>
          <p:nvPr>
            <p:ph type="ftr" sz="quarter" idx="2"/>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6149" name="Rectangle 5">
            <a:extLst>
              <a:ext uri="{FF2B5EF4-FFF2-40B4-BE49-F238E27FC236}">
                <a16:creationId xmlns:a16="http://schemas.microsoft.com/office/drawing/2014/main" id="{B85A36A7-D541-44BF-AF59-E97146D06558}"/>
              </a:ext>
            </a:extLst>
          </p:cNvPr>
          <p:cNvSpPr>
            <a:spLocks noGrp="1" noChangeArrowheads="1"/>
          </p:cNvSpPr>
          <p:nvPr>
            <p:ph type="sldNum" sz="quarter" idx="3"/>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41619E4A-6993-4F2F-A044-49CF37C3DEE7}" type="slidenum">
              <a:rPr lang="en-US" altLang="en-US"/>
              <a:pPr/>
              <a:t>‹#›</a:t>
            </a:fld>
            <a:endParaRPr lang="en-US"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2">
            <a:extLst>
              <a:ext uri="{FF2B5EF4-FFF2-40B4-BE49-F238E27FC236}">
                <a16:creationId xmlns:a16="http://schemas.microsoft.com/office/drawing/2014/main" id="{421A7CCA-E97E-434D-9F6E-8EA5CC8F93ED}"/>
              </a:ext>
            </a:extLst>
          </p:cNvPr>
          <p:cNvSpPr>
            <a:spLocks noGrp="1" noChangeArrowheads="1"/>
          </p:cNvSpPr>
          <p:nvPr>
            <p:ph type="hdr" sz="quarter"/>
          </p:nvPr>
        </p:nvSpPr>
        <p:spPr bwMode="auto">
          <a:xfrm>
            <a:off x="0" y="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3" name="Rectangle 3">
            <a:extLst>
              <a:ext uri="{FF2B5EF4-FFF2-40B4-BE49-F238E27FC236}">
                <a16:creationId xmlns:a16="http://schemas.microsoft.com/office/drawing/2014/main" id="{7B2F2481-3608-401B-9BA4-8C875D6B21D6}"/>
              </a:ext>
            </a:extLst>
          </p:cNvPr>
          <p:cNvSpPr>
            <a:spLocks noGrp="1" noChangeArrowheads="1"/>
          </p:cNvSpPr>
          <p:nvPr>
            <p:ph type="dt" idx="1"/>
          </p:nvPr>
        </p:nvSpPr>
        <p:spPr bwMode="auto">
          <a:xfrm>
            <a:off x="3884613" y="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lvl1pPr algn="r" defTabSz="911225" eaLnBrk="1" hangingPunct="1">
              <a:defRPr sz="1200" b="0">
                <a:latin typeface="Times New Roman" panose="02020603050405020304" pitchFamily="18" charset="0"/>
              </a:defRPr>
            </a:lvl1pPr>
          </a:lstStyle>
          <a:p>
            <a:pPr>
              <a:defRPr/>
            </a:pPr>
            <a:endParaRPr lang="en-US" altLang="en-US" dirty="0"/>
          </a:p>
        </p:txBody>
      </p:sp>
      <p:sp>
        <p:nvSpPr>
          <p:cNvPr id="4100" name="Rectangle 4">
            <a:extLst>
              <a:ext uri="{FF2B5EF4-FFF2-40B4-BE49-F238E27FC236}">
                <a16:creationId xmlns:a16="http://schemas.microsoft.com/office/drawing/2014/main" id="{3590D4C2-C0E8-497F-A2A2-E9A14001C2D3}"/>
              </a:ext>
            </a:extLst>
          </p:cNvPr>
          <p:cNvSpPr>
            <a:spLocks noGrp="1" noRot="1" noChangeAspect="1" noChangeArrowheads="1" noTextEdit="1"/>
          </p:cNvSpPr>
          <p:nvPr>
            <p:ph type="sldImg" idx="2"/>
          </p:nvPr>
        </p:nvSpPr>
        <p:spPr bwMode="auto">
          <a:xfrm>
            <a:off x="1157288" y="681038"/>
            <a:ext cx="4541837" cy="34067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5125" name="Rectangle 5">
            <a:extLst>
              <a:ext uri="{FF2B5EF4-FFF2-40B4-BE49-F238E27FC236}">
                <a16:creationId xmlns:a16="http://schemas.microsoft.com/office/drawing/2014/main" id="{36704536-8FF8-4531-B34E-AEC5C19A2D9E}"/>
              </a:ext>
            </a:extLst>
          </p:cNvPr>
          <p:cNvSpPr>
            <a:spLocks noGrp="1" noChangeArrowheads="1"/>
          </p:cNvSpPr>
          <p:nvPr>
            <p:ph type="body" sz="quarter" idx="3"/>
          </p:nvPr>
        </p:nvSpPr>
        <p:spPr bwMode="auto">
          <a:xfrm>
            <a:off x="914400" y="4314825"/>
            <a:ext cx="5026025" cy="40878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5126" name="Rectangle 6">
            <a:extLst>
              <a:ext uri="{FF2B5EF4-FFF2-40B4-BE49-F238E27FC236}">
                <a16:creationId xmlns:a16="http://schemas.microsoft.com/office/drawing/2014/main" id="{9429FB2A-7FB0-46D4-9991-9B8D8876B609}"/>
              </a:ext>
            </a:extLst>
          </p:cNvPr>
          <p:cNvSpPr>
            <a:spLocks noGrp="1" noChangeArrowheads="1"/>
          </p:cNvSpPr>
          <p:nvPr>
            <p:ph type="ftr" sz="quarter" idx="4"/>
          </p:nvPr>
        </p:nvSpPr>
        <p:spPr bwMode="auto">
          <a:xfrm>
            <a:off x="0" y="8629650"/>
            <a:ext cx="2970213"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defTabSz="911225" eaLnBrk="1" hangingPunct="1">
              <a:defRPr sz="1200" b="0">
                <a:latin typeface="Times New Roman" panose="02020603050405020304" pitchFamily="18" charset="0"/>
              </a:defRPr>
            </a:lvl1pPr>
          </a:lstStyle>
          <a:p>
            <a:pPr>
              <a:defRPr/>
            </a:pPr>
            <a:endParaRPr lang="en-US" altLang="en-US" dirty="0"/>
          </a:p>
        </p:txBody>
      </p:sp>
      <p:sp>
        <p:nvSpPr>
          <p:cNvPr id="5127" name="Rectangle 7">
            <a:extLst>
              <a:ext uri="{FF2B5EF4-FFF2-40B4-BE49-F238E27FC236}">
                <a16:creationId xmlns:a16="http://schemas.microsoft.com/office/drawing/2014/main" id="{B566019B-5687-4D60-AF58-9F464093C878}"/>
              </a:ext>
            </a:extLst>
          </p:cNvPr>
          <p:cNvSpPr>
            <a:spLocks noGrp="1" noChangeArrowheads="1"/>
          </p:cNvSpPr>
          <p:nvPr>
            <p:ph type="sldNum" sz="quarter" idx="5"/>
          </p:nvPr>
        </p:nvSpPr>
        <p:spPr bwMode="auto">
          <a:xfrm>
            <a:off x="3884613" y="8629650"/>
            <a:ext cx="2970212" cy="454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074" tIns="45537" rIns="91074" bIns="45537" numCol="1" anchor="b" anchorCtr="0" compatLnSpc="1">
            <a:prstTxWarp prst="textNoShape">
              <a:avLst/>
            </a:prstTxWarp>
          </a:bodyPr>
          <a:lstStyle>
            <a:lvl1pPr algn="r" defTabSz="911225" eaLnBrk="1" hangingPunct="1">
              <a:defRPr sz="1200" b="0">
                <a:latin typeface="Times New Roman" panose="02020603050405020304" pitchFamily="18" charset="0"/>
              </a:defRPr>
            </a:lvl1pPr>
          </a:lstStyle>
          <a:p>
            <a:fld id="{34DA9608-549B-4C06-95FD-868A3BC5443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organise an assignment support session and we have templates on Moodle</a:t>
            </a:r>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2</a:t>
            </a:fld>
            <a:endParaRPr lang="en-US" altLang="en-US" dirty="0"/>
          </a:p>
        </p:txBody>
      </p:sp>
    </p:spTree>
    <p:extLst>
      <p:ext uri="{BB962C8B-B14F-4D97-AF65-F5344CB8AC3E}">
        <p14:creationId xmlns:p14="http://schemas.microsoft.com/office/powerpoint/2010/main" val="32190756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organise an assignment support session and we have templates on Moodle</a:t>
            </a:r>
          </a:p>
        </p:txBody>
      </p:sp>
      <p:sp>
        <p:nvSpPr>
          <p:cNvPr id="4" name="Slide Number Placeholder 3"/>
          <p:cNvSpPr>
            <a:spLocks noGrp="1"/>
          </p:cNvSpPr>
          <p:nvPr>
            <p:ph type="sldNum" sz="quarter" idx="5"/>
          </p:nvPr>
        </p:nvSpPr>
        <p:spPr/>
        <p:txBody>
          <a:bodyPr/>
          <a:lstStyle/>
          <a:p>
            <a:fld id="{34DA9608-549B-4C06-95FD-868A3BC5443A}" type="slidenum">
              <a:rPr lang="en-US" altLang="en-US" smtClean="0"/>
              <a:pPr/>
              <a:t>3</a:t>
            </a:fld>
            <a:endParaRPr lang="en-US" altLang="en-US" dirty="0"/>
          </a:p>
        </p:txBody>
      </p:sp>
    </p:spTree>
    <p:extLst>
      <p:ext uri="{BB962C8B-B14F-4D97-AF65-F5344CB8AC3E}">
        <p14:creationId xmlns:p14="http://schemas.microsoft.com/office/powerpoint/2010/main" val="3188164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A85CD8AB-52B4-457D-B79B-2AC2CABBDBA1}"/>
              </a:ext>
            </a:extLst>
          </p:cNvPr>
          <p:cNvSpPr>
            <a:spLocks noGrp="1" noChangeArrowheads="1"/>
          </p:cNvSpPr>
          <p:nvPr>
            <p:ph type="sldNum" sz="quarter" idx="5"/>
          </p:nvPr>
        </p:nvSpPr>
        <p:spPr>
          <a:noFill/>
        </p:spPr>
        <p:txBody>
          <a:bodyPr/>
          <a:lstStyle>
            <a:lvl1pPr defTabSz="911225">
              <a:defRPr sz="1000" b="1">
                <a:solidFill>
                  <a:schemeClr val="tx1"/>
                </a:solidFill>
                <a:latin typeface="Arial" panose="020B0604020202020204" pitchFamily="34" charset="0"/>
              </a:defRPr>
            </a:lvl1pPr>
            <a:lvl2pPr marL="742950" indent="-285750" defTabSz="911225">
              <a:defRPr sz="1000" b="1">
                <a:solidFill>
                  <a:schemeClr val="tx1"/>
                </a:solidFill>
                <a:latin typeface="Arial" panose="020B0604020202020204" pitchFamily="34" charset="0"/>
              </a:defRPr>
            </a:lvl2pPr>
            <a:lvl3pPr marL="1143000" indent="-228600" defTabSz="911225">
              <a:defRPr sz="1000" b="1">
                <a:solidFill>
                  <a:schemeClr val="tx1"/>
                </a:solidFill>
                <a:latin typeface="Arial" panose="020B0604020202020204" pitchFamily="34" charset="0"/>
              </a:defRPr>
            </a:lvl3pPr>
            <a:lvl4pPr marL="1600200" indent="-228600" defTabSz="911225">
              <a:defRPr sz="1000" b="1">
                <a:solidFill>
                  <a:schemeClr val="tx1"/>
                </a:solidFill>
                <a:latin typeface="Arial" panose="020B0604020202020204" pitchFamily="34" charset="0"/>
              </a:defRPr>
            </a:lvl4pPr>
            <a:lvl5pPr marL="2057400" indent="-228600" defTabSz="911225">
              <a:defRPr sz="1000" b="1">
                <a:solidFill>
                  <a:schemeClr val="tx1"/>
                </a:solidFill>
                <a:latin typeface="Arial" panose="020B0604020202020204" pitchFamily="34" charset="0"/>
              </a:defRPr>
            </a:lvl5pPr>
            <a:lvl6pPr marL="2514600" indent="-228600" defTabSz="911225" eaLnBrk="0" fontAlgn="base" hangingPunct="0">
              <a:spcBef>
                <a:spcPct val="0"/>
              </a:spcBef>
              <a:spcAft>
                <a:spcPct val="0"/>
              </a:spcAft>
              <a:defRPr sz="1000" b="1">
                <a:solidFill>
                  <a:schemeClr val="tx1"/>
                </a:solidFill>
                <a:latin typeface="Arial" panose="020B0604020202020204" pitchFamily="34" charset="0"/>
              </a:defRPr>
            </a:lvl6pPr>
            <a:lvl7pPr marL="2971800" indent="-228600" defTabSz="911225" eaLnBrk="0" fontAlgn="base" hangingPunct="0">
              <a:spcBef>
                <a:spcPct val="0"/>
              </a:spcBef>
              <a:spcAft>
                <a:spcPct val="0"/>
              </a:spcAft>
              <a:defRPr sz="1000" b="1">
                <a:solidFill>
                  <a:schemeClr val="tx1"/>
                </a:solidFill>
                <a:latin typeface="Arial" panose="020B0604020202020204" pitchFamily="34" charset="0"/>
              </a:defRPr>
            </a:lvl7pPr>
            <a:lvl8pPr marL="3429000" indent="-228600" defTabSz="911225" eaLnBrk="0" fontAlgn="base" hangingPunct="0">
              <a:spcBef>
                <a:spcPct val="0"/>
              </a:spcBef>
              <a:spcAft>
                <a:spcPct val="0"/>
              </a:spcAft>
              <a:defRPr sz="1000" b="1">
                <a:solidFill>
                  <a:schemeClr val="tx1"/>
                </a:solidFill>
                <a:latin typeface="Arial" panose="020B0604020202020204" pitchFamily="34" charset="0"/>
              </a:defRPr>
            </a:lvl8pPr>
            <a:lvl9pPr marL="3886200" indent="-228600" defTabSz="911225" eaLnBrk="0" fontAlgn="base" hangingPunct="0">
              <a:spcBef>
                <a:spcPct val="0"/>
              </a:spcBef>
              <a:spcAft>
                <a:spcPct val="0"/>
              </a:spcAft>
              <a:defRPr sz="1000" b="1">
                <a:solidFill>
                  <a:schemeClr val="tx1"/>
                </a:solidFill>
                <a:latin typeface="Arial" panose="020B0604020202020204" pitchFamily="34" charset="0"/>
              </a:defRPr>
            </a:lvl9pPr>
          </a:lstStyle>
          <a:p>
            <a:fld id="{7A18EDD9-4136-47DD-AE94-A7EBF93DF160}" type="slidenum">
              <a:rPr lang="en-US" altLang="en-US" sz="1200" b="0">
                <a:latin typeface="Times New Roman" panose="02020603050405020304" pitchFamily="18" charset="0"/>
              </a:rPr>
              <a:pPr/>
              <a:t>4</a:t>
            </a:fld>
            <a:endParaRPr lang="en-US" altLang="en-US" sz="1200" b="0" dirty="0">
              <a:latin typeface="Times New Roman" panose="02020603050405020304" pitchFamily="18" charset="0"/>
            </a:endParaRPr>
          </a:p>
        </p:txBody>
      </p:sp>
      <p:sp>
        <p:nvSpPr>
          <p:cNvPr id="10243" name="Rectangle 2">
            <a:extLst>
              <a:ext uri="{FF2B5EF4-FFF2-40B4-BE49-F238E27FC236}">
                <a16:creationId xmlns:a16="http://schemas.microsoft.com/office/drawing/2014/main" id="{21A01C4F-9BEA-4433-9BE6-B1A7FD6F20EF}"/>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ABA55B3D-1C45-453C-8410-7C6F638CF03A}"/>
              </a:ext>
            </a:extLst>
          </p:cNvPr>
          <p:cNvSpPr>
            <a:spLocks noGrp="1" noChangeArrowheads="1"/>
          </p:cNvSpPr>
          <p:nvPr>
            <p:ph type="body" idx="1"/>
          </p:nvPr>
        </p:nvSpPr>
        <p:spPr>
          <a:noFill/>
        </p:spPr>
        <p:txBody>
          <a:bodyPr/>
          <a:lstStyle/>
          <a:p>
            <a:pPr eaLnBrk="1" hangingPunct="1"/>
            <a:endParaRPr lang="en-US" alt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12</a:t>
            </a:fld>
            <a:endParaRPr lang="en-US" altLang="en-US" dirty="0"/>
          </a:p>
        </p:txBody>
      </p:sp>
    </p:spTree>
    <p:extLst>
      <p:ext uri="{BB962C8B-B14F-4D97-AF65-F5344CB8AC3E}">
        <p14:creationId xmlns:p14="http://schemas.microsoft.com/office/powerpoint/2010/main" val="1653967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13</a:t>
            </a:fld>
            <a:endParaRPr lang="en-US" altLang="en-US" dirty="0"/>
          </a:p>
        </p:txBody>
      </p:sp>
    </p:spTree>
    <p:extLst>
      <p:ext uri="{BB962C8B-B14F-4D97-AF65-F5344CB8AC3E}">
        <p14:creationId xmlns:p14="http://schemas.microsoft.com/office/powerpoint/2010/main" val="9427184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We</a:t>
            </a:r>
            <a:r>
              <a:rPr lang="en-GB" baseline="0" dirty="0" smtClean="0"/>
              <a:t> often use these terms</a:t>
            </a:r>
            <a:r>
              <a:rPr lang="en-GB" dirty="0" smtClean="0"/>
              <a:t> interchangeably but how</a:t>
            </a:r>
            <a:r>
              <a:rPr lang="en-GB" baseline="0" dirty="0" smtClean="0"/>
              <a:t> do these concepts differ and how are they related?</a:t>
            </a:r>
            <a:endParaRPr lang="en-GB" dirty="0" smtClean="0"/>
          </a:p>
          <a:p>
            <a:r>
              <a:rPr lang="en-GB" sz="1200" b="0" i="0" kern="1200" dirty="0" smtClean="0">
                <a:solidFill>
                  <a:schemeClr val="tx1"/>
                </a:solidFill>
                <a:effectLst/>
                <a:latin typeface="+mn-lt"/>
                <a:ea typeface="+mn-ea"/>
                <a:cs typeface="+mn-cs"/>
              </a:rPr>
              <a:t>People’s values, beliefs and attitudes are formed and bonded over time through the influences of family, friends, society and life experiences. So, by the time you’re an adult, you can hold very definite views on just about everything.</a:t>
            </a:r>
          </a:p>
          <a:p>
            <a:endParaRPr lang="en-GB" sz="1200" b="0"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Attitudes</a:t>
            </a:r>
            <a:r>
              <a:rPr lang="en-GB" sz="1200" b="0" i="0" kern="1200" dirty="0" smtClean="0">
                <a:solidFill>
                  <a:schemeClr val="tx1"/>
                </a:solidFill>
                <a:effectLst/>
                <a:latin typeface="+mn-lt"/>
                <a:ea typeface="+mn-ea"/>
                <a:cs typeface="+mn-cs"/>
              </a:rPr>
              <a:t> arise out of core values and beliefs we hold internally. </a:t>
            </a:r>
            <a:r>
              <a:rPr lang="en-GB" sz="1200" b="1" i="0" kern="1200" dirty="0" smtClean="0">
                <a:solidFill>
                  <a:schemeClr val="tx1"/>
                </a:solidFill>
                <a:effectLst/>
                <a:latin typeface="+mn-lt"/>
                <a:ea typeface="+mn-ea"/>
                <a:cs typeface="+mn-cs"/>
              </a:rPr>
              <a:t>Beliefs</a:t>
            </a:r>
            <a:r>
              <a:rPr lang="en-GB" sz="1200" b="0" i="0" kern="1200" dirty="0" smtClean="0">
                <a:solidFill>
                  <a:schemeClr val="tx1"/>
                </a:solidFill>
                <a:effectLst/>
                <a:latin typeface="+mn-lt"/>
                <a:ea typeface="+mn-ea"/>
                <a:cs typeface="+mn-cs"/>
              </a:rPr>
              <a:t> are assumptions and convictions we hold to be true based on past experiences. </a:t>
            </a:r>
            <a:r>
              <a:rPr lang="en-GB" sz="1200" b="1" i="0" kern="1200" dirty="0" smtClean="0">
                <a:solidFill>
                  <a:schemeClr val="tx1"/>
                </a:solidFill>
                <a:effectLst/>
                <a:latin typeface="+mn-lt"/>
                <a:ea typeface="+mn-ea"/>
                <a:cs typeface="+mn-cs"/>
              </a:rPr>
              <a:t>Values</a:t>
            </a:r>
            <a:r>
              <a:rPr lang="en-GB" sz="1200" b="0" i="0" kern="1200" dirty="0" smtClean="0">
                <a:solidFill>
                  <a:schemeClr val="tx1"/>
                </a:solidFill>
                <a:effectLst/>
                <a:latin typeface="+mn-lt"/>
                <a:ea typeface="+mn-ea"/>
                <a:cs typeface="+mn-cs"/>
              </a:rPr>
              <a:t> are worthy ideas based on things, concepts and people. </a:t>
            </a:r>
            <a:r>
              <a:rPr lang="en-GB" sz="1200" b="1" i="0" kern="1200" dirty="0" smtClean="0">
                <a:solidFill>
                  <a:schemeClr val="tx1"/>
                </a:solidFill>
                <a:effectLst/>
                <a:latin typeface="+mn-lt"/>
                <a:ea typeface="+mn-ea"/>
                <a:cs typeface="+mn-cs"/>
              </a:rPr>
              <a:t>Behaviours</a:t>
            </a:r>
            <a:r>
              <a:rPr lang="en-GB" sz="1200" b="0" i="0" kern="1200" dirty="0" smtClean="0">
                <a:solidFill>
                  <a:schemeClr val="tx1"/>
                </a:solidFill>
                <a:effectLst/>
                <a:latin typeface="+mn-lt"/>
                <a:ea typeface="+mn-ea"/>
                <a:cs typeface="+mn-cs"/>
              </a:rPr>
              <a:t> are how these internalised systems (attitudes, beliefs and values) are expressed.</a:t>
            </a:r>
          </a:p>
          <a:p>
            <a:endParaRPr lang="en-GB" dirty="0" smtClean="0"/>
          </a:p>
        </p:txBody>
      </p:sp>
      <p:sp>
        <p:nvSpPr>
          <p:cNvPr id="4" name="Slide Number Placeholder 3"/>
          <p:cNvSpPr>
            <a:spLocks noGrp="1"/>
          </p:cNvSpPr>
          <p:nvPr>
            <p:ph type="sldNum" sz="quarter" idx="10"/>
          </p:nvPr>
        </p:nvSpPr>
        <p:spPr/>
        <p:txBody>
          <a:bodyPr/>
          <a:lstStyle/>
          <a:p>
            <a:fld id="{92C4A8EA-CC4A-4233-825C-666094D3AC6B}" type="slidenum">
              <a:rPr lang="en-GB" smtClean="0"/>
              <a:t>17</a:t>
            </a:fld>
            <a:endParaRPr lang="en-GB" dirty="0"/>
          </a:p>
        </p:txBody>
      </p:sp>
    </p:spTree>
    <p:extLst>
      <p:ext uri="{BB962C8B-B14F-4D97-AF65-F5344CB8AC3E}">
        <p14:creationId xmlns:p14="http://schemas.microsoft.com/office/powerpoint/2010/main" val="38339556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sz="1200" b="1" i="0" kern="1200" dirty="0" smtClean="0">
                <a:solidFill>
                  <a:schemeClr val="tx1"/>
                </a:solidFill>
                <a:effectLst/>
                <a:latin typeface="+mn-lt"/>
                <a:ea typeface="+mn-ea"/>
                <a:cs typeface="+mn-cs"/>
              </a:rPr>
              <a:t>The Iceberg Model</a:t>
            </a:r>
            <a:br>
              <a:rPr lang="en-GB" sz="1200" b="1" i="0" kern="1200" dirty="0" smtClean="0">
                <a:solidFill>
                  <a:schemeClr val="tx1"/>
                </a:solidFill>
                <a:effectLst/>
                <a:latin typeface="+mn-lt"/>
                <a:ea typeface="+mn-ea"/>
                <a:cs typeface="+mn-cs"/>
              </a:rPr>
            </a:br>
            <a:r>
              <a:rPr lang="en-GB" sz="1200" b="0" i="0" kern="1200" dirty="0" smtClean="0">
                <a:solidFill>
                  <a:schemeClr val="tx1"/>
                </a:solidFill>
                <a:effectLst/>
                <a:latin typeface="+mn-lt"/>
                <a:ea typeface="+mn-ea"/>
                <a:cs typeface="+mn-cs"/>
              </a:rPr>
              <a:t>Anthropologist Edward T. Hall developed the Cultural Iceberg Model in the 1970s as an analogy for the cultural codes that prevail in any society. An iceberg has visible parts on the surface of the water and invisible parts that are underwater. Often, up to 90% of an iceberg’s actual area remains hidden underwater.</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Similarly, culture and behaviours have both visible and invisible components. The visible part of culture is the way we live and interact with each other.</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invisible part is our preferences, opinions, values, beliefs, and value systems. The large chunk of the iceberg that exists underwater determines the behaviour that is visible above the surface.</a:t>
            </a:r>
          </a:p>
          <a:p>
            <a:pPr rtl="0"/>
            <a:endParaRPr lang="en-GB" dirty="0" smtClean="0"/>
          </a:p>
          <a:p>
            <a:pPr rtl="0"/>
            <a:r>
              <a:rPr lang="en-GB" dirty="0" smtClean="0"/>
              <a:t>If we wish to understand why we do what we do, and to exercise more choices about our behaviour, then we not only need to have a realistic understanding of the world around us, but we must also develop a high degree of self knowledge.</a:t>
            </a:r>
            <a:r>
              <a:rPr lang="en-GB" baseline="0" dirty="0" smtClean="0"/>
              <a:t> I </a:t>
            </a:r>
            <a:r>
              <a:rPr lang="en-GB" dirty="0" smtClean="0"/>
              <a:t>have a choice about behaviour and if I understand my motives I can manage them in a way that is appropriate for my role in leading others. We can use other layers of the iceberg to help us develop the behaviours we need to lead others.</a:t>
            </a:r>
          </a:p>
          <a:p>
            <a:pPr rtl="0"/>
            <a:endParaRPr lang="en-GB" dirty="0" smtClean="0"/>
          </a:p>
          <a:p>
            <a:r>
              <a:rPr lang="en-GB" sz="1200" b="0" i="0" kern="1200" dirty="0" smtClean="0">
                <a:solidFill>
                  <a:schemeClr val="tx1"/>
                </a:solidFill>
                <a:effectLst/>
                <a:latin typeface="+mn-lt"/>
                <a:ea typeface="+mn-ea"/>
                <a:cs typeface="+mn-cs"/>
              </a:rPr>
              <a:t>It’s when we take a moment to consider what’s going on </a:t>
            </a:r>
            <a:r>
              <a:rPr lang="en-GB" sz="1200" b="0" i="1" kern="1200" dirty="0" smtClean="0">
                <a:solidFill>
                  <a:schemeClr val="tx1"/>
                </a:solidFill>
                <a:effectLst/>
                <a:latin typeface="+mn-lt"/>
                <a:ea typeface="+mn-ea"/>
                <a:cs typeface="+mn-cs"/>
              </a:rPr>
              <a:t>below the waterline</a:t>
            </a:r>
            <a:r>
              <a:rPr lang="en-GB" sz="1200" b="0" i="0" kern="1200" dirty="0" smtClean="0">
                <a:solidFill>
                  <a:schemeClr val="tx1"/>
                </a:solidFill>
                <a:effectLst/>
                <a:latin typeface="+mn-lt"/>
                <a:ea typeface="+mn-ea"/>
                <a:cs typeface="+mn-cs"/>
              </a:rPr>
              <a:t> that we increase our ability to understand our behaviours.</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In ourselves and in others, we tend to observe </a:t>
            </a:r>
            <a:r>
              <a:rPr lang="en-GB" sz="1200" b="0" i="1" kern="1200" dirty="0" smtClean="0">
                <a:solidFill>
                  <a:schemeClr val="tx1"/>
                </a:solidFill>
                <a:effectLst/>
                <a:latin typeface="+mn-lt"/>
                <a:ea typeface="+mn-ea"/>
                <a:cs typeface="+mn-cs"/>
              </a:rPr>
              <a:t>surface</a:t>
            </a:r>
            <a:r>
              <a:rPr lang="en-GB" sz="1200" b="0" i="0" kern="1200" dirty="0" smtClean="0">
                <a:solidFill>
                  <a:schemeClr val="tx1"/>
                </a:solidFill>
                <a:effectLst/>
                <a:latin typeface="+mn-lt"/>
                <a:ea typeface="+mn-ea"/>
                <a:cs typeface="+mn-cs"/>
              </a:rPr>
              <a:t> behaviours and actions. That approach isn’t particularly effective. Why? Because 90% of what’s really happening – what </a:t>
            </a:r>
            <a:r>
              <a:rPr lang="en-GB" sz="1200" b="1" i="0" kern="1200" dirty="0" smtClean="0">
                <a:solidFill>
                  <a:schemeClr val="tx1"/>
                </a:solidFill>
                <a:effectLst/>
                <a:latin typeface="+mn-lt"/>
                <a:ea typeface="+mn-ea"/>
                <a:cs typeface="+mn-cs"/>
              </a:rPr>
              <a:t>drives</a:t>
            </a:r>
            <a:r>
              <a:rPr lang="en-GB" sz="1200" b="0" i="0" kern="1200" dirty="0" smtClean="0">
                <a:solidFill>
                  <a:schemeClr val="tx1"/>
                </a:solidFill>
                <a:effectLst/>
                <a:latin typeface="+mn-lt"/>
                <a:ea typeface="+mn-ea"/>
                <a:cs typeface="+mn-cs"/>
              </a:rPr>
              <a:t> human behaviour – is happening </a:t>
            </a:r>
            <a:r>
              <a:rPr lang="en-GB" sz="1200" b="1" i="0" kern="1200" dirty="0" smtClean="0">
                <a:solidFill>
                  <a:schemeClr val="tx1"/>
                </a:solidFill>
                <a:effectLst/>
                <a:latin typeface="+mn-lt"/>
                <a:ea typeface="+mn-ea"/>
                <a:cs typeface="+mn-cs"/>
              </a:rPr>
              <a:t>below the waterline</a:t>
            </a:r>
            <a:r>
              <a:rPr lang="en-GB" sz="1200" b="0" i="0" kern="1200" dirty="0" smtClean="0">
                <a:solidFill>
                  <a:schemeClr val="tx1"/>
                </a:solidFill>
                <a:effectLst/>
                <a:latin typeface="+mn-lt"/>
                <a:ea typeface="+mn-ea"/>
                <a:cs typeface="+mn-cs"/>
              </a:rPr>
              <a:t>.</a:t>
            </a:r>
          </a:p>
          <a:p>
            <a:endParaRPr lang="en-GB" sz="1200" b="0" i="0" kern="1200" dirty="0" smtClean="0">
              <a:solidFill>
                <a:schemeClr val="tx1"/>
              </a:solidFill>
              <a:effectLst/>
              <a:latin typeface="+mn-lt"/>
              <a:ea typeface="+mn-ea"/>
              <a:cs typeface="+mn-cs"/>
            </a:endParaRPr>
          </a:p>
          <a:p>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A8EA-CC4A-4233-825C-666094D3AC6B}" type="slidenum">
              <a:rPr lang="en-GB" smtClean="0"/>
              <a:t>18</a:t>
            </a:fld>
            <a:endParaRPr lang="en-GB" dirty="0"/>
          </a:p>
        </p:txBody>
      </p:sp>
    </p:spTree>
    <p:extLst>
      <p:ext uri="{BB962C8B-B14F-4D97-AF65-F5344CB8AC3E}">
        <p14:creationId xmlns:p14="http://schemas.microsoft.com/office/powerpoint/2010/main" val="34681323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0" i="0" kern="1200" dirty="0" smtClean="0">
                <a:solidFill>
                  <a:schemeClr val="tx1"/>
                </a:solidFill>
                <a:effectLst/>
                <a:latin typeface="+mn-lt"/>
                <a:ea typeface="+mn-ea"/>
                <a:cs typeface="+mn-cs"/>
              </a:rPr>
              <a:t>It is uncertain who or what Betari was, but the Betari box (also known as Betari’s box) has become a classic model in conflict management. The box helps you to understand the impact of your behaviour and attitudes on the behaviour and attitudes of others and shows how quickly we can descend into spirals of negative communication.</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If I feel negative about you, I will display negative behaviour towards you; this in turn will change the way you feel, resulting in negative behaviour towards me. Equally, a positive attitude from you or me can create a virtuous circle.</a:t>
            </a:r>
          </a:p>
          <a:p>
            <a:r>
              <a:rPr lang="en-GB" sz="1200" b="1" i="0" kern="1200" dirty="0" smtClean="0">
                <a:solidFill>
                  <a:schemeClr val="tx1"/>
                </a:solidFill>
                <a:effectLst/>
                <a:latin typeface="+mn-lt"/>
                <a:ea typeface="+mn-ea"/>
                <a:cs typeface="+mn-cs"/>
              </a:rPr>
              <a:t>Attitude affects behaviour</a:t>
            </a:r>
          </a:p>
          <a:p>
            <a:r>
              <a:rPr lang="en-GB" sz="1200" b="0" i="0" kern="1200" dirty="0" smtClean="0">
                <a:solidFill>
                  <a:schemeClr val="tx1"/>
                </a:solidFill>
                <a:effectLst/>
                <a:latin typeface="+mn-lt"/>
                <a:ea typeface="+mn-ea"/>
                <a:cs typeface="+mn-cs"/>
              </a:rPr>
              <a:t>Our attitude about anything comes out in our external behavioural displays. This may appear in the signals we send to other people, for example in smiles, voice tone and use of particular words. It also appears in how we act, and in particular regarding other people.</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reverse  is also true, of course, and attitude of others also affects their behaviour.</a:t>
            </a:r>
          </a:p>
          <a:p>
            <a:r>
              <a:rPr lang="en-GB" sz="1200" b="1" i="0" kern="1200" dirty="0" smtClean="0">
                <a:solidFill>
                  <a:schemeClr val="tx1"/>
                </a:solidFill>
                <a:effectLst/>
                <a:latin typeface="+mn-lt"/>
                <a:ea typeface="+mn-ea"/>
                <a:cs typeface="+mn-cs"/>
              </a:rPr>
              <a:t>Behaviour affects others' attitudes</a:t>
            </a:r>
          </a:p>
          <a:p>
            <a:r>
              <a:rPr lang="en-GB" sz="1200" b="0" i="0" kern="1200" dirty="0" smtClean="0">
                <a:solidFill>
                  <a:schemeClr val="tx1"/>
                </a:solidFill>
                <a:effectLst/>
                <a:latin typeface="+mn-lt"/>
                <a:ea typeface="+mn-ea"/>
                <a:cs typeface="+mn-cs"/>
              </a:rPr>
              <a:t>When I do something or send physical signals to you, then it has an effect on your attitude. If I act in an aggressive way towards you, you will interpret this in a certain way. Your attitude is subsequently affected by this, either because you are persuaded by my arguments or because you react to what you may perceive as unreasonable behaviour by me.</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And again, the reverse is true. Your behaviour affects my attitudes as I interpret, rightly or wrongly, what you do or signal.</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Thus a circle is created. I act, which affects your attitude, which affects your behaviour, which affects my attitude, which affects my actions.</a:t>
            </a:r>
          </a:p>
          <a:p>
            <a:r>
              <a:rPr lang="en-GB" sz="1200" b="1" i="0" kern="1200" dirty="0" smtClean="0">
                <a:solidFill>
                  <a:schemeClr val="tx1"/>
                </a:solidFill>
                <a:effectLst/>
                <a:latin typeface="+mn-lt"/>
                <a:ea typeface="+mn-ea"/>
                <a:cs typeface="+mn-cs"/>
              </a:rPr>
              <a:t>So what?</a:t>
            </a:r>
          </a:p>
          <a:p>
            <a:r>
              <a:rPr lang="en-GB" sz="1200" b="0" i="0" kern="1200" dirty="0" smtClean="0">
                <a:solidFill>
                  <a:schemeClr val="tx1"/>
                </a:solidFill>
                <a:effectLst/>
                <a:latin typeface="+mn-lt"/>
                <a:ea typeface="+mn-ea"/>
                <a:cs typeface="+mn-cs"/>
              </a:rPr>
              <a:t>Recognizing it is the first step to addressing it.</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To change the behaviour of others, first watch your own attitude and how it affects your behaviour. Then notice how your behaviour affects other people. You can break the unconscious loop by spotting how the behaviour of others makes you feel and refusing to let it affect your attitude without first censoring this process.</a:t>
            </a:r>
          </a:p>
          <a:p>
            <a:endParaRPr lang="en-GB" sz="1200" b="1" i="0" kern="1200" dirty="0" smtClean="0">
              <a:solidFill>
                <a:schemeClr val="tx1"/>
              </a:solidFill>
              <a:effectLst/>
              <a:latin typeface="+mn-lt"/>
              <a:ea typeface="+mn-ea"/>
              <a:cs typeface="+mn-cs"/>
            </a:endParaRPr>
          </a:p>
          <a:p>
            <a:r>
              <a:rPr lang="en-GB" sz="1200" b="1" i="0" kern="1200" dirty="0" smtClean="0">
                <a:solidFill>
                  <a:schemeClr val="tx1"/>
                </a:solidFill>
                <a:effectLst/>
                <a:latin typeface="+mn-lt"/>
                <a:ea typeface="+mn-ea"/>
                <a:cs typeface="+mn-cs"/>
              </a:rPr>
              <a:t>Example:</a:t>
            </a:r>
            <a:r>
              <a:rPr lang="en-GB" sz="1200" b="1"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the very directive manager Herman. He is naturally mistrusting and doesn’t immediately believe in the competences of his four employees. As a result, he adopts a very controlling attitude towards his employees. He follows their activities hourly, records how long they spend on certain tasks, rebukes them for being away from their work station too long and checks their work and corrects them immediately if he feels it isn’t up to standard. The result of Herman’s behaviour is that his four employees start to turn against him and distance themselves from him. They no longer make any independent decisions because ‘they never get it right anyway’ nor do they take any more responsibility. This behaviour confirms Herman’s earlier judgement, which causes him to be even more mistrusting towards his employees. The Betari Box cycle is now complete.</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The Betaris Box model describes that actually we have the ability to choose this attitude consciously. If we actually give it thought we can begin to choose what kind of attitude we want to demonstrate.</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If we take time to choose the attitude we want to demonstrate, we can control the behaviour we display.</a:t>
            </a:r>
          </a:p>
          <a:p>
            <a:r>
              <a:rPr lang="en-GB" sz="1200" b="0" i="0" kern="1200" dirty="0" smtClean="0">
                <a:solidFill>
                  <a:schemeClr val="tx1"/>
                </a:solidFill>
                <a:effectLst/>
                <a:latin typeface="+mn-lt"/>
                <a:ea typeface="+mn-ea"/>
                <a:cs typeface="+mn-cs"/>
              </a:rPr>
              <a:t>However, the model is a cycle. We could be making a really good choice to have a great attitude, but at the same day someone else might be choosing to have a bad day. If you meet them, they could influence your attitude and behaviour very quickly and you begin to copy their behaviour.</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If we again make a conscience decision to choose how we react to them, we begin to take control of how we feel about everything. I use a quote ‘You choose to behave like that…..I choose to behave like this’. In other words, its a conscience decision in how to react. Very much like an Assertive approach, engaging your brain.</a:t>
            </a:r>
          </a:p>
          <a:p>
            <a:endParaRPr lang="en-GB" sz="1200" b="0" i="0" kern="1200" dirty="0" smtClean="0">
              <a:solidFill>
                <a:schemeClr val="tx1"/>
              </a:solidFill>
              <a:effectLst/>
              <a:latin typeface="+mn-lt"/>
              <a:ea typeface="+mn-ea"/>
              <a:cs typeface="+mn-cs"/>
            </a:endParaRPr>
          </a:p>
          <a:p>
            <a:r>
              <a:rPr lang="en-GB" sz="1200" b="0" i="0" kern="1200" dirty="0" smtClean="0">
                <a:solidFill>
                  <a:schemeClr val="tx1"/>
                </a:solidFill>
                <a:effectLst/>
                <a:latin typeface="+mn-lt"/>
                <a:ea typeface="+mn-ea"/>
                <a:cs typeface="+mn-cs"/>
              </a:rPr>
              <a:t>Now, it’s not just other people that can influence your attitude. Situations can also have the same affect. We make the same decisions when we are faced with situations and if we take just a few seconds to stop and think.</a:t>
            </a:r>
            <a:r>
              <a:rPr lang="en-GB" sz="1200" b="0" i="0" kern="1200" baseline="0" dirty="0" smtClean="0">
                <a:solidFill>
                  <a:schemeClr val="tx1"/>
                </a:solidFill>
                <a:effectLst/>
                <a:latin typeface="+mn-lt"/>
                <a:ea typeface="+mn-ea"/>
                <a:cs typeface="+mn-cs"/>
              </a:rPr>
              <a:t> </a:t>
            </a:r>
            <a:r>
              <a:rPr lang="en-GB" sz="1200" b="0" i="0" kern="1200" dirty="0" smtClean="0">
                <a:solidFill>
                  <a:schemeClr val="tx1"/>
                </a:solidFill>
                <a:effectLst/>
                <a:latin typeface="+mn-lt"/>
                <a:ea typeface="+mn-ea"/>
                <a:cs typeface="+mn-cs"/>
              </a:rPr>
              <a:t>We might normally go off the wall at these things. Our behaviour will be influenced by our attitude we take towards these, and actually can completely change how we live our lives and the relationships we have. Remember, the behaviour we demonstrate will change other peoples attitudes toward you.</a:t>
            </a:r>
            <a:r>
              <a:rPr lang="en-GB" sz="1200" b="0" i="0" kern="1200" baseline="0" dirty="0" smtClean="0">
                <a:solidFill>
                  <a:schemeClr val="tx1"/>
                </a:solidFill>
                <a:effectLst/>
                <a:latin typeface="+mn-lt"/>
                <a:ea typeface="+mn-ea"/>
                <a:cs typeface="+mn-cs"/>
              </a:rPr>
              <a:t> </a:t>
            </a:r>
            <a:endParaRPr lang="en-GB"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92C4A8EA-CC4A-4233-825C-666094D3AC6B}" type="slidenum">
              <a:rPr lang="en-GB" smtClean="0"/>
              <a:t>19</a:t>
            </a:fld>
            <a:endParaRPr lang="en-GB" dirty="0"/>
          </a:p>
        </p:txBody>
      </p:sp>
    </p:spTree>
    <p:extLst>
      <p:ext uri="{BB962C8B-B14F-4D97-AF65-F5344CB8AC3E}">
        <p14:creationId xmlns:p14="http://schemas.microsoft.com/office/powerpoint/2010/main" val="22048948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2C4A8EA-CC4A-4233-825C-666094D3AC6B}" type="slidenum">
              <a:rPr lang="en-GB" smtClean="0"/>
              <a:t>20</a:t>
            </a:fld>
            <a:endParaRPr lang="en-GB" dirty="0"/>
          </a:p>
        </p:txBody>
      </p:sp>
    </p:spTree>
    <p:extLst>
      <p:ext uri="{BB962C8B-B14F-4D97-AF65-F5344CB8AC3E}">
        <p14:creationId xmlns:p14="http://schemas.microsoft.com/office/powerpoint/2010/main" val="4078492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buFont typeface="Wingdings" pitchFamily="2" charset="2"/>
              <a:buNone/>
            </a:pPr>
            <a:r>
              <a:rPr lang="en-GB" altLang="en-US" sz="1200" dirty="0" smtClean="0">
                <a:latin typeface="Arial" charset="0"/>
              </a:rPr>
              <a:t>The emotionally intelligent have abilities in four</a:t>
            </a:r>
          </a:p>
          <a:p>
            <a:pPr>
              <a:lnSpc>
                <a:spcPct val="80000"/>
              </a:lnSpc>
              <a:buFont typeface="Wingdings" pitchFamily="2" charset="2"/>
              <a:buNone/>
            </a:pPr>
            <a:r>
              <a:rPr lang="en-GB" altLang="en-US" sz="1200" dirty="0" smtClean="0">
                <a:latin typeface="Arial" charset="0"/>
              </a:rPr>
              <a:t>main domains:</a:t>
            </a:r>
          </a:p>
          <a:p>
            <a:r>
              <a:rPr lang="en-GB" dirty="0" smtClean="0"/>
              <a:t>Pink boxes are domains of personal competence – these capabilities determine how we manage ourselves</a:t>
            </a:r>
          </a:p>
          <a:p>
            <a:r>
              <a:rPr lang="en-GB" dirty="0" smtClean="0"/>
              <a:t>Blue Boxes are domains of social competence which determine how we manage our relationships</a:t>
            </a:r>
          </a:p>
          <a:p>
            <a:endParaRPr lang="en-GB" dirty="0" smtClean="0"/>
          </a:p>
          <a:p>
            <a:r>
              <a:rPr lang="en-GB" sz="1200" b="1" i="0" kern="1200" dirty="0" smtClean="0">
                <a:solidFill>
                  <a:schemeClr val="tx1"/>
                </a:solidFill>
                <a:effectLst/>
                <a:latin typeface="+mn-lt"/>
                <a:ea typeface="+mn-ea"/>
                <a:cs typeface="+mn-cs"/>
              </a:rPr>
              <a:t>Self-awareness</a:t>
            </a:r>
            <a:r>
              <a:rPr lang="en-GB" sz="1200" b="0" i="0" kern="1200" dirty="0" smtClean="0">
                <a:solidFill>
                  <a:schemeClr val="tx1"/>
                </a:solidFill>
                <a:effectLst/>
                <a:latin typeface="+mn-lt"/>
                <a:ea typeface="+mn-ea"/>
                <a:cs typeface="+mn-cs"/>
              </a:rPr>
              <a:t> – The ability to recognize your own emotions and how they affect your thoughts and behaviour, know your strengths and weaknesses, and have self-confidence. This is the ability to step outside yourself with focused observation of how you feel and react in various situations.</a:t>
            </a:r>
          </a:p>
          <a:p>
            <a:r>
              <a:rPr lang="en-GB" sz="1200" b="1" i="0" kern="1200" dirty="0" smtClean="0">
                <a:solidFill>
                  <a:schemeClr val="tx1"/>
                </a:solidFill>
                <a:effectLst/>
                <a:latin typeface="+mn-lt"/>
                <a:ea typeface="+mn-ea"/>
                <a:cs typeface="+mn-cs"/>
              </a:rPr>
              <a:t>Self-management</a:t>
            </a:r>
            <a:r>
              <a:rPr lang="en-GB" sz="1200" b="0" i="0" kern="1200" dirty="0" smtClean="0">
                <a:solidFill>
                  <a:schemeClr val="tx1"/>
                </a:solidFill>
                <a:effectLst/>
                <a:latin typeface="+mn-lt"/>
                <a:ea typeface="+mn-ea"/>
                <a:cs typeface="+mn-cs"/>
              </a:rPr>
              <a:t> – The ability to control impulsive feelings and behaviours, manage your emotions in healthy ways, take initiative, follow through on commitments, and adapt to changing circumstances. Having a non-reactive analytic approach to your feelings and problem solving to increase appropriate responses.</a:t>
            </a:r>
          </a:p>
          <a:p>
            <a:r>
              <a:rPr lang="en-GB" sz="1200" b="1" i="0" kern="1200" dirty="0" smtClean="0">
                <a:solidFill>
                  <a:schemeClr val="tx1"/>
                </a:solidFill>
                <a:effectLst/>
                <a:latin typeface="+mn-lt"/>
                <a:ea typeface="+mn-ea"/>
                <a:cs typeface="+mn-cs"/>
              </a:rPr>
              <a:t>Social awareness</a:t>
            </a:r>
            <a:r>
              <a:rPr lang="en-GB" sz="1200" b="0" i="0" kern="1200" dirty="0" smtClean="0">
                <a:solidFill>
                  <a:schemeClr val="tx1"/>
                </a:solidFill>
                <a:effectLst/>
                <a:latin typeface="+mn-lt"/>
                <a:ea typeface="+mn-ea"/>
                <a:cs typeface="+mn-cs"/>
              </a:rPr>
              <a:t> – The ability to observe and understand the emotions, needs, and concerns of other people, pick up on emotional cues, feel comfortable socially, and recognize the power dynamics in a group or organization. In a nutshell, this is </a:t>
            </a:r>
            <a:r>
              <a:rPr lang="en-GB" sz="1200" b="0" i="1" kern="1200" dirty="0" smtClean="0">
                <a:solidFill>
                  <a:schemeClr val="tx1"/>
                </a:solidFill>
                <a:effectLst/>
                <a:latin typeface="+mn-lt"/>
                <a:ea typeface="+mn-ea"/>
                <a:cs typeface="+mn-cs"/>
              </a:rPr>
              <a:t>empathy</a:t>
            </a:r>
            <a:r>
              <a:rPr lang="en-GB" sz="1200" b="0" i="0" kern="1200" dirty="0" smtClean="0">
                <a:solidFill>
                  <a:schemeClr val="tx1"/>
                </a:solidFill>
                <a:effectLst/>
                <a:latin typeface="+mn-lt"/>
                <a:ea typeface="+mn-ea"/>
                <a:cs typeface="+mn-cs"/>
              </a:rPr>
              <a:t>, a fundamental "people skill."</a:t>
            </a:r>
          </a:p>
          <a:p>
            <a:r>
              <a:rPr lang="en-GB" sz="1200" b="1" i="0" kern="1200" dirty="0" smtClean="0">
                <a:solidFill>
                  <a:schemeClr val="tx1"/>
                </a:solidFill>
                <a:effectLst/>
                <a:latin typeface="+mn-lt"/>
                <a:ea typeface="+mn-ea"/>
                <a:cs typeface="+mn-cs"/>
              </a:rPr>
              <a:t>Relationship management</a:t>
            </a:r>
            <a:r>
              <a:rPr lang="en-GB" sz="1200" b="0" i="0" kern="1200" dirty="0" smtClean="0">
                <a:solidFill>
                  <a:schemeClr val="tx1"/>
                </a:solidFill>
                <a:effectLst/>
                <a:latin typeface="+mn-lt"/>
                <a:ea typeface="+mn-ea"/>
                <a:cs typeface="+mn-cs"/>
              </a:rPr>
              <a:t> – The ability to develop and maintain good relationships, communicate clearly, inspire and influence others, work well in a team, and manage conflict. In other words, having </a:t>
            </a:r>
            <a:r>
              <a:rPr lang="en-GB" sz="1200" b="0" i="1" kern="1200" dirty="0" smtClean="0">
                <a:solidFill>
                  <a:schemeClr val="tx1"/>
                </a:solidFill>
                <a:effectLst/>
                <a:latin typeface="+mn-lt"/>
                <a:ea typeface="+mn-ea"/>
                <a:cs typeface="+mn-cs"/>
              </a:rPr>
              <a:t>good social skills</a:t>
            </a:r>
            <a:r>
              <a:rPr lang="en-GB" sz="1200" b="0" i="0" kern="1200" dirty="0" smtClean="0">
                <a:solidFill>
                  <a:schemeClr val="tx1"/>
                </a:solidFill>
                <a:effectLst/>
                <a:latin typeface="+mn-lt"/>
                <a:ea typeface="+mn-ea"/>
                <a:cs typeface="+mn-cs"/>
              </a:rPr>
              <a:t> and being competent in relating to the emotions of others and remain connected.</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23</a:t>
            </a:fld>
            <a:endParaRPr lang="en-GB" dirty="0"/>
          </a:p>
        </p:txBody>
      </p:sp>
    </p:spTree>
    <p:extLst>
      <p:ext uri="{BB962C8B-B14F-4D97-AF65-F5344CB8AC3E}">
        <p14:creationId xmlns:p14="http://schemas.microsoft.com/office/powerpoint/2010/main" val="6485487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24</a:t>
            </a:fld>
            <a:endParaRPr lang="en-GB" dirty="0"/>
          </a:p>
        </p:txBody>
      </p:sp>
    </p:spTree>
    <p:extLst>
      <p:ext uri="{BB962C8B-B14F-4D97-AF65-F5344CB8AC3E}">
        <p14:creationId xmlns:p14="http://schemas.microsoft.com/office/powerpoint/2010/main" val="142600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Times New Roman" panose="02020603050405020304" pitchFamily="18" charset="0"/>
                <a:ea typeface="+mn-ea"/>
                <a:cs typeface="+mn-cs"/>
              </a:rPr>
              <a:t>In 1990 Peter </a:t>
            </a:r>
            <a:r>
              <a:rPr lang="en-GB" sz="1200" kern="1200" dirty="0" err="1" smtClean="0">
                <a:solidFill>
                  <a:schemeClr val="tx1"/>
                </a:solidFill>
                <a:effectLst/>
                <a:latin typeface="Times New Roman" panose="02020603050405020304" pitchFamily="18" charset="0"/>
                <a:ea typeface="+mn-ea"/>
                <a:cs typeface="+mn-cs"/>
              </a:rPr>
              <a:t>Salovey</a:t>
            </a:r>
            <a:r>
              <a:rPr lang="en-GB" sz="1200" kern="1200" dirty="0" smtClean="0">
                <a:solidFill>
                  <a:schemeClr val="tx1"/>
                </a:solidFill>
                <a:effectLst/>
                <a:latin typeface="Times New Roman" panose="02020603050405020304" pitchFamily="18" charset="0"/>
                <a:ea typeface="+mn-ea"/>
                <a:cs typeface="+mn-cs"/>
              </a:rPr>
              <a:t> and John Mayer first used the term emotional Intelligence and described it as a form of social intelligence that involves the ability to:</a:t>
            </a:r>
          </a:p>
          <a:p>
            <a:pPr marL="171450" lvl="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monitor one’s own and other’s feelings and emotions</a:t>
            </a:r>
          </a:p>
          <a:p>
            <a:pPr marL="171450" lvl="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discriminate among them</a:t>
            </a:r>
          </a:p>
          <a:p>
            <a:pPr marL="171450" lvl="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use this information to guide one’s own thinking and behaviour.  </a:t>
            </a:r>
          </a:p>
          <a:p>
            <a:r>
              <a:rPr lang="en-GB" sz="1200" kern="1200" dirty="0" smtClean="0">
                <a:solidFill>
                  <a:schemeClr val="tx1"/>
                </a:solidFill>
                <a:effectLst/>
                <a:latin typeface="Times New Roman" panose="02020603050405020304" pitchFamily="18" charset="0"/>
                <a:ea typeface="+mn-ea"/>
                <a:cs typeface="+mn-cs"/>
              </a:rPr>
              <a:t> </a:t>
            </a:r>
          </a:p>
          <a:p>
            <a:r>
              <a:rPr lang="en-GB" sz="1200" kern="1200" dirty="0" smtClean="0">
                <a:solidFill>
                  <a:schemeClr val="tx1"/>
                </a:solidFill>
                <a:effectLst/>
                <a:latin typeface="Times New Roman" panose="02020603050405020304" pitchFamily="18" charset="0"/>
                <a:ea typeface="+mn-ea"/>
                <a:cs typeface="+mn-cs"/>
              </a:rPr>
              <a:t>Daniel Goleman wrote a bestselling book in 1995 called Emotional Intelligence and this is when he developed his argument that non-cognitive skills matter as much as IQ for workplace performance.</a:t>
            </a:r>
            <a:r>
              <a:rPr lang="en-GB" sz="1200" kern="1200" baseline="0" dirty="0" smtClean="0">
                <a:solidFill>
                  <a:schemeClr val="tx1"/>
                </a:solidFill>
                <a:effectLst/>
                <a:latin typeface="Times New Roman" panose="02020603050405020304" pitchFamily="18" charset="0"/>
                <a:ea typeface="+mn-ea"/>
                <a:cs typeface="+mn-cs"/>
              </a:rPr>
              <a:t> </a:t>
            </a:r>
            <a:r>
              <a:rPr lang="en-GB" sz="1200" kern="1200" dirty="0" smtClean="0">
                <a:solidFill>
                  <a:schemeClr val="tx1"/>
                </a:solidFill>
                <a:effectLst/>
                <a:latin typeface="Times New Roman" panose="02020603050405020304" pitchFamily="18" charset="0"/>
                <a:ea typeface="+mn-ea"/>
                <a:cs typeface="+mn-cs"/>
              </a:rPr>
              <a:t>People with a high EQ handle relationships better and handle conflict better. </a:t>
            </a:r>
          </a:p>
          <a:p>
            <a:endParaRPr lang="en-GB" sz="1200" kern="1200" dirty="0" smtClean="0">
              <a:solidFill>
                <a:schemeClr val="tx1"/>
              </a:solidFill>
              <a:effectLst/>
              <a:latin typeface="Times New Roman" panose="02020603050405020304" pitchFamily="18" charset="0"/>
              <a:ea typeface="+mn-ea"/>
              <a:cs typeface="+mn-cs"/>
            </a:endParaRPr>
          </a:p>
          <a:p>
            <a:r>
              <a:rPr lang="en-GB" sz="1200" kern="1200" dirty="0" smtClean="0">
                <a:solidFill>
                  <a:schemeClr val="tx1"/>
                </a:solidFill>
                <a:effectLst/>
                <a:latin typeface="Times New Roman" panose="02020603050405020304" pitchFamily="18" charset="0"/>
                <a:ea typeface="+mn-ea"/>
                <a:cs typeface="+mn-cs"/>
              </a:rPr>
              <a:t>Daniel Goleman has conducted considerable research about the relationship between EQ and success in a job and has concluded that IQ is not a very good predictor of job performance and where very senior managers are recruited based on relevant experience and a high IQ they were likely to fail unless emotional intelligence competencies were also strong.   In fact where serious weaknesses in EQ were identified then failure could be predicted with amazing accuracy.</a:t>
            </a:r>
          </a:p>
          <a:p>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25</a:t>
            </a:fld>
            <a:endParaRPr lang="en-GB" dirty="0"/>
          </a:p>
        </p:txBody>
      </p:sp>
    </p:spTree>
    <p:extLst>
      <p:ext uri="{BB962C8B-B14F-4D97-AF65-F5344CB8AC3E}">
        <p14:creationId xmlns:p14="http://schemas.microsoft.com/office/powerpoint/2010/main" val="12676775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Times New Roman" panose="02020603050405020304" pitchFamily="18" charset="0"/>
                <a:ea typeface="+mn-ea"/>
                <a:cs typeface="+mn-cs"/>
              </a:rPr>
              <a:t>The following is the text of an email sent by Marjorie Scardino, CEO of Pearson PLC, to all 28,000 of its employees in 2001: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Times New Roman" panose="02020603050405020304" pitchFamily="18" charset="0"/>
              <a:ea typeface="+mn-ea"/>
              <a:cs typeface="+mn-cs"/>
            </a:endParaRPr>
          </a:p>
          <a:p>
            <a:r>
              <a:rPr lang="en-GB" sz="1200" kern="1200" dirty="0" smtClean="0">
                <a:solidFill>
                  <a:schemeClr val="tx1"/>
                </a:solidFill>
                <a:effectLst/>
                <a:latin typeface="Times New Roman" panose="02020603050405020304" pitchFamily="18" charset="0"/>
                <a:ea typeface="+mn-ea"/>
                <a:cs typeface="+mn-cs"/>
              </a:rPr>
              <a:t>To be more specific about the date, this email was sent on 12th September 2001, the day after the terrorist attacks in New York City and Washington DC. Pearson had offices on the 17th floor of the north tower of the World Trade Centre. Many other CEOs were sending communications about the possible consequences in terms of lost or diminished business revenues, but Marjorie (and she was known simply as ‘Marjorie’ throughout the company) knew that the Pearson ‘family’ needed a different kind of support. </a:t>
            </a:r>
          </a:p>
          <a:p>
            <a:endParaRPr lang="en-GB" sz="1200" kern="1200" dirty="0" smtClean="0">
              <a:solidFill>
                <a:schemeClr val="tx1"/>
              </a:solidFill>
              <a:effectLst/>
              <a:latin typeface="Times New Roman" panose="02020603050405020304" pitchFamily="18" charset="0"/>
              <a:ea typeface="+mn-ea"/>
              <a:cs typeface="+mn-cs"/>
            </a:endParaRPr>
          </a:p>
          <a:p>
            <a:r>
              <a:rPr lang="en-GB" sz="1200" kern="1200" dirty="0" smtClean="0">
                <a:solidFill>
                  <a:schemeClr val="tx1"/>
                </a:solidFill>
                <a:effectLst/>
                <a:latin typeface="Times New Roman" panose="02020603050405020304" pitchFamily="18" charset="0"/>
                <a:ea typeface="+mn-ea"/>
                <a:cs typeface="+mn-cs"/>
              </a:rPr>
              <a:t>Marjorie Scardino’s short but powerful email is sometimes used as an example of emotionally intelligent leadership demonstrated at an executive level. The seniority of the person sending this piece of communication, a chief executive officer, is fascinating in itself, but the principles of emotional intelligence are clear to see and would apply at any level.</a:t>
            </a:r>
          </a:p>
          <a:p>
            <a:endParaRPr lang="en-GB" sz="1200" kern="1200" dirty="0" smtClean="0">
              <a:solidFill>
                <a:schemeClr val="tx1"/>
              </a:solidFill>
              <a:effectLst/>
              <a:latin typeface="Times New Roman" panose="02020603050405020304" pitchFamily="18" charset="0"/>
              <a:ea typeface="+mn-ea"/>
              <a:cs typeface="+mn-cs"/>
            </a:endParaRPr>
          </a:p>
          <a:p>
            <a:r>
              <a:rPr lang="en-GB" sz="1200" kern="1200" dirty="0" smtClean="0">
                <a:solidFill>
                  <a:schemeClr val="tx1"/>
                </a:solidFill>
                <a:effectLst/>
                <a:latin typeface="Times New Roman" panose="02020603050405020304" pitchFamily="18" charset="0"/>
                <a:ea typeface="+mn-ea"/>
                <a:cs typeface="+mn-cs"/>
              </a:rPr>
              <a:t>Foremost is the principle of putting the emotional needs of others first. This on its own creates a cascade as behaviour often breeds behaviour and other managers and colleagues are likely to project the same kind of reassurance to each other and in turn outwards and onwards to clients and customers. Other features linked to emotional intelligence include the self-management of the author of the email, redirecting her own disruptive emotions for the benefit of the collective and being attuned to the moment, empathy, compassion, and the emphasis on relationship and showing genuine concern. There is a great deal to be learnt from this that is very relevant to today.</a:t>
            </a:r>
          </a:p>
          <a:p>
            <a:r>
              <a:rPr lang="en-GB" sz="1200" kern="1200" dirty="0" smtClean="0">
                <a:solidFill>
                  <a:schemeClr val="tx1"/>
                </a:solidFill>
                <a:effectLst/>
                <a:latin typeface="Times New Roman" panose="02020603050405020304" pitchFamily="18" charset="0"/>
                <a:ea typeface="+mn-ea"/>
                <a:cs typeface="+mn-cs"/>
              </a:rPr>
              <a:t>Key to the model of emotional intelligence, certainly as it has been popularised, is the notion of empathy or social awareness. This is exactly the challenge for leaders supporting team members and other colleagues during these difficult COVID-19 times. (Refer to Head teacher's letter)</a:t>
            </a:r>
            <a:endParaRPr lang="en-GB" dirty="0" smtClean="0"/>
          </a:p>
          <a:p>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26</a:t>
            </a:fld>
            <a:endParaRPr lang="en-US" altLang="en-US" dirty="0"/>
          </a:p>
        </p:txBody>
      </p:sp>
    </p:spTree>
    <p:extLst>
      <p:ext uri="{BB962C8B-B14F-4D97-AF65-F5344CB8AC3E}">
        <p14:creationId xmlns:p14="http://schemas.microsoft.com/office/powerpoint/2010/main" val="34744141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err="1" smtClean="0">
                <a:solidFill>
                  <a:schemeClr val="tx1"/>
                </a:solidFill>
                <a:effectLst/>
                <a:latin typeface="Times New Roman" panose="02020603050405020304" pitchFamily="18" charset="0"/>
                <a:ea typeface="+mn-ea"/>
                <a:cs typeface="+mn-cs"/>
              </a:rPr>
              <a:t>Bradberry</a:t>
            </a:r>
            <a:r>
              <a:rPr lang="en-GB" sz="1200" kern="1200" dirty="0" smtClean="0">
                <a:solidFill>
                  <a:schemeClr val="tx1"/>
                </a:solidFill>
                <a:effectLst/>
                <a:latin typeface="Times New Roman" panose="02020603050405020304" pitchFamily="18" charset="0"/>
                <a:ea typeface="+mn-ea"/>
                <a:cs typeface="+mn-cs"/>
              </a:rPr>
              <a:t> and Greaves in 2005 did a national employee survey in America.  They used an emotional Intelligence tool measure EI in relation to Job Role.  They found that people were promoted based upon what they knew and how long they had worked rather than how good they were at managing others. Once they reached the top they spent less time interacting with others. They did find that the senior managers with the highest EQ scores were acknowledged as the best performers .</a:t>
            </a:r>
          </a:p>
          <a:p>
            <a:r>
              <a:rPr lang="en-GB" sz="1200" kern="1200" dirty="0" smtClean="0">
                <a:solidFill>
                  <a:schemeClr val="tx1"/>
                </a:solidFill>
                <a:effectLst/>
                <a:latin typeface="Times New Roman" panose="02020603050405020304" pitchFamily="18" charset="0"/>
                <a:ea typeface="+mn-ea"/>
                <a:cs typeface="+mn-cs"/>
              </a:rPr>
              <a:t> </a:t>
            </a:r>
          </a:p>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kern="1200" dirty="0" smtClean="0">
                <a:solidFill>
                  <a:schemeClr val="tx1"/>
                </a:solidFill>
                <a:effectLst/>
                <a:latin typeface="Times New Roman" panose="02020603050405020304" pitchFamily="18" charset="0"/>
                <a:ea typeface="+mn-ea"/>
                <a:cs typeface="+mn-cs"/>
              </a:rPr>
              <a:t>While genetics, upbringing and environment all play a role, there are steps you can take to develop your emotional intelligence over time. </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mn-cs"/>
              </a:rPr>
              <a:t>Get to know yourself.</a:t>
            </a:r>
            <a:r>
              <a:rPr lang="en-GB" sz="1200" u="sng" kern="1200" dirty="0" smtClean="0">
                <a:solidFill>
                  <a:schemeClr val="tx1"/>
                </a:solidFill>
                <a:effectLst/>
                <a:latin typeface="Times New Roman" panose="02020603050405020304" pitchFamily="18" charset="0"/>
                <a:ea typeface="+mn-ea"/>
                <a:cs typeface="+mn-cs"/>
              </a:rPr>
              <a:t> </a:t>
            </a:r>
            <a:r>
              <a:rPr lang="en-GB" sz="1200" kern="1200" dirty="0" smtClean="0">
                <a:solidFill>
                  <a:schemeClr val="tx1"/>
                </a:solidFill>
                <a:effectLst/>
                <a:latin typeface="Times New Roman" panose="02020603050405020304" pitchFamily="18" charset="0"/>
                <a:ea typeface="+mn-ea"/>
                <a:cs typeface="+mn-cs"/>
              </a:rPr>
              <a:t>Emotionally intelligent people are self-aware. They have a realistic appreciation of their strengths and weaknesses, and how they come across to others. Peer feedback is one way of improving your self-awareness, and may uncover a few of your emotional blind spots.  </a:t>
            </a:r>
          </a:p>
          <a:p>
            <a:pPr marL="17145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Learn your triggers. Linked to the notion of self-awareness is knowing how you are likely to respond in particular situations</a:t>
            </a:r>
          </a:p>
          <a:p>
            <a:pPr marL="17145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Empathise. Seeing things from someone else’s perspective will help you understand their values and beliefs. This is important when it comes to motivating and engaging others. Make a conscious effort to get to know your colleagues</a:t>
            </a:r>
          </a:p>
          <a:p>
            <a:pPr marL="171450" indent="-171450">
              <a:buFont typeface="Arial" panose="020B0604020202020204" pitchFamily="34" charset="0"/>
              <a:buChar char="•"/>
            </a:pPr>
            <a:r>
              <a:rPr lang="en-GB" sz="1200" kern="1200" dirty="0" smtClean="0">
                <a:solidFill>
                  <a:schemeClr val="tx1"/>
                </a:solidFill>
                <a:effectLst/>
                <a:latin typeface="Times New Roman" panose="02020603050405020304" pitchFamily="18" charset="0"/>
                <a:ea typeface="+mn-ea"/>
                <a:cs typeface="+mn-cs"/>
              </a:rPr>
              <a:t>Own your emotions. Part of being emotionally intelligent is about taking responsibility for the way you interact with others. If someone upsets you, pause and reflect on why</a:t>
            </a:r>
            <a:r>
              <a:rPr lang="en-GB" sz="1200" b="1" i="1" kern="1200" dirty="0" smtClean="0">
                <a:solidFill>
                  <a:schemeClr val="tx1"/>
                </a:solidFill>
                <a:effectLst/>
                <a:latin typeface="Times New Roman" panose="02020603050405020304" pitchFamily="18" charset="0"/>
                <a:ea typeface="+mn-ea"/>
                <a:cs typeface="+mn-cs"/>
              </a:rPr>
              <a:t> </a:t>
            </a:r>
            <a:r>
              <a:rPr lang="en-GB" sz="1200" kern="1200" dirty="0" smtClean="0">
                <a:solidFill>
                  <a:schemeClr val="tx1"/>
                </a:solidFill>
                <a:effectLst/>
                <a:latin typeface="Times New Roman" panose="02020603050405020304" pitchFamily="18" charset="0"/>
                <a:ea typeface="+mn-ea"/>
                <a:cs typeface="+mn-cs"/>
              </a:rPr>
              <a:t>their actions led you to feel this way, instead of reacting impulsively.</a:t>
            </a:r>
          </a:p>
          <a:p>
            <a:pPr marL="171450" marR="0" lvl="0" indent="-171450" algn="l" defTabSz="914400" rtl="0" eaLnBrk="0" fontAlgn="base" latinLnBrk="0" hangingPunct="0">
              <a:lnSpc>
                <a:spcPct val="100000"/>
              </a:lnSpc>
              <a:spcBef>
                <a:spcPct val="30000"/>
              </a:spcBef>
              <a:spcAft>
                <a:spcPct val="0"/>
              </a:spcAft>
              <a:buClrTx/>
              <a:buSzTx/>
              <a:buFont typeface="Arial" panose="020B0604020202020204" pitchFamily="34" charset="0"/>
              <a:buChar char="•"/>
              <a:tabLst/>
              <a:defRPr/>
            </a:pPr>
            <a:r>
              <a:rPr lang="en-GB" sz="1200" kern="1200" dirty="0" smtClean="0">
                <a:solidFill>
                  <a:schemeClr val="tx1"/>
                </a:solidFill>
                <a:effectLst/>
                <a:latin typeface="Times New Roman" panose="02020603050405020304" pitchFamily="18" charset="0"/>
                <a:ea typeface="+mn-ea"/>
                <a:cs typeface="+mn-cs"/>
              </a:rPr>
              <a:t>Go with your gut. Finally, listen to your body. If your stomach starts doing backflips every time you speak to a senior manager, or your muscles tense up before you go into a meeting, what does this tell you? Counterintuitive as it might seem, emotions can be a valuable source of information when making rational decisions at work.  </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34DA9608-549B-4C06-95FD-868A3BC5443A}" type="slidenum">
              <a:rPr lang="en-US" altLang="en-US" smtClean="0"/>
              <a:pPr/>
              <a:t>27</a:t>
            </a:fld>
            <a:endParaRPr lang="en-US" altLang="en-US" dirty="0"/>
          </a:p>
        </p:txBody>
      </p:sp>
    </p:spTree>
    <p:extLst>
      <p:ext uri="{BB962C8B-B14F-4D97-AF65-F5344CB8AC3E}">
        <p14:creationId xmlns:p14="http://schemas.microsoft.com/office/powerpoint/2010/main" val="20061223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Paradox of authenticity and the dark side of EI – critical evaluation!</a:t>
            </a:r>
            <a:endParaRPr lang="en-GB" dirty="0"/>
          </a:p>
        </p:txBody>
      </p:sp>
      <p:sp>
        <p:nvSpPr>
          <p:cNvPr id="4" name="Slide Number Placeholder 3"/>
          <p:cNvSpPr>
            <a:spLocks noGrp="1"/>
          </p:cNvSpPr>
          <p:nvPr>
            <p:ph type="sldNum" sz="quarter" idx="10"/>
          </p:nvPr>
        </p:nvSpPr>
        <p:spPr/>
        <p:txBody>
          <a:bodyPr/>
          <a:lstStyle/>
          <a:p>
            <a:fld id="{7AEE7B93-2D3F-48AF-821D-080C5C88BD3B}" type="slidenum">
              <a:rPr lang="en-GB" smtClean="0"/>
              <a:pPr/>
              <a:t>28</a:t>
            </a:fld>
            <a:endParaRPr lang="en-GB" dirty="0"/>
          </a:p>
        </p:txBody>
      </p:sp>
    </p:spTree>
    <p:extLst>
      <p:ext uri="{BB962C8B-B14F-4D97-AF65-F5344CB8AC3E}">
        <p14:creationId xmlns:p14="http://schemas.microsoft.com/office/powerpoint/2010/main" val="28098938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7310CF-D208-4DCA-A75D-36DC42B653E7}"/>
              </a:ext>
            </a:extLst>
          </p:cNvPr>
          <p:cNvSpPr>
            <a:spLocks noGrp="1"/>
          </p:cNvSpPr>
          <p:nvPr>
            <p:ph type="dt" sz="half" idx="10"/>
          </p:nvPr>
        </p:nvSpPr>
        <p:spPr>
          <a:xfrm>
            <a:off x="395288" y="6524625"/>
            <a:ext cx="971550" cy="219075"/>
          </a:xfrm>
        </p:spPr>
        <p:txBody>
          <a:bodyPr/>
          <a:lstStyle>
            <a:lvl1pPr>
              <a:defRPr/>
            </a:lvl1pPr>
          </a:lstStyle>
          <a:p>
            <a:pPr>
              <a:defRPr/>
            </a:pPr>
            <a:fld id="{402AE9DA-2056-4561-A1CD-CDDCA7D1D1D2}" type="datetimeFigureOut">
              <a:rPr lang="en-US"/>
              <a:pPr>
                <a:defRPr/>
              </a:pPr>
              <a:t>1/28/2021</a:t>
            </a:fld>
            <a:endParaRPr lang="en-US" dirty="0"/>
          </a:p>
        </p:txBody>
      </p:sp>
      <p:sp>
        <p:nvSpPr>
          <p:cNvPr id="5" name="Footer Placeholder 4">
            <a:extLst>
              <a:ext uri="{FF2B5EF4-FFF2-40B4-BE49-F238E27FC236}">
                <a16:creationId xmlns:a16="http://schemas.microsoft.com/office/drawing/2014/main" id="{88347D29-C3CD-4DCA-A699-5F614B3DD43B}"/>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85F5665E-8A53-400F-A6A4-151256E0350A}"/>
              </a:ext>
            </a:extLst>
          </p:cNvPr>
          <p:cNvSpPr>
            <a:spLocks noGrp="1"/>
          </p:cNvSpPr>
          <p:nvPr>
            <p:ph type="sldNum" sz="quarter" idx="12"/>
          </p:nvPr>
        </p:nvSpPr>
        <p:spPr/>
        <p:txBody>
          <a:bodyPr/>
          <a:lstStyle>
            <a:lvl1pPr>
              <a:defRPr/>
            </a:lvl1pPr>
          </a:lstStyle>
          <a:p>
            <a:fld id="{91F3F627-4833-4259-9028-BD18A125CA43}" type="slidenum">
              <a:rPr lang="en-US" altLang="en-US"/>
              <a:pPr/>
              <a:t>‹#›</a:t>
            </a:fld>
            <a:endParaRPr lang="en-US" altLang="en-US" dirty="0"/>
          </a:p>
        </p:txBody>
      </p:sp>
    </p:spTree>
    <p:extLst>
      <p:ext uri="{BB962C8B-B14F-4D97-AF65-F5344CB8AC3E}">
        <p14:creationId xmlns:p14="http://schemas.microsoft.com/office/powerpoint/2010/main" val="198943238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94460C2-9137-421D-9C42-14645DA7458C}"/>
              </a:ext>
            </a:extLst>
          </p:cNvPr>
          <p:cNvSpPr>
            <a:spLocks noGrp="1"/>
          </p:cNvSpPr>
          <p:nvPr>
            <p:ph type="dt" sz="half" idx="10"/>
          </p:nvPr>
        </p:nvSpPr>
        <p:spPr/>
        <p:txBody>
          <a:bodyPr/>
          <a:lstStyle>
            <a:lvl1pPr>
              <a:defRPr/>
            </a:lvl1pPr>
          </a:lstStyle>
          <a:p>
            <a:pPr>
              <a:defRPr/>
            </a:pPr>
            <a:fld id="{3FC3F015-0184-46A2-815C-5CB3904927F0}" type="datetimeFigureOut">
              <a:rPr lang="en-US"/>
              <a:pPr>
                <a:defRPr/>
              </a:pPr>
              <a:t>1/28/2021</a:t>
            </a:fld>
            <a:endParaRPr lang="en-US" dirty="0"/>
          </a:p>
        </p:txBody>
      </p:sp>
      <p:sp>
        <p:nvSpPr>
          <p:cNvPr id="5" name="Footer Placeholder 4">
            <a:extLst>
              <a:ext uri="{FF2B5EF4-FFF2-40B4-BE49-F238E27FC236}">
                <a16:creationId xmlns:a16="http://schemas.microsoft.com/office/drawing/2014/main" id="{6A71C165-D8CB-4A35-AF99-8EC89CB7F0EB}"/>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US" dirty="0"/>
          </a:p>
        </p:txBody>
      </p:sp>
      <p:sp>
        <p:nvSpPr>
          <p:cNvPr id="6" name="Slide Number Placeholder 5">
            <a:extLst>
              <a:ext uri="{FF2B5EF4-FFF2-40B4-BE49-F238E27FC236}">
                <a16:creationId xmlns:a16="http://schemas.microsoft.com/office/drawing/2014/main" id="{2306C28C-3BA3-4C93-A76C-700D703A88D7}"/>
              </a:ext>
            </a:extLst>
          </p:cNvPr>
          <p:cNvSpPr>
            <a:spLocks noGrp="1"/>
          </p:cNvSpPr>
          <p:nvPr>
            <p:ph type="sldNum" sz="quarter" idx="12"/>
          </p:nvPr>
        </p:nvSpPr>
        <p:spPr/>
        <p:txBody>
          <a:bodyPr/>
          <a:lstStyle>
            <a:lvl1pPr>
              <a:defRPr/>
            </a:lvl1pPr>
          </a:lstStyle>
          <a:p>
            <a:fld id="{393469D9-DC9B-479C-9AFD-02501356F58F}" type="slidenum">
              <a:rPr lang="en-US" altLang="en-US"/>
              <a:pPr/>
              <a:t>‹#›</a:t>
            </a:fld>
            <a:endParaRPr lang="en-US" altLang="en-US" dirty="0"/>
          </a:p>
        </p:txBody>
      </p:sp>
    </p:spTree>
    <p:extLst>
      <p:ext uri="{BB962C8B-B14F-4D97-AF65-F5344CB8AC3E}">
        <p14:creationId xmlns:p14="http://schemas.microsoft.com/office/powerpoint/2010/main" val="40509112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C4CBED-6546-4C6C-A1F7-56A6D3B74542}"/>
              </a:ext>
            </a:extLst>
          </p:cNvPr>
          <p:cNvSpPr>
            <a:spLocks noGrp="1"/>
          </p:cNvSpPr>
          <p:nvPr>
            <p:ph type="dt" sz="half" idx="10"/>
          </p:nvPr>
        </p:nvSpPr>
        <p:spPr/>
        <p:txBody>
          <a:bodyPr/>
          <a:lstStyle>
            <a:lvl1pPr>
              <a:defRPr/>
            </a:lvl1pPr>
          </a:lstStyle>
          <a:p>
            <a:pPr>
              <a:defRPr/>
            </a:pPr>
            <a:fld id="{CFB567D1-7A73-4D28-B429-0B14532917F1}" type="datetimeFigureOut">
              <a:rPr lang="en-US"/>
              <a:pPr>
                <a:defRPr/>
              </a:pPr>
              <a:t>1/28/2021</a:t>
            </a:fld>
            <a:endParaRPr lang="en-US" dirty="0"/>
          </a:p>
        </p:txBody>
      </p:sp>
      <p:sp>
        <p:nvSpPr>
          <p:cNvPr id="5" name="Slide Number Placeholder 5">
            <a:extLst>
              <a:ext uri="{FF2B5EF4-FFF2-40B4-BE49-F238E27FC236}">
                <a16:creationId xmlns:a16="http://schemas.microsoft.com/office/drawing/2014/main" id="{9E12AFDA-0601-483F-9BAB-9914F5E69256}"/>
              </a:ext>
            </a:extLst>
          </p:cNvPr>
          <p:cNvSpPr>
            <a:spLocks noGrp="1"/>
          </p:cNvSpPr>
          <p:nvPr>
            <p:ph type="sldNum" sz="quarter" idx="11"/>
          </p:nvPr>
        </p:nvSpPr>
        <p:spPr/>
        <p:txBody>
          <a:bodyPr/>
          <a:lstStyle>
            <a:lvl1pPr>
              <a:defRPr/>
            </a:lvl1pPr>
          </a:lstStyle>
          <a:p>
            <a:fld id="{AEA72ABC-6BC6-49B6-AFDA-56524CD2D40A}" type="slidenum">
              <a:rPr lang="en-US" altLang="en-US"/>
              <a:pPr/>
              <a:t>‹#›</a:t>
            </a:fld>
            <a:endParaRPr lang="en-US" altLang="en-US" dirty="0"/>
          </a:p>
        </p:txBody>
      </p:sp>
    </p:spTree>
    <p:extLst>
      <p:ext uri="{BB962C8B-B14F-4D97-AF65-F5344CB8AC3E}">
        <p14:creationId xmlns:p14="http://schemas.microsoft.com/office/powerpoint/2010/main" val="38346283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0B3E8AC-8539-4C07-BD0E-DE5D6D02D8BB}"/>
              </a:ext>
            </a:extLst>
          </p:cNvPr>
          <p:cNvSpPr>
            <a:spLocks noGrp="1"/>
          </p:cNvSpPr>
          <p:nvPr>
            <p:ph type="dt" sz="half" idx="10"/>
          </p:nvPr>
        </p:nvSpPr>
        <p:spPr/>
        <p:txBody>
          <a:bodyPr/>
          <a:lstStyle>
            <a:lvl1pPr>
              <a:defRPr/>
            </a:lvl1pPr>
          </a:lstStyle>
          <a:p>
            <a:pPr>
              <a:defRPr/>
            </a:pPr>
            <a:fld id="{1D29530A-7918-494F-ACB4-20283BF012C7}" type="datetimeFigureOut">
              <a:rPr lang="en-US"/>
              <a:pPr>
                <a:defRPr/>
              </a:pPr>
              <a:t>1/28/2021</a:t>
            </a:fld>
            <a:endParaRPr lang="en-US" dirty="0"/>
          </a:p>
        </p:txBody>
      </p:sp>
      <p:sp>
        <p:nvSpPr>
          <p:cNvPr id="6" name="Slide Number Placeholder 5">
            <a:extLst>
              <a:ext uri="{FF2B5EF4-FFF2-40B4-BE49-F238E27FC236}">
                <a16:creationId xmlns:a16="http://schemas.microsoft.com/office/drawing/2014/main" id="{7FDA264A-A470-4CA1-B19A-1FEF7FA11D53}"/>
              </a:ext>
            </a:extLst>
          </p:cNvPr>
          <p:cNvSpPr>
            <a:spLocks noGrp="1"/>
          </p:cNvSpPr>
          <p:nvPr>
            <p:ph type="sldNum" sz="quarter" idx="11"/>
          </p:nvPr>
        </p:nvSpPr>
        <p:spPr/>
        <p:txBody>
          <a:bodyPr/>
          <a:lstStyle>
            <a:lvl1pPr>
              <a:defRPr/>
            </a:lvl1pPr>
          </a:lstStyle>
          <a:p>
            <a:fld id="{FE050CA8-2658-4F0A-A74E-E04F69843644}" type="slidenum">
              <a:rPr lang="en-US" altLang="en-US"/>
              <a:pPr/>
              <a:t>‹#›</a:t>
            </a:fld>
            <a:endParaRPr lang="en-US" altLang="en-US" dirty="0"/>
          </a:p>
        </p:txBody>
      </p:sp>
    </p:spTree>
    <p:extLst>
      <p:ext uri="{BB962C8B-B14F-4D97-AF65-F5344CB8AC3E}">
        <p14:creationId xmlns:p14="http://schemas.microsoft.com/office/powerpoint/2010/main" val="373765415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834F37C-1F00-48DE-A8C4-ECFD6C547F4D}"/>
              </a:ext>
            </a:extLst>
          </p:cNvPr>
          <p:cNvSpPr>
            <a:spLocks noGrp="1"/>
          </p:cNvSpPr>
          <p:nvPr>
            <p:ph type="dt" sz="half" idx="10"/>
          </p:nvPr>
        </p:nvSpPr>
        <p:spPr/>
        <p:txBody>
          <a:bodyPr/>
          <a:lstStyle>
            <a:lvl1pPr>
              <a:defRPr/>
            </a:lvl1pPr>
          </a:lstStyle>
          <a:p>
            <a:pPr>
              <a:defRPr/>
            </a:pPr>
            <a:fld id="{8DE8FF3C-1E5E-4CA4-8599-004387968F42}" type="datetimeFigureOut">
              <a:rPr lang="en-US"/>
              <a:pPr>
                <a:defRPr/>
              </a:pPr>
              <a:t>1/28/2021</a:t>
            </a:fld>
            <a:endParaRPr lang="en-US" dirty="0"/>
          </a:p>
        </p:txBody>
      </p:sp>
      <p:sp>
        <p:nvSpPr>
          <p:cNvPr id="8" name="Slide Number Placeholder 5">
            <a:extLst>
              <a:ext uri="{FF2B5EF4-FFF2-40B4-BE49-F238E27FC236}">
                <a16:creationId xmlns:a16="http://schemas.microsoft.com/office/drawing/2014/main" id="{CBE00681-E2D9-46D1-B444-5A72E2F48D36}"/>
              </a:ext>
            </a:extLst>
          </p:cNvPr>
          <p:cNvSpPr>
            <a:spLocks noGrp="1"/>
          </p:cNvSpPr>
          <p:nvPr>
            <p:ph type="sldNum" sz="quarter" idx="11"/>
          </p:nvPr>
        </p:nvSpPr>
        <p:spPr/>
        <p:txBody>
          <a:bodyPr/>
          <a:lstStyle>
            <a:lvl1pPr>
              <a:defRPr/>
            </a:lvl1pPr>
          </a:lstStyle>
          <a:p>
            <a:fld id="{208B183F-D341-4049-B5FC-B5AF8DCCA76E}" type="slidenum">
              <a:rPr lang="en-US" altLang="en-US"/>
              <a:pPr/>
              <a:t>‹#›</a:t>
            </a:fld>
            <a:endParaRPr lang="en-US" altLang="en-US" dirty="0"/>
          </a:p>
        </p:txBody>
      </p:sp>
    </p:spTree>
    <p:extLst>
      <p:ext uri="{BB962C8B-B14F-4D97-AF65-F5344CB8AC3E}">
        <p14:creationId xmlns:p14="http://schemas.microsoft.com/office/powerpoint/2010/main" val="11631075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0A41194-D772-4AC5-9EE4-B495CA6FFD62}"/>
              </a:ext>
            </a:extLst>
          </p:cNvPr>
          <p:cNvSpPr>
            <a:spLocks noGrp="1"/>
          </p:cNvSpPr>
          <p:nvPr>
            <p:ph type="dt" sz="half" idx="10"/>
          </p:nvPr>
        </p:nvSpPr>
        <p:spPr/>
        <p:txBody>
          <a:bodyPr/>
          <a:lstStyle>
            <a:lvl1pPr>
              <a:defRPr/>
            </a:lvl1pPr>
          </a:lstStyle>
          <a:p>
            <a:pPr>
              <a:defRPr/>
            </a:pPr>
            <a:fld id="{A056C26F-F1B7-4F3B-B3F4-ACE0D9A747DE}" type="datetimeFigureOut">
              <a:rPr lang="en-US"/>
              <a:pPr>
                <a:defRPr/>
              </a:pPr>
              <a:t>1/28/2021</a:t>
            </a:fld>
            <a:endParaRPr lang="en-US" dirty="0"/>
          </a:p>
        </p:txBody>
      </p:sp>
      <p:sp>
        <p:nvSpPr>
          <p:cNvPr id="4" name="Slide Number Placeholder 5">
            <a:extLst>
              <a:ext uri="{FF2B5EF4-FFF2-40B4-BE49-F238E27FC236}">
                <a16:creationId xmlns:a16="http://schemas.microsoft.com/office/drawing/2014/main" id="{552FC1F3-4E6A-4459-9219-F61F3D91E649}"/>
              </a:ext>
            </a:extLst>
          </p:cNvPr>
          <p:cNvSpPr>
            <a:spLocks noGrp="1"/>
          </p:cNvSpPr>
          <p:nvPr>
            <p:ph type="sldNum" sz="quarter" idx="11"/>
          </p:nvPr>
        </p:nvSpPr>
        <p:spPr/>
        <p:txBody>
          <a:bodyPr/>
          <a:lstStyle>
            <a:lvl1pPr>
              <a:defRPr/>
            </a:lvl1pPr>
          </a:lstStyle>
          <a:p>
            <a:fld id="{38A0D826-601F-4CCE-8E55-2081BFA7BDF4}" type="slidenum">
              <a:rPr lang="en-US" altLang="en-US"/>
              <a:pPr/>
              <a:t>‹#›</a:t>
            </a:fld>
            <a:endParaRPr lang="en-US" altLang="en-US" dirty="0"/>
          </a:p>
        </p:txBody>
      </p:sp>
    </p:spTree>
    <p:extLst>
      <p:ext uri="{BB962C8B-B14F-4D97-AF65-F5344CB8AC3E}">
        <p14:creationId xmlns:p14="http://schemas.microsoft.com/office/powerpoint/2010/main" val="25137524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853AE37B-ABD6-468B-9CE2-67A1107E0B40}"/>
              </a:ext>
            </a:extLst>
          </p:cNvPr>
          <p:cNvSpPr>
            <a:spLocks noGrp="1"/>
          </p:cNvSpPr>
          <p:nvPr>
            <p:ph type="dt" sz="half" idx="10"/>
          </p:nvPr>
        </p:nvSpPr>
        <p:spPr/>
        <p:txBody>
          <a:bodyPr/>
          <a:lstStyle>
            <a:lvl1pPr>
              <a:defRPr/>
            </a:lvl1pPr>
          </a:lstStyle>
          <a:p>
            <a:pPr>
              <a:defRPr/>
            </a:pPr>
            <a:fld id="{8A1221A0-025D-4279-933B-DE6F1305EEAE}" type="datetimeFigureOut">
              <a:rPr lang="en-US"/>
              <a:pPr>
                <a:defRPr/>
              </a:pPr>
              <a:t>1/28/2021</a:t>
            </a:fld>
            <a:endParaRPr lang="en-US" dirty="0"/>
          </a:p>
        </p:txBody>
      </p:sp>
      <p:sp>
        <p:nvSpPr>
          <p:cNvPr id="3" name="Slide Number Placeholder 5">
            <a:extLst>
              <a:ext uri="{FF2B5EF4-FFF2-40B4-BE49-F238E27FC236}">
                <a16:creationId xmlns:a16="http://schemas.microsoft.com/office/drawing/2014/main" id="{86F6FFC2-C815-4C3B-8D6E-41A10158BEDC}"/>
              </a:ext>
            </a:extLst>
          </p:cNvPr>
          <p:cNvSpPr>
            <a:spLocks noGrp="1"/>
          </p:cNvSpPr>
          <p:nvPr>
            <p:ph type="sldNum" sz="quarter" idx="11"/>
          </p:nvPr>
        </p:nvSpPr>
        <p:spPr/>
        <p:txBody>
          <a:bodyPr/>
          <a:lstStyle>
            <a:lvl1pPr>
              <a:defRPr/>
            </a:lvl1pPr>
          </a:lstStyle>
          <a:p>
            <a:fld id="{E2DB9D8E-8A6D-4727-96BE-F793365BBC9A}" type="slidenum">
              <a:rPr lang="en-US" altLang="en-US"/>
              <a:pPr/>
              <a:t>‹#›</a:t>
            </a:fld>
            <a:endParaRPr lang="en-US" altLang="en-US" dirty="0"/>
          </a:p>
        </p:txBody>
      </p:sp>
    </p:spTree>
    <p:extLst>
      <p:ext uri="{BB962C8B-B14F-4D97-AF65-F5344CB8AC3E}">
        <p14:creationId xmlns:p14="http://schemas.microsoft.com/office/powerpoint/2010/main" val="42101834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A4250F3-CBDB-4A79-A409-ABA48097A0C7}"/>
              </a:ext>
            </a:extLst>
          </p:cNvPr>
          <p:cNvSpPr>
            <a:spLocks noGrp="1"/>
          </p:cNvSpPr>
          <p:nvPr>
            <p:ph type="dt" sz="half" idx="10"/>
          </p:nvPr>
        </p:nvSpPr>
        <p:spPr/>
        <p:txBody>
          <a:bodyPr/>
          <a:lstStyle>
            <a:lvl1pPr>
              <a:defRPr/>
            </a:lvl1pPr>
          </a:lstStyle>
          <a:p>
            <a:pPr>
              <a:defRPr/>
            </a:pPr>
            <a:fld id="{15C9DE3F-5799-4F99-89E3-46A8017CEB5A}" type="datetimeFigureOut">
              <a:rPr lang="en-US"/>
              <a:pPr>
                <a:defRPr/>
              </a:pPr>
              <a:t>1/28/2021</a:t>
            </a:fld>
            <a:endParaRPr lang="en-US" dirty="0"/>
          </a:p>
        </p:txBody>
      </p:sp>
      <p:sp>
        <p:nvSpPr>
          <p:cNvPr id="6" name="Slide Number Placeholder 5">
            <a:extLst>
              <a:ext uri="{FF2B5EF4-FFF2-40B4-BE49-F238E27FC236}">
                <a16:creationId xmlns:a16="http://schemas.microsoft.com/office/drawing/2014/main" id="{95F06879-4227-48AA-874F-A16A689EA075}"/>
              </a:ext>
            </a:extLst>
          </p:cNvPr>
          <p:cNvSpPr>
            <a:spLocks noGrp="1"/>
          </p:cNvSpPr>
          <p:nvPr>
            <p:ph type="sldNum" sz="quarter" idx="11"/>
          </p:nvPr>
        </p:nvSpPr>
        <p:spPr/>
        <p:txBody>
          <a:bodyPr/>
          <a:lstStyle>
            <a:lvl1pPr>
              <a:defRPr/>
            </a:lvl1pPr>
          </a:lstStyle>
          <a:p>
            <a:fld id="{9AC92756-0EBF-496D-8BB6-694E00B90F90}" type="slidenum">
              <a:rPr lang="en-US" altLang="en-US"/>
              <a:pPr/>
              <a:t>‹#›</a:t>
            </a:fld>
            <a:endParaRPr lang="en-US" altLang="en-US" dirty="0"/>
          </a:p>
        </p:txBody>
      </p:sp>
    </p:spTree>
    <p:extLst>
      <p:ext uri="{BB962C8B-B14F-4D97-AF65-F5344CB8AC3E}">
        <p14:creationId xmlns:p14="http://schemas.microsoft.com/office/powerpoint/2010/main" val="18472198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E3B7D8F9-9E00-42A8-B93F-E28079E9D046}"/>
              </a:ext>
            </a:extLst>
          </p:cNvPr>
          <p:cNvSpPr>
            <a:spLocks noGrp="1"/>
          </p:cNvSpPr>
          <p:nvPr>
            <p:ph type="dt" sz="half" idx="10"/>
          </p:nvPr>
        </p:nvSpPr>
        <p:spPr/>
        <p:txBody>
          <a:bodyPr/>
          <a:lstStyle>
            <a:lvl1pPr>
              <a:defRPr/>
            </a:lvl1pPr>
          </a:lstStyle>
          <a:p>
            <a:pPr>
              <a:defRPr/>
            </a:pPr>
            <a:fld id="{EE6E28AB-C5B4-4D3C-97F6-27E5B2273FE3}" type="datetimeFigureOut">
              <a:rPr lang="en-US"/>
              <a:pPr>
                <a:defRPr/>
              </a:pPr>
              <a:t>1/28/2021</a:t>
            </a:fld>
            <a:endParaRPr lang="en-US" dirty="0"/>
          </a:p>
        </p:txBody>
      </p:sp>
      <p:sp>
        <p:nvSpPr>
          <p:cNvPr id="6" name="Slide Number Placeholder 5">
            <a:extLst>
              <a:ext uri="{FF2B5EF4-FFF2-40B4-BE49-F238E27FC236}">
                <a16:creationId xmlns:a16="http://schemas.microsoft.com/office/drawing/2014/main" id="{FF4A564E-68AD-4CF1-ABF0-F6F4A8BA490C}"/>
              </a:ext>
            </a:extLst>
          </p:cNvPr>
          <p:cNvSpPr>
            <a:spLocks noGrp="1"/>
          </p:cNvSpPr>
          <p:nvPr>
            <p:ph type="sldNum" sz="quarter" idx="11"/>
          </p:nvPr>
        </p:nvSpPr>
        <p:spPr/>
        <p:txBody>
          <a:bodyPr/>
          <a:lstStyle>
            <a:lvl1pPr>
              <a:defRPr/>
            </a:lvl1pPr>
          </a:lstStyle>
          <a:p>
            <a:fld id="{A174AF80-A817-450F-A5A0-BD5D6EA3BBD6}" type="slidenum">
              <a:rPr lang="en-US" altLang="en-US"/>
              <a:pPr/>
              <a:t>‹#›</a:t>
            </a:fld>
            <a:endParaRPr lang="en-US" altLang="en-US" dirty="0"/>
          </a:p>
        </p:txBody>
      </p:sp>
    </p:spTree>
    <p:extLst>
      <p:ext uri="{BB962C8B-B14F-4D97-AF65-F5344CB8AC3E}">
        <p14:creationId xmlns:p14="http://schemas.microsoft.com/office/powerpoint/2010/main" val="1788015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5C6F50-43F9-4571-B95D-66E0861C6413}"/>
              </a:ext>
            </a:extLst>
          </p:cNvPr>
          <p:cNvSpPr>
            <a:spLocks noGrp="1"/>
          </p:cNvSpPr>
          <p:nvPr>
            <p:ph type="dt" sz="half" idx="10"/>
          </p:nvPr>
        </p:nvSpPr>
        <p:spPr/>
        <p:txBody>
          <a:bodyPr/>
          <a:lstStyle>
            <a:lvl1pPr>
              <a:defRPr/>
            </a:lvl1pPr>
          </a:lstStyle>
          <a:p>
            <a:pPr>
              <a:defRPr/>
            </a:pPr>
            <a:fld id="{DDEFB6C6-79C3-4F89-9C9E-8C1D8F30A73D}" type="datetimeFigureOut">
              <a:rPr lang="en-US"/>
              <a:pPr>
                <a:defRPr/>
              </a:pPr>
              <a:t>1/28/2021</a:t>
            </a:fld>
            <a:endParaRPr lang="en-US" dirty="0"/>
          </a:p>
        </p:txBody>
      </p:sp>
      <p:sp>
        <p:nvSpPr>
          <p:cNvPr id="5" name="Slide Number Placeholder 5">
            <a:extLst>
              <a:ext uri="{FF2B5EF4-FFF2-40B4-BE49-F238E27FC236}">
                <a16:creationId xmlns:a16="http://schemas.microsoft.com/office/drawing/2014/main" id="{BE1CBC72-8292-4953-88E2-432B96AEEAD0}"/>
              </a:ext>
            </a:extLst>
          </p:cNvPr>
          <p:cNvSpPr>
            <a:spLocks noGrp="1"/>
          </p:cNvSpPr>
          <p:nvPr>
            <p:ph type="sldNum" sz="quarter" idx="11"/>
          </p:nvPr>
        </p:nvSpPr>
        <p:spPr/>
        <p:txBody>
          <a:bodyPr/>
          <a:lstStyle>
            <a:lvl1pPr>
              <a:defRPr/>
            </a:lvl1pPr>
          </a:lstStyle>
          <a:p>
            <a:fld id="{DC3AF285-893A-4AEC-8FEE-2A8D58F41ACD}" type="slidenum">
              <a:rPr lang="en-US" altLang="en-US"/>
              <a:pPr/>
              <a:t>‹#›</a:t>
            </a:fld>
            <a:endParaRPr lang="en-US" altLang="en-US" dirty="0"/>
          </a:p>
        </p:txBody>
      </p:sp>
    </p:spTree>
    <p:extLst>
      <p:ext uri="{BB962C8B-B14F-4D97-AF65-F5344CB8AC3E}">
        <p14:creationId xmlns:p14="http://schemas.microsoft.com/office/powerpoint/2010/main" val="16589747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7F424B-3F4D-4DD7-920A-579FF8BB3C76}"/>
              </a:ext>
            </a:extLst>
          </p:cNvPr>
          <p:cNvSpPr>
            <a:spLocks noGrp="1"/>
          </p:cNvSpPr>
          <p:nvPr>
            <p:ph type="dt" sz="half" idx="10"/>
          </p:nvPr>
        </p:nvSpPr>
        <p:spPr/>
        <p:txBody>
          <a:bodyPr/>
          <a:lstStyle>
            <a:lvl1pPr>
              <a:defRPr/>
            </a:lvl1pPr>
          </a:lstStyle>
          <a:p>
            <a:pPr>
              <a:defRPr/>
            </a:pPr>
            <a:fld id="{BA7B6503-2913-4A70-9632-F71A1AE3CA2A}" type="datetimeFigureOut">
              <a:rPr lang="en-US"/>
              <a:pPr>
                <a:defRPr/>
              </a:pPr>
              <a:t>1/28/2021</a:t>
            </a:fld>
            <a:endParaRPr lang="en-US" dirty="0"/>
          </a:p>
        </p:txBody>
      </p:sp>
      <p:sp>
        <p:nvSpPr>
          <p:cNvPr id="5" name="Slide Number Placeholder 5">
            <a:extLst>
              <a:ext uri="{FF2B5EF4-FFF2-40B4-BE49-F238E27FC236}">
                <a16:creationId xmlns:a16="http://schemas.microsoft.com/office/drawing/2014/main" id="{B5F44F11-5C54-4BB5-8F00-B8982E6C96AB}"/>
              </a:ext>
            </a:extLst>
          </p:cNvPr>
          <p:cNvSpPr>
            <a:spLocks noGrp="1"/>
          </p:cNvSpPr>
          <p:nvPr>
            <p:ph type="sldNum" sz="quarter" idx="11"/>
          </p:nvPr>
        </p:nvSpPr>
        <p:spPr/>
        <p:txBody>
          <a:bodyPr/>
          <a:lstStyle>
            <a:lvl1pPr>
              <a:defRPr/>
            </a:lvl1pPr>
          </a:lstStyle>
          <a:p>
            <a:fld id="{8B1C11ED-A7A2-4B5C-9D9E-4DDF997ACE05}" type="slidenum">
              <a:rPr lang="en-US" altLang="en-US"/>
              <a:pPr/>
              <a:t>‹#›</a:t>
            </a:fld>
            <a:endParaRPr lang="en-US" altLang="en-US" dirty="0"/>
          </a:p>
        </p:txBody>
      </p:sp>
    </p:spTree>
    <p:extLst>
      <p:ext uri="{BB962C8B-B14F-4D97-AF65-F5344CB8AC3E}">
        <p14:creationId xmlns:p14="http://schemas.microsoft.com/office/powerpoint/2010/main" val="8252226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8754DC7-7F18-4385-9AB1-41F414A3F635}"/>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B7EBE12-6755-4CB4-A38A-85544100D11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C137F54C-81AE-4B4A-9E79-DA4B094291C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fld id="{BA37ACC8-7FC2-4F28-B656-FE57FA73C17D}" type="datetimeFigureOut">
              <a:rPr lang="en-US"/>
              <a:pPr>
                <a:defRPr/>
              </a:pPr>
              <a:t>1/28/2021</a:t>
            </a:fld>
            <a:endParaRPr lang="en-US" dirty="0"/>
          </a:p>
        </p:txBody>
      </p:sp>
      <p:sp>
        <p:nvSpPr>
          <p:cNvPr id="6" name="Slide Number Placeholder 5">
            <a:extLst>
              <a:ext uri="{FF2B5EF4-FFF2-40B4-BE49-F238E27FC236}">
                <a16:creationId xmlns:a16="http://schemas.microsoft.com/office/drawing/2014/main" id="{4F9FE220-A09F-49F0-ABFD-BF514E08CB4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defRPr>
            </a:lvl1pPr>
          </a:lstStyle>
          <a:p>
            <a:fld id="{98888853-D099-474E-AA42-47E919A0F69A}"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839" r:id="rId1"/>
    <p:sldLayoutId id="2147483840"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Lst>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2" presetClass="entr" presetSubtype="8"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left)">
                                      <p:cBhvr>
                                        <p:cTn id="7" dur="500"/>
                                        <p:tgtEl>
                                          <p:spTgt spid="3">
                                            <p:txEl>
                                              <p:pRg st="0" end="0"/>
                                            </p:txEl>
                                          </p:spTgt>
                                        </p:tgtEl>
                                      </p:cBhvr>
                                    </p:animEffect>
                                  </p:childTnLst>
                                </p:cTn>
                              </p:par>
                              <p:par>
                                <p:cTn id="8" presetID="22" presetClass="entr" presetSubtype="8" fill="hold" grpId="0"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left)">
                                      <p:cBhvr>
                                        <p:cTn id="10" dur="500"/>
                                        <p:tgtEl>
                                          <p:spTgt spid="3">
                                            <p:txEl>
                                              <p:pRg st="1" end="1"/>
                                            </p:txEl>
                                          </p:spTgt>
                                        </p:tgtEl>
                                      </p:cBhvr>
                                    </p:animEffect>
                                  </p:childTnLst>
                                </p:cTn>
                              </p:par>
                              <p:par>
                                <p:cTn id="11" presetID="22" presetClass="entr" presetSubtype="8"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left)">
                                      <p:cBhvr>
                                        <p:cTn id="13" dur="500"/>
                                        <p:tgtEl>
                                          <p:spTgt spid="3">
                                            <p:txEl>
                                              <p:pRg st="2" end="2"/>
                                            </p:txEl>
                                          </p:spTgt>
                                        </p:tgtEl>
                                      </p:cBhvr>
                                    </p:animEffect>
                                  </p:childTnLst>
                                </p:cTn>
                              </p:par>
                              <p:par>
                                <p:cTn id="14" presetID="22" presetClass="entr" presetSubtype="8" fill="hold" grpId="0"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left)">
                                      <p:cBhvr>
                                        <p:cTn id="16" dur="500"/>
                                        <p:tgtEl>
                                          <p:spTgt spid="3">
                                            <p:txEl>
                                              <p:pRg st="3" end="3"/>
                                            </p:txEl>
                                          </p:spTgt>
                                        </p:tgtEl>
                                      </p:cBhvr>
                                    </p:animEffect>
                                  </p:childTnLst>
                                </p:cTn>
                              </p:par>
                              <p:par>
                                <p:cTn id="17" presetID="22" presetClass="entr" presetSubtype="8"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left)">
                                      <p:cBhvr>
                                        <p:cTn id="19"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utoUpdateAnimBg="0" advAuto="0">
        <p:tmplLst>
          <p:tmpl lvl="1">
            <p:tnLst>
              <p:par>
                <p:cTn presetID="22" presetClass="entr" presetSubtype="8" fill="hold" nodeType="after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2">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3">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4">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 lvl="5">
            <p:tnLst>
              <p:par>
                <p:cTn presetID="22" presetClass="entr" presetSubtype="8" fill="hold" nodeType="with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wipe(left)">
                      <p:cBhvr>
                        <p:cTn dur="500"/>
                        <p:tgtEl>
                          <p:spTgt spid="3"/>
                        </p:tgtEl>
                      </p:cBhvr>
                    </p:animEffect>
                  </p:childTnLst>
                </p:cTn>
              </p:par>
            </p:tnLst>
          </p:tmpl>
        </p:tmplLst>
      </p:bldP>
    </p:bldLst>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hyperlink" Target="https://app.mindtools.com/#/uwtsd/s/baaa0db3"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6CF9F-348D-4B92-85FD-C44C0DB5C940}"/>
              </a:ext>
            </a:extLst>
          </p:cNvPr>
          <p:cNvSpPr>
            <a:spLocks noGrp="1"/>
          </p:cNvSpPr>
          <p:nvPr>
            <p:ph type="ctrTitle"/>
          </p:nvPr>
        </p:nvSpPr>
        <p:spPr>
          <a:xfrm>
            <a:off x="609600" y="2819400"/>
            <a:ext cx="7772400" cy="1470025"/>
          </a:xfrm>
        </p:spPr>
        <p:txBody>
          <a:bodyPr rtlCol="0">
            <a:normAutofit fontScale="90000"/>
          </a:bodyPr>
          <a:lstStyle/>
          <a:p>
            <a:pPr>
              <a:spcAft>
                <a:spcPts val="0"/>
              </a:spcAft>
              <a:defRPr/>
            </a:pPr>
            <a:r>
              <a:rPr lang="en-GB" b="1" dirty="0"/>
              <a:t>BMPF7021 </a:t>
            </a:r>
            <a:br>
              <a:rPr lang="en-GB" b="1" dirty="0"/>
            </a:br>
            <a:r>
              <a:rPr lang="en-GB" b="1" dirty="0">
                <a:solidFill>
                  <a:schemeClr val="bg1"/>
                </a:solidFill>
                <a:effectLst>
                  <a:outerShdw blurRad="38100" dist="38100" dir="2700000" algn="tl">
                    <a:srgbClr val="000000">
                      <a:alpha val="43137"/>
                    </a:srgbClr>
                  </a:outerShdw>
                </a:effectLst>
              </a:rPr>
              <a:t>Authenticity and the Role of Leader</a:t>
            </a:r>
            <a:endParaRPr lang="en-US" dirty="0">
              <a:solidFill>
                <a:schemeClr val="bg1"/>
              </a:solidFill>
            </a:endParaRP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Text&#10;&#10;Description automatically generated with medium confidence">
            <a:extLst>
              <a:ext uri="{FF2B5EF4-FFF2-40B4-BE49-F238E27FC236}">
                <a16:creationId xmlns:a16="http://schemas.microsoft.com/office/drawing/2014/main" id="{B27F0D31-4E20-4840-9CAB-D92BA2A77F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675630"/>
          </a:xfrm>
          <a:prstGeom prst="rect">
            <a:avLst/>
          </a:prstGeom>
        </p:spPr>
      </p:pic>
    </p:spTree>
    <p:extLst>
      <p:ext uri="{BB962C8B-B14F-4D97-AF65-F5344CB8AC3E}">
        <p14:creationId xmlns:p14="http://schemas.microsoft.com/office/powerpoint/2010/main" val="355217926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3F5AC810-5310-4504-B1F9-4BF18C7B2038}"/>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altLang="en-US" b="1" dirty="0"/>
              <a:t>Learning Outcomes</a:t>
            </a:r>
            <a:endParaRPr lang="en-US" altLang="en-US" b="1" dirty="0"/>
          </a:p>
        </p:txBody>
      </p:sp>
      <p:pic>
        <p:nvPicPr>
          <p:cNvPr id="2" name="Picture 1">
            <a:extLst>
              <a:ext uri="{FF2B5EF4-FFF2-40B4-BE49-F238E27FC236}">
                <a16:creationId xmlns:a16="http://schemas.microsoft.com/office/drawing/2014/main" id="{4B0BA0C4-C58C-404E-9735-F953F4961756}"/>
              </a:ext>
            </a:extLst>
          </p:cNvPr>
          <p:cNvPicPr>
            <a:picLocks noChangeAspect="1"/>
          </p:cNvPicPr>
          <p:nvPr/>
        </p:nvPicPr>
        <p:blipFill>
          <a:blip r:embed="rId3"/>
          <a:stretch>
            <a:fillRect/>
          </a:stretch>
        </p:blipFill>
        <p:spPr>
          <a:xfrm>
            <a:off x="457200" y="2479058"/>
            <a:ext cx="4038600" cy="2231326"/>
          </a:xfrm>
          <a:prstGeom prst="rect">
            <a:avLst/>
          </a:prstGeom>
          <a:noFill/>
        </p:spPr>
      </p:pic>
      <p:sp>
        <p:nvSpPr>
          <p:cNvPr id="5" name="Rectangle 4">
            <a:extLst>
              <a:ext uri="{FF2B5EF4-FFF2-40B4-BE49-F238E27FC236}">
                <a16:creationId xmlns:a16="http://schemas.microsoft.com/office/drawing/2014/main" id="{745A1E71-F4A6-42D4-8D85-AE2EB6BC879C}"/>
              </a:ext>
            </a:extLst>
          </p:cNvPr>
          <p:cNvSpPr/>
          <p:nvPr/>
        </p:nvSpPr>
        <p:spPr bwMode="auto">
          <a:xfrm>
            <a:off x="4800600" y="2499033"/>
            <a:ext cx="4038600" cy="1600199"/>
          </a:xfrm>
          <a:prstGeom prst="rect">
            <a:avLst/>
          </a:prstGeom>
          <a:noFill/>
          <a:ln>
            <a:noFill/>
          </a:ln>
        </p:spPr>
        <p:txBody>
          <a:bodyPr vert="horz" wrap="square" lIns="91440" tIns="45720" rIns="91440" bIns="45720" numCol="1" anchor="t" anchorCtr="0" compatLnSpc="1">
            <a:prstTxWarp prst="textNoShape">
              <a:avLst/>
            </a:prstTxWarp>
            <a:noAutofit/>
          </a:bodyPr>
          <a:lstStyle/>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lang="en-GB" sz="2800" b="0" dirty="0">
                <a:solidFill>
                  <a:prstClr val="black"/>
                </a:solidFill>
                <a:latin typeface="Myriad Pro"/>
              </a:rPr>
              <a:t>(1) </a:t>
            </a:r>
            <a:r>
              <a:rPr lang="en-GB" sz="2800" b="0" dirty="0" smtClean="0">
                <a:solidFill>
                  <a:prstClr val="black"/>
                </a:solidFill>
                <a:latin typeface="Myriad Pro"/>
              </a:rPr>
              <a:t>C</a:t>
            </a:r>
            <a:r>
              <a:rPr kumimoji="0" lang="en-GB" sz="2800" b="0" i="0" u="none" strike="noStrike" kern="1200" cap="none" spc="0" normalizeH="0" baseline="0" noProof="0" dirty="0" smtClean="0">
                <a:ln>
                  <a:noFill/>
                </a:ln>
                <a:solidFill>
                  <a:prstClr val="black"/>
                </a:solidFill>
                <a:effectLst/>
                <a:uLnTx/>
                <a:uFillTx/>
                <a:latin typeface="Myriad Pro"/>
                <a:ea typeface="+mn-ea"/>
                <a:cs typeface="+mn-cs"/>
              </a:rPr>
              <a:t>critically </a:t>
            </a:r>
            <a:r>
              <a:rPr kumimoji="0" lang="en-GB" sz="2800" b="0" i="0" u="none" strike="noStrike" kern="1200" cap="none" spc="0" normalizeH="0" baseline="0" noProof="0" dirty="0">
                <a:ln>
                  <a:noFill/>
                </a:ln>
                <a:solidFill>
                  <a:prstClr val="black"/>
                </a:solidFill>
                <a:effectLst/>
                <a:uLnTx/>
                <a:uFillTx/>
                <a:latin typeface="Myriad Pro"/>
                <a:ea typeface="+mn-ea"/>
                <a:cs typeface="+mn-cs"/>
              </a:rPr>
              <a:t>evaluate at least five leadership theories and their relevance to the workplace</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3F5AC810-5310-4504-B1F9-4BF18C7B2038}"/>
              </a:ext>
            </a:extLst>
          </p:cNvPr>
          <p:cNvSpPr>
            <a:spLocks noGrp="1"/>
          </p:cNvSpPr>
          <p:nvPr>
            <p:ph type="title"/>
          </p:nvPr>
        </p:nvSpPr>
        <p:spPr>
          <a:xfrm>
            <a:off x="457200" y="274638"/>
            <a:ext cx="8229600" cy="1143000"/>
          </a:xfrm>
        </p:spPr>
        <p:txBody>
          <a:bodyPr vert="horz" wrap="square" lIns="91440" tIns="45720" rIns="91440" bIns="45720" numCol="1" anchor="ctr" anchorCtr="0" compatLnSpc="1">
            <a:prstTxWarp prst="textNoShape">
              <a:avLst/>
            </a:prstTxWarp>
            <a:normAutofit/>
          </a:bodyPr>
          <a:lstStyle/>
          <a:p>
            <a:r>
              <a:rPr lang="en-GB" altLang="en-US" b="1" dirty="0"/>
              <a:t>Learning Outcomes</a:t>
            </a:r>
            <a:endParaRPr lang="en-US" altLang="en-US" b="1" dirty="0"/>
          </a:p>
        </p:txBody>
      </p:sp>
      <p:pic>
        <p:nvPicPr>
          <p:cNvPr id="2" name="Picture 1">
            <a:extLst>
              <a:ext uri="{FF2B5EF4-FFF2-40B4-BE49-F238E27FC236}">
                <a16:creationId xmlns:a16="http://schemas.microsoft.com/office/drawing/2014/main" id="{4B0BA0C4-C58C-404E-9735-F953F4961756}"/>
              </a:ext>
            </a:extLst>
          </p:cNvPr>
          <p:cNvPicPr>
            <a:picLocks noChangeAspect="1"/>
          </p:cNvPicPr>
          <p:nvPr/>
        </p:nvPicPr>
        <p:blipFill>
          <a:blip r:embed="rId3"/>
          <a:stretch>
            <a:fillRect/>
          </a:stretch>
        </p:blipFill>
        <p:spPr>
          <a:xfrm>
            <a:off x="457200" y="2479058"/>
            <a:ext cx="4038600" cy="2231326"/>
          </a:xfrm>
          <a:prstGeom prst="rect">
            <a:avLst/>
          </a:prstGeom>
          <a:noFill/>
        </p:spPr>
      </p:pic>
      <p:sp>
        <p:nvSpPr>
          <p:cNvPr id="5" name="Rectangle 4">
            <a:extLst>
              <a:ext uri="{FF2B5EF4-FFF2-40B4-BE49-F238E27FC236}">
                <a16:creationId xmlns:a16="http://schemas.microsoft.com/office/drawing/2014/main" id="{745A1E71-F4A6-42D4-8D85-AE2EB6BC879C}"/>
              </a:ext>
            </a:extLst>
          </p:cNvPr>
          <p:cNvSpPr/>
          <p:nvPr/>
        </p:nvSpPr>
        <p:spPr bwMode="auto">
          <a:xfrm>
            <a:off x="4648200" y="1600201"/>
            <a:ext cx="4038600" cy="3989040"/>
          </a:xfrm>
          <a:prstGeom prst="rect">
            <a:avLst/>
          </a:prstGeom>
          <a:noFill/>
          <a:ln>
            <a:noFill/>
          </a:ln>
        </p:spPr>
        <p:txBody>
          <a:bodyPr vert="horz" wrap="square" lIns="91440" tIns="45720" rIns="91440" bIns="45720" numCol="1" anchor="t" anchorCtr="0" compatLnSpc="1">
            <a:prstTxWarp prst="textNoShape">
              <a:avLst/>
            </a:prstTxWarp>
            <a:normAutofit lnSpcReduction="10000"/>
          </a:bodyPr>
          <a:lstStyle/>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(2) Explore and critically reflect on personal leadership styles and behaviours, and interpersonal skills, and their impact on workplace relationships</a:t>
            </a:r>
          </a:p>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endParaRPr kumimoji="0" lang="en-GB" sz="24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0" fontAlgn="base" latinLnBrk="0" hangingPunct="0">
              <a:lnSpc>
                <a:spcPct val="90000"/>
              </a:lnSpc>
              <a:spcBef>
                <a:spcPct val="20000"/>
              </a:spcBef>
              <a:spcAft>
                <a:spcPct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Myriad Pro"/>
                <a:ea typeface="+mn-ea"/>
                <a:cs typeface="+mn-cs"/>
              </a:rPr>
              <a:t>Create a personal development plan with a specific focus on leadership skills</a:t>
            </a:r>
          </a:p>
        </p:txBody>
      </p:sp>
    </p:spTree>
    <p:extLst>
      <p:ext uri="{BB962C8B-B14F-4D97-AF65-F5344CB8AC3E}">
        <p14:creationId xmlns:p14="http://schemas.microsoft.com/office/powerpoint/2010/main" val="213535085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17DAB11-13B7-4968-B354-3C6F5DB1CCD1}"/>
              </a:ext>
            </a:extLst>
          </p:cNvPr>
          <p:cNvSpPr txBox="1"/>
          <p:nvPr/>
        </p:nvSpPr>
        <p:spPr>
          <a:xfrm>
            <a:off x="304800" y="228600"/>
            <a:ext cx="8458200" cy="1200150"/>
          </a:xfrm>
          <a:prstGeom prst="rect">
            <a:avLst/>
          </a:prstGeom>
          <a:noFill/>
        </p:spPr>
        <p:txBody>
          <a:bodyPr lIns="91440" tIns="45720" rIns="91440" bIns="45720" anchor="t">
            <a:spAutoFit/>
          </a:bodyPr>
          <a:lstStyle/>
          <a:p>
            <a:pPr>
              <a:defRPr/>
            </a:pPr>
            <a:r>
              <a:rPr lang="en-GB" sz="3600" dirty="0">
                <a:solidFill>
                  <a:schemeClr val="accent5">
                    <a:lumMod val="50000"/>
                  </a:schemeClr>
                </a:solidFill>
                <a:latin typeface="Arial"/>
                <a:cs typeface="Arial"/>
              </a:rPr>
              <a:t>Leadership and management differentiation activity – two groups </a:t>
            </a:r>
            <a:endParaRPr lang="en-GB" sz="3600" dirty="0">
              <a:solidFill>
                <a:schemeClr val="accent5">
                  <a:lumMod val="50000"/>
                </a:schemeClr>
              </a:solidFill>
            </a:endParaRPr>
          </a:p>
        </p:txBody>
      </p:sp>
      <p:pic>
        <p:nvPicPr>
          <p:cNvPr id="9222" name="Picture 6">
            <a:extLst>
              <a:ext uri="{FF2B5EF4-FFF2-40B4-BE49-F238E27FC236}">
                <a16:creationId xmlns:a16="http://schemas.microsoft.com/office/drawing/2014/main" id="{53FB8723-6DE3-479C-91CA-841629755A8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31163" y="3733800"/>
            <a:ext cx="2311400" cy="196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CBCFAEFB-7842-4B24-BAA5-AF13F9792B67}"/>
              </a:ext>
            </a:extLst>
          </p:cNvPr>
          <p:cNvSpPr txBox="1"/>
          <p:nvPr/>
        </p:nvSpPr>
        <p:spPr>
          <a:xfrm>
            <a:off x="342900" y="1441327"/>
            <a:ext cx="4191000" cy="3367076"/>
          </a:xfrm>
          <a:prstGeom prst="rect">
            <a:avLst/>
          </a:prstGeom>
          <a:noFill/>
        </p:spPr>
        <p:txBody>
          <a:bodyPr>
            <a:spAutoFit/>
          </a:bodyPr>
          <a:lstStyle/>
          <a:p>
            <a:pPr marL="342900" indent="-342900" eaLnBrk="1" hangingPunct="1">
              <a:spcBef>
                <a:spcPct val="20000"/>
              </a:spcBef>
              <a:defRPr/>
            </a:pPr>
            <a:r>
              <a:rPr lang="en-GB" sz="2800" kern="0" dirty="0">
                <a:solidFill>
                  <a:srgbClr val="AF195D"/>
                </a:solidFill>
                <a:latin typeface="Verdana" pitchFamily="34" charset="0"/>
              </a:rPr>
              <a:t>Activity:</a:t>
            </a:r>
            <a:r>
              <a:rPr lang="en-GB" sz="2800" b="0" kern="0" dirty="0">
                <a:solidFill>
                  <a:srgbClr val="000000"/>
                </a:solidFill>
                <a:latin typeface="Verdana" pitchFamily="34" charset="0"/>
              </a:rPr>
              <a:t> </a:t>
            </a:r>
          </a:p>
          <a:p>
            <a:pPr marL="342900" indent="-342900" eaLnBrk="1" hangingPunct="1">
              <a:spcBef>
                <a:spcPct val="20000"/>
              </a:spcBef>
              <a:defRPr/>
            </a:pPr>
            <a:r>
              <a:rPr lang="en-GB" sz="2800" b="0" kern="0" dirty="0">
                <a:solidFill>
                  <a:srgbClr val="000000"/>
                </a:solidFill>
                <a:latin typeface="Verdana" pitchFamily="34" charset="0"/>
              </a:rPr>
              <a:t>Characteristics; qualities; skills; attributes; approach:</a:t>
            </a:r>
          </a:p>
          <a:p>
            <a:pPr eaLnBrk="1" hangingPunct="1">
              <a:spcBef>
                <a:spcPct val="20000"/>
              </a:spcBef>
              <a:defRPr/>
            </a:pPr>
            <a:r>
              <a:rPr lang="en-GB" sz="2800" kern="0" dirty="0">
                <a:solidFill>
                  <a:srgbClr val="000000"/>
                </a:solidFill>
                <a:latin typeface="Verdana" pitchFamily="34" charset="0"/>
              </a:rPr>
              <a:t>      </a:t>
            </a:r>
            <a:r>
              <a:rPr lang="en-GB" sz="2800" b="0" kern="0" dirty="0">
                <a:solidFill>
                  <a:srgbClr val="000000"/>
                </a:solidFill>
                <a:latin typeface="Verdana" pitchFamily="34" charset="0"/>
              </a:rPr>
              <a:t>1.</a:t>
            </a:r>
            <a:r>
              <a:rPr lang="en-GB" sz="2800" kern="0" dirty="0">
                <a:solidFill>
                  <a:srgbClr val="000000"/>
                </a:solidFill>
                <a:latin typeface="Verdana" pitchFamily="34" charset="0"/>
              </a:rPr>
              <a:t> Leaders</a:t>
            </a:r>
          </a:p>
          <a:p>
            <a:pPr eaLnBrk="1" hangingPunct="1">
              <a:spcBef>
                <a:spcPct val="20000"/>
              </a:spcBef>
              <a:defRPr/>
            </a:pPr>
            <a:r>
              <a:rPr lang="en-GB" sz="2800" kern="0" dirty="0">
                <a:solidFill>
                  <a:srgbClr val="000000"/>
                </a:solidFill>
                <a:latin typeface="Verdana" pitchFamily="34" charset="0"/>
              </a:rPr>
              <a:t>      </a:t>
            </a:r>
            <a:r>
              <a:rPr lang="en-GB" sz="2800" b="0" kern="0" dirty="0">
                <a:solidFill>
                  <a:srgbClr val="000000"/>
                </a:solidFill>
                <a:latin typeface="Verdana" pitchFamily="34" charset="0"/>
              </a:rPr>
              <a:t>2.</a:t>
            </a:r>
            <a:r>
              <a:rPr lang="en-GB" sz="2800" kern="0" dirty="0">
                <a:solidFill>
                  <a:srgbClr val="000000"/>
                </a:solidFill>
                <a:latin typeface="Verdana" pitchFamily="34" charset="0"/>
              </a:rPr>
              <a:t> Managers</a:t>
            </a:r>
            <a:endParaRPr lang="en-GB" sz="2800" kern="0" dirty="0">
              <a:solidFill>
                <a:srgbClr val="000000"/>
              </a:solidFill>
              <a:latin typeface="Verdana"/>
            </a:endParaRPr>
          </a:p>
        </p:txBody>
      </p:sp>
      <p:pic>
        <p:nvPicPr>
          <p:cNvPr id="3" name="Picture 2">
            <a:extLst>
              <a:ext uri="{FF2B5EF4-FFF2-40B4-BE49-F238E27FC236}">
                <a16:creationId xmlns:a16="http://schemas.microsoft.com/office/drawing/2014/main" id="{2CB2C416-16AC-4E3E-873C-98352C09BFA9}"/>
              </a:ext>
            </a:extLst>
          </p:cNvPr>
          <p:cNvPicPr>
            <a:picLocks noChangeAspect="1"/>
          </p:cNvPicPr>
          <p:nvPr/>
        </p:nvPicPr>
        <p:blipFill>
          <a:blip r:embed="rId4"/>
          <a:stretch>
            <a:fillRect/>
          </a:stretch>
        </p:blipFill>
        <p:spPr>
          <a:xfrm>
            <a:off x="3680498" y="1752600"/>
            <a:ext cx="5147236" cy="3656889"/>
          </a:xfrm>
          <a:prstGeom prst="rect">
            <a:avLst/>
          </a:prstGeom>
        </p:spPr>
      </p:pic>
      <p:sp>
        <p:nvSpPr>
          <p:cNvPr id="4" name="TextBox 3">
            <a:extLst>
              <a:ext uri="{FF2B5EF4-FFF2-40B4-BE49-F238E27FC236}">
                <a16:creationId xmlns:a16="http://schemas.microsoft.com/office/drawing/2014/main" id="{F74D9AE4-DE5F-434E-A3F8-5AA0B1B6BA10}"/>
              </a:ext>
            </a:extLst>
          </p:cNvPr>
          <p:cNvSpPr txBox="1"/>
          <p:nvPr/>
        </p:nvSpPr>
        <p:spPr>
          <a:xfrm>
            <a:off x="6248400" y="2819400"/>
            <a:ext cx="381000" cy="369332"/>
          </a:xfrm>
          <a:prstGeom prst="rect">
            <a:avLst/>
          </a:prstGeom>
          <a:noFill/>
        </p:spPr>
        <p:txBody>
          <a:bodyPr wrap="square" rtlCol="0">
            <a:spAutoFit/>
          </a:bodyPr>
          <a:lstStyle/>
          <a:p>
            <a:r>
              <a:rPr lang="en-GB" sz="1800" dirty="0">
                <a:solidFill>
                  <a:srgbClr val="FF0000"/>
                </a:solidFill>
              </a:rPr>
              <a:t>A</a:t>
            </a:r>
          </a:p>
        </p:txBody>
      </p:sp>
      <p:sp>
        <p:nvSpPr>
          <p:cNvPr id="5" name="TextBox 4">
            <a:extLst>
              <a:ext uri="{FF2B5EF4-FFF2-40B4-BE49-F238E27FC236}">
                <a16:creationId xmlns:a16="http://schemas.microsoft.com/office/drawing/2014/main" id="{E5E468A7-BCA0-4DF4-902B-BCAEC0E6BBCA}"/>
              </a:ext>
            </a:extLst>
          </p:cNvPr>
          <p:cNvSpPr txBox="1"/>
          <p:nvPr/>
        </p:nvSpPr>
        <p:spPr>
          <a:xfrm>
            <a:off x="8343900" y="2452287"/>
            <a:ext cx="266700" cy="369332"/>
          </a:xfrm>
          <a:prstGeom prst="rect">
            <a:avLst/>
          </a:prstGeom>
          <a:noFill/>
        </p:spPr>
        <p:txBody>
          <a:bodyPr wrap="square" rtlCol="0">
            <a:spAutoFit/>
          </a:bodyPr>
          <a:lstStyle/>
          <a:p>
            <a:r>
              <a:rPr lang="en-GB" sz="1800" dirty="0">
                <a:solidFill>
                  <a:srgbClr val="FF0000"/>
                </a:solidFill>
              </a:rPr>
              <a:t>B</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CE90314-E544-47E7-8DE1-4989DD1C3F6F}"/>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
        <p:nvSpPr>
          <p:cNvPr id="2" name="Speech Bubble: Rectangle with Corners Rounded 1">
            <a:extLst>
              <a:ext uri="{FF2B5EF4-FFF2-40B4-BE49-F238E27FC236}">
                <a16:creationId xmlns:a16="http://schemas.microsoft.com/office/drawing/2014/main" id="{22AC425E-AF25-4B72-B300-77C32C61741A}"/>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the process of influencing people to enable the achievement of relevant goals (Ivancevich et al, 2008)</a:t>
            </a:r>
          </a:p>
        </p:txBody>
      </p:sp>
      <p:sp>
        <p:nvSpPr>
          <p:cNvPr id="6" name="Speech Bubble: Rectangle with Corners Rounded 5">
            <a:extLst>
              <a:ext uri="{FF2B5EF4-FFF2-40B4-BE49-F238E27FC236}">
                <a16:creationId xmlns:a16="http://schemas.microsoft.com/office/drawing/2014/main" id="{8BFF524D-0572-4A2C-BF25-DA62B36305E3}"/>
              </a:ext>
            </a:extLst>
          </p:cNvPr>
          <p:cNvSpPr/>
          <p:nvPr/>
        </p:nvSpPr>
        <p:spPr>
          <a:xfrm>
            <a:off x="648066" y="2590800"/>
            <a:ext cx="3733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essentially a relationship through which one person influences the behaviour or actions of other people (Mullins, 2018)</a:t>
            </a:r>
          </a:p>
        </p:txBody>
      </p:sp>
      <p:sp>
        <p:nvSpPr>
          <p:cNvPr id="7" name="Speech Bubble: Rectangle with Corners Rounded 6">
            <a:extLst>
              <a:ext uri="{FF2B5EF4-FFF2-40B4-BE49-F238E27FC236}">
                <a16:creationId xmlns:a16="http://schemas.microsoft.com/office/drawing/2014/main" id="{1B5B79E8-0E19-4FE5-B092-562BEFF86E63}"/>
              </a:ext>
            </a:extLst>
          </p:cNvPr>
          <p:cNvSpPr/>
          <p:nvPr/>
        </p:nvSpPr>
        <p:spPr>
          <a:xfrm>
            <a:off x="4753997" y="2635250"/>
            <a:ext cx="3434556" cy="2578100"/>
          </a:xfrm>
          <a:prstGeom prst="wedgeRoundRectCallou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the ability to motivate, influence and enable individuals to contribute to the objectives of the organisations of which they are members (House et al, 2004)</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A948059-9FFB-4129-B766-49FC5A0F0914}"/>
              </a:ext>
            </a:extLst>
          </p:cNvPr>
          <p:cNvSpPr txBox="1"/>
          <p:nvPr/>
        </p:nvSpPr>
        <p:spPr>
          <a:xfrm>
            <a:off x="672482" y="167165"/>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
        <p:nvSpPr>
          <p:cNvPr id="5" name="Speech Bubble: Rectangle with Corners Rounded 4">
            <a:extLst>
              <a:ext uri="{FF2B5EF4-FFF2-40B4-BE49-F238E27FC236}">
                <a16:creationId xmlns:a16="http://schemas.microsoft.com/office/drawing/2014/main" id="{0459F10B-E34F-4537-AC70-F679E4624205}"/>
              </a:ext>
            </a:extLst>
          </p:cNvPr>
          <p:cNvSpPr/>
          <p:nvPr/>
        </p:nvSpPr>
        <p:spPr>
          <a:xfrm>
            <a:off x="672481" y="990600"/>
            <a:ext cx="7631113" cy="1295400"/>
          </a:xfrm>
          <a:prstGeom prst="wedgeRoundRectCallout">
            <a:avLst/>
          </a:prstGeom>
          <a:solidFill>
            <a:schemeClr val="accent5">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is a process whereby an individual influences a group of individuals to achieve a common goal (Northouse, 1994)</a:t>
            </a:r>
          </a:p>
        </p:txBody>
      </p:sp>
      <p:sp>
        <p:nvSpPr>
          <p:cNvPr id="6" name="Speech Bubble: Rectangle with Corners Rounded 5">
            <a:extLst>
              <a:ext uri="{FF2B5EF4-FFF2-40B4-BE49-F238E27FC236}">
                <a16:creationId xmlns:a16="http://schemas.microsoft.com/office/drawing/2014/main" id="{A041D3EA-79E4-45CF-981D-4C3877ACBB4A}"/>
              </a:ext>
            </a:extLst>
          </p:cNvPr>
          <p:cNvSpPr/>
          <p:nvPr/>
        </p:nvSpPr>
        <p:spPr>
          <a:xfrm>
            <a:off x="648066" y="2590800"/>
            <a:ext cx="3733800" cy="2667000"/>
          </a:xfrm>
          <a:prstGeom prst="wedgeRoundRectCallout">
            <a:avLst/>
          </a:prstGeom>
          <a:solidFill>
            <a:schemeClr val="accent5">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Leadership involves mobilising people to tackle tough problems (Heifetz, 1994)</a:t>
            </a:r>
          </a:p>
        </p:txBody>
      </p:sp>
      <p:sp>
        <p:nvSpPr>
          <p:cNvPr id="7" name="Speech Bubble: Rectangle with Corners Rounded 6">
            <a:extLst>
              <a:ext uri="{FF2B5EF4-FFF2-40B4-BE49-F238E27FC236}">
                <a16:creationId xmlns:a16="http://schemas.microsoft.com/office/drawing/2014/main" id="{E96EE7F0-1D08-46B8-996C-FECD9029C470}"/>
              </a:ext>
            </a:extLst>
          </p:cNvPr>
          <p:cNvSpPr/>
          <p:nvPr/>
        </p:nvSpPr>
        <p:spPr>
          <a:xfrm>
            <a:off x="4753997" y="2635250"/>
            <a:ext cx="3434556" cy="2578100"/>
          </a:xfrm>
          <a:prstGeom prst="wedgeRoundRectCallou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Great leaders are resonant leaders. These leaders are moving people - powerfully, passionately and purposefully (Boyatzis and McKee, 2005) </a:t>
            </a:r>
          </a:p>
        </p:txBody>
      </p:sp>
    </p:spTree>
    <p:extLst>
      <p:ext uri="{BB962C8B-B14F-4D97-AF65-F5344CB8AC3E}">
        <p14:creationId xmlns:p14="http://schemas.microsoft.com/office/powerpoint/2010/main" val="87505595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810E14A8-AC6F-4369-893B-91DE9F39AF9C}"/>
              </a:ext>
            </a:extLst>
          </p:cNvPr>
          <p:cNvSpPr txBox="1">
            <a:spLocks/>
          </p:cNvSpPr>
          <p:nvPr/>
        </p:nvSpPr>
        <p:spPr bwMode="auto">
          <a:xfrm>
            <a:off x="431800" y="1219200"/>
            <a:ext cx="8137525" cy="4554538"/>
          </a:xfrm>
          <a:prstGeom prst="rect">
            <a:avLst/>
          </a:prstGeom>
          <a:noFill/>
          <a:ln w="9525">
            <a:noFill/>
            <a:miter lim="800000"/>
            <a:headEnd/>
            <a:tailEnd/>
          </a:ln>
        </p:spPr>
        <p:txBody>
          <a:bodyPr/>
          <a:lstStyle/>
          <a:p>
            <a:pPr>
              <a:spcBef>
                <a:spcPct val="20000"/>
              </a:spcBef>
              <a:defRPr/>
            </a:pPr>
            <a:r>
              <a:rPr lang="en-GB" sz="2400" b="0" kern="0" dirty="0">
                <a:solidFill>
                  <a:srgbClr val="000000"/>
                </a:solidFill>
                <a:latin typeface="Verdana"/>
                <a:ea typeface="ＭＳ Ｐゴシック"/>
              </a:rPr>
              <a:t>Leadership is not about making clever decisions and doing bigger deals, least of all for personal gain. It is about </a:t>
            </a:r>
            <a:r>
              <a:rPr lang="en-GB" sz="2400" kern="0" dirty="0">
                <a:solidFill>
                  <a:srgbClr val="000000"/>
                </a:solidFill>
                <a:latin typeface="Verdana"/>
                <a:ea typeface="ＭＳ Ｐゴシック"/>
              </a:rPr>
              <a:t>energising</a:t>
            </a:r>
            <a:r>
              <a:rPr lang="en-GB" sz="2400" b="0" kern="0" dirty="0">
                <a:solidFill>
                  <a:srgbClr val="000000"/>
                </a:solidFill>
                <a:latin typeface="Verdana"/>
                <a:ea typeface="ＭＳ Ｐゴシック"/>
              </a:rPr>
              <a:t> other people to </a:t>
            </a:r>
            <a:r>
              <a:rPr lang="en-GB" sz="2400" kern="0" dirty="0">
                <a:solidFill>
                  <a:srgbClr val="000000"/>
                </a:solidFill>
                <a:latin typeface="Verdana"/>
                <a:ea typeface="ＭＳ Ｐゴシック"/>
              </a:rPr>
              <a:t>make good decisions </a:t>
            </a:r>
            <a:r>
              <a:rPr lang="en-GB" sz="2400" b="0" kern="0" dirty="0">
                <a:solidFill>
                  <a:srgbClr val="000000"/>
                </a:solidFill>
                <a:latin typeface="Verdana"/>
                <a:ea typeface="ＭＳ Ｐゴシック"/>
              </a:rPr>
              <a:t>and do other things. In other words, it is about helping </a:t>
            </a:r>
            <a:r>
              <a:rPr lang="en-GB" sz="2400" kern="0" dirty="0">
                <a:solidFill>
                  <a:srgbClr val="000000"/>
                </a:solidFill>
                <a:latin typeface="Verdana"/>
                <a:ea typeface="ＭＳ Ｐゴシック"/>
              </a:rPr>
              <a:t>release the positive energy </a:t>
            </a:r>
            <a:r>
              <a:rPr lang="en-GB" sz="2400" b="0" kern="0" dirty="0">
                <a:solidFill>
                  <a:srgbClr val="000000"/>
                </a:solidFill>
                <a:latin typeface="Verdana"/>
                <a:ea typeface="ＭＳ Ｐゴシック"/>
              </a:rPr>
              <a:t>that exists naturally within people. Effective leadership </a:t>
            </a:r>
            <a:r>
              <a:rPr lang="en-GB" sz="2400" kern="0" dirty="0">
                <a:solidFill>
                  <a:srgbClr val="000000"/>
                </a:solidFill>
                <a:latin typeface="Verdana"/>
                <a:ea typeface="ＭＳ Ｐゴシック"/>
              </a:rPr>
              <a:t>inspires</a:t>
            </a:r>
            <a:r>
              <a:rPr lang="en-GB" sz="2400" b="0" kern="0" dirty="0">
                <a:solidFill>
                  <a:srgbClr val="000000"/>
                </a:solidFill>
                <a:latin typeface="Verdana"/>
                <a:ea typeface="ＭＳ Ｐゴシック"/>
              </a:rPr>
              <a:t> more than empowers; it </a:t>
            </a:r>
            <a:r>
              <a:rPr lang="en-GB" sz="2400" kern="0" dirty="0">
                <a:solidFill>
                  <a:srgbClr val="000000"/>
                </a:solidFill>
                <a:latin typeface="Verdana"/>
                <a:ea typeface="ＭＳ Ｐゴシック"/>
              </a:rPr>
              <a:t>connects </a:t>
            </a:r>
            <a:r>
              <a:rPr lang="en-GB" sz="2400" b="0" kern="0" dirty="0">
                <a:solidFill>
                  <a:srgbClr val="000000"/>
                </a:solidFill>
                <a:latin typeface="Verdana"/>
                <a:ea typeface="ＭＳ Ｐゴシック"/>
              </a:rPr>
              <a:t>more than controls; it </a:t>
            </a:r>
            <a:r>
              <a:rPr lang="en-GB" sz="2400" kern="0" dirty="0">
                <a:solidFill>
                  <a:srgbClr val="000000"/>
                </a:solidFill>
                <a:latin typeface="Verdana"/>
                <a:ea typeface="ＭＳ Ｐゴシック"/>
              </a:rPr>
              <a:t>demonstrates</a:t>
            </a:r>
            <a:r>
              <a:rPr lang="en-GB" sz="2400" b="0" kern="0" dirty="0">
                <a:solidFill>
                  <a:srgbClr val="000000"/>
                </a:solidFill>
                <a:latin typeface="Verdana"/>
                <a:ea typeface="ＭＳ Ｐゴシック"/>
              </a:rPr>
              <a:t> more than it decides. It does all of this by </a:t>
            </a:r>
            <a:r>
              <a:rPr lang="en-GB" sz="2400" kern="0" dirty="0">
                <a:solidFill>
                  <a:srgbClr val="000000"/>
                </a:solidFill>
                <a:latin typeface="Verdana"/>
                <a:ea typeface="ＭＳ Ｐゴシック"/>
              </a:rPr>
              <a:t>engaging</a:t>
            </a:r>
            <a:r>
              <a:rPr lang="en-GB" sz="2400" b="0" kern="0" dirty="0">
                <a:solidFill>
                  <a:srgbClr val="000000"/>
                </a:solidFill>
                <a:latin typeface="Verdana"/>
                <a:ea typeface="ＭＳ Ｐゴシック"/>
              </a:rPr>
              <a:t>, itself above all, and consequently others </a:t>
            </a:r>
            <a:r>
              <a:rPr lang="en-GB" sz="2000" b="0" kern="0" dirty="0">
                <a:solidFill>
                  <a:srgbClr val="000000"/>
                </a:solidFill>
                <a:latin typeface="Verdana"/>
                <a:ea typeface="ＭＳ Ｐゴシック"/>
              </a:rPr>
              <a:t>(Mintzberg, 2004).</a:t>
            </a:r>
          </a:p>
          <a:p>
            <a:pPr marL="342900" indent="-342900">
              <a:spcBef>
                <a:spcPct val="20000"/>
              </a:spcBef>
              <a:buFontTx/>
              <a:buChar char="•"/>
              <a:defRPr/>
            </a:pPr>
            <a:endParaRPr lang="en-GB" sz="3200" b="0" kern="0" dirty="0">
              <a:solidFill>
                <a:srgbClr val="000000"/>
              </a:solidFill>
              <a:latin typeface="Verdana"/>
              <a:ea typeface="ＭＳ Ｐゴシック"/>
            </a:endParaRPr>
          </a:p>
        </p:txBody>
      </p:sp>
      <p:sp>
        <p:nvSpPr>
          <p:cNvPr id="5" name="TextBox 4">
            <a:extLst>
              <a:ext uri="{FF2B5EF4-FFF2-40B4-BE49-F238E27FC236}">
                <a16:creationId xmlns:a16="http://schemas.microsoft.com/office/drawing/2014/main" id="{3149DAB2-E23B-429A-8B2D-D8AD5B692AEA}"/>
              </a:ext>
            </a:extLst>
          </p:cNvPr>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E3863E-3714-45FF-BFA2-8E58989031F2}"/>
              </a:ext>
            </a:extLst>
          </p:cNvPr>
          <p:cNvSpPr txBox="1">
            <a:spLocks/>
          </p:cNvSpPr>
          <p:nvPr/>
        </p:nvSpPr>
        <p:spPr bwMode="auto">
          <a:xfrm>
            <a:off x="323850" y="2060575"/>
            <a:ext cx="8281988" cy="2160588"/>
          </a:xfrm>
          <a:prstGeom prst="rect">
            <a:avLst/>
          </a:prstGeom>
          <a:noFill/>
          <a:ln w="9525">
            <a:noFill/>
            <a:miter lim="800000"/>
            <a:headEnd/>
            <a:tailEnd/>
          </a:ln>
        </p:spPr>
        <p:txBody>
          <a:bodyPr/>
          <a:lstStyle/>
          <a:p>
            <a:pPr>
              <a:spcBef>
                <a:spcPct val="20000"/>
              </a:spcBef>
              <a:defRPr/>
            </a:pPr>
            <a:r>
              <a:rPr lang="en-GB" sz="2800" b="0" kern="0" dirty="0">
                <a:solidFill>
                  <a:srgbClr val="000000"/>
                </a:solidFill>
                <a:latin typeface="Verdana"/>
                <a:ea typeface="ＭＳ Ｐゴシック"/>
              </a:rPr>
              <a:t>According to Crainer</a:t>
            </a:r>
            <a:r>
              <a:rPr lang="en-GB" sz="2800" b="0" i="1" kern="0" dirty="0">
                <a:solidFill>
                  <a:srgbClr val="000000"/>
                </a:solidFill>
                <a:latin typeface="Verdana"/>
                <a:ea typeface="ＭＳ Ｐゴシック"/>
              </a:rPr>
              <a:t> </a:t>
            </a:r>
            <a:r>
              <a:rPr lang="en-GB" sz="2800" b="0" kern="0" dirty="0">
                <a:solidFill>
                  <a:srgbClr val="000000"/>
                </a:solidFill>
                <a:latin typeface="Verdana"/>
                <a:ea typeface="ＭＳ Ｐゴシック"/>
              </a:rPr>
              <a:t>(1995), there are over 400 definitions of leadership and “it is a veritable minefield of misunderstanding and difference through which theorists and practitioners must tread warily.”</a:t>
            </a:r>
          </a:p>
        </p:txBody>
      </p:sp>
      <p:sp>
        <p:nvSpPr>
          <p:cNvPr id="4" name="TextBox 3">
            <a:extLst>
              <a:ext uri="{FF2B5EF4-FFF2-40B4-BE49-F238E27FC236}">
                <a16:creationId xmlns:a16="http://schemas.microsoft.com/office/drawing/2014/main" id="{B75B0782-A387-4CA3-9C3C-F9C31CD531DB}"/>
              </a:ext>
            </a:extLst>
          </p:cNvPr>
          <p:cNvSpPr txBox="1"/>
          <p:nvPr/>
        </p:nvSpPr>
        <p:spPr>
          <a:xfrm>
            <a:off x="685800" y="260350"/>
            <a:ext cx="7631113" cy="708025"/>
          </a:xfrm>
          <a:prstGeom prst="rect">
            <a:avLst/>
          </a:prstGeom>
          <a:solidFill>
            <a:schemeClr val="accent5">
              <a:lumMod val="50000"/>
            </a:schemeClr>
          </a:solidFill>
        </p:spPr>
        <p:txBody>
          <a:bodyPr>
            <a:spAutoFit/>
          </a:bodyPr>
          <a:lstStyle/>
          <a:p>
            <a:pPr algn="ctr">
              <a:defRPr/>
            </a:pPr>
            <a:r>
              <a:rPr lang="en-GB" sz="4000" dirty="0">
                <a:solidFill>
                  <a:schemeClr val="bg1"/>
                </a:solidFill>
                <a:cs typeface="Arial" charset="0"/>
              </a:rPr>
              <a:t>Leadership Defined</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87E8B0CD-E764-4346-BD57-A674A0C0E26D}"/>
              </a:ext>
            </a:extLst>
          </p:cNvPr>
          <p:cNvSpPr txBox="1">
            <a:spLocks noChangeArrowheads="1"/>
          </p:cNvSpPr>
          <p:nvPr/>
        </p:nvSpPr>
        <p:spPr bwMode="auto">
          <a:xfrm>
            <a:off x="304800" y="457200"/>
            <a:ext cx="8515350" cy="1311275"/>
          </a:xfrm>
          <a:prstGeom prst="rect">
            <a:avLst/>
          </a:prstGeom>
          <a:noFill/>
          <a:ln w="9525">
            <a:noFill/>
            <a:miter lim="800000"/>
            <a:headEnd/>
            <a:tailEnd/>
          </a:ln>
        </p:spPr>
        <p:txBody>
          <a:bodyPr anchor="ctr"/>
          <a:lstStyle>
            <a:lvl1pPr algn="ctr" rtl="0" eaLnBrk="0" fontAlgn="base" hangingPunct="0">
              <a:spcBef>
                <a:spcPct val="0"/>
              </a:spcBef>
              <a:spcAft>
                <a:spcPct val="0"/>
              </a:spcAft>
              <a:defRPr sz="3600">
                <a:solidFill>
                  <a:srgbClr val="004C99"/>
                </a:solidFill>
                <a:latin typeface="+mj-lt"/>
                <a:ea typeface="+mj-ea"/>
                <a:cs typeface="+mj-cs"/>
              </a:defRPr>
            </a:lvl1pPr>
            <a:lvl2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2pPr>
            <a:lvl3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3pPr>
            <a:lvl4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4pPr>
            <a:lvl5pPr algn="ctr" rtl="0" eaLnBrk="0" fontAlgn="base" hangingPunct="0">
              <a:spcBef>
                <a:spcPct val="0"/>
              </a:spcBef>
              <a:spcAft>
                <a:spcPct val="0"/>
              </a:spcAft>
              <a:defRPr sz="3600">
                <a:solidFill>
                  <a:srgbClr val="004C99"/>
                </a:solidFill>
                <a:latin typeface="Verdana" pitchFamily="34" charset="0"/>
                <a:ea typeface="ＭＳ Ｐゴシック" pitchFamily="1" charset="-128"/>
              </a:defRPr>
            </a:lvl5pPr>
            <a:lvl6pPr marL="457200" algn="ctr" rtl="0" fontAlgn="base">
              <a:spcBef>
                <a:spcPct val="0"/>
              </a:spcBef>
              <a:spcAft>
                <a:spcPct val="0"/>
              </a:spcAft>
              <a:defRPr sz="3600">
                <a:solidFill>
                  <a:srgbClr val="004C99"/>
                </a:solidFill>
                <a:latin typeface="Verdana" pitchFamily="34" charset="0"/>
                <a:ea typeface="ＭＳ Ｐゴシック" pitchFamily="1" charset="-128"/>
              </a:defRPr>
            </a:lvl6pPr>
            <a:lvl7pPr marL="914400" algn="ctr" rtl="0" fontAlgn="base">
              <a:spcBef>
                <a:spcPct val="0"/>
              </a:spcBef>
              <a:spcAft>
                <a:spcPct val="0"/>
              </a:spcAft>
              <a:defRPr sz="3600">
                <a:solidFill>
                  <a:srgbClr val="004C99"/>
                </a:solidFill>
                <a:latin typeface="Verdana" pitchFamily="34" charset="0"/>
                <a:ea typeface="ＭＳ Ｐゴシック" pitchFamily="1" charset="-128"/>
              </a:defRPr>
            </a:lvl7pPr>
            <a:lvl8pPr marL="1371600" algn="ctr" rtl="0" fontAlgn="base">
              <a:spcBef>
                <a:spcPct val="0"/>
              </a:spcBef>
              <a:spcAft>
                <a:spcPct val="0"/>
              </a:spcAft>
              <a:defRPr sz="3600">
                <a:solidFill>
                  <a:srgbClr val="004C99"/>
                </a:solidFill>
                <a:latin typeface="Verdana" pitchFamily="34" charset="0"/>
                <a:ea typeface="ＭＳ Ｐゴシック" pitchFamily="1" charset="-128"/>
              </a:defRPr>
            </a:lvl8pPr>
            <a:lvl9pPr marL="1828800" algn="ctr" rtl="0" fontAlgn="base">
              <a:spcBef>
                <a:spcPct val="0"/>
              </a:spcBef>
              <a:spcAft>
                <a:spcPct val="0"/>
              </a:spcAft>
              <a:defRPr sz="3600">
                <a:solidFill>
                  <a:srgbClr val="004C99"/>
                </a:solidFill>
                <a:latin typeface="Verdana" pitchFamily="34" charset="0"/>
                <a:ea typeface="ＭＳ Ｐゴシック" pitchFamily="1" charset="-128"/>
              </a:defRPr>
            </a:lvl9pPr>
          </a:lstStyle>
          <a:p>
            <a:pPr eaLnBrk="1" hangingPunct="1">
              <a:defRPr/>
            </a:pPr>
            <a:r>
              <a:rPr lang="en-GB" sz="3200" kern="0" dirty="0">
                <a:solidFill>
                  <a:srgbClr val="333399">
                    <a:lumMod val="75000"/>
                  </a:srgbClr>
                </a:solidFill>
                <a:latin typeface="Verdana"/>
                <a:ea typeface="ＭＳ Ｐゴシック"/>
              </a:rPr>
              <a:t>Close relationship between management and leadership</a:t>
            </a:r>
          </a:p>
        </p:txBody>
      </p:sp>
      <p:sp>
        <p:nvSpPr>
          <p:cNvPr id="4" name="Rectangle 3">
            <a:extLst>
              <a:ext uri="{FF2B5EF4-FFF2-40B4-BE49-F238E27FC236}">
                <a16:creationId xmlns:a16="http://schemas.microsoft.com/office/drawing/2014/main" id="{17B2859E-DD52-451A-91BE-6531CD5E65C9}"/>
              </a:ext>
            </a:extLst>
          </p:cNvPr>
          <p:cNvSpPr txBox="1">
            <a:spLocks noChangeArrowheads="1"/>
          </p:cNvSpPr>
          <p:nvPr/>
        </p:nvSpPr>
        <p:spPr bwMode="auto">
          <a:xfrm>
            <a:off x="285750" y="2143125"/>
            <a:ext cx="8678863" cy="4165600"/>
          </a:xfrm>
          <a:prstGeom prst="rect">
            <a:avLst/>
          </a:prstGeom>
          <a:noFill/>
          <a:ln w="9525">
            <a:noFill/>
            <a:miter lim="800000"/>
            <a:headEnd/>
            <a:tailEnd/>
          </a:ln>
        </p:spPr>
        <p:txBody>
          <a:bodyPr/>
          <a:lstStyle>
            <a:lvl1pPr marL="342900" indent="-342900" algn="l" rtl="0" eaLnBrk="0" fontAlgn="base" hangingPunct="0">
              <a:spcBef>
                <a:spcPct val="20000"/>
              </a:spcBef>
              <a:spcAft>
                <a:spcPct val="0"/>
              </a:spcAft>
              <a:buChar char="•"/>
              <a:defRPr sz="3200">
                <a:solidFill>
                  <a:srgbClr val="004C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4C99"/>
                </a:solidFill>
                <a:latin typeface="+mn-lt"/>
                <a:ea typeface="+mn-ea"/>
              </a:defRPr>
            </a:lvl2pPr>
            <a:lvl3pPr marL="1143000" indent="-228600" algn="l" rtl="0" eaLnBrk="0" fontAlgn="base" hangingPunct="0">
              <a:spcBef>
                <a:spcPct val="20000"/>
              </a:spcBef>
              <a:spcAft>
                <a:spcPct val="0"/>
              </a:spcAft>
              <a:buChar char="•"/>
              <a:defRPr sz="2400">
                <a:solidFill>
                  <a:srgbClr val="004C99"/>
                </a:solidFill>
                <a:latin typeface="+mn-lt"/>
                <a:ea typeface="+mn-ea"/>
              </a:defRPr>
            </a:lvl3pPr>
            <a:lvl4pPr marL="1600200" indent="-228600" algn="l" rtl="0" eaLnBrk="0" fontAlgn="base" hangingPunct="0">
              <a:spcBef>
                <a:spcPct val="20000"/>
              </a:spcBef>
              <a:spcAft>
                <a:spcPct val="0"/>
              </a:spcAft>
              <a:buChar char="–"/>
              <a:defRPr sz="2000">
                <a:solidFill>
                  <a:srgbClr val="004C99"/>
                </a:solidFill>
                <a:latin typeface="+mn-lt"/>
                <a:ea typeface="+mn-ea"/>
              </a:defRPr>
            </a:lvl4pPr>
            <a:lvl5pPr marL="2057400" indent="-228600" algn="l" rtl="0" eaLnBrk="0" fontAlgn="base" hangingPunct="0">
              <a:spcBef>
                <a:spcPct val="20000"/>
              </a:spcBef>
              <a:spcAft>
                <a:spcPct val="0"/>
              </a:spcAft>
              <a:buChar char="»"/>
              <a:defRPr sz="2000">
                <a:solidFill>
                  <a:srgbClr val="004C99"/>
                </a:solidFill>
                <a:latin typeface="+mn-lt"/>
                <a:ea typeface="+mn-ea"/>
              </a:defRPr>
            </a:lvl5pPr>
            <a:lvl6pPr marL="2514600" indent="-228600" algn="l" rtl="0" fontAlgn="base">
              <a:spcBef>
                <a:spcPct val="20000"/>
              </a:spcBef>
              <a:spcAft>
                <a:spcPct val="0"/>
              </a:spcAft>
              <a:buChar char="»"/>
              <a:defRPr sz="2000">
                <a:solidFill>
                  <a:srgbClr val="004C99"/>
                </a:solidFill>
                <a:latin typeface="+mn-lt"/>
                <a:ea typeface="+mn-ea"/>
              </a:defRPr>
            </a:lvl6pPr>
            <a:lvl7pPr marL="2971800" indent="-228600" algn="l" rtl="0" fontAlgn="base">
              <a:spcBef>
                <a:spcPct val="20000"/>
              </a:spcBef>
              <a:spcAft>
                <a:spcPct val="0"/>
              </a:spcAft>
              <a:buChar char="»"/>
              <a:defRPr sz="2000">
                <a:solidFill>
                  <a:srgbClr val="004C99"/>
                </a:solidFill>
                <a:latin typeface="+mn-lt"/>
                <a:ea typeface="+mn-ea"/>
              </a:defRPr>
            </a:lvl7pPr>
            <a:lvl8pPr marL="3429000" indent="-228600" algn="l" rtl="0" fontAlgn="base">
              <a:spcBef>
                <a:spcPct val="20000"/>
              </a:spcBef>
              <a:spcAft>
                <a:spcPct val="0"/>
              </a:spcAft>
              <a:buChar char="»"/>
              <a:defRPr sz="2000">
                <a:solidFill>
                  <a:srgbClr val="004C99"/>
                </a:solidFill>
                <a:latin typeface="+mn-lt"/>
                <a:ea typeface="+mn-ea"/>
              </a:defRPr>
            </a:lvl8pPr>
            <a:lvl9pPr marL="3886200" indent="-228600" algn="l" rtl="0" fontAlgn="base">
              <a:spcBef>
                <a:spcPct val="20000"/>
              </a:spcBef>
              <a:spcAft>
                <a:spcPct val="0"/>
              </a:spcAft>
              <a:buChar char="»"/>
              <a:defRPr sz="2000">
                <a:solidFill>
                  <a:srgbClr val="004C99"/>
                </a:solidFill>
                <a:latin typeface="+mn-lt"/>
                <a:ea typeface="+mn-ea"/>
              </a:defRPr>
            </a:lvl9pPr>
          </a:lstStyle>
          <a:p>
            <a:pPr eaLnBrk="1" hangingPunct="1">
              <a:buFontTx/>
              <a:buNone/>
              <a:defRPr/>
            </a:pPr>
            <a:r>
              <a:rPr lang="en-GB" sz="2800" b="0" i="1" kern="0" dirty="0">
                <a:solidFill>
                  <a:srgbClr val="000000"/>
                </a:solidFill>
                <a:latin typeface="Verdana"/>
                <a:ea typeface="ＭＳ Ｐゴシック"/>
              </a:rPr>
              <a:t>“Increasingly, management and leadership  are being seen as inextricably linked. It is one thing for a leader to propound a grand vision, but this is redundant unless the vision is managed so it becomes real achievement.”</a:t>
            </a:r>
          </a:p>
          <a:p>
            <a:pPr eaLnBrk="1" hangingPunct="1">
              <a:buFontTx/>
              <a:buNone/>
              <a:defRPr/>
            </a:pPr>
            <a:endParaRPr lang="en-GB" sz="2800" b="0" kern="0" dirty="0">
              <a:solidFill>
                <a:srgbClr val="000000"/>
              </a:solidFill>
              <a:latin typeface="Verdana"/>
              <a:ea typeface="ＭＳ Ｐゴシック"/>
            </a:endParaRPr>
          </a:p>
          <a:p>
            <a:pPr eaLnBrk="1" hangingPunct="1">
              <a:buFontTx/>
              <a:buNone/>
              <a:defRPr/>
            </a:pPr>
            <a:r>
              <a:rPr lang="en-GB" sz="2800" b="0" i="1" kern="0" dirty="0">
                <a:solidFill>
                  <a:srgbClr val="000000"/>
                </a:solidFill>
                <a:latin typeface="Verdana"/>
                <a:ea typeface="ＭＳ Ｐゴシック"/>
              </a:rPr>
              <a:t>Sir John Harvey-Jones</a:t>
            </a:r>
          </a:p>
        </p:txBody>
      </p:sp>
    </p:spTree>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4F33-8B54-4892-BBE7-84E2D4C02020}"/>
              </a:ext>
            </a:extLst>
          </p:cNvPr>
          <p:cNvSpPr>
            <a:spLocks noGrp="1"/>
          </p:cNvSpPr>
          <p:nvPr>
            <p:ph type="title"/>
          </p:nvPr>
        </p:nvSpPr>
        <p:spPr>
          <a:xfrm>
            <a:off x="457200" y="-152400"/>
            <a:ext cx="8229600" cy="1143000"/>
          </a:xfrm>
        </p:spPr>
        <p:txBody>
          <a:bodyPr/>
          <a:lstStyle/>
          <a:p>
            <a:r>
              <a:rPr lang="en-GB" sz="4000" b="1" dirty="0">
                <a:solidFill>
                  <a:schemeClr val="accent5">
                    <a:lumMod val="50000"/>
                  </a:schemeClr>
                </a:solidFill>
              </a:rPr>
              <a:t>Leadership vs management</a:t>
            </a:r>
          </a:p>
        </p:txBody>
      </p:sp>
      <p:graphicFrame>
        <p:nvGraphicFramePr>
          <p:cNvPr id="3" name="Table 3">
            <a:extLst>
              <a:ext uri="{FF2B5EF4-FFF2-40B4-BE49-F238E27FC236}">
                <a16:creationId xmlns:a16="http://schemas.microsoft.com/office/drawing/2014/main" id="{AE49C96D-6BB0-47E6-99CC-3DDBA1617919}"/>
              </a:ext>
            </a:extLst>
          </p:cNvPr>
          <p:cNvGraphicFramePr>
            <a:graphicFrameLocks noGrp="1"/>
          </p:cNvGraphicFramePr>
          <p:nvPr>
            <p:extLst>
              <p:ext uri="{D42A27DB-BD31-4B8C-83A1-F6EECF244321}">
                <p14:modId xmlns:p14="http://schemas.microsoft.com/office/powerpoint/2010/main" val="2936511935"/>
              </p:ext>
            </p:extLst>
          </p:nvPr>
        </p:nvGraphicFramePr>
        <p:xfrm>
          <a:off x="762000" y="838200"/>
          <a:ext cx="7543800" cy="482092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303881863"/>
                    </a:ext>
                  </a:extLst>
                </a:gridCol>
                <a:gridCol w="2819400">
                  <a:extLst>
                    <a:ext uri="{9D8B030D-6E8A-4147-A177-3AD203B41FA5}">
                      <a16:colId xmlns:a16="http://schemas.microsoft.com/office/drawing/2014/main" val="3192857304"/>
                    </a:ext>
                  </a:extLst>
                </a:gridCol>
                <a:gridCol w="3048000">
                  <a:extLst>
                    <a:ext uri="{9D8B030D-6E8A-4147-A177-3AD203B41FA5}">
                      <a16:colId xmlns:a16="http://schemas.microsoft.com/office/drawing/2014/main" val="1351398613"/>
                    </a:ext>
                  </a:extLst>
                </a:gridCol>
              </a:tblGrid>
              <a:tr h="370840">
                <a:tc>
                  <a:txBody>
                    <a:bodyPr/>
                    <a:lstStyle/>
                    <a:p>
                      <a:r>
                        <a:rPr lang="en-GB" dirty="0"/>
                        <a:t>Subject</a:t>
                      </a:r>
                    </a:p>
                  </a:txBody>
                  <a:tcPr/>
                </a:tc>
                <a:tc>
                  <a:txBody>
                    <a:bodyPr/>
                    <a:lstStyle/>
                    <a:p>
                      <a:r>
                        <a:rPr lang="en-GB" dirty="0"/>
                        <a:t>Leader</a:t>
                      </a:r>
                    </a:p>
                  </a:txBody>
                  <a:tcPr/>
                </a:tc>
                <a:tc>
                  <a:txBody>
                    <a:bodyPr/>
                    <a:lstStyle/>
                    <a:p>
                      <a:r>
                        <a:rPr lang="en-GB" dirty="0"/>
                        <a:t>Manager</a:t>
                      </a:r>
                    </a:p>
                  </a:txBody>
                  <a:tcPr/>
                </a:tc>
                <a:extLst>
                  <a:ext uri="{0D108BD9-81ED-4DB2-BD59-A6C34878D82A}">
                    <a16:rowId xmlns:a16="http://schemas.microsoft.com/office/drawing/2014/main" val="741594865"/>
                  </a:ext>
                </a:extLst>
              </a:tr>
              <a:tr h="370840">
                <a:tc>
                  <a:txBody>
                    <a:bodyPr/>
                    <a:lstStyle/>
                    <a:p>
                      <a:r>
                        <a:rPr lang="en-GB" b="1" dirty="0">
                          <a:solidFill>
                            <a:schemeClr val="accent5">
                              <a:lumMod val="50000"/>
                            </a:schemeClr>
                          </a:solidFill>
                        </a:rPr>
                        <a:t>Essence</a:t>
                      </a:r>
                    </a:p>
                  </a:txBody>
                  <a:tcPr/>
                </a:tc>
                <a:tc>
                  <a:txBody>
                    <a:bodyPr/>
                    <a:lstStyle/>
                    <a:p>
                      <a:r>
                        <a:rPr lang="en-GB" b="1" dirty="0"/>
                        <a:t>Change</a:t>
                      </a:r>
                    </a:p>
                  </a:txBody>
                  <a:tcPr/>
                </a:tc>
                <a:tc>
                  <a:txBody>
                    <a:bodyPr/>
                    <a:lstStyle/>
                    <a:p>
                      <a:r>
                        <a:rPr lang="en-GB" b="1" dirty="0"/>
                        <a:t>Stability</a:t>
                      </a:r>
                    </a:p>
                  </a:txBody>
                  <a:tcPr/>
                </a:tc>
                <a:extLst>
                  <a:ext uri="{0D108BD9-81ED-4DB2-BD59-A6C34878D82A}">
                    <a16:rowId xmlns:a16="http://schemas.microsoft.com/office/drawing/2014/main" val="1466765472"/>
                  </a:ext>
                </a:extLst>
              </a:tr>
              <a:tr h="370840">
                <a:tc>
                  <a:txBody>
                    <a:bodyPr/>
                    <a:lstStyle/>
                    <a:p>
                      <a:r>
                        <a:rPr lang="en-GB" b="1" dirty="0">
                          <a:solidFill>
                            <a:schemeClr val="accent5">
                              <a:lumMod val="50000"/>
                            </a:schemeClr>
                          </a:solidFill>
                        </a:rPr>
                        <a:t>Focus</a:t>
                      </a:r>
                    </a:p>
                  </a:txBody>
                  <a:tcPr/>
                </a:tc>
                <a:tc>
                  <a:txBody>
                    <a:bodyPr/>
                    <a:lstStyle/>
                    <a:p>
                      <a:r>
                        <a:rPr lang="en-GB" b="1" dirty="0"/>
                        <a:t>Leading people</a:t>
                      </a:r>
                    </a:p>
                  </a:txBody>
                  <a:tcPr/>
                </a:tc>
                <a:tc>
                  <a:txBody>
                    <a:bodyPr/>
                    <a:lstStyle/>
                    <a:p>
                      <a:r>
                        <a:rPr lang="en-GB" b="1" dirty="0"/>
                        <a:t>Managing work</a:t>
                      </a:r>
                    </a:p>
                  </a:txBody>
                  <a:tcPr/>
                </a:tc>
                <a:extLst>
                  <a:ext uri="{0D108BD9-81ED-4DB2-BD59-A6C34878D82A}">
                    <a16:rowId xmlns:a16="http://schemas.microsoft.com/office/drawing/2014/main" val="2628599381"/>
                  </a:ext>
                </a:extLst>
              </a:tr>
              <a:tr h="370840">
                <a:tc>
                  <a:txBody>
                    <a:bodyPr/>
                    <a:lstStyle/>
                    <a:p>
                      <a:r>
                        <a:rPr lang="en-GB" b="1" dirty="0">
                          <a:solidFill>
                            <a:schemeClr val="accent5">
                              <a:lumMod val="50000"/>
                            </a:schemeClr>
                          </a:solidFill>
                        </a:rPr>
                        <a:t>Have</a:t>
                      </a:r>
                    </a:p>
                  </a:txBody>
                  <a:tcPr/>
                </a:tc>
                <a:tc>
                  <a:txBody>
                    <a:bodyPr/>
                    <a:lstStyle/>
                    <a:p>
                      <a:r>
                        <a:rPr lang="en-GB" b="1" dirty="0"/>
                        <a:t>Followers</a:t>
                      </a:r>
                    </a:p>
                  </a:txBody>
                  <a:tcPr/>
                </a:tc>
                <a:tc>
                  <a:txBody>
                    <a:bodyPr/>
                    <a:lstStyle/>
                    <a:p>
                      <a:r>
                        <a:rPr lang="en-GB" b="1" dirty="0"/>
                        <a:t>Subordinates</a:t>
                      </a:r>
                    </a:p>
                  </a:txBody>
                  <a:tcPr/>
                </a:tc>
                <a:extLst>
                  <a:ext uri="{0D108BD9-81ED-4DB2-BD59-A6C34878D82A}">
                    <a16:rowId xmlns:a16="http://schemas.microsoft.com/office/drawing/2014/main" val="1071120137"/>
                  </a:ext>
                </a:extLst>
              </a:tr>
              <a:tr h="370840">
                <a:tc>
                  <a:txBody>
                    <a:bodyPr/>
                    <a:lstStyle/>
                    <a:p>
                      <a:r>
                        <a:rPr lang="en-GB" b="1" dirty="0">
                          <a:solidFill>
                            <a:schemeClr val="accent5">
                              <a:lumMod val="50000"/>
                            </a:schemeClr>
                          </a:solidFill>
                        </a:rPr>
                        <a:t>Horizon</a:t>
                      </a:r>
                    </a:p>
                  </a:txBody>
                  <a:tcPr/>
                </a:tc>
                <a:tc>
                  <a:txBody>
                    <a:bodyPr/>
                    <a:lstStyle/>
                    <a:p>
                      <a:r>
                        <a:rPr lang="en-GB" b="1" dirty="0"/>
                        <a:t>Long-term</a:t>
                      </a:r>
                    </a:p>
                  </a:txBody>
                  <a:tcPr/>
                </a:tc>
                <a:tc>
                  <a:txBody>
                    <a:bodyPr/>
                    <a:lstStyle/>
                    <a:p>
                      <a:r>
                        <a:rPr lang="en-GB" b="1" dirty="0"/>
                        <a:t>Short-term</a:t>
                      </a:r>
                    </a:p>
                  </a:txBody>
                  <a:tcPr/>
                </a:tc>
                <a:extLst>
                  <a:ext uri="{0D108BD9-81ED-4DB2-BD59-A6C34878D82A}">
                    <a16:rowId xmlns:a16="http://schemas.microsoft.com/office/drawing/2014/main" val="2819723904"/>
                  </a:ext>
                </a:extLst>
              </a:tr>
              <a:tr h="370840">
                <a:tc>
                  <a:txBody>
                    <a:bodyPr/>
                    <a:lstStyle/>
                    <a:p>
                      <a:r>
                        <a:rPr lang="en-GB" b="1" dirty="0">
                          <a:solidFill>
                            <a:schemeClr val="accent5">
                              <a:lumMod val="50000"/>
                            </a:schemeClr>
                          </a:solidFill>
                        </a:rPr>
                        <a:t>Seeks</a:t>
                      </a:r>
                    </a:p>
                  </a:txBody>
                  <a:tcPr/>
                </a:tc>
                <a:tc>
                  <a:txBody>
                    <a:bodyPr/>
                    <a:lstStyle/>
                    <a:p>
                      <a:r>
                        <a:rPr lang="en-GB" b="1" dirty="0"/>
                        <a:t>Vision</a:t>
                      </a:r>
                    </a:p>
                  </a:txBody>
                  <a:tcPr/>
                </a:tc>
                <a:tc>
                  <a:txBody>
                    <a:bodyPr/>
                    <a:lstStyle/>
                    <a:p>
                      <a:r>
                        <a:rPr lang="en-GB" b="1" dirty="0"/>
                        <a:t>Objectives</a:t>
                      </a:r>
                    </a:p>
                  </a:txBody>
                  <a:tcPr/>
                </a:tc>
                <a:extLst>
                  <a:ext uri="{0D108BD9-81ED-4DB2-BD59-A6C34878D82A}">
                    <a16:rowId xmlns:a16="http://schemas.microsoft.com/office/drawing/2014/main" val="1767337417"/>
                  </a:ext>
                </a:extLst>
              </a:tr>
              <a:tr h="370840">
                <a:tc>
                  <a:txBody>
                    <a:bodyPr/>
                    <a:lstStyle/>
                    <a:p>
                      <a:r>
                        <a:rPr lang="en-GB" b="1" dirty="0">
                          <a:solidFill>
                            <a:schemeClr val="accent5">
                              <a:lumMod val="50000"/>
                            </a:schemeClr>
                          </a:solidFill>
                        </a:rPr>
                        <a:t>Approach</a:t>
                      </a:r>
                    </a:p>
                  </a:txBody>
                  <a:tcPr/>
                </a:tc>
                <a:tc>
                  <a:txBody>
                    <a:bodyPr/>
                    <a:lstStyle/>
                    <a:p>
                      <a:r>
                        <a:rPr lang="en-GB" b="1" dirty="0"/>
                        <a:t>Sets direction</a:t>
                      </a:r>
                    </a:p>
                  </a:txBody>
                  <a:tcPr/>
                </a:tc>
                <a:tc>
                  <a:txBody>
                    <a:bodyPr/>
                    <a:lstStyle/>
                    <a:p>
                      <a:r>
                        <a:rPr lang="en-GB" b="1" dirty="0"/>
                        <a:t>Plans detail</a:t>
                      </a:r>
                    </a:p>
                  </a:txBody>
                  <a:tcPr/>
                </a:tc>
                <a:extLst>
                  <a:ext uri="{0D108BD9-81ED-4DB2-BD59-A6C34878D82A}">
                    <a16:rowId xmlns:a16="http://schemas.microsoft.com/office/drawing/2014/main" val="1534488725"/>
                  </a:ext>
                </a:extLst>
              </a:tr>
              <a:tr h="370840">
                <a:tc>
                  <a:txBody>
                    <a:bodyPr/>
                    <a:lstStyle/>
                    <a:p>
                      <a:r>
                        <a:rPr lang="en-GB" b="1" dirty="0">
                          <a:solidFill>
                            <a:schemeClr val="accent5">
                              <a:lumMod val="50000"/>
                            </a:schemeClr>
                          </a:solidFill>
                        </a:rPr>
                        <a:t>Decision</a:t>
                      </a:r>
                    </a:p>
                  </a:txBody>
                  <a:tcPr/>
                </a:tc>
                <a:tc>
                  <a:txBody>
                    <a:bodyPr/>
                    <a:lstStyle/>
                    <a:p>
                      <a:r>
                        <a:rPr lang="en-GB" b="1" dirty="0"/>
                        <a:t>Facilitates</a:t>
                      </a:r>
                    </a:p>
                  </a:txBody>
                  <a:tcPr/>
                </a:tc>
                <a:tc>
                  <a:txBody>
                    <a:bodyPr/>
                    <a:lstStyle/>
                    <a:p>
                      <a:r>
                        <a:rPr lang="en-GB" b="1" dirty="0"/>
                        <a:t>Makes</a:t>
                      </a:r>
                    </a:p>
                  </a:txBody>
                  <a:tcPr/>
                </a:tc>
                <a:extLst>
                  <a:ext uri="{0D108BD9-81ED-4DB2-BD59-A6C34878D82A}">
                    <a16:rowId xmlns:a16="http://schemas.microsoft.com/office/drawing/2014/main" val="1349819205"/>
                  </a:ext>
                </a:extLst>
              </a:tr>
              <a:tr h="370840">
                <a:tc>
                  <a:txBody>
                    <a:bodyPr/>
                    <a:lstStyle/>
                    <a:p>
                      <a:r>
                        <a:rPr lang="en-GB" b="1" dirty="0">
                          <a:solidFill>
                            <a:schemeClr val="accent5">
                              <a:lumMod val="50000"/>
                            </a:schemeClr>
                          </a:solidFill>
                        </a:rPr>
                        <a:t>Power</a:t>
                      </a:r>
                    </a:p>
                  </a:txBody>
                  <a:tcPr/>
                </a:tc>
                <a:tc>
                  <a:txBody>
                    <a:bodyPr/>
                    <a:lstStyle/>
                    <a:p>
                      <a:r>
                        <a:rPr lang="en-GB" b="1" dirty="0"/>
                        <a:t>Personal charisma</a:t>
                      </a:r>
                    </a:p>
                  </a:txBody>
                  <a:tcPr/>
                </a:tc>
                <a:tc>
                  <a:txBody>
                    <a:bodyPr/>
                    <a:lstStyle/>
                    <a:p>
                      <a:r>
                        <a:rPr lang="en-GB" b="1" dirty="0"/>
                        <a:t>Formal authority</a:t>
                      </a:r>
                    </a:p>
                  </a:txBody>
                  <a:tcPr/>
                </a:tc>
                <a:extLst>
                  <a:ext uri="{0D108BD9-81ED-4DB2-BD59-A6C34878D82A}">
                    <a16:rowId xmlns:a16="http://schemas.microsoft.com/office/drawing/2014/main" val="3955790733"/>
                  </a:ext>
                </a:extLst>
              </a:tr>
              <a:tr h="370840">
                <a:tc>
                  <a:txBody>
                    <a:bodyPr/>
                    <a:lstStyle/>
                    <a:p>
                      <a:r>
                        <a:rPr lang="en-GB" b="1" dirty="0">
                          <a:solidFill>
                            <a:schemeClr val="accent5">
                              <a:lumMod val="50000"/>
                            </a:schemeClr>
                          </a:solidFill>
                        </a:rPr>
                        <a:t>Appeal to…</a:t>
                      </a:r>
                    </a:p>
                  </a:txBody>
                  <a:tcPr/>
                </a:tc>
                <a:tc>
                  <a:txBody>
                    <a:bodyPr/>
                    <a:lstStyle/>
                    <a:p>
                      <a:r>
                        <a:rPr lang="en-GB" b="1" dirty="0"/>
                        <a:t>Heart</a:t>
                      </a:r>
                    </a:p>
                  </a:txBody>
                  <a:tcPr/>
                </a:tc>
                <a:tc>
                  <a:txBody>
                    <a:bodyPr/>
                    <a:lstStyle/>
                    <a:p>
                      <a:r>
                        <a:rPr lang="en-GB" b="1" dirty="0"/>
                        <a:t>Head</a:t>
                      </a:r>
                    </a:p>
                  </a:txBody>
                  <a:tcPr/>
                </a:tc>
                <a:extLst>
                  <a:ext uri="{0D108BD9-81ED-4DB2-BD59-A6C34878D82A}">
                    <a16:rowId xmlns:a16="http://schemas.microsoft.com/office/drawing/2014/main" val="2306937613"/>
                  </a:ext>
                </a:extLst>
              </a:tr>
              <a:tr h="370840">
                <a:tc>
                  <a:txBody>
                    <a:bodyPr/>
                    <a:lstStyle/>
                    <a:p>
                      <a:r>
                        <a:rPr lang="en-GB" b="1" dirty="0">
                          <a:solidFill>
                            <a:schemeClr val="accent5">
                              <a:lumMod val="50000"/>
                            </a:schemeClr>
                          </a:solidFill>
                        </a:rPr>
                        <a:t>Energy</a:t>
                      </a:r>
                    </a:p>
                  </a:txBody>
                  <a:tcPr/>
                </a:tc>
                <a:tc>
                  <a:txBody>
                    <a:bodyPr/>
                    <a:lstStyle/>
                    <a:p>
                      <a:r>
                        <a:rPr lang="en-GB" b="1" dirty="0"/>
                        <a:t>Passion</a:t>
                      </a:r>
                    </a:p>
                  </a:txBody>
                  <a:tcPr/>
                </a:tc>
                <a:tc>
                  <a:txBody>
                    <a:bodyPr/>
                    <a:lstStyle/>
                    <a:p>
                      <a:r>
                        <a:rPr lang="en-GB" b="1" dirty="0"/>
                        <a:t>Control</a:t>
                      </a:r>
                    </a:p>
                  </a:txBody>
                  <a:tcPr/>
                </a:tc>
                <a:extLst>
                  <a:ext uri="{0D108BD9-81ED-4DB2-BD59-A6C34878D82A}">
                    <a16:rowId xmlns:a16="http://schemas.microsoft.com/office/drawing/2014/main" val="1511870651"/>
                  </a:ext>
                </a:extLst>
              </a:tr>
              <a:tr h="370840">
                <a:tc>
                  <a:txBody>
                    <a:bodyPr/>
                    <a:lstStyle/>
                    <a:p>
                      <a:r>
                        <a:rPr lang="en-GB" b="1" dirty="0">
                          <a:solidFill>
                            <a:schemeClr val="accent5">
                              <a:lumMod val="50000"/>
                            </a:schemeClr>
                          </a:solidFill>
                        </a:rPr>
                        <a:t>Dynamic</a:t>
                      </a:r>
                    </a:p>
                  </a:txBody>
                  <a:tcPr/>
                </a:tc>
                <a:tc>
                  <a:txBody>
                    <a:bodyPr/>
                    <a:lstStyle/>
                    <a:p>
                      <a:r>
                        <a:rPr lang="en-GB" b="1" dirty="0"/>
                        <a:t>Proactive</a:t>
                      </a:r>
                    </a:p>
                  </a:txBody>
                  <a:tcPr/>
                </a:tc>
                <a:tc>
                  <a:txBody>
                    <a:bodyPr/>
                    <a:lstStyle/>
                    <a:p>
                      <a:r>
                        <a:rPr lang="en-GB" b="1" dirty="0"/>
                        <a:t>Reactive</a:t>
                      </a:r>
                    </a:p>
                  </a:txBody>
                  <a:tcPr/>
                </a:tc>
                <a:extLst>
                  <a:ext uri="{0D108BD9-81ED-4DB2-BD59-A6C34878D82A}">
                    <a16:rowId xmlns:a16="http://schemas.microsoft.com/office/drawing/2014/main" val="677274146"/>
                  </a:ext>
                </a:extLst>
              </a:tr>
              <a:tr h="370840">
                <a:tc>
                  <a:txBody>
                    <a:bodyPr/>
                    <a:lstStyle/>
                    <a:p>
                      <a:r>
                        <a:rPr lang="en-GB" b="1" dirty="0">
                          <a:solidFill>
                            <a:schemeClr val="accent5">
                              <a:lumMod val="50000"/>
                            </a:schemeClr>
                          </a:solidFill>
                        </a:rPr>
                        <a:t>Blame</a:t>
                      </a:r>
                    </a:p>
                  </a:txBody>
                  <a:tcPr/>
                </a:tc>
                <a:tc>
                  <a:txBody>
                    <a:bodyPr/>
                    <a:lstStyle/>
                    <a:p>
                      <a:r>
                        <a:rPr lang="en-GB" b="1" dirty="0"/>
                        <a:t>Takes</a:t>
                      </a:r>
                    </a:p>
                  </a:txBody>
                  <a:tcPr/>
                </a:tc>
                <a:tc>
                  <a:txBody>
                    <a:bodyPr/>
                    <a:lstStyle/>
                    <a:p>
                      <a:r>
                        <a:rPr lang="en-GB" b="1" dirty="0"/>
                        <a:t>Gives</a:t>
                      </a:r>
                    </a:p>
                  </a:txBody>
                  <a:tcPr/>
                </a:tc>
                <a:extLst>
                  <a:ext uri="{0D108BD9-81ED-4DB2-BD59-A6C34878D82A}">
                    <a16:rowId xmlns:a16="http://schemas.microsoft.com/office/drawing/2014/main" val="1769256789"/>
                  </a:ext>
                </a:extLst>
              </a:tr>
            </a:tbl>
          </a:graphicData>
        </a:graphic>
      </p:graphicFrame>
    </p:spTree>
    <p:extLst>
      <p:ext uri="{BB962C8B-B14F-4D97-AF65-F5344CB8AC3E}">
        <p14:creationId xmlns:p14="http://schemas.microsoft.com/office/powerpoint/2010/main" val="244296604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E4F33-8B54-4892-BBE7-84E2D4C02020}"/>
              </a:ext>
            </a:extLst>
          </p:cNvPr>
          <p:cNvSpPr>
            <a:spLocks noGrp="1"/>
          </p:cNvSpPr>
          <p:nvPr>
            <p:ph type="title"/>
          </p:nvPr>
        </p:nvSpPr>
        <p:spPr>
          <a:xfrm>
            <a:off x="457200" y="-152400"/>
            <a:ext cx="8229600" cy="1143000"/>
          </a:xfrm>
        </p:spPr>
        <p:txBody>
          <a:bodyPr/>
          <a:lstStyle/>
          <a:p>
            <a:r>
              <a:rPr lang="en-GB" sz="4000" b="1" dirty="0">
                <a:solidFill>
                  <a:schemeClr val="accent5">
                    <a:lumMod val="50000"/>
                  </a:schemeClr>
                </a:solidFill>
              </a:rPr>
              <a:t>Leadership vs management</a:t>
            </a:r>
          </a:p>
        </p:txBody>
      </p:sp>
      <p:graphicFrame>
        <p:nvGraphicFramePr>
          <p:cNvPr id="3" name="Table 3">
            <a:extLst>
              <a:ext uri="{FF2B5EF4-FFF2-40B4-BE49-F238E27FC236}">
                <a16:creationId xmlns:a16="http://schemas.microsoft.com/office/drawing/2014/main" id="{AE49C96D-6BB0-47E6-99CC-3DDBA1617919}"/>
              </a:ext>
            </a:extLst>
          </p:cNvPr>
          <p:cNvGraphicFramePr>
            <a:graphicFrameLocks noGrp="1"/>
          </p:cNvGraphicFramePr>
          <p:nvPr>
            <p:extLst>
              <p:ext uri="{D42A27DB-BD31-4B8C-83A1-F6EECF244321}">
                <p14:modId xmlns:p14="http://schemas.microsoft.com/office/powerpoint/2010/main" val="2017283447"/>
              </p:ext>
            </p:extLst>
          </p:nvPr>
        </p:nvGraphicFramePr>
        <p:xfrm>
          <a:off x="762000" y="838200"/>
          <a:ext cx="7543800" cy="4820920"/>
        </p:xfrm>
        <a:graphic>
          <a:graphicData uri="http://schemas.openxmlformats.org/drawingml/2006/table">
            <a:tbl>
              <a:tblPr firstRow="1" bandRow="1">
                <a:tableStyleId>{5C22544A-7EE6-4342-B048-85BDC9FD1C3A}</a:tableStyleId>
              </a:tblPr>
              <a:tblGrid>
                <a:gridCol w="1676400">
                  <a:extLst>
                    <a:ext uri="{9D8B030D-6E8A-4147-A177-3AD203B41FA5}">
                      <a16:colId xmlns:a16="http://schemas.microsoft.com/office/drawing/2014/main" val="303881863"/>
                    </a:ext>
                  </a:extLst>
                </a:gridCol>
                <a:gridCol w="2819400">
                  <a:extLst>
                    <a:ext uri="{9D8B030D-6E8A-4147-A177-3AD203B41FA5}">
                      <a16:colId xmlns:a16="http://schemas.microsoft.com/office/drawing/2014/main" val="3192857304"/>
                    </a:ext>
                  </a:extLst>
                </a:gridCol>
                <a:gridCol w="3048000">
                  <a:extLst>
                    <a:ext uri="{9D8B030D-6E8A-4147-A177-3AD203B41FA5}">
                      <a16:colId xmlns:a16="http://schemas.microsoft.com/office/drawing/2014/main" val="1351398613"/>
                    </a:ext>
                  </a:extLst>
                </a:gridCol>
              </a:tblGrid>
              <a:tr h="370840">
                <a:tc>
                  <a:txBody>
                    <a:bodyPr/>
                    <a:lstStyle/>
                    <a:p>
                      <a:r>
                        <a:rPr lang="en-GB" dirty="0"/>
                        <a:t>Subject</a:t>
                      </a:r>
                    </a:p>
                  </a:txBody>
                  <a:tcPr/>
                </a:tc>
                <a:tc>
                  <a:txBody>
                    <a:bodyPr/>
                    <a:lstStyle/>
                    <a:p>
                      <a:r>
                        <a:rPr lang="en-GB" dirty="0"/>
                        <a:t>Leader</a:t>
                      </a:r>
                    </a:p>
                  </a:txBody>
                  <a:tcPr/>
                </a:tc>
                <a:tc>
                  <a:txBody>
                    <a:bodyPr/>
                    <a:lstStyle/>
                    <a:p>
                      <a:r>
                        <a:rPr lang="en-GB" dirty="0"/>
                        <a:t>Manager</a:t>
                      </a:r>
                    </a:p>
                  </a:txBody>
                  <a:tcPr/>
                </a:tc>
                <a:extLst>
                  <a:ext uri="{0D108BD9-81ED-4DB2-BD59-A6C34878D82A}">
                    <a16:rowId xmlns:a16="http://schemas.microsoft.com/office/drawing/2014/main" val="741594865"/>
                  </a:ext>
                </a:extLst>
              </a:tr>
              <a:tr h="370840">
                <a:tc>
                  <a:txBody>
                    <a:bodyPr/>
                    <a:lstStyle/>
                    <a:p>
                      <a:r>
                        <a:rPr lang="en-GB" b="1" dirty="0">
                          <a:solidFill>
                            <a:schemeClr val="accent5">
                              <a:lumMod val="50000"/>
                            </a:schemeClr>
                          </a:solidFill>
                        </a:rPr>
                        <a:t>Persuasion</a:t>
                      </a:r>
                    </a:p>
                  </a:txBody>
                  <a:tcPr/>
                </a:tc>
                <a:tc>
                  <a:txBody>
                    <a:bodyPr/>
                    <a:lstStyle/>
                    <a:p>
                      <a:r>
                        <a:rPr lang="en-GB" b="1" dirty="0"/>
                        <a:t>Sell</a:t>
                      </a:r>
                    </a:p>
                  </a:txBody>
                  <a:tcPr/>
                </a:tc>
                <a:tc>
                  <a:txBody>
                    <a:bodyPr/>
                    <a:lstStyle/>
                    <a:p>
                      <a:r>
                        <a:rPr lang="en-GB" b="1" dirty="0"/>
                        <a:t>Tell</a:t>
                      </a:r>
                    </a:p>
                  </a:txBody>
                  <a:tcPr/>
                </a:tc>
                <a:extLst>
                  <a:ext uri="{0D108BD9-81ED-4DB2-BD59-A6C34878D82A}">
                    <a16:rowId xmlns:a16="http://schemas.microsoft.com/office/drawing/2014/main" val="1466765472"/>
                  </a:ext>
                </a:extLst>
              </a:tr>
              <a:tr h="370840">
                <a:tc>
                  <a:txBody>
                    <a:bodyPr/>
                    <a:lstStyle/>
                    <a:p>
                      <a:r>
                        <a:rPr lang="en-GB" b="1" dirty="0">
                          <a:solidFill>
                            <a:schemeClr val="accent5">
                              <a:lumMod val="50000"/>
                            </a:schemeClr>
                          </a:solidFill>
                        </a:rPr>
                        <a:t>Style</a:t>
                      </a:r>
                    </a:p>
                  </a:txBody>
                  <a:tcPr/>
                </a:tc>
                <a:tc>
                  <a:txBody>
                    <a:bodyPr/>
                    <a:lstStyle/>
                    <a:p>
                      <a:r>
                        <a:rPr lang="en-GB" b="1" dirty="0"/>
                        <a:t>Transformational</a:t>
                      </a:r>
                    </a:p>
                  </a:txBody>
                  <a:tcPr/>
                </a:tc>
                <a:tc>
                  <a:txBody>
                    <a:bodyPr/>
                    <a:lstStyle/>
                    <a:p>
                      <a:r>
                        <a:rPr lang="en-GB" b="1" dirty="0"/>
                        <a:t>Transactional</a:t>
                      </a:r>
                    </a:p>
                  </a:txBody>
                  <a:tcPr/>
                </a:tc>
                <a:extLst>
                  <a:ext uri="{0D108BD9-81ED-4DB2-BD59-A6C34878D82A}">
                    <a16:rowId xmlns:a16="http://schemas.microsoft.com/office/drawing/2014/main" val="2628599381"/>
                  </a:ext>
                </a:extLst>
              </a:tr>
              <a:tr h="370840">
                <a:tc>
                  <a:txBody>
                    <a:bodyPr/>
                    <a:lstStyle/>
                    <a:p>
                      <a:r>
                        <a:rPr lang="en-GB" b="1" dirty="0">
                          <a:solidFill>
                            <a:schemeClr val="accent5">
                              <a:lumMod val="50000"/>
                            </a:schemeClr>
                          </a:solidFill>
                        </a:rPr>
                        <a:t>Exchange</a:t>
                      </a:r>
                    </a:p>
                  </a:txBody>
                  <a:tcPr/>
                </a:tc>
                <a:tc>
                  <a:txBody>
                    <a:bodyPr/>
                    <a:lstStyle/>
                    <a:p>
                      <a:r>
                        <a:rPr lang="en-GB" b="1" dirty="0"/>
                        <a:t>Excitement for work</a:t>
                      </a:r>
                    </a:p>
                  </a:txBody>
                  <a:tcPr/>
                </a:tc>
                <a:tc>
                  <a:txBody>
                    <a:bodyPr/>
                    <a:lstStyle/>
                    <a:p>
                      <a:r>
                        <a:rPr lang="en-GB" b="1" dirty="0"/>
                        <a:t>Money for work</a:t>
                      </a:r>
                    </a:p>
                  </a:txBody>
                  <a:tcPr/>
                </a:tc>
                <a:extLst>
                  <a:ext uri="{0D108BD9-81ED-4DB2-BD59-A6C34878D82A}">
                    <a16:rowId xmlns:a16="http://schemas.microsoft.com/office/drawing/2014/main" val="1071120137"/>
                  </a:ext>
                </a:extLst>
              </a:tr>
              <a:tr h="370840">
                <a:tc>
                  <a:txBody>
                    <a:bodyPr/>
                    <a:lstStyle/>
                    <a:p>
                      <a:r>
                        <a:rPr lang="en-GB" b="1" dirty="0">
                          <a:solidFill>
                            <a:schemeClr val="accent5">
                              <a:lumMod val="50000"/>
                            </a:schemeClr>
                          </a:solidFill>
                        </a:rPr>
                        <a:t>Likes</a:t>
                      </a:r>
                    </a:p>
                  </a:txBody>
                  <a:tcPr/>
                </a:tc>
                <a:tc>
                  <a:txBody>
                    <a:bodyPr/>
                    <a:lstStyle/>
                    <a:p>
                      <a:r>
                        <a:rPr lang="en-GB" b="1" dirty="0"/>
                        <a:t>Striving</a:t>
                      </a:r>
                    </a:p>
                  </a:txBody>
                  <a:tcPr/>
                </a:tc>
                <a:tc>
                  <a:txBody>
                    <a:bodyPr/>
                    <a:lstStyle/>
                    <a:p>
                      <a:r>
                        <a:rPr lang="en-GB" b="1" dirty="0"/>
                        <a:t>Action</a:t>
                      </a:r>
                    </a:p>
                  </a:txBody>
                  <a:tcPr/>
                </a:tc>
                <a:extLst>
                  <a:ext uri="{0D108BD9-81ED-4DB2-BD59-A6C34878D82A}">
                    <a16:rowId xmlns:a16="http://schemas.microsoft.com/office/drawing/2014/main" val="2819723904"/>
                  </a:ext>
                </a:extLst>
              </a:tr>
              <a:tr h="370840">
                <a:tc>
                  <a:txBody>
                    <a:bodyPr/>
                    <a:lstStyle/>
                    <a:p>
                      <a:r>
                        <a:rPr lang="en-GB" b="1" dirty="0">
                          <a:solidFill>
                            <a:schemeClr val="accent5">
                              <a:lumMod val="50000"/>
                            </a:schemeClr>
                          </a:solidFill>
                        </a:rPr>
                        <a:t>Wants</a:t>
                      </a:r>
                    </a:p>
                  </a:txBody>
                  <a:tcPr/>
                </a:tc>
                <a:tc>
                  <a:txBody>
                    <a:bodyPr/>
                    <a:lstStyle/>
                    <a:p>
                      <a:r>
                        <a:rPr lang="en-GB" b="1" dirty="0"/>
                        <a:t>Achievement</a:t>
                      </a:r>
                    </a:p>
                  </a:txBody>
                  <a:tcPr/>
                </a:tc>
                <a:tc>
                  <a:txBody>
                    <a:bodyPr/>
                    <a:lstStyle/>
                    <a:p>
                      <a:r>
                        <a:rPr lang="en-GB" b="1" dirty="0"/>
                        <a:t>Results</a:t>
                      </a:r>
                    </a:p>
                  </a:txBody>
                  <a:tcPr/>
                </a:tc>
                <a:extLst>
                  <a:ext uri="{0D108BD9-81ED-4DB2-BD59-A6C34878D82A}">
                    <a16:rowId xmlns:a16="http://schemas.microsoft.com/office/drawing/2014/main" val="1767337417"/>
                  </a:ext>
                </a:extLst>
              </a:tr>
              <a:tr h="370840">
                <a:tc>
                  <a:txBody>
                    <a:bodyPr/>
                    <a:lstStyle/>
                    <a:p>
                      <a:r>
                        <a:rPr lang="en-GB" b="1" dirty="0">
                          <a:solidFill>
                            <a:schemeClr val="accent5">
                              <a:lumMod val="50000"/>
                            </a:schemeClr>
                          </a:solidFill>
                        </a:rPr>
                        <a:t>Risk</a:t>
                      </a:r>
                    </a:p>
                  </a:txBody>
                  <a:tcPr/>
                </a:tc>
                <a:tc>
                  <a:txBody>
                    <a:bodyPr/>
                    <a:lstStyle/>
                    <a:p>
                      <a:r>
                        <a:rPr lang="en-GB" b="1" dirty="0"/>
                        <a:t>Takes</a:t>
                      </a:r>
                    </a:p>
                  </a:txBody>
                  <a:tcPr/>
                </a:tc>
                <a:tc>
                  <a:txBody>
                    <a:bodyPr/>
                    <a:lstStyle/>
                    <a:p>
                      <a:r>
                        <a:rPr lang="en-GB" b="1" dirty="0"/>
                        <a:t>Minimises</a:t>
                      </a:r>
                    </a:p>
                  </a:txBody>
                  <a:tcPr/>
                </a:tc>
                <a:extLst>
                  <a:ext uri="{0D108BD9-81ED-4DB2-BD59-A6C34878D82A}">
                    <a16:rowId xmlns:a16="http://schemas.microsoft.com/office/drawing/2014/main" val="1534488725"/>
                  </a:ext>
                </a:extLst>
              </a:tr>
              <a:tr h="370840">
                <a:tc>
                  <a:txBody>
                    <a:bodyPr/>
                    <a:lstStyle/>
                    <a:p>
                      <a:r>
                        <a:rPr lang="en-GB" b="1" dirty="0">
                          <a:solidFill>
                            <a:schemeClr val="accent5">
                              <a:lumMod val="50000"/>
                            </a:schemeClr>
                          </a:solidFill>
                        </a:rPr>
                        <a:t>Rules</a:t>
                      </a:r>
                    </a:p>
                  </a:txBody>
                  <a:tcPr/>
                </a:tc>
                <a:tc>
                  <a:txBody>
                    <a:bodyPr/>
                    <a:lstStyle/>
                    <a:p>
                      <a:r>
                        <a:rPr lang="en-GB" b="1" dirty="0"/>
                        <a:t>Breaks</a:t>
                      </a:r>
                    </a:p>
                  </a:txBody>
                  <a:tcPr/>
                </a:tc>
                <a:tc>
                  <a:txBody>
                    <a:bodyPr/>
                    <a:lstStyle/>
                    <a:p>
                      <a:r>
                        <a:rPr lang="en-GB" b="1" dirty="0"/>
                        <a:t>Makes</a:t>
                      </a:r>
                    </a:p>
                  </a:txBody>
                  <a:tcPr/>
                </a:tc>
                <a:extLst>
                  <a:ext uri="{0D108BD9-81ED-4DB2-BD59-A6C34878D82A}">
                    <a16:rowId xmlns:a16="http://schemas.microsoft.com/office/drawing/2014/main" val="1349819205"/>
                  </a:ext>
                </a:extLst>
              </a:tr>
              <a:tr h="370840">
                <a:tc>
                  <a:txBody>
                    <a:bodyPr/>
                    <a:lstStyle/>
                    <a:p>
                      <a:r>
                        <a:rPr lang="en-GB" b="1" dirty="0">
                          <a:solidFill>
                            <a:schemeClr val="accent5">
                              <a:lumMod val="50000"/>
                            </a:schemeClr>
                          </a:solidFill>
                        </a:rPr>
                        <a:t>Conflict</a:t>
                      </a:r>
                    </a:p>
                  </a:txBody>
                  <a:tcPr/>
                </a:tc>
                <a:tc>
                  <a:txBody>
                    <a:bodyPr/>
                    <a:lstStyle/>
                    <a:p>
                      <a:r>
                        <a:rPr lang="en-GB" b="1" dirty="0"/>
                        <a:t>Uses</a:t>
                      </a:r>
                    </a:p>
                  </a:txBody>
                  <a:tcPr/>
                </a:tc>
                <a:tc>
                  <a:txBody>
                    <a:bodyPr/>
                    <a:lstStyle/>
                    <a:p>
                      <a:r>
                        <a:rPr lang="en-GB" b="1" dirty="0"/>
                        <a:t>Avoids</a:t>
                      </a:r>
                    </a:p>
                  </a:txBody>
                  <a:tcPr/>
                </a:tc>
                <a:extLst>
                  <a:ext uri="{0D108BD9-81ED-4DB2-BD59-A6C34878D82A}">
                    <a16:rowId xmlns:a16="http://schemas.microsoft.com/office/drawing/2014/main" val="3955790733"/>
                  </a:ext>
                </a:extLst>
              </a:tr>
              <a:tr h="370840">
                <a:tc>
                  <a:txBody>
                    <a:bodyPr/>
                    <a:lstStyle/>
                    <a:p>
                      <a:r>
                        <a:rPr lang="en-GB" b="1" dirty="0">
                          <a:solidFill>
                            <a:schemeClr val="accent5">
                              <a:lumMod val="50000"/>
                            </a:schemeClr>
                          </a:solidFill>
                        </a:rPr>
                        <a:t>Direction</a:t>
                      </a:r>
                    </a:p>
                  </a:txBody>
                  <a:tcPr/>
                </a:tc>
                <a:tc>
                  <a:txBody>
                    <a:bodyPr/>
                    <a:lstStyle/>
                    <a:p>
                      <a:r>
                        <a:rPr lang="en-GB" b="1" dirty="0"/>
                        <a:t>New roads</a:t>
                      </a:r>
                    </a:p>
                  </a:txBody>
                  <a:tcPr/>
                </a:tc>
                <a:tc>
                  <a:txBody>
                    <a:bodyPr/>
                    <a:lstStyle/>
                    <a:p>
                      <a:r>
                        <a:rPr lang="en-GB" b="1" dirty="0"/>
                        <a:t>Existing Roads</a:t>
                      </a:r>
                    </a:p>
                  </a:txBody>
                  <a:tcPr/>
                </a:tc>
                <a:extLst>
                  <a:ext uri="{0D108BD9-81ED-4DB2-BD59-A6C34878D82A}">
                    <a16:rowId xmlns:a16="http://schemas.microsoft.com/office/drawing/2014/main" val="2306937613"/>
                  </a:ext>
                </a:extLst>
              </a:tr>
              <a:tr h="370840">
                <a:tc>
                  <a:txBody>
                    <a:bodyPr/>
                    <a:lstStyle/>
                    <a:p>
                      <a:r>
                        <a:rPr lang="en-GB" b="1" dirty="0">
                          <a:solidFill>
                            <a:schemeClr val="accent5">
                              <a:lumMod val="50000"/>
                            </a:schemeClr>
                          </a:solidFill>
                        </a:rPr>
                        <a:t>Truth</a:t>
                      </a:r>
                    </a:p>
                  </a:txBody>
                  <a:tcPr/>
                </a:tc>
                <a:tc>
                  <a:txBody>
                    <a:bodyPr/>
                    <a:lstStyle/>
                    <a:p>
                      <a:r>
                        <a:rPr lang="en-GB" b="1" dirty="0"/>
                        <a:t>Seeks</a:t>
                      </a:r>
                    </a:p>
                  </a:txBody>
                  <a:tcPr/>
                </a:tc>
                <a:tc>
                  <a:txBody>
                    <a:bodyPr/>
                    <a:lstStyle/>
                    <a:p>
                      <a:r>
                        <a:rPr lang="en-GB" b="1" dirty="0"/>
                        <a:t>Establishes</a:t>
                      </a:r>
                    </a:p>
                  </a:txBody>
                  <a:tcPr/>
                </a:tc>
                <a:extLst>
                  <a:ext uri="{0D108BD9-81ED-4DB2-BD59-A6C34878D82A}">
                    <a16:rowId xmlns:a16="http://schemas.microsoft.com/office/drawing/2014/main" val="1511870651"/>
                  </a:ext>
                </a:extLst>
              </a:tr>
              <a:tr h="370840">
                <a:tc>
                  <a:txBody>
                    <a:bodyPr/>
                    <a:lstStyle/>
                    <a:p>
                      <a:r>
                        <a:rPr lang="en-GB" b="1" dirty="0">
                          <a:solidFill>
                            <a:schemeClr val="accent5">
                              <a:lumMod val="50000"/>
                            </a:schemeClr>
                          </a:solidFill>
                        </a:rPr>
                        <a:t>Concern</a:t>
                      </a:r>
                    </a:p>
                  </a:txBody>
                  <a:tcPr/>
                </a:tc>
                <a:tc>
                  <a:txBody>
                    <a:bodyPr/>
                    <a:lstStyle/>
                    <a:p>
                      <a:r>
                        <a:rPr lang="en-GB" b="1" dirty="0"/>
                        <a:t>What is right</a:t>
                      </a:r>
                    </a:p>
                  </a:txBody>
                  <a:tcPr/>
                </a:tc>
                <a:tc>
                  <a:txBody>
                    <a:bodyPr/>
                    <a:lstStyle/>
                    <a:p>
                      <a:r>
                        <a:rPr lang="en-GB" b="1" dirty="0"/>
                        <a:t>Being right</a:t>
                      </a:r>
                    </a:p>
                  </a:txBody>
                  <a:tcPr/>
                </a:tc>
                <a:extLst>
                  <a:ext uri="{0D108BD9-81ED-4DB2-BD59-A6C34878D82A}">
                    <a16:rowId xmlns:a16="http://schemas.microsoft.com/office/drawing/2014/main" val="677274146"/>
                  </a:ext>
                </a:extLst>
              </a:tr>
              <a:tr h="370840">
                <a:tc>
                  <a:txBody>
                    <a:bodyPr/>
                    <a:lstStyle/>
                    <a:p>
                      <a:r>
                        <a:rPr lang="en-GB" b="1" dirty="0">
                          <a:solidFill>
                            <a:schemeClr val="accent5">
                              <a:lumMod val="50000"/>
                            </a:schemeClr>
                          </a:solidFill>
                        </a:rPr>
                        <a:t>Credit</a:t>
                      </a:r>
                    </a:p>
                  </a:txBody>
                  <a:tcPr/>
                </a:tc>
                <a:tc>
                  <a:txBody>
                    <a:bodyPr/>
                    <a:lstStyle/>
                    <a:p>
                      <a:r>
                        <a:rPr lang="en-GB" b="1" dirty="0"/>
                        <a:t>Gives</a:t>
                      </a:r>
                    </a:p>
                  </a:txBody>
                  <a:tcPr/>
                </a:tc>
                <a:tc>
                  <a:txBody>
                    <a:bodyPr/>
                    <a:lstStyle/>
                    <a:p>
                      <a:r>
                        <a:rPr lang="en-GB" b="1" dirty="0"/>
                        <a:t>Takes</a:t>
                      </a:r>
                    </a:p>
                  </a:txBody>
                  <a:tcPr/>
                </a:tc>
                <a:extLst>
                  <a:ext uri="{0D108BD9-81ED-4DB2-BD59-A6C34878D82A}">
                    <a16:rowId xmlns:a16="http://schemas.microsoft.com/office/drawing/2014/main" val="2232671629"/>
                  </a:ext>
                </a:extLst>
              </a:tr>
            </a:tbl>
          </a:graphicData>
        </a:graphic>
      </p:graphicFrame>
    </p:spTree>
    <p:extLst>
      <p:ext uri="{BB962C8B-B14F-4D97-AF65-F5344CB8AC3E}">
        <p14:creationId xmlns:p14="http://schemas.microsoft.com/office/powerpoint/2010/main" val="334350052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45849-BA66-4BF6-BD50-F1853DC90E8A}"/>
              </a:ext>
            </a:extLst>
          </p:cNvPr>
          <p:cNvSpPr>
            <a:spLocks noGrp="1"/>
          </p:cNvSpPr>
          <p:nvPr>
            <p:ph type="title"/>
          </p:nvPr>
        </p:nvSpPr>
        <p:spPr/>
        <p:txBody>
          <a:bodyPr/>
          <a:lstStyle/>
          <a:p>
            <a:r>
              <a:rPr lang="en-GB" b="1" dirty="0" smtClean="0">
                <a:solidFill>
                  <a:schemeClr val="accent5">
                    <a:lumMod val="50000"/>
                  </a:schemeClr>
                </a:solidFill>
              </a:rPr>
              <a:t/>
            </a:r>
            <a:br>
              <a:rPr lang="en-GB" b="1" dirty="0" smtClean="0">
                <a:solidFill>
                  <a:schemeClr val="accent5">
                    <a:lumMod val="50000"/>
                  </a:schemeClr>
                </a:solidFill>
              </a:rPr>
            </a:br>
            <a:r>
              <a:rPr lang="en-GB" b="1" dirty="0" smtClean="0">
                <a:solidFill>
                  <a:schemeClr val="accent5">
                    <a:lumMod val="50000"/>
                  </a:schemeClr>
                </a:solidFill>
              </a:rPr>
              <a:t>Senior Directorate Defined</a:t>
            </a:r>
            <a:br>
              <a:rPr lang="en-GB" b="1" dirty="0" smtClean="0">
                <a:solidFill>
                  <a:schemeClr val="accent5">
                    <a:lumMod val="50000"/>
                  </a:schemeClr>
                </a:solidFill>
              </a:rPr>
            </a:br>
            <a:endParaRPr lang="en-GB" b="1" dirty="0">
              <a:solidFill>
                <a:schemeClr val="accent5">
                  <a:lumMod val="50000"/>
                </a:schemeClr>
              </a:solidFill>
            </a:endParaRPr>
          </a:p>
        </p:txBody>
      </p:sp>
      <p:pic>
        <p:nvPicPr>
          <p:cNvPr id="5" name="Picture 4"/>
          <p:cNvPicPr>
            <a:picLocks noChangeAspect="1"/>
          </p:cNvPicPr>
          <p:nvPr/>
        </p:nvPicPr>
        <p:blipFill rotWithShape="1">
          <a:blip r:embed="rId3"/>
          <a:srcRect l="34187" t="21875" r="31845" b="6250"/>
          <a:stretch/>
        </p:blipFill>
        <p:spPr>
          <a:xfrm>
            <a:off x="2514599" y="1371600"/>
            <a:ext cx="4419601" cy="5257800"/>
          </a:xfrm>
          <a:prstGeom prst="rect">
            <a:avLst/>
          </a:prstGeom>
        </p:spPr>
      </p:pic>
    </p:spTree>
    <p:extLst>
      <p:ext uri="{BB962C8B-B14F-4D97-AF65-F5344CB8AC3E}">
        <p14:creationId xmlns:p14="http://schemas.microsoft.com/office/powerpoint/2010/main" val="9755055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srcRect l="28917" t="25000" r="28331" b="21875"/>
          <a:stretch/>
        </p:blipFill>
        <p:spPr>
          <a:xfrm>
            <a:off x="838200" y="381000"/>
            <a:ext cx="7467600" cy="5217090"/>
          </a:xfrm>
          <a:prstGeom prst="rect">
            <a:avLst/>
          </a:prstGeom>
        </p:spPr>
      </p:pic>
    </p:spTree>
    <p:extLst>
      <p:ext uri="{BB962C8B-B14F-4D97-AF65-F5344CB8AC3E}">
        <p14:creationId xmlns:p14="http://schemas.microsoft.com/office/powerpoint/2010/main" val="122540827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20131" t="23959" r="20132" b="7291"/>
          <a:stretch/>
        </p:blipFill>
        <p:spPr>
          <a:xfrm>
            <a:off x="762000" y="457200"/>
            <a:ext cx="7772400" cy="5029200"/>
          </a:xfrm>
          <a:prstGeom prst="rect">
            <a:avLst/>
          </a:prstGeom>
        </p:spPr>
      </p:pic>
    </p:spTree>
    <p:extLst>
      <p:ext uri="{BB962C8B-B14F-4D97-AF65-F5344CB8AC3E}">
        <p14:creationId xmlns:p14="http://schemas.microsoft.com/office/powerpoint/2010/main" val="22997176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A7510-7FF0-4C70-A0EA-12EB062BC8F5}"/>
              </a:ext>
            </a:extLst>
          </p:cNvPr>
          <p:cNvSpPr>
            <a:spLocks noGrp="1"/>
          </p:cNvSpPr>
          <p:nvPr>
            <p:ph type="title"/>
          </p:nvPr>
        </p:nvSpPr>
        <p:spPr>
          <a:xfrm>
            <a:off x="282845" y="129341"/>
            <a:ext cx="8394269" cy="1143000"/>
          </a:xfrm>
        </p:spPr>
        <p:txBody>
          <a:bodyPr/>
          <a:lstStyle/>
          <a:p>
            <a:r>
              <a:rPr lang="en-GB" b="1" dirty="0">
                <a:solidFill>
                  <a:schemeClr val="accent5">
                    <a:lumMod val="50000"/>
                  </a:schemeClr>
                </a:solidFill>
              </a:rPr>
              <a:t>Values, beliefs and behaviours</a:t>
            </a:r>
          </a:p>
        </p:txBody>
      </p:sp>
      <p:pic>
        <p:nvPicPr>
          <p:cNvPr id="4" name="Picture 4" descr="Diagram&#10;&#10;Description automatically generated">
            <a:extLst>
              <a:ext uri="{FF2B5EF4-FFF2-40B4-BE49-F238E27FC236}">
                <a16:creationId xmlns:a16="http://schemas.microsoft.com/office/drawing/2014/main" id="{6E507B62-C3BC-4A41-95A2-AC534B13CFC0}"/>
              </a:ext>
            </a:extLst>
          </p:cNvPr>
          <p:cNvPicPr>
            <a:picLocks noChangeAspect="1"/>
          </p:cNvPicPr>
          <p:nvPr/>
        </p:nvPicPr>
        <p:blipFill>
          <a:blip r:embed="rId2"/>
          <a:stretch>
            <a:fillRect/>
          </a:stretch>
        </p:blipFill>
        <p:spPr>
          <a:xfrm>
            <a:off x="1786181" y="1080642"/>
            <a:ext cx="5620072" cy="4522361"/>
          </a:xfrm>
          <a:prstGeom prst="rect">
            <a:avLst/>
          </a:prstGeom>
        </p:spPr>
      </p:pic>
      <p:sp>
        <p:nvSpPr>
          <p:cNvPr id="3" name="Rectangle 2">
            <a:extLst>
              <a:ext uri="{FF2B5EF4-FFF2-40B4-BE49-F238E27FC236}">
                <a16:creationId xmlns:a16="http://schemas.microsoft.com/office/drawing/2014/main" id="{EC53AC39-98AE-4089-BE82-DF1D6BF8DA15}"/>
              </a:ext>
            </a:extLst>
          </p:cNvPr>
          <p:cNvSpPr/>
          <p:nvPr/>
        </p:nvSpPr>
        <p:spPr>
          <a:xfrm>
            <a:off x="2098682" y="1828800"/>
            <a:ext cx="804619" cy="394842"/>
          </a:xfrm>
          <a:prstGeom prst="rect">
            <a:avLst/>
          </a:prstGeom>
          <a:solidFill>
            <a:srgbClr val="2559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Oval 4">
            <a:extLst>
              <a:ext uri="{FF2B5EF4-FFF2-40B4-BE49-F238E27FC236}">
                <a16:creationId xmlns:a16="http://schemas.microsoft.com/office/drawing/2014/main" id="{D2398B0C-4ACD-446D-9710-74B23727DACA}"/>
              </a:ext>
            </a:extLst>
          </p:cNvPr>
          <p:cNvSpPr/>
          <p:nvPr/>
        </p:nvSpPr>
        <p:spPr>
          <a:xfrm>
            <a:off x="1913371" y="1760910"/>
            <a:ext cx="533400" cy="471042"/>
          </a:xfrm>
          <a:prstGeom prst="ellipse">
            <a:avLst/>
          </a:prstGeom>
          <a:solidFill>
            <a:srgbClr val="2559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62DB736D-6E92-4072-9AB8-90FEA012D8EA}"/>
              </a:ext>
            </a:extLst>
          </p:cNvPr>
          <p:cNvPicPr>
            <a:picLocks noChangeAspect="1"/>
          </p:cNvPicPr>
          <p:nvPr/>
        </p:nvPicPr>
        <p:blipFill>
          <a:blip r:embed="rId3"/>
          <a:stretch>
            <a:fillRect/>
          </a:stretch>
        </p:blipFill>
        <p:spPr>
          <a:xfrm>
            <a:off x="2590800" y="1764465"/>
            <a:ext cx="536494" cy="469433"/>
          </a:xfrm>
          <a:prstGeom prst="rect">
            <a:avLst/>
          </a:prstGeom>
        </p:spPr>
      </p:pic>
      <p:sp>
        <p:nvSpPr>
          <p:cNvPr id="9" name="TextBox 8">
            <a:extLst>
              <a:ext uri="{FF2B5EF4-FFF2-40B4-BE49-F238E27FC236}">
                <a16:creationId xmlns:a16="http://schemas.microsoft.com/office/drawing/2014/main" id="{CE13A840-5C30-4573-BE10-A349D5274286}"/>
              </a:ext>
            </a:extLst>
          </p:cNvPr>
          <p:cNvSpPr txBox="1"/>
          <p:nvPr/>
        </p:nvSpPr>
        <p:spPr>
          <a:xfrm>
            <a:off x="1981200" y="1760910"/>
            <a:ext cx="1219200" cy="430887"/>
          </a:xfrm>
          <a:prstGeom prst="rect">
            <a:avLst/>
          </a:prstGeom>
          <a:noFill/>
        </p:spPr>
        <p:txBody>
          <a:bodyPr wrap="square" rtlCol="0">
            <a:spAutoFit/>
          </a:bodyPr>
          <a:lstStyle/>
          <a:p>
            <a:r>
              <a:rPr lang="en-GB" sz="1100" dirty="0">
                <a:solidFill>
                  <a:schemeClr val="bg1"/>
                </a:solidFill>
              </a:rPr>
              <a:t>Internal representation</a:t>
            </a:r>
          </a:p>
        </p:txBody>
      </p:sp>
    </p:spTree>
    <p:extLst>
      <p:ext uri="{BB962C8B-B14F-4D97-AF65-F5344CB8AC3E}">
        <p14:creationId xmlns:p14="http://schemas.microsoft.com/office/powerpoint/2010/main" val="12912153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85C4399-DB01-4B51-BE3A-8186A09DAB77}"/>
              </a:ext>
            </a:extLst>
          </p:cNvPr>
          <p:cNvSpPr>
            <a:spLocks noGrp="1"/>
          </p:cNvSpPr>
          <p:nvPr>
            <p:ph type="title"/>
          </p:nvPr>
        </p:nvSpPr>
        <p:spPr>
          <a:xfrm>
            <a:off x="457199" y="29592"/>
            <a:ext cx="8229600" cy="1143000"/>
          </a:xfrm>
        </p:spPr>
        <p:txBody>
          <a:bodyPr/>
          <a:lstStyle/>
          <a:p>
            <a:r>
              <a:rPr lang="en-GB" sz="4000" b="1" dirty="0">
                <a:solidFill>
                  <a:schemeClr val="accent5">
                    <a:lumMod val="50000"/>
                  </a:schemeClr>
                </a:solidFill>
              </a:rPr>
              <a:t>The True You: Emma Bell</a:t>
            </a:r>
            <a:endParaRPr lang="en-US" sz="4000" b="1" dirty="0">
              <a:solidFill>
                <a:schemeClr val="accent5">
                  <a:lumMod val="50000"/>
                </a:schemeClr>
              </a:solidFill>
            </a:endParaRPr>
          </a:p>
        </p:txBody>
      </p:sp>
      <p:pic>
        <p:nvPicPr>
          <p:cNvPr id="3" name="6f9e172c-92b6-00a7-b95f-a59a009419c4_Leading the relationship with your authentic self (Updated)" descr="A person with blonde hair&#10;&#10;Description automatically generated with low confidence">
            <a:hlinkClick r:id="" action="ppaction://media"/>
            <a:extLst>
              <a:ext uri="{FF2B5EF4-FFF2-40B4-BE49-F238E27FC236}">
                <a16:creationId xmlns:a16="http://schemas.microsoft.com/office/drawing/2014/main" id="{EC613852-08B6-4CCA-99E4-6A2DB056698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l="25000"/>
          <a:stretch/>
        </p:blipFill>
        <p:spPr>
          <a:xfrm>
            <a:off x="1390501" y="1172592"/>
            <a:ext cx="5792854" cy="4344641"/>
          </a:xfrm>
          <a:prstGeom prst="rect">
            <a:avLst/>
          </a:prstGeom>
          <a:noFill/>
        </p:spPr>
      </p:pic>
    </p:spTree>
    <p:extLst>
      <p:ext uri="{BB962C8B-B14F-4D97-AF65-F5344CB8AC3E}">
        <p14:creationId xmlns:p14="http://schemas.microsoft.com/office/powerpoint/2010/main" val="12709075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76117"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3856" y="0"/>
            <a:ext cx="9157855" cy="5972514"/>
          </a:xfrm>
          <a:prstGeom prst="rect">
            <a:avLst/>
          </a:prstGeom>
        </p:spPr>
      </p:pic>
    </p:spTree>
    <p:extLst>
      <p:ext uri="{BB962C8B-B14F-4D97-AF65-F5344CB8AC3E}">
        <p14:creationId xmlns:p14="http://schemas.microsoft.com/office/powerpoint/2010/main" val="153137177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0" y="13854"/>
            <a:ext cx="4495800" cy="5766729"/>
          </a:xfrm>
          <a:prstGeom prst="rect">
            <a:avLst/>
          </a:prstGeom>
        </p:spPr>
      </p:pic>
      <p:sp>
        <p:nvSpPr>
          <p:cNvPr id="2" name="TextBox 1"/>
          <p:cNvSpPr txBox="1"/>
          <p:nvPr/>
        </p:nvSpPr>
        <p:spPr>
          <a:xfrm>
            <a:off x="4648200" y="588894"/>
            <a:ext cx="4267200" cy="2308324"/>
          </a:xfrm>
          <a:prstGeom prst="rect">
            <a:avLst/>
          </a:prstGeom>
          <a:noFill/>
        </p:spPr>
        <p:txBody>
          <a:bodyPr wrap="square" rtlCol="0">
            <a:spAutoFit/>
          </a:bodyPr>
          <a:lstStyle/>
          <a:p>
            <a:r>
              <a:rPr lang="en-GB" sz="3600" b="0" dirty="0">
                <a:solidFill>
                  <a:schemeClr val="tx2"/>
                </a:solidFill>
              </a:rPr>
              <a:t>W</a:t>
            </a:r>
            <a:r>
              <a:rPr lang="en-GB" sz="3600" b="0" dirty="0" smtClean="0">
                <a:solidFill>
                  <a:schemeClr val="tx2"/>
                </a:solidFill>
              </a:rPr>
              <a:t>hat</a:t>
            </a:r>
            <a:r>
              <a:rPr lang="en-GB" sz="3600" b="0" dirty="0">
                <a:solidFill>
                  <a:schemeClr val="tx2"/>
                </a:solidFill>
              </a:rPr>
              <a:t> </a:t>
            </a:r>
            <a:r>
              <a:rPr lang="en-GB" sz="3600" dirty="0">
                <a:solidFill>
                  <a:schemeClr val="tx2"/>
                </a:solidFill>
              </a:rPr>
              <a:t>drives</a:t>
            </a:r>
            <a:r>
              <a:rPr lang="en-GB" sz="3600" b="0" dirty="0">
                <a:solidFill>
                  <a:schemeClr val="tx2"/>
                </a:solidFill>
              </a:rPr>
              <a:t> human behaviour – is happening </a:t>
            </a:r>
            <a:r>
              <a:rPr lang="en-GB" sz="3600" dirty="0">
                <a:solidFill>
                  <a:schemeClr val="tx2"/>
                </a:solidFill>
              </a:rPr>
              <a:t>below the </a:t>
            </a:r>
            <a:r>
              <a:rPr lang="en-GB" sz="3600" dirty="0" smtClean="0">
                <a:solidFill>
                  <a:schemeClr val="tx2"/>
                </a:solidFill>
              </a:rPr>
              <a:t>waterline.</a:t>
            </a:r>
            <a:endParaRPr lang="en-GB" sz="3600" dirty="0">
              <a:solidFill>
                <a:schemeClr val="tx2"/>
              </a:solidFill>
            </a:endParaRPr>
          </a:p>
        </p:txBody>
      </p:sp>
    </p:spTree>
    <p:extLst>
      <p:ext uri="{BB962C8B-B14F-4D97-AF65-F5344CB8AC3E}">
        <p14:creationId xmlns:p14="http://schemas.microsoft.com/office/powerpoint/2010/main" val="8038558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7788185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09600" y="381000"/>
            <a:ext cx="7924800" cy="4801314"/>
          </a:xfrm>
          <a:prstGeom prst="rect">
            <a:avLst/>
          </a:prstGeom>
          <a:noFill/>
        </p:spPr>
        <p:txBody>
          <a:bodyPr wrap="square" rtlCol="0">
            <a:spAutoFit/>
          </a:bodyPr>
          <a:lstStyle/>
          <a:p>
            <a:r>
              <a:rPr lang="en-GB" sz="2600" b="1" dirty="0" smtClean="0"/>
              <a:t>Exercise</a:t>
            </a:r>
          </a:p>
          <a:p>
            <a:r>
              <a:rPr lang="en-GB" sz="2800" b="0" dirty="0" smtClean="0"/>
              <a:t>In pairs, use Betari’s box to aid reflection and discussion on the following points:</a:t>
            </a:r>
          </a:p>
          <a:p>
            <a:pPr marL="514350" indent="-514350">
              <a:buFont typeface="+mj-lt"/>
              <a:buAutoNum type="arabicPeriod"/>
            </a:pPr>
            <a:r>
              <a:rPr lang="en-GB" sz="2800" b="0" dirty="0" smtClean="0"/>
              <a:t>Think about a time when you had a strong emotional response to a situation or event at work (good or bad).</a:t>
            </a:r>
          </a:p>
          <a:p>
            <a:pPr marL="514350" indent="-514350">
              <a:buFont typeface="+mj-lt"/>
              <a:buAutoNum type="arabicPeriod"/>
            </a:pPr>
            <a:r>
              <a:rPr lang="en-GB" sz="2800" b="0" dirty="0" smtClean="0"/>
              <a:t>How did you feel and what were you thinking?</a:t>
            </a:r>
          </a:p>
          <a:p>
            <a:pPr marL="514350" indent="-514350">
              <a:buFont typeface="+mj-lt"/>
              <a:buAutoNum type="arabicPeriod"/>
            </a:pPr>
            <a:r>
              <a:rPr lang="en-GB" sz="2800" b="0" dirty="0" smtClean="0"/>
              <a:t>What did you notice about your own behaviour and the behaviour of others in this situation? </a:t>
            </a:r>
          </a:p>
        </p:txBody>
      </p:sp>
    </p:spTree>
    <p:extLst>
      <p:ext uri="{BB962C8B-B14F-4D97-AF65-F5344CB8AC3E}">
        <p14:creationId xmlns:p14="http://schemas.microsoft.com/office/powerpoint/2010/main" val="38929406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21676" t="23028" r="20043" b="8707"/>
          <a:stretch/>
        </p:blipFill>
        <p:spPr>
          <a:xfrm>
            <a:off x="1524000" y="914400"/>
            <a:ext cx="6248400" cy="4114800"/>
          </a:xfrm>
          <a:prstGeom prst="rect">
            <a:avLst/>
          </a:prstGeom>
        </p:spPr>
      </p:pic>
    </p:spTree>
    <p:extLst>
      <p:ext uri="{BB962C8B-B14F-4D97-AF65-F5344CB8AC3E}">
        <p14:creationId xmlns:p14="http://schemas.microsoft.com/office/powerpoint/2010/main" val="261301100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smtClean="0">
                <a:solidFill>
                  <a:schemeClr val="tx2"/>
                </a:solidFill>
              </a:rPr>
              <a:t>The Difference Between IQ and EQ</a:t>
            </a:r>
            <a:endParaRPr lang="en-GB" b="1" dirty="0">
              <a:solidFill>
                <a:schemeClr val="tx2"/>
              </a:solidFill>
            </a:endParaRPr>
          </a:p>
        </p:txBody>
      </p:sp>
      <p:sp>
        <p:nvSpPr>
          <p:cNvPr id="8" name="Text Placeholder 7"/>
          <p:cNvSpPr>
            <a:spLocks noGrp="1"/>
          </p:cNvSpPr>
          <p:nvPr>
            <p:ph type="body" idx="1"/>
          </p:nvPr>
        </p:nvSpPr>
        <p:spPr>
          <a:xfrm>
            <a:off x="425669" y="1430612"/>
            <a:ext cx="4040188" cy="639762"/>
          </a:xfrm>
        </p:spPr>
        <p:txBody>
          <a:bodyPr/>
          <a:lstStyle/>
          <a:p>
            <a:pPr algn="ctr"/>
            <a:r>
              <a:rPr lang="en-GB" sz="3600" dirty="0" smtClean="0"/>
              <a:t>IQ</a:t>
            </a:r>
            <a:endParaRPr lang="en-GB" sz="3600" dirty="0"/>
          </a:p>
        </p:txBody>
      </p:sp>
      <p:sp>
        <p:nvSpPr>
          <p:cNvPr id="4" name="Content Placeholder 3"/>
          <p:cNvSpPr>
            <a:spLocks noGrp="1"/>
          </p:cNvSpPr>
          <p:nvPr>
            <p:ph sz="half" idx="2"/>
          </p:nvPr>
        </p:nvSpPr>
        <p:spPr>
          <a:xfrm>
            <a:off x="531812" y="2070373"/>
            <a:ext cx="4040188" cy="3414365"/>
          </a:xfrm>
        </p:spPr>
        <p:txBody>
          <a:bodyPr/>
          <a:lstStyle/>
          <a:p>
            <a:pPr eaLnBrk="1" hangingPunct="1">
              <a:spcBef>
                <a:spcPct val="0"/>
              </a:spcBef>
            </a:pPr>
            <a:r>
              <a:rPr lang="en-GB" altLang="en-US" sz="1600" dirty="0">
                <a:latin typeface="Arial" charset="0"/>
              </a:rPr>
              <a:t>IQ is a measure of an individual’s intellectual, analytical and rational abilities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is concerned with verbal, spatial, visual and mathematical skills;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gauges how readily we learn new things and can retain and recall objective information</a:t>
            </a:r>
            <a:r>
              <a:rPr lang="en-GB" altLang="en-US" dirty="0">
                <a:latin typeface="Arial" charset="0"/>
              </a:rPr>
              <a:t>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enables us to solve problems through the application of prior knowledge</a:t>
            </a:r>
            <a:endParaRPr lang="en-GB" sz="1600" dirty="0"/>
          </a:p>
        </p:txBody>
      </p:sp>
      <p:sp>
        <p:nvSpPr>
          <p:cNvPr id="9" name="Text Placeholder 8"/>
          <p:cNvSpPr>
            <a:spLocks noGrp="1"/>
          </p:cNvSpPr>
          <p:nvPr>
            <p:ph type="body" sz="quarter" idx="3"/>
          </p:nvPr>
        </p:nvSpPr>
        <p:spPr>
          <a:xfrm>
            <a:off x="4645025" y="1476375"/>
            <a:ext cx="4041775" cy="639762"/>
          </a:xfrm>
        </p:spPr>
        <p:txBody>
          <a:bodyPr/>
          <a:lstStyle/>
          <a:p>
            <a:pPr algn="ctr"/>
            <a:r>
              <a:rPr lang="en-GB" sz="3600" dirty="0" smtClean="0"/>
              <a:t>EQ</a:t>
            </a:r>
            <a:endParaRPr lang="en-GB" sz="3600" dirty="0"/>
          </a:p>
        </p:txBody>
      </p:sp>
      <p:sp>
        <p:nvSpPr>
          <p:cNvPr id="10" name="Content Placeholder 9"/>
          <p:cNvSpPr>
            <a:spLocks noGrp="1"/>
          </p:cNvSpPr>
          <p:nvPr>
            <p:ph sz="quarter" idx="4"/>
          </p:nvPr>
        </p:nvSpPr>
        <p:spPr>
          <a:xfrm>
            <a:off x="4645025" y="2070374"/>
            <a:ext cx="4041775" cy="3414365"/>
          </a:xfrm>
        </p:spPr>
        <p:txBody>
          <a:bodyPr/>
          <a:lstStyle/>
          <a:p>
            <a:pPr eaLnBrk="1" hangingPunct="1">
              <a:spcBef>
                <a:spcPct val="0"/>
              </a:spcBef>
            </a:pPr>
            <a:r>
              <a:rPr lang="en-GB" altLang="en-US" sz="1600" dirty="0">
                <a:latin typeface="Arial" charset="0"/>
              </a:rPr>
              <a:t>EQ is a measure of emotional literacy	</a:t>
            </a:r>
          </a:p>
          <a:p>
            <a:pPr eaLnBrk="1" hangingPunct="1">
              <a:spcBef>
                <a:spcPct val="0"/>
              </a:spcBef>
              <a:buFontTx/>
              <a:buNone/>
            </a:pPr>
            <a:endParaRPr lang="en-GB" altLang="en-US" sz="1600" dirty="0">
              <a:latin typeface="Arial" charset="0"/>
            </a:endParaRPr>
          </a:p>
          <a:p>
            <a:pPr eaLnBrk="1" hangingPunct="1">
              <a:spcBef>
                <a:spcPct val="0"/>
              </a:spcBef>
            </a:pPr>
            <a:r>
              <a:rPr lang="en-GB" altLang="en-US" sz="1600" dirty="0">
                <a:latin typeface="Arial" charset="0"/>
              </a:rPr>
              <a:t> It is concerned with self knowledge, awareness and cognition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gauges our ability to operate successfully in circumstances involving other people	</a:t>
            </a:r>
          </a:p>
          <a:p>
            <a:pPr eaLnBrk="1" hangingPunct="1">
              <a:spcBef>
                <a:spcPct val="0"/>
              </a:spcBef>
            </a:pPr>
            <a:endParaRPr lang="en-GB" altLang="en-US" sz="1600" dirty="0">
              <a:latin typeface="Arial" charset="0"/>
            </a:endParaRPr>
          </a:p>
          <a:p>
            <a:pPr eaLnBrk="1" hangingPunct="1">
              <a:spcBef>
                <a:spcPct val="0"/>
              </a:spcBef>
            </a:pPr>
            <a:r>
              <a:rPr lang="en-GB" altLang="en-US" sz="1600" dirty="0">
                <a:latin typeface="Arial" charset="0"/>
              </a:rPr>
              <a:t> It enables us to understand and reframe problems to encourage better solutions	</a:t>
            </a:r>
          </a:p>
          <a:p>
            <a:pPr eaLnBrk="1" hangingPunct="1">
              <a:spcBef>
                <a:spcPct val="0"/>
              </a:spcBef>
            </a:pPr>
            <a:endParaRPr lang="en-GB" altLang="en-US" dirty="0">
              <a:latin typeface="Arial" charset="0"/>
            </a:endParaRPr>
          </a:p>
          <a:p>
            <a:endParaRPr lang="en-GB" dirty="0"/>
          </a:p>
        </p:txBody>
      </p:sp>
    </p:spTree>
    <p:extLst>
      <p:ext uri="{BB962C8B-B14F-4D97-AF65-F5344CB8AC3E}">
        <p14:creationId xmlns:p14="http://schemas.microsoft.com/office/powerpoint/2010/main" val="366179130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2"/>
                </a:solidFill>
              </a:rPr>
              <a:t>4 Domains of Emotional Intelligence  (Goleman 2002)</a:t>
            </a:r>
            <a:endParaRPr lang="en-GB" b="1" dirty="0">
              <a:solidFill>
                <a:schemeClr val="tx2"/>
              </a:solidFill>
            </a:endParaRPr>
          </a:p>
        </p:txBody>
      </p:sp>
      <p:pic>
        <p:nvPicPr>
          <p:cNvPr id="2050"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04058" y="1600200"/>
            <a:ext cx="8135884"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5418970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2"/>
                </a:solidFill>
              </a:rPr>
              <a:t>Emotional intelligence in leadership (Goleman, 2002; Goleman et al., 2002)</a:t>
            </a:r>
            <a:endParaRPr lang="en-GB" b="1" dirty="0">
              <a:solidFill>
                <a:schemeClr val="tx2"/>
              </a:solidFill>
            </a:endParaRPr>
          </a:p>
        </p:txBody>
      </p:sp>
      <p:pic>
        <p:nvPicPr>
          <p:cNvPr id="3074" name="Picture 2"/>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545243" y="1732445"/>
            <a:ext cx="8053514" cy="42614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046373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solidFill>
                  <a:schemeClr val="tx2"/>
                </a:solidFill>
              </a:rPr>
              <a:t>Emotional Intelligence and impact on the workplace</a:t>
            </a:r>
            <a:endParaRPr lang="en-GB" b="1" dirty="0">
              <a:solidFill>
                <a:schemeClr val="tx2"/>
              </a:solidFill>
            </a:endParaRPr>
          </a:p>
        </p:txBody>
      </p:sp>
      <p:sp>
        <p:nvSpPr>
          <p:cNvPr id="3" name="Content Placeholder 2"/>
          <p:cNvSpPr>
            <a:spLocks noGrp="1"/>
          </p:cNvSpPr>
          <p:nvPr>
            <p:ph idx="1"/>
          </p:nvPr>
        </p:nvSpPr>
        <p:spPr/>
        <p:txBody>
          <a:bodyPr>
            <a:normAutofit fontScale="70000" lnSpcReduction="20000"/>
          </a:bodyPr>
          <a:lstStyle/>
          <a:p>
            <a:r>
              <a:rPr lang="en-GB" dirty="0" smtClean="0"/>
              <a:t>Research suggests that Emotional intelligence is positively related to job performance. Goleman (1998) Abraham (1999)</a:t>
            </a:r>
          </a:p>
          <a:p>
            <a:endParaRPr lang="en-GB" dirty="0" smtClean="0"/>
          </a:p>
          <a:p>
            <a:r>
              <a:rPr lang="en-GB" dirty="0" smtClean="0"/>
              <a:t>In fact, it has been suggested that IQ may be a less powerful predictor of outstanding leadership than EI. (Goleman 1998,2001,2002)</a:t>
            </a:r>
          </a:p>
          <a:p>
            <a:endParaRPr lang="en-GB" dirty="0" smtClean="0"/>
          </a:p>
          <a:p>
            <a:r>
              <a:rPr lang="en-GB" dirty="0" smtClean="0"/>
              <a:t>What could be the reasons for this?</a:t>
            </a:r>
          </a:p>
          <a:p>
            <a:endParaRPr lang="en-GB" dirty="0" smtClean="0"/>
          </a:p>
          <a:p>
            <a:r>
              <a:rPr lang="en-GB" dirty="0"/>
              <a:t>S</a:t>
            </a:r>
            <a:r>
              <a:rPr lang="en-GB" dirty="0" smtClean="0"/>
              <a:t>howing of positive emotions is associated with a high likelihood of success at work. Ashkanasy and Hooper (1999)</a:t>
            </a:r>
          </a:p>
          <a:p>
            <a:endParaRPr lang="en-GB" dirty="0"/>
          </a:p>
        </p:txBody>
      </p:sp>
    </p:spTree>
    <p:extLst>
      <p:ext uri="{BB962C8B-B14F-4D97-AF65-F5344CB8AC3E}">
        <p14:creationId xmlns:p14="http://schemas.microsoft.com/office/powerpoint/2010/main" val="68213668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32031" t="9375" r="32032" b="14584"/>
          <a:stretch/>
        </p:blipFill>
        <p:spPr>
          <a:xfrm>
            <a:off x="0" y="228600"/>
            <a:ext cx="4419600" cy="5257800"/>
          </a:xfrm>
          <a:prstGeom prst="rect">
            <a:avLst/>
          </a:prstGeom>
        </p:spPr>
      </p:pic>
      <p:pic>
        <p:nvPicPr>
          <p:cNvPr id="5" name="Picture 4"/>
          <p:cNvPicPr>
            <a:picLocks noChangeAspect="1"/>
          </p:cNvPicPr>
          <p:nvPr/>
        </p:nvPicPr>
        <p:blipFill rotWithShape="1">
          <a:blip r:embed="rId4"/>
          <a:srcRect l="220" t="23958"/>
          <a:stretch/>
        </p:blipFill>
        <p:spPr>
          <a:xfrm>
            <a:off x="3886200" y="1731104"/>
            <a:ext cx="5257800" cy="2252791"/>
          </a:xfrm>
          <a:prstGeom prst="rect">
            <a:avLst/>
          </a:prstGeom>
        </p:spPr>
      </p:pic>
    </p:spTree>
    <p:extLst>
      <p:ext uri="{BB962C8B-B14F-4D97-AF65-F5344CB8AC3E}">
        <p14:creationId xmlns:p14="http://schemas.microsoft.com/office/powerpoint/2010/main" val="15371021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solidFill>
              </a:rPr>
              <a:t>Strengthening your EQ</a:t>
            </a:r>
            <a:endParaRPr lang="en-GB" b="1" dirty="0">
              <a:solidFill>
                <a:schemeClr val="tx2"/>
              </a:solidFill>
            </a:endParaRPr>
          </a:p>
        </p:txBody>
      </p:sp>
      <p:sp>
        <p:nvSpPr>
          <p:cNvPr id="3" name="Content Placeholder 2"/>
          <p:cNvSpPr>
            <a:spLocks noGrp="1"/>
          </p:cNvSpPr>
          <p:nvPr>
            <p:ph idx="1"/>
          </p:nvPr>
        </p:nvSpPr>
        <p:spPr/>
        <p:txBody>
          <a:bodyPr/>
          <a:lstStyle/>
          <a:p>
            <a:r>
              <a:rPr lang="en-GB" dirty="0" smtClean="0">
                <a:hlinkClick r:id="rId3"/>
              </a:rPr>
              <a:t>https</a:t>
            </a:r>
            <a:r>
              <a:rPr lang="en-GB" dirty="0">
                <a:hlinkClick r:id="rId3"/>
              </a:rPr>
              <a:t>://app.mindtools.com/#/</a:t>
            </a:r>
            <a:r>
              <a:rPr lang="en-GB" dirty="0" smtClean="0">
                <a:hlinkClick r:id="rId3"/>
              </a:rPr>
              <a:t>uwtsd/s/baaa0db3</a:t>
            </a:r>
            <a:endParaRPr lang="en-GB" dirty="0" smtClean="0"/>
          </a:p>
          <a:p>
            <a:endParaRPr lang="en-GB" dirty="0"/>
          </a:p>
        </p:txBody>
      </p:sp>
      <p:pic>
        <p:nvPicPr>
          <p:cNvPr id="4" name="Picture 3"/>
          <p:cNvPicPr>
            <a:picLocks noChangeAspect="1"/>
          </p:cNvPicPr>
          <p:nvPr/>
        </p:nvPicPr>
        <p:blipFill>
          <a:blip r:embed="rId4"/>
          <a:stretch>
            <a:fillRect/>
          </a:stretch>
        </p:blipFill>
        <p:spPr>
          <a:xfrm>
            <a:off x="6019800" y="2255072"/>
            <a:ext cx="2438400" cy="3444724"/>
          </a:xfrm>
          <a:prstGeom prst="rect">
            <a:avLst/>
          </a:prstGeom>
        </p:spPr>
      </p:pic>
    </p:spTree>
    <p:extLst>
      <p:ext uri="{BB962C8B-B14F-4D97-AF65-F5344CB8AC3E}">
        <p14:creationId xmlns:p14="http://schemas.microsoft.com/office/powerpoint/2010/main" val="70713687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chemeClr val="tx2"/>
                </a:solidFill>
              </a:rPr>
              <a:t>Reflections....</a:t>
            </a:r>
            <a:endParaRPr lang="en-GB" b="1" dirty="0">
              <a:solidFill>
                <a:schemeClr val="tx2"/>
              </a:solidFill>
            </a:endParaRPr>
          </a:p>
        </p:txBody>
      </p:sp>
      <p:sp>
        <p:nvSpPr>
          <p:cNvPr id="3" name="Content Placeholder 2"/>
          <p:cNvSpPr>
            <a:spLocks noGrp="1"/>
          </p:cNvSpPr>
          <p:nvPr>
            <p:ph idx="1"/>
          </p:nvPr>
        </p:nvSpPr>
        <p:spPr/>
        <p:txBody>
          <a:bodyPr>
            <a:normAutofit fontScale="77500" lnSpcReduction="20000"/>
          </a:bodyPr>
          <a:lstStyle/>
          <a:p>
            <a:pPr marL="0" indent="0">
              <a:buNone/>
            </a:pPr>
            <a:r>
              <a:rPr lang="en-GB" dirty="0" smtClean="0"/>
              <a:t>The role of the leader and authenticity</a:t>
            </a:r>
            <a:r>
              <a:rPr lang="en-GB" dirty="0"/>
              <a:t> </a:t>
            </a:r>
            <a:r>
              <a:rPr lang="en-GB" dirty="0" smtClean="0"/>
              <a:t>– revisiting the Vice-Chancellor’s ‘4Cs’ </a:t>
            </a:r>
          </a:p>
          <a:p>
            <a:r>
              <a:rPr lang="en-GB" b="1" dirty="0" smtClean="0"/>
              <a:t>Causality</a:t>
            </a:r>
            <a:r>
              <a:rPr lang="en-GB" dirty="0" smtClean="0"/>
              <a:t> – everything you say and do has an impact </a:t>
            </a:r>
          </a:p>
          <a:p>
            <a:r>
              <a:rPr lang="en-GB" b="1" dirty="0" smtClean="0"/>
              <a:t>Compassion </a:t>
            </a:r>
            <a:r>
              <a:rPr lang="en-GB" dirty="0" smtClean="0"/>
              <a:t>– understand the individual stories of the people around you – observe what they are saying/feeling</a:t>
            </a:r>
          </a:p>
          <a:p>
            <a:r>
              <a:rPr lang="en-GB" b="1" dirty="0" smtClean="0"/>
              <a:t>Conviction</a:t>
            </a:r>
            <a:r>
              <a:rPr lang="en-GB" dirty="0" smtClean="0"/>
              <a:t> – find your purpose, what are you here to do (values) and craft the narrative</a:t>
            </a:r>
          </a:p>
          <a:p>
            <a:r>
              <a:rPr lang="en-GB" b="1" dirty="0" smtClean="0"/>
              <a:t>Confidence </a:t>
            </a:r>
            <a:r>
              <a:rPr lang="en-GB" dirty="0" smtClean="0"/>
              <a:t>– have faith in your judgements – show vulnerability – choose when to let the mask slip.</a:t>
            </a:r>
          </a:p>
          <a:p>
            <a:endParaRPr lang="en-GB" dirty="0"/>
          </a:p>
        </p:txBody>
      </p:sp>
    </p:spTree>
    <p:extLst>
      <p:ext uri="{BB962C8B-B14F-4D97-AF65-F5344CB8AC3E}">
        <p14:creationId xmlns:p14="http://schemas.microsoft.com/office/powerpoint/2010/main" val="284203570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1564</TotalTime>
  <Words>3332</Words>
  <Application>Microsoft Office PowerPoint</Application>
  <PresentationFormat>On-screen Show (4:3)</PresentationFormat>
  <Paragraphs>229</Paragraphs>
  <Slides>29</Slides>
  <Notes>15</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29</vt:i4>
      </vt:variant>
    </vt:vector>
  </HeadingPairs>
  <TitlesOfParts>
    <vt:vector size="37" baseType="lpstr">
      <vt:lpstr>ＭＳ Ｐゴシック</vt:lpstr>
      <vt:lpstr>Arial</vt:lpstr>
      <vt:lpstr>Calibri</vt:lpstr>
      <vt:lpstr>Myriad Pro</vt:lpstr>
      <vt:lpstr>Times New Roman</vt:lpstr>
      <vt:lpstr>Verdana</vt:lpstr>
      <vt:lpstr>Wingdings</vt:lpstr>
      <vt:lpstr>20140311PresentationUWTSDTemplate</vt:lpstr>
      <vt:lpstr>BMPF7021  Authenticity and the Role of Leader</vt:lpstr>
      <vt:lpstr>PowerPoint Presentation</vt:lpstr>
      <vt:lpstr>Learning Outcomes</vt:lpstr>
      <vt:lpstr>Learning Outcomes</vt:lpstr>
      <vt:lpstr>PowerPoint Presentation</vt:lpstr>
      <vt:lpstr>PowerPoint Presentation</vt:lpstr>
      <vt:lpstr>PowerPoint Presentation</vt:lpstr>
      <vt:lpstr>PowerPoint Presentation</vt:lpstr>
      <vt:lpstr>PowerPoint Presentation</vt:lpstr>
      <vt:lpstr>PowerPoint Presentation</vt:lpstr>
      <vt:lpstr>Leadership vs management</vt:lpstr>
      <vt:lpstr>Leadership vs management</vt:lpstr>
      <vt:lpstr> Senior Directorate Defined </vt:lpstr>
      <vt:lpstr>PowerPoint Presentation</vt:lpstr>
      <vt:lpstr>PowerPoint Presentation</vt:lpstr>
      <vt:lpstr>Values, beliefs and behaviours</vt:lpstr>
      <vt:lpstr>The True You: Emma Bell</vt:lpstr>
      <vt:lpstr>PowerPoint Presentation</vt:lpstr>
      <vt:lpstr>PowerPoint Presentation</vt:lpstr>
      <vt:lpstr>PowerPoint Presentation</vt:lpstr>
      <vt:lpstr>PowerPoint Presentation</vt:lpstr>
      <vt:lpstr>PowerPoint Presentation</vt:lpstr>
      <vt:lpstr>The Difference Between IQ and EQ</vt:lpstr>
      <vt:lpstr>4 Domains of Emotional Intelligence  (Goleman 2002)</vt:lpstr>
      <vt:lpstr>Emotional intelligence in leadership (Goleman, 2002; Goleman et al., 2002)</vt:lpstr>
      <vt:lpstr>Emotional Intelligence and impact on the workplace</vt:lpstr>
      <vt:lpstr>PowerPoint Presentation</vt:lpstr>
      <vt:lpstr>Strengthening your EQ</vt:lpstr>
      <vt:lpstr>Reflections....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BMPF7021  Authenticity and the Role of Leader</dc:title>
  <dc:creator>Julie Crossman</dc:creator>
  <cp:lastModifiedBy>Sara Mills</cp:lastModifiedBy>
  <cp:revision>13</cp:revision>
  <dcterms:created xsi:type="dcterms:W3CDTF">2021-01-26T18:34:09Z</dcterms:created>
  <dcterms:modified xsi:type="dcterms:W3CDTF">2021-01-28T18:37:50Z</dcterms:modified>
</cp:coreProperties>
</file>