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88" r:id="rId2"/>
  </p:sldMasterIdLst>
  <p:notesMasterIdLst>
    <p:notesMasterId r:id="rId35"/>
  </p:notesMasterIdLst>
  <p:handoutMasterIdLst>
    <p:handoutMasterId r:id="rId36"/>
  </p:handoutMasterIdLst>
  <p:sldIdLst>
    <p:sldId id="363" r:id="rId3"/>
    <p:sldId id="414" r:id="rId4"/>
    <p:sldId id="367" r:id="rId5"/>
    <p:sldId id="450" r:id="rId6"/>
    <p:sldId id="403" r:id="rId7"/>
    <p:sldId id="451" r:id="rId8"/>
    <p:sldId id="404" r:id="rId9"/>
    <p:sldId id="425" r:id="rId10"/>
    <p:sldId id="449" r:id="rId11"/>
    <p:sldId id="426" r:id="rId12"/>
    <p:sldId id="433" r:id="rId13"/>
    <p:sldId id="434" r:id="rId14"/>
    <p:sldId id="436" r:id="rId15"/>
    <p:sldId id="435" r:id="rId16"/>
    <p:sldId id="371" r:id="rId17"/>
    <p:sldId id="419" r:id="rId18"/>
    <p:sldId id="410" r:id="rId19"/>
    <p:sldId id="368" r:id="rId20"/>
    <p:sldId id="438" r:id="rId21"/>
    <p:sldId id="394" r:id="rId22"/>
    <p:sldId id="439" r:id="rId23"/>
    <p:sldId id="383" r:id="rId24"/>
    <p:sldId id="440" r:id="rId25"/>
    <p:sldId id="441" r:id="rId26"/>
    <p:sldId id="442" r:id="rId27"/>
    <p:sldId id="443" r:id="rId28"/>
    <p:sldId id="444" r:id="rId29"/>
    <p:sldId id="445" r:id="rId30"/>
    <p:sldId id="446" r:id="rId31"/>
    <p:sldId id="447" r:id="rId32"/>
    <p:sldId id="477" r:id="rId33"/>
    <p:sldId id="370" r:id="rId34"/>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130" autoAdjust="0"/>
    <p:restoredTop sz="80751" autoAdjust="0"/>
  </p:normalViewPr>
  <p:slideViewPr>
    <p:cSldViewPr>
      <p:cViewPr varScale="1">
        <p:scale>
          <a:sx n="50" d="100"/>
          <a:sy n="50" d="100"/>
        </p:scale>
        <p:origin x="536" y="28"/>
      </p:cViewPr>
      <p:guideLst>
        <p:guide orient="horz" pos="2160"/>
        <p:guide pos="3840"/>
      </p:guideLst>
    </p:cSldViewPr>
  </p:slideViewPr>
  <p:outlineViewPr>
    <p:cViewPr>
      <p:scale>
        <a:sx n="33" d="100"/>
        <a:sy n="33" d="100"/>
      </p:scale>
      <p:origin x="0" y="0"/>
    </p:cViewPr>
  </p:outlineViewPr>
  <p:notesTextViewPr>
    <p:cViewPr>
      <p:scale>
        <a:sx n="3" d="2"/>
        <a:sy n="3" d="2"/>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dirty="0"/>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dirty="0"/>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dirty="0"/>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dirty="0"/>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dirty="0"/>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3457543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208728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2751566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6956954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043708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296705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178964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9</a:t>
            </a:fld>
            <a:endParaRPr kumimoji="0" lang="en-GB" altLang="en-US" dirty="0"/>
          </a:p>
        </p:txBody>
      </p:sp>
    </p:spTree>
    <p:extLst>
      <p:ext uri="{BB962C8B-B14F-4D97-AF65-F5344CB8AC3E}">
        <p14:creationId xmlns:p14="http://schemas.microsoft.com/office/powerpoint/2010/main" val="6556468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442555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6966782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0875338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750449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0994893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368287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51151352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7932155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5170083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2840294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2856904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21</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8026526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22</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105497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23</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68322535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24</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17079051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25</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35901102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26</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72574997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27</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383767658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28</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0249774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29</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83925742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57DD099-6E5F-4EB3-8873-C6D6682A2AAA}"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30</a:t>
            </a:fld>
            <a:endParaRPr kumimoji="0" lang="en-GB" alt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6273283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31</a:t>
            </a:fld>
            <a:endParaRPr kumimoji="0" lang="en-GB" altLang="en-US" dirty="0"/>
          </a:p>
        </p:txBody>
      </p:sp>
    </p:spTree>
    <p:extLst>
      <p:ext uri="{BB962C8B-B14F-4D97-AF65-F5344CB8AC3E}">
        <p14:creationId xmlns:p14="http://schemas.microsoft.com/office/powerpoint/2010/main" val="24655357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2550" y="730250"/>
            <a:ext cx="65039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32</a:t>
            </a:fld>
            <a:endParaRPr kumimoji="0" lang="en-GB" altLang="en-US" dirty="0"/>
          </a:p>
        </p:txBody>
      </p:sp>
    </p:spTree>
    <p:extLst>
      <p:ext uri="{BB962C8B-B14F-4D97-AF65-F5344CB8AC3E}">
        <p14:creationId xmlns:p14="http://schemas.microsoft.com/office/powerpoint/2010/main" val="7006348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0FE097D0-358A-4046-A6BF-C5D84521101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38123989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a:prstGeom prst="rect">
            <a:avLst/>
          </a:prstGeo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B874A9BA-A463-4958-8192-8416E59023EE}"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UWTSD - Copy right 2023</a:t>
            </a: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582514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B718039-024A-432B-914C-F5BD4E2108DD}"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201493742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FF3ED34-6328-407C-96FC-7C7A4DC94642}"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69491526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A5350B7-C49A-4BEB-9052-09017E493424}"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64480704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09B61DE-CC25-46C0-BA1C-F622D02C1CB4}"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122074910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2C8582D-E8E6-4B18-A87D-01ABD214AEF9}"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182642219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694A3F2-4DD1-440F-9A33-724C3D55F941}"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95448843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a:prstGeom prst="rect">
            <a:avLst/>
          </a:prstGeo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D4596A5-089D-46D1-B0AD-8C7BE2BDA240}"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52999351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609600" y="1600200"/>
            <a:ext cx="10972800" cy="3916363"/>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E8A5EA-3F66-4109-A483-441645140A3E}"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342130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a:prstGeom prst="rect">
            <a:avLst/>
          </a:prstGeo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6C667E-9E69-48CC-9F4D-6052A15BEFDA}"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304842533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dirty="0"/>
          </a:p>
        </p:txBody>
      </p:sp>
    </p:spTree>
    <p:extLst>
      <p:ext uri="{BB962C8B-B14F-4D97-AF65-F5344CB8AC3E}">
        <p14:creationId xmlns:p14="http://schemas.microsoft.com/office/powerpoint/2010/main" val="177228280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07/09/2023</a:t>
            </a:fld>
            <a:endParaRPr lang="en-GB" altLang="en-US" dirty="0"/>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dirty="0"/>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dirty="0"/>
          </a:p>
        </p:txBody>
      </p:sp>
    </p:spTree>
    <p:extLst>
      <p:ext uri="{BB962C8B-B14F-4D97-AF65-F5344CB8AC3E}">
        <p14:creationId xmlns:p14="http://schemas.microsoft.com/office/powerpoint/2010/main" val="220936422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dirty="0"/>
          </a:p>
        </p:txBody>
      </p:sp>
    </p:spTree>
    <p:extLst>
      <p:ext uri="{BB962C8B-B14F-4D97-AF65-F5344CB8AC3E}">
        <p14:creationId xmlns:p14="http://schemas.microsoft.com/office/powerpoint/2010/main" val="16185568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dirty="0"/>
          </a:p>
        </p:txBody>
      </p:sp>
    </p:spTree>
    <p:extLst>
      <p:ext uri="{BB962C8B-B14F-4D97-AF65-F5344CB8AC3E}">
        <p14:creationId xmlns:p14="http://schemas.microsoft.com/office/powerpoint/2010/main" val="24688800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07/09/2023</a:t>
            </a:fld>
            <a:endParaRPr lang="en-GB" altLang="en-US" dirty="0"/>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dirty="0"/>
          </a:p>
        </p:txBody>
      </p:sp>
    </p:spTree>
    <p:extLst>
      <p:ext uri="{BB962C8B-B14F-4D97-AF65-F5344CB8AC3E}">
        <p14:creationId xmlns:p14="http://schemas.microsoft.com/office/powerpoint/2010/main" val="242784495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07/09/2023</a:t>
            </a:fld>
            <a:endParaRPr lang="en-GB" altLang="en-US" dirty="0"/>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dirty="0"/>
          </a:p>
        </p:txBody>
      </p:sp>
    </p:spTree>
    <p:extLst>
      <p:ext uri="{BB962C8B-B14F-4D97-AF65-F5344CB8AC3E}">
        <p14:creationId xmlns:p14="http://schemas.microsoft.com/office/powerpoint/2010/main" val="83619224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07/09/2023</a:t>
            </a:fld>
            <a:endParaRPr lang="en-GB" altLang="en-US" dirty="0"/>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dirty="0"/>
          </a:p>
        </p:txBody>
      </p:sp>
    </p:spTree>
    <p:extLst>
      <p:ext uri="{BB962C8B-B14F-4D97-AF65-F5344CB8AC3E}">
        <p14:creationId xmlns:p14="http://schemas.microsoft.com/office/powerpoint/2010/main" val="35486257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dirty="0"/>
          </a:p>
        </p:txBody>
      </p:sp>
    </p:spTree>
    <p:extLst>
      <p:ext uri="{BB962C8B-B14F-4D97-AF65-F5344CB8AC3E}">
        <p14:creationId xmlns:p14="http://schemas.microsoft.com/office/powerpoint/2010/main" val="271168544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dirty="0"/>
          </a:p>
        </p:txBody>
      </p:sp>
    </p:spTree>
    <p:extLst>
      <p:ext uri="{BB962C8B-B14F-4D97-AF65-F5344CB8AC3E}">
        <p14:creationId xmlns:p14="http://schemas.microsoft.com/office/powerpoint/2010/main" val="361452517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dirty="0"/>
          </a:p>
        </p:txBody>
      </p:sp>
    </p:spTree>
    <p:extLst>
      <p:ext uri="{BB962C8B-B14F-4D97-AF65-F5344CB8AC3E}">
        <p14:creationId xmlns:p14="http://schemas.microsoft.com/office/powerpoint/2010/main" val="192540724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07/09/2023</a:t>
            </a:fld>
            <a:endParaRPr lang="en-GB" altLang="en-US" dirty="0"/>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dirty="0"/>
          </a:p>
        </p:txBody>
      </p:sp>
    </p:spTree>
    <p:extLst>
      <p:ext uri="{BB962C8B-B14F-4D97-AF65-F5344CB8AC3E}">
        <p14:creationId xmlns:p14="http://schemas.microsoft.com/office/powerpoint/2010/main" val="29471169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8C2A54E-7758-4B01-A180-6413818BBF77}"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hf sldNum="0" hd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07/09/2023</a:t>
            </a:fld>
            <a:endParaRPr lang="en-GB" altLang="en-US" dirty="0"/>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dirty="0"/>
          </a:p>
        </p:txBody>
      </p:sp>
    </p:spTree>
    <p:extLst>
      <p:ext uri="{BB962C8B-B14F-4D97-AF65-F5344CB8AC3E}">
        <p14:creationId xmlns:p14="http://schemas.microsoft.com/office/powerpoint/2010/main" val="2697552830"/>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assets.publishing.service.gov.uk/government/uploads/system/uploads/attachment_data/file/1139093/global-trade-outlook-february-2023.pdf" TargetMode="External"/><Relationship Id="rId7" Type="http://schemas.openxmlformats.org/officeDocument/2006/relationships/hyperlink" Target="https://www3.weforum.org/docs/WEF_TheGlobalCompetitivenessReport2020.pdf" TargetMode="External"/><Relationship Id="rId2" Type="http://schemas.openxmlformats.org/officeDocument/2006/relationships/notesSlide" Target="../notesSlides/notesSlide4.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hyperlink" Target="https://www.wto.org/english/res_e/booksp_e/wtr22_e/wtr22_e.pdf" TargetMode="Externa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www.wto.org/" TargetMode="External"/><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8.xml"/><Relationship Id="rId1" Type="http://schemas.openxmlformats.org/officeDocument/2006/relationships/video" Target="https://www.youtube.com/embed/RswNYuf5Rng?feature=oembed" TargetMode="External"/><Relationship Id="rId5" Type="http://schemas.openxmlformats.org/officeDocument/2006/relationships/image" Target="../media/image7.jpeg"/><Relationship Id="rId4" Type="http://schemas.openxmlformats.org/officeDocument/2006/relationships/hyperlink" Target="https://www.youtube.com/watch?v=RswNYuf5Rng"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17.xml"/><Relationship Id="rId1" Type="http://schemas.openxmlformats.org/officeDocument/2006/relationships/slideLayout" Target="../slideLayouts/slideLayout1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8.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5.xml"/><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31.xml"/><Relationship Id="rId1" Type="http://schemas.openxmlformats.org/officeDocument/2006/relationships/slideLayout" Target="../slideLayouts/slideLayout18.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dirty="0"/>
              <a:t>LCMB7014</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983432" y="3737312"/>
            <a:ext cx="10657184" cy="1728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dirty="0">
                <a:solidFill>
                  <a:srgbClr val="FFFF00"/>
                </a:solidFill>
              </a:rPr>
              <a:t>Week 4</a:t>
            </a:r>
          </a:p>
          <a:p>
            <a:pPr eaLnBrk="1" hangingPunct="1"/>
            <a:r>
              <a:rPr lang="en-GB" altLang="en-US" sz="4000">
                <a:solidFill>
                  <a:srgbClr val="FFFF00"/>
                </a:solidFill>
              </a:rPr>
              <a:t>The Global Trade Environment</a:t>
            </a:r>
            <a:endParaRPr lang="en-GB" altLang="en-US" sz="4000" dirty="0">
              <a:solidFill>
                <a:srgbClr val="FFFF00"/>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14401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6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International Business</a:t>
            </a:r>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Learning Objectives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31405" y="1143000"/>
            <a:ext cx="10729191" cy="4590256"/>
          </a:xfrm>
        </p:spPr>
        <p:txBody>
          <a:bodyPr/>
          <a:lstStyle/>
          <a:p>
            <a:pPr algn="just">
              <a:spcBef>
                <a:spcPts val="400"/>
              </a:spcBef>
              <a:spcAft>
                <a:spcPts val="400"/>
              </a:spcAft>
            </a:pPr>
            <a:r>
              <a:rPr lang="en-GB" sz="2800" dirty="0"/>
              <a:t>To understand theories of international trade</a:t>
            </a:r>
          </a:p>
          <a:p>
            <a:pPr algn="just">
              <a:spcBef>
                <a:spcPts val="400"/>
              </a:spcBef>
              <a:spcAft>
                <a:spcPts val="400"/>
              </a:spcAft>
            </a:pPr>
            <a:r>
              <a:rPr lang="en-GB" sz="2800" dirty="0"/>
              <a:t>To explain how free trade improves global efficiency </a:t>
            </a:r>
          </a:p>
          <a:p>
            <a:pPr algn="just">
              <a:spcBef>
                <a:spcPts val="400"/>
              </a:spcBef>
              <a:spcAft>
                <a:spcPts val="400"/>
              </a:spcAft>
            </a:pPr>
            <a:r>
              <a:rPr lang="en-GB" sz="2800" dirty="0"/>
              <a:t>To identify factors affecting national trade patterns</a:t>
            </a:r>
          </a:p>
          <a:p>
            <a:pPr algn="just">
              <a:spcBef>
                <a:spcPts val="400"/>
              </a:spcBef>
              <a:spcAft>
                <a:spcPts val="400"/>
              </a:spcAft>
            </a:pPr>
            <a:r>
              <a:rPr lang="en-GB" sz="2800" dirty="0"/>
              <a:t>To understand why production factors, especially labour and capital, move internationally</a:t>
            </a:r>
          </a:p>
          <a:p>
            <a:pPr algn="just">
              <a:spcBef>
                <a:spcPts val="400"/>
              </a:spcBef>
              <a:spcAft>
                <a:spcPts val="400"/>
              </a:spcAft>
            </a:pPr>
            <a:r>
              <a:rPr lang="en-GB" sz="2800" dirty="0"/>
              <a:t>To explain the rationales for governmental policies that enhance and restrict trade</a:t>
            </a:r>
          </a:p>
          <a:p>
            <a:pPr algn="just">
              <a:spcBef>
                <a:spcPts val="400"/>
              </a:spcBef>
              <a:spcAft>
                <a:spcPts val="400"/>
              </a:spcAft>
            </a:pPr>
            <a:r>
              <a:rPr lang="en-GB" sz="2800" dirty="0"/>
              <a:t>To describe the potential and actual effects of governmental intervention on the free flow of trade</a:t>
            </a:r>
          </a:p>
          <a:p>
            <a:pPr algn="just">
              <a:spcBef>
                <a:spcPts val="600"/>
              </a:spcBef>
              <a:spcAft>
                <a:spcPts val="600"/>
              </a:spcAft>
            </a:pPr>
            <a:endParaRPr lang="en-GB" sz="2800" dirty="0"/>
          </a:p>
          <a:p>
            <a:pPr algn="just">
              <a:spcBef>
                <a:spcPts val="600"/>
              </a:spcBef>
              <a:spcAft>
                <a:spcPts val="600"/>
              </a:spcAft>
            </a:pPr>
            <a:endParaRPr lang="en-GB"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8AAC2D07-F9B6-6F4B-3D3F-9839570A8DC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Trade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412776"/>
            <a:ext cx="10621181"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prstClr val="black"/>
                </a:solidFill>
                <a:effectLst/>
                <a:uLnTx/>
                <a:uFillTx/>
                <a:latin typeface="Myriad Pro"/>
                <a:ea typeface="+mn-ea"/>
                <a:cs typeface="+mn-cs"/>
              </a:rPr>
              <a:t>Helps managers and government policymakers focus on these questions:</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What products should we import and export?</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How much should we trade?</a:t>
            </a:r>
          </a:p>
          <a:p>
            <a:pPr marL="742950" marR="0" lvl="1" indent="-285750"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With whom should we trade?</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84D86E15-57CA-FDCD-D1A0-08A52D10CBE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13059873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1000"/>
                                        <p:tgtEl>
                                          <p:spTgt spid="6">
                                            <p:txEl>
                                              <p:pRg st="1" end="1"/>
                                            </p:txEl>
                                          </p:spTgt>
                                        </p:tgtEl>
                                      </p:cBhvr>
                                    </p:animEffect>
                                    <p:anim calcmode="lin" valueType="num">
                                      <p:cBhvr>
                                        <p:cTn id="13"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1000"/>
                                        <p:tgtEl>
                                          <p:spTgt spid="6">
                                            <p:txEl>
                                              <p:pRg st="2" end="2"/>
                                            </p:txEl>
                                          </p:spTgt>
                                        </p:tgtEl>
                                      </p:cBhvr>
                                    </p:animEffect>
                                    <p:anim calcmode="lin" valueType="num">
                                      <p:cBhvr>
                                        <p:cTn id="18"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1000"/>
                                        <p:tgtEl>
                                          <p:spTgt spid="6">
                                            <p:txEl>
                                              <p:pRg st="3" end="3"/>
                                            </p:txEl>
                                          </p:spTgt>
                                        </p:tgtEl>
                                      </p:cBhvr>
                                    </p:animEffect>
                                    <p:anim calcmode="lin" valueType="num">
                                      <p:cBhvr>
                                        <p:cTn id="23"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200" b="1" dirty="0">
                <a:solidFill>
                  <a:schemeClr val="tx2">
                    <a:lumMod val="75000"/>
                  </a:schemeClr>
                </a:solidFill>
              </a:rPr>
              <a:t>Easy Here, Hard There: Doing Business In Various Countries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rot="16200000">
            <a:off x="5565943" y="3087633"/>
            <a:ext cx="4242162" cy="792093"/>
          </a:xfrm>
        </p:spPr>
        <p:txBody>
          <a:bodyPr/>
          <a:lstStyle/>
          <a:p>
            <a:pPr marL="0" indent="0" algn="just">
              <a:buClr>
                <a:schemeClr val="tx1"/>
              </a:buClr>
              <a:buNone/>
            </a:pPr>
            <a:r>
              <a:rPr lang="en-GB" sz="1400" dirty="0">
                <a:hlinkClick r:id="rId3"/>
              </a:rPr>
              <a:t>https://assets.publishing.service.gov.uk/government/uploads/system/uploads/attachment_data/file/1139093/global-trade-outlook-february-2023.pdf</a:t>
            </a:r>
            <a:r>
              <a:rPr lang="en-GB" sz="1400" dirty="0"/>
              <a:t> </a:t>
            </a:r>
          </a:p>
        </p:txBody>
      </p:sp>
      <p:pic>
        <p:nvPicPr>
          <p:cNvPr id="4" name="Picture 3">
            <a:extLst>
              <a:ext uri="{FF2B5EF4-FFF2-40B4-BE49-F238E27FC236}">
                <a16:creationId xmlns:a16="http://schemas.microsoft.com/office/drawing/2014/main" id="{8DF169E1-B4B7-B379-EC40-EAAF072E0D66}"/>
              </a:ext>
            </a:extLst>
          </p:cNvPr>
          <p:cNvPicPr>
            <a:picLocks noChangeAspect="1"/>
          </p:cNvPicPr>
          <p:nvPr/>
        </p:nvPicPr>
        <p:blipFill>
          <a:blip r:embed="rId4"/>
          <a:stretch>
            <a:fillRect/>
          </a:stretch>
        </p:blipFill>
        <p:spPr>
          <a:xfrm>
            <a:off x="4226754" y="1390194"/>
            <a:ext cx="3024336" cy="4220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5" name="Content Placeholder 2">
            <a:extLst>
              <a:ext uri="{FF2B5EF4-FFF2-40B4-BE49-F238E27FC236}">
                <a16:creationId xmlns:a16="http://schemas.microsoft.com/office/drawing/2014/main" id="{542736F1-36F5-6D86-A36E-1FE881DD8D9B}"/>
              </a:ext>
            </a:extLst>
          </p:cNvPr>
          <p:cNvSpPr txBox="1">
            <a:spLocks/>
          </p:cNvSpPr>
          <p:nvPr/>
        </p:nvSpPr>
        <p:spPr bwMode="auto">
          <a:xfrm rot="16200000">
            <a:off x="1862372" y="3087635"/>
            <a:ext cx="4162772" cy="7920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5"/>
              </a:rPr>
              <a:t>https://www.wto.org/english/res_e/booksp_e/wtr22_e/wtr22_e.pdf</a:t>
            </a:r>
            <a:r>
              <a:rPr lang="en-GB" sz="1400" dirty="0"/>
              <a:t> </a:t>
            </a:r>
          </a:p>
        </p:txBody>
      </p:sp>
      <p:pic>
        <p:nvPicPr>
          <p:cNvPr id="7" name="Picture 6">
            <a:extLst>
              <a:ext uri="{FF2B5EF4-FFF2-40B4-BE49-F238E27FC236}">
                <a16:creationId xmlns:a16="http://schemas.microsoft.com/office/drawing/2014/main" id="{43750CD7-4F99-2A1E-61B5-2F58B22C3BE5}"/>
              </a:ext>
            </a:extLst>
          </p:cNvPr>
          <p:cNvPicPr>
            <a:picLocks noChangeAspect="1"/>
          </p:cNvPicPr>
          <p:nvPr/>
        </p:nvPicPr>
        <p:blipFill>
          <a:blip r:embed="rId6"/>
          <a:stretch>
            <a:fillRect/>
          </a:stretch>
        </p:blipFill>
        <p:spPr>
          <a:xfrm>
            <a:off x="477476" y="1408103"/>
            <a:ext cx="3026235" cy="4220025"/>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 name="Content Placeholder 2">
            <a:extLst>
              <a:ext uri="{FF2B5EF4-FFF2-40B4-BE49-F238E27FC236}">
                <a16:creationId xmlns:a16="http://schemas.microsoft.com/office/drawing/2014/main" id="{8A864C6A-2FFC-8EA7-BBE4-11C96DB7B3FB}"/>
              </a:ext>
            </a:extLst>
          </p:cNvPr>
          <p:cNvSpPr txBox="1">
            <a:spLocks/>
          </p:cNvSpPr>
          <p:nvPr/>
        </p:nvSpPr>
        <p:spPr bwMode="auto">
          <a:xfrm rot="16200000">
            <a:off x="9487230" y="3258716"/>
            <a:ext cx="4162772" cy="576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buClr>
                <a:schemeClr val="tx1"/>
              </a:buClr>
              <a:buNone/>
            </a:pPr>
            <a:r>
              <a:rPr lang="en-GB" sz="1400" dirty="0">
                <a:hlinkClick r:id="rId7"/>
              </a:rPr>
              <a:t>https://www3.weforum.org/docs/WEF_TheGlobalCompetitivenessReport2020.pdf</a:t>
            </a:r>
            <a:r>
              <a:rPr lang="en-GB" sz="1400" dirty="0"/>
              <a:t> </a:t>
            </a:r>
          </a:p>
        </p:txBody>
      </p:sp>
      <p:pic>
        <p:nvPicPr>
          <p:cNvPr id="6" name="Picture 5">
            <a:extLst>
              <a:ext uri="{FF2B5EF4-FFF2-40B4-BE49-F238E27FC236}">
                <a16:creationId xmlns:a16="http://schemas.microsoft.com/office/drawing/2014/main" id="{8280BFC2-1FFD-129B-1864-4FA7A86EE68E}"/>
              </a:ext>
            </a:extLst>
          </p:cNvPr>
          <p:cNvPicPr>
            <a:picLocks noChangeAspect="1"/>
          </p:cNvPicPr>
          <p:nvPr/>
        </p:nvPicPr>
        <p:blipFill>
          <a:blip r:embed="rId8"/>
          <a:stretch>
            <a:fillRect/>
          </a:stretch>
        </p:blipFill>
        <p:spPr>
          <a:xfrm>
            <a:off x="8187661" y="1402294"/>
            <a:ext cx="2970416" cy="4202467"/>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Footer Placeholder 1">
            <a:extLst>
              <a:ext uri="{FF2B5EF4-FFF2-40B4-BE49-F238E27FC236}">
                <a16:creationId xmlns:a16="http://schemas.microsoft.com/office/drawing/2014/main" id="{ED67116F-DC9F-1CE6-9C05-64E5B56E53A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77074646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500" fill="hold"/>
                                        <p:tgtEl>
                                          <p:spTgt spid="6"/>
                                        </p:tgtEl>
                                        <p:attrNameLst>
                                          <p:attrName>ppt_w</p:attrName>
                                        </p:attrNameLst>
                                      </p:cBhvr>
                                      <p:tavLst>
                                        <p:tav tm="0">
                                          <p:val>
                                            <p:fltVal val="0"/>
                                          </p:val>
                                        </p:tav>
                                        <p:tav tm="100000">
                                          <p:val>
                                            <p:strVal val="#ppt_w"/>
                                          </p:val>
                                        </p:tav>
                                      </p:tavLst>
                                    </p:anim>
                                    <p:anim calcmode="lin" valueType="num">
                                      <p:cBhvr>
                                        <p:cTn id="8" dur="1500" fill="hold"/>
                                        <p:tgtEl>
                                          <p:spTgt spid="6"/>
                                        </p:tgtEl>
                                        <p:attrNameLst>
                                          <p:attrName>ppt_h</p:attrName>
                                        </p:attrNameLst>
                                      </p:cBhvr>
                                      <p:tavLst>
                                        <p:tav tm="0">
                                          <p:val>
                                            <p:fltVal val="0"/>
                                          </p:val>
                                        </p:tav>
                                        <p:tav tm="100000">
                                          <p:val>
                                            <p:strVal val="#ppt_h"/>
                                          </p:val>
                                        </p:tav>
                                      </p:tavLst>
                                    </p:anim>
                                    <p:animEffect transition="in" filter="fade">
                                      <p:cBhvr>
                                        <p:cTn id="9" dur="1500"/>
                                        <p:tgtEl>
                                          <p:spTgt spid="6"/>
                                        </p:tgtEl>
                                      </p:cBhvr>
                                    </p:animEffect>
                                  </p:childTnLst>
                                </p:cTn>
                              </p:par>
                              <p:par>
                                <p:cTn id="10" presetID="53" presetClass="entr" presetSubtype="16" fill="hold" nodeType="withEffect">
                                  <p:stCondLst>
                                    <p:cond delay="0"/>
                                  </p:stCondLst>
                                  <p:childTnLst>
                                    <p:set>
                                      <p:cBhvr>
                                        <p:cTn id="11" dur="1" fill="hold">
                                          <p:stCondLst>
                                            <p:cond delay="0"/>
                                          </p:stCondLst>
                                        </p:cTn>
                                        <p:tgtEl>
                                          <p:spTgt spid="4"/>
                                        </p:tgtEl>
                                        <p:attrNameLst>
                                          <p:attrName>style.visibility</p:attrName>
                                        </p:attrNameLst>
                                      </p:cBhvr>
                                      <p:to>
                                        <p:strVal val="visible"/>
                                      </p:to>
                                    </p:set>
                                    <p:anim calcmode="lin" valueType="num">
                                      <p:cBhvr>
                                        <p:cTn id="12" dur="1500" fill="hold"/>
                                        <p:tgtEl>
                                          <p:spTgt spid="4"/>
                                        </p:tgtEl>
                                        <p:attrNameLst>
                                          <p:attrName>ppt_w</p:attrName>
                                        </p:attrNameLst>
                                      </p:cBhvr>
                                      <p:tavLst>
                                        <p:tav tm="0">
                                          <p:val>
                                            <p:fltVal val="0"/>
                                          </p:val>
                                        </p:tav>
                                        <p:tav tm="100000">
                                          <p:val>
                                            <p:strVal val="#ppt_w"/>
                                          </p:val>
                                        </p:tav>
                                      </p:tavLst>
                                    </p:anim>
                                    <p:anim calcmode="lin" valueType="num">
                                      <p:cBhvr>
                                        <p:cTn id="13" dur="1500" fill="hold"/>
                                        <p:tgtEl>
                                          <p:spTgt spid="4"/>
                                        </p:tgtEl>
                                        <p:attrNameLst>
                                          <p:attrName>ppt_h</p:attrName>
                                        </p:attrNameLst>
                                      </p:cBhvr>
                                      <p:tavLst>
                                        <p:tav tm="0">
                                          <p:val>
                                            <p:fltVal val="0"/>
                                          </p:val>
                                        </p:tav>
                                        <p:tav tm="100000">
                                          <p:val>
                                            <p:strVal val="#ppt_h"/>
                                          </p:val>
                                        </p:tav>
                                      </p:tavLst>
                                    </p:anim>
                                    <p:animEffect transition="in" filter="fade">
                                      <p:cBhvr>
                                        <p:cTn id="14" dur="1500"/>
                                        <p:tgtEl>
                                          <p:spTgt spid="4"/>
                                        </p:tgtEl>
                                      </p:cBhvr>
                                    </p:animEffect>
                                  </p:childTnLst>
                                </p:cTn>
                              </p:par>
                              <p:par>
                                <p:cTn id="15" presetID="53" presetClass="entr" presetSubtype="16" fill="hold" nodeType="withEffect">
                                  <p:stCondLst>
                                    <p:cond delay="0"/>
                                  </p:stCondLst>
                                  <p:childTnLst>
                                    <p:set>
                                      <p:cBhvr>
                                        <p:cTn id="16" dur="1" fill="hold">
                                          <p:stCondLst>
                                            <p:cond delay="0"/>
                                          </p:stCondLst>
                                        </p:cTn>
                                        <p:tgtEl>
                                          <p:spTgt spid="7"/>
                                        </p:tgtEl>
                                        <p:attrNameLst>
                                          <p:attrName>style.visibility</p:attrName>
                                        </p:attrNameLst>
                                      </p:cBhvr>
                                      <p:to>
                                        <p:strVal val="visible"/>
                                      </p:to>
                                    </p:set>
                                    <p:anim calcmode="lin" valueType="num">
                                      <p:cBhvr>
                                        <p:cTn id="17" dur="1500" fill="hold"/>
                                        <p:tgtEl>
                                          <p:spTgt spid="7"/>
                                        </p:tgtEl>
                                        <p:attrNameLst>
                                          <p:attrName>ppt_w</p:attrName>
                                        </p:attrNameLst>
                                      </p:cBhvr>
                                      <p:tavLst>
                                        <p:tav tm="0">
                                          <p:val>
                                            <p:fltVal val="0"/>
                                          </p:val>
                                        </p:tav>
                                        <p:tav tm="100000">
                                          <p:val>
                                            <p:strVal val="#ppt_w"/>
                                          </p:val>
                                        </p:tav>
                                      </p:tavLst>
                                    </p:anim>
                                    <p:anim calcmode="lin" valueType="num">
                                      <p:cBhvr>
                                        <p:cTn id="18" dur="1500" fill="hold"/>
                                        <p:tgtEl>
                                          <p:spTgt spid="7"/>
                                        </p:tgtEl>
                                        <p:attrNameLst>
                                          <p:attrName>ppt_h</p:attrName>
                                        </p:attrNameLst>
                                      </p:cBhvr>
                                      <p:tavLst>
                                        <p:tav tm="0">
                                          <p:val>
                                            <p:fltVal val="0"/>
                                          </p:val>
                                        </p:tav>
                                        <p:tav tm="100000">
                                          <p:val>
                                            <p:strVal val="#ppt_h"/>
                                          </p:val>
                                        </p:tav>
                                      </p:tavLst>
                                    </p:anim>
                                    <p:animEffect transition="in" filter="fade">
                                      <p:cBhvr>
                                        <p:cTn id="19" dur="1500"/>
                                        <p:tgtEl>
                                          <p:spTgt spid="7"/>
                                        </p:tgtEl>
                                      </p:cBhvr>
                                    </p:animEffect>
                                  </p:childTnLst>
                                </p:cTn>
                              </p:par>
                            </p:childTnLst>
                          </p:cTn>
                        </p:par>
                        <p:par>
                          <p:cTn id="20" fill="hold">
                            <p:stCondLst>
                              <p:cond delay="1500"/>
                            </p:stCondLst>
                            <p:childTnLst>
                              <p:par>
                                <p:cTn id="21" presetID="42" presetClass="entr" presetSubtype="0" fill="hold" nodeType="afterEffect">
                                  <p:stCondLst>
                                    <p:cond delay="0"/>
                                  </p:stCondLst>
                                  <p:childTnLst>
                                    <p:set>
                                      <p:cBhvr>
                                        <p:cTn id="22" dur="1" fill="hold">
                                          <p:stCondLst>
                                            <p:cond delay="0"/>
                                          </p:stCondLst>
                                        </p:cTn>
                                        <p:tgtEl>
                                          <p:spTgt spid="7172">
                                            <p:txEl>
                                              <p:pRg st="0" end="0"/>
                                            </p:txEl>
                                          </p:spTgt>
                                        </p:tgtEl>
                                        <p:attrNameLst>
                                          <p:attrName>style.visibility</p:attrName>
                                        </p:attrNameLst>
                                      </p:cBhvr>
                                      <p:to>
                                        <p:strVal val="visible"/>
                                      </p:to>
                                    </p:set>
                                    <p:animEffect transition="in" filter="fade">
                                      <p:cBhvr>
                                        <p:cTn id="23" dur="1000"/>
                                        <p:tgtEl>
                                          <p:spTgt spid="7172">
                                            <p:txEl>
                                              <p:pRg st="0" end="0"/>
                                            </p:txEl>
                                          </p:spTgt>
                                        </p:tgtEl>
                                      </p:cBhvr>
                                    </p:animEffect>
                                    <p:anim calcmode="lin" valueType="num">
                                      <p:cBhvr>
                                        <p:cTn id="24"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25"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6" presetID="42" presetClass="entr" presetSubtype="0" fill="hold" nodeType="withEffect">
                                  <p:stCondLst>
                                    <p:cond delay="0"/>
                                  </p:stCondLst>
                                  <p:childTnLst>
                                    <p:set>
                                      <p:cBhvr>
                                        <p:cTn id="27" dur="1" fill="hold">
                                          <p:stCondLst>
                                            <p:cond delay="0"/>
                                          </p:stCondLst>
                                        </p:cTn>
                                        <p:tgtEl>
                                          <p:spTgt spid="5">
                                            <p:txEl>
                                              <p:pRg st="0" end="0"/>
                                            </p:txEl>
                                          </p:spTgt>
                                        </p:tgtEl>
                                        <p:attrNameLst>
                                          <p:attrName>style.visibility</p:attrName>
                                        </p:attrNameLst>
                                      </p:cBhvr>
                                      <p:to>
                                        <p:strVal val="visible"/>
                                      </p:to>
                                    </p:set>
                                    <p:animEffect transition="in" filter="fade">
                                      <p:cBhvr>
                                        <p:cTn id="28" dur="1000"/>
                                        <p:tgtEl>
                                          <p:spTgt spid="5">
                                            <p:txEl>
                                              <p:pRg st="0" end="0"/>
                                            </p:txEl>
                                          </p:spTgt>
                                        </p:tgtEl>
                                      </p:cBhvr>
                                    </p:animEffect>
                                    <p:anim calcmode="lin" valueType="num">
                                      <p:cBhvr>
                                        <p:cTn id="29"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0" end="0"/>
                                            </p:txEl>
                                          </p:spTgt>
                                        </p:tgtEl>
                                        <p:attrNameLst>
                                          <p:attrName>ppt_y</p:attrName>
                                        </p:attrNameLst>
                                      </p:cBhvr>
                                      <p:tavLst>
                                        <p:tav tm="0">
                                          <p:val>
                                            <p:strVal val="#ppt_y+.1"/>
                                          </p:val>
                                        </p:tav>
                                        <p:tav tm="100000">
                                          <p:val>
                                            <p:strVal val="#ppt_y"/>
                                          </p:val>
                                        </p:tav>
                                      </p:tavLst>
                                    </p:anim>
                                  </p:childTnLst>
                                </p:cTn>
                              </p:par>
                              <p:par>
                                <p:cTn id="31" presetID="42" presetClass="entr" presetSubtype="0" fill="hold" nodeType="withEffect">
                                  <p:stCondLst>
                                    <p:cond delay="0"/>
                                  </p:stCondLst>
                                  <p:childTnLst>
                                    <p:set>
                                      <p:cBhvr>
                                        <p:cTn id="32" dur="1" fill="hold">
                                          <p:stCondLst>
                                            <p:cond delay="0"/>
                                          </p:stCondLst>
                                        </p:cTn>
                                        <p:tgtEl>
                                          <p:spTgt spid="2">
                                            <p:txEl>
                                              <p:pRg st="0" end="0"/>
                                            </p:txEl>
                                          </p:spTgt>
                                        </p:tgtEl>
                                        <p:attrNameLst>
                                          <p:attrName>style.visibility</p:attrName>
                                        </p:attrNameLst>
                                      </p:cBhvr>
                                      <p:to>
                                        <p:strVal val="visible"/>
                                      </p:to>
                                    </p:set>
                                    <p:animEffect transition="in" filter="fade">
                                      <p:cBhvr>
                                        <p:cTn id="33" dur="1000"/>
                                        <p:tgtEl>
                                          <p:spTgt spid="2">
                                            <p:txEl>
                                              <p:pRg st="0" end="0"/>
                                            </p:txEl>
                                          </p:spTgt>
                                        </p:tgtEl>
                                      </p:cBhvr>
                                    </p:animEffect>
                                    <p:anim calcmode="lin" valueType="num">
                                      <p:cBhvr>
                                        <p:cTn id="34"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35"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International Operations and Economic Connections</a:t>
            </a:r>
          </a:p>
        </p:txBody>
      </p:sp>
      <p:pic>
        <p:nvPicPr>
          <p:cNvPr id="2" name="Picture 5">
            <a:extLst>
              <a:ext uri="{FF2B5EF4-FFF2-40B4-BE49-F238E27FC236}">
                <a16:creationId xmlns:a16="http://schemas.microsoft.com/office/drawing/2014/main" id="{31548912-F466-426B-8158-3D85D7E00E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40016" y="1152128"/>
            <a:ext cx="5181600" cy="447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a:extLst>
              <a:ext uri="{FF2B5EF4-FFF2-40B4-BE49-F238E27FC236}">
                <a16:creationId xmlns:a16="http://schemas.microsoft.com/office/drawing/2014/main" id="{AFD25DE8-0675-4A82-93F6-03E7EB4110EF}"/>
              </a:ext>
            </a:extLst>
          </p:cNvPr>
          <p:cNvSpPr txBox="1">
            <a:spLocks/>
          </p:cNvSpPr>
          <p:nvPr/>
        </p:nvSpPr>
        <p:spPr bwMode="auto">
          <a:xfrm>
            <a:off x="770384" y="1700808"/>
            <a:ext cx="6372707" cy="2520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r>
              <a:rPr kumimoji="0" lang="en-GB" altLang="en-US" sz="3200" b="1" i="0" u="none" strike="noStrike" kern="1200" cap="none" spc="0" normalizeH="0" baseline="0" noProof="0" dirty="0">
                <a:ln>
                  <a:noFill/>
                </a:ln>
                <a:solidFill>
                  <a:srgbClr val="00B050"/>
                </a:solidFill>
                <a:effectLst/>
                <a:uLnTx/>
                <a:uFillTx/>
                <a:latin typeface="Myriad Pro"/>
                <a:ea typeface="+mn-ea"/>
                <a:cs typeface="+mn-cs"/>
              </a:rPr>
              <a:t>International trade </a:t>
            </a: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is the branch of economics concerned with the exchange of goods and services with foreign countries.</a:t>
            </a:r>
          </a:p>
        </p:txBody>
      </p:sp>
      <p:sp>
        <p:nvSpPr>
          <p:cNvPr id="3" name="Footer Placeholder 1">
            <a:extLst>
              <a:ext uri="{FF2B5EF4-FFF2-40B4-BE49-F238E27FC236}">
                <a16:creationId xmlns:a16="http://schemas.microsoft.com/office/drawing/2014/main" id="{EE5EA003-1403-D68B-6F24-B334D9ECFD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4239950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2"/>
                                        </p:tgtEl>
                                        <p:attrNameLst>
                                          <p:attrName>style.visibility</p:attrName>
                                        </p:attrNameLst>
                                      </p:cBhvr>
                                      <p:to>
                                        <p:strVal val="visible"/>
                                      </p:to>
                                    </p:set>
                                    <p:anim calcmode="lin" valueType="num">
                                      <p:cBhvr>
                                        <p:cTn id="13" dur="500" fill="hold"/>
                                        <p:tgtEl>
                                          <p:spTgt spid="2"/>
                                        </p:tgtEl>
                                        <p:attrNameLst>
                                          <p:attrName>ppt_w</p:attrName>
                                        </p:attrNameLst>
                                      </p:cBhvr>
                                      <p:tavLst>
                                        <p:tav tm="0">
                                          <p:val>
                                            <p:fltVal val="0"/>
                                          </p:val>
                                        </p:tav>
                                        <p:tav tm="100000">
                                          <p:val>
                                            <p:strVal val="#ppt_w"/>
                                          </p:val>
                                        </p:tav>
                                      </p:tavLst>
                                    </p:anim>
                                    <p:anim calcmode="lin" valueType="num">
                                      <p:cBhvr>
                                        <p:cTn id="14" dur="500" fill="hold"/>
                                        <p:tgtEl>
                                          <p:spTgt spid="2"/>
                                        </p:tgtEl>
                                        <p:attrNameLst>
                                          <p:attrName>ppt_h</p:attrName>
                                        </p:attrNameLst>
                                      </p:cBhvr>
                                      <p:tavLst>
                                        <p:tav tm="0">
                                          <p:val>
                                            <p:fltVal val="0"/>
                                          </p:val>
                                        </p:tav>
                                        <p:tav tm="100000">
                                          <p:val>
                                            <p:strVal val="#ppt_h"/>
                                          </p:val>
                                        </p:tav>
                                      </p:tavLst>
                                    </p:anim>
                                    <p:animEffect transition="in" filter="fade">
                                      <p:cBhvr>
                                        <p:cTn id="1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World’s Top Exporters</a:t>
            </a:r>
          </a:p>
        </p:txBody>
      </p:sp>
      <p:sp>
        <p:nvSpPr>
          <p:cNvPr id="3" name="Content Placeholder 3">
            <a:extLst>
              <a:ext uri="{FF2B5EF4-FFF2-40B4-BE49-F238E27FC236}">
                <a16:creationId xmlns:a16="http://schemas.microsoft.com/office/drawing/2014/main" id="{5962CFAC-4884-847B-6CAE-A2E925A881B4}"/>
              </a:ext>
            </a:extLst>
          </p:cNvPr>
          <p:cNvSpPr txBox="1">
            <a:spLocks/>
          </p:cNvSpPr>
          <p:nvPr/>
        </p:nvSpPr>
        <p:spPr>
          <a:xfrm>
            <a:off x="1127448" y="861288"/>
            <a:ext cx="4200520"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Merchandise Exporters</a:t>
            </a:r>
          </a:p>
        </p:txBody>
      </p:sp>
      <p:graphicFrame>
        <p:nvGraphicFramePr>
          <p:cNvPr id="4" name="Content Placeholder 17">
            <a:extLst>
              <a:ext uri="{FF2B5EF4-FFF2-40B4-BE49-F238E27FC236}">
                <a16:creationId xmlns:a16="http://schemas.microsoft.com/office/drawing/2014/main" id="{01300AB6-2592-274D-30B5-1A5195BB55FE}"/>
              </a:ext>
            </a:extLst>
          </p:cNvPr>
          <p:cNvGraphicFramePr>
            <a:graphicFrameLocks/>
          </p:cNvGraphicFramePr>
          <p:nvPr>
            <p:extLst>
              <p:ext uri="{D42A27DB-BD31-4B8C-83A1-F6EECF244321}">
                <p14:modId xmlns:p14="http://schemas.microsoft.com/office/powerpoint/2010/main" val="1634968147"/>
              </p:ext>
            </p:extLst>
          </p:nvPr>
        </p:nvGraphicFramePr>
        <p:xfrm>
          <a:off x="515985" y="1330180"/>
          <a:ext cx="5436000" cy="3707995"/>
        </p:xfrm>
        <a:graphic>
          <a:graphicData uri="http://schemas.openxmlformats.org/drawingml/2006/table">
            <a:tbl>
              <a:tblPr firstRow="1" bandRow="1">
                <a:tableStyleId>{5940675A-B579-460E-94D1-54222C63F5DA}</a:tableStyleId>
              </a:tblPr>
              <a:tblGrid>
                <a:gridCol w="647433">
                  <a:extLst>
                    <a:ext uri="{9D8B030D-6E8A-4147-A177-3AD203B41FA5}">
                      <a16:colId xmlns:a16="http://schemas.microsoft.com/office/drawing/2014/main" val="4048905520"/>
                    </a:ext>
                  </a:extLst>
                </a:gridCol>
                <a:gridCol w="1656184">
                  <a:extLst>
                    <a:ext uri="{9D8B030D-6E8A-4147-A177-3AD203B41FA5}">
                      <a16:colId xmlns:a16="http://schemas.microsoft.com/office/drawing/2014/main" val="1729646295"/>
                    </a:ext>
                  </a:extLst>
                </a:gridCol>
                <a:gridCol w="1512168">
                  <a:extLst>
                    <a:ext uri="{9D8B030D-6E8A-4147-A177-3AD203B41FA5}">
                      <a16:colId xmlns:a16="http://schemas.microsoft.com/office/drawing/2014/main" val="3553486474"/>
                    </a:ext>
                  </a:extLst>
                </a:gridCol>
                <a:gridCol w="1620215">
                  <a:extLst>
                    <a:ext uri="{9D8B030D-6E8A-4147-A177-3AD203B41FA5}">
                      <a16:colId xmlns:a16="http://schemas.microsoft.com/office/drawing/2014/main" val="3943438225"/>
                    </a:ext>
                  </a:extLst>
                </a:gridCol>
              </a:tblGrid>
              <a:tr h="592035">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6">
                        <a:lumMod val="20000"/>
                        <a:lumOff val="80000"/>
                      </a:schemeClr>
                    </a:solidFill>
                  </a:tcPr>
                </a:tc>
                <a:tc>
                  <a:txBody>
                    <a:bodyPr/>
                    <a:lstStyle/>
                    <a:p>
                      <a:r>
                        <a:rPr lang="en-US" sz="1600" b="0" i="0" u="none" strike="noStrike" cap="none" baseline="0" dirty="0">
                          <a:solidFill>
                            <a:schemeClr val="tx1"/>
                          </a:solidFill>
                          <a:latin typeface="+mn-lt"/>
                          <a:ea typeface="+mn-ea"/>
                          <a:cs typeface="+mn-cs"/>
                          <a:sym typeface="Arial"/>
                        </a:rPr>
                        <a:t>Exporter</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6">
                        <a:lumMod val="20000"/>
                        <a:lumOff val="80000"/>
                      </a:schemeClr>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6">
                        <a:lumMod val="20000"/>
                        <a:lumOff val="80000"/>
                      </a:schemeClr>
                    </a:solidFill>
                  </a:tcPr>
                </a:tc>
                <a:extLst>
                  <a:ext uri="{0D108BD9-81ED-4DB2-BD59-A6C34878D82A}">
                    <a16:rowId xmlns:a16="http://schemas.microsoft.com/office/drawing/2014/main" val="4011637516"/>
                  </a:ext>
                </a:extLst>
              </a:tr>
              <a:tr h="311596">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2,591</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14.7</a:t>
                      </a:r>
                      <a:endParaRPr lang="en-US" sz="1400" dirty="0"/>
                    </a:p>
                  </a:txBody>
                  <a:tcPr/>
                </a:tc>
                <a:extLst>
                  <a:ext uri="{0D108BD9-81ED-4DB2-BD59-A6C34878D82A}">
                    <a16:rowId xmlns:a16="http://schemas.microsoft.com/office/drawing/2014/main" val="626902527"/>
                  </a:ext>
                </a:extLst>
              </a:tr>
              <a:tr h="311596">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1,432</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8.1</a:t>
                      </a:r>
                      <a:endParaRPr lang="en-US" sz="1400" dirty="0"/>
                    </a:p>
                  </a:txBody>
                  <a:tcPr marL="182880"/>
                </a:tc>
                <a:extLst>
                  <a:ext uri="{0D108BD9-81ED-4DB2-BD59-A6C34878D82A}">
                    <a16:rowId xmlns:a16="http://schemas.microsoft.com/office/drawing/2014/main" val="2356043534"/>
                  </a:ext>
                </a:extLst>
              </a:tr>
              <a:tr h="311596">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1,380</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7.8</a:t>
                      </a:r>
                      <a:endParaRPr lang="en-US" sz="1400" dirty="0"/>
                    </a:p>
                  </a:txBody>
                  <a:tcPr marL="182880"/>
                </a:tc>
                <a:extLst>
                  <a:ext uri="{0D108BD9-81ED-4DB2-BD59-A6C34878D82A}">
                    <a16:rowId xmlns:a16="http://schemas.microsoft.com/office/drawing/2014/main" val="2084256503"/>
                  </a:ext>
                </a:extLst>
              </a:tr>
              <a:tr h="311596">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674</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2673524338"/>
                  </a:ext>
                </a:extLst>
              </a:tr>
              <a:tr h="311596">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641</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3.6</a:t>
                      </a:r>
                      <a:endParaRPr lang="en-US" sz="1400" dirty="0"/>
                    </a:p>
                  </a:txBody>
                  <a:tcPr marL="182880"/>
                </a:tc>
                <a:extLst>
                  <a:ext uri="{0D108BD9-81ED-4DB2-BD59-A6C34878D82A}">
                    <a16:rowId xmlns:a16="http://schemas.microsoft.com/office/drawing/2014/main" val="2728768848"/>
                  </a:ext>
                </a:extLst>
              </a:tr>
              <a:tr h="311596">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Hong Kong, 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549</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3.1</a:t>
                      </a:r>
                      <a:endParaRPr lang="en-US" sz="1400" dirty="0"/>
                    </a:p>
                  </a:txBody>
                  <a:tcPr marL="182880"/>
                </a:tc>
                <a:extLst>
                  <a:ext uri="{0D108BD9-81ED-4DB2-BD59-A6C34878D82A}">
                    <a16:rowId xmlns:a16="http://schemas.microsoft.com/office/drawing/2014/main" val="3405616917"/>
                  </a:ext>
                </a:extLst>
              </a:tr>
              <a:tr h="311596">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South Korea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512</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2.9</a:t>
                      </a:r>
                      <a:endParaRPr lang="en-US" sz="1400" dirty="0"/>
                    </a:p>
                  </a:txBody>
                  <a:tcPr marL="182880"/>
                </a:tc>
                <a:extLst>
                  <a:ext uri="{0D108BD9-81ED-4DB2-BD59-A6C34878D82A}">
                    <a16:rowId xmlns:a16="http://schemas.microsoft.com/office/drawing/2014/main" val="1182468631"/>
                  </a:ext>
                </a:extLst>
              </a:tr>
              <a:tr h="311596">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Italy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496</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2.8</a:t>
                      </a:r>
                      <a:endParaRPr lang="en-US" sz="1400" dirty="0"/>
                    </a:p>
                  </a:txBody>
                  <a:tcPr marL="182880"/>
                </a:tc>
                <a:extLst>
                  <a:ext uri="{0D108BD9-81ED-4DB2-BD59-A6C34878D82A}">
                    <a16:rowId xmlns:a16="http://schemas.microsoft.com/office/drawing/2014/main" val="2518982784"/>
                  </a:ext>
                </a:extLst>
              </a:tr>
              <a:tr h="311596">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488</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2.8</a:t>
                      </a:r>
                      <a:endParaRPr lang="en-US" sz="1400" dirty="0"/>
                    </a:p>
                  </a:txBody>
                  <a:tcPr marL="182880"/>
                </a:tc>
                <a:extLst>
                  <a:ext uri="{0D108BD9-81ED-4DB2-BD59-A6C34878D82A}">
                    <a16:rowId xmlns:a16="http://schemas.microsoft.com/office/drawing/2014/main" val="866472052"/>
                  </a:ext>
                </a:extLst>
              </a:tr>
              <a:tr h="311596">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Belgium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419</a:t>
                      </a:r>
                      <a:endParaRPr lang="en-US" sz="1400" dirty="0"/>
                    </a:p>
                  </a:txBody>
                  <a:tcPr marL="182880"/>
                </a:tc>
                <a:tc>
                  <a:txBody>
                    <a:bodyPr/>
                    <a:lstStyle/>
                    <a:p>
                      <a:pPr algn="ctr"/>
                      <a:r>
                        <a:rPr lang="en-US" sz="1400" b="0" i="0" u="none" strike="noStrike" cap="none" baseline="0" dirty="0">
                          <a:solidFill>
                            <a:schemeClr val="tx1"/>
                          </a:solidFill>
                          <a:latin typeface="+mn-lt"/>
                          <a:ea typeface="+mn-ea"/>
                          <a:cs typeface="+mn-cs"/>
                          <a:sym typeface="Arial"/>
                        </a:rPr>
                        <a:t>2.4</a:t>
                      </a:r>
                      <a:endParaRPr lang="en-US" sz="1400" dirty="0"/>
                    </a:p>
                  </a:txBody>
                  <a:tcPr marL="182880"/>
                </a:tc>
                <a:extLst>
                  <a:ext uri="{0D108BD9-81ED-4DB2-BD59-A6C34878D82A}">
                    <a16:rowId xmlns:a16="http://schemas.microsoft.com/office/drawing/2014/main" val="114724525"/>
                  </a:ext>
                </a:extLst>
              </a:tr>
            </a:tbl>
          </a:graphicData>
        </a:graphic>
      </p:graphicFrame>
      <p:sp>
        <p:nvSpPr>
          <p:cNvPr id="5" name="Content Placeholder 5">
            <a:extLst>
              <a:ext uri="{FF2B5EF4-FFF2-40B4-BE49-F238E27FC236}">
                <a16:creationId xmlns:a16="http://schemas.microsoft.com/office/drawing/2014/main" id="{1E221A99-B56A-F4F6-336E-3E04213629FD}"/>
              </a:ext>
            </a:extLst>
          </p:cNvPr>
          <p:cNvSpPr txBox="1">
            <a:spLocks/>
          </p:cNvSpPr>
          <p:nvPr/>
        </p:nvSpPr>
        <p:spPr>
          <a:xfrm>
            <a:off x="7224144" y="861288"/>
            <a:ext cx="3552375" cy="411480"/>
          </a:xfrm>
          <a:prstGeom prst="rect">
            <a:avLst/>
          </a:prstGeom>
        </p:spPr>
        <p:txBody>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800" b="1" dirty="0"/>
              <a:t>World’s Top Service Exporters</a:t>
            </a:r>
          </a:p>
        </p:txBody>
      </p:sp>
      <p:graphicFrame>
        <p:nvGraphicFramePr>
          <p:cNvPr id="7" name="Content Placeholder 18">
            <a:extLst>
              <a:ext uri="{FF2B5EF4-FFF2-40B4-BE49-F238E27FC236}">
                <a16:creationId xmlns:a16="http://schemas.microsoft.com/office/drawing/2014/main" id="{0E1EE15E-D2FA-504F-5FE1-122E7FD39CB6}"/>
              </a:ext>
            </a:extLst>
          </p:cNvPr>
          <p:cNvGraphicFramePr>
            <a:graphicFrameLocks/>
          </p:cNvGraphicFramePr>
          <p:nvPr>
            <p:extLst>
              <p:ext uri="{D42A27DB-BD31-4B8C-83A1-F6EECF244321}">
                <p14:modId xmlns:p14="http://schemas.microsoft.com/office/powerpoint/2010/main" val="802212444"/>
              </p:ext>
            </p:extLst>
          </p:nvPr>
        </p:nvGraphicFramePr>
        <p:xfrm>
          <a:off x="6084086" y="1327537"/>
          <a:ext cx="5400600" cy="3708001"/>
        </p:xfrm>
        <a:graphic>
          <a:graphicData uri="http://schemas.openxmlformats.org/drawingml/2006/table">
            <a:tbl>
              <a:tblPr firstRow="1" bandRow="1">
                <a:tableStyleId>{5940675A-B579-460E-94D1-54222C63F5DA}</a:tableStyleId>
              </a:tblPr>
              <a:tblGrid>
                <a:gridCol w="682655">
                  <a:extLst>
                    <a:ext uri="{9D8B030D-6E8A-4147-A177-3AD203B41FA5}">
                      <a16:colId xmlns:a16="http://schemas.microsoft.com/office/drawing/2014/main" val="1532669909"/>
                    </a:ext>
                  </a:extLst>
                </a:gridCol>
                <a:gridCol w="1493487">
                  <a:extLst>
                    <a:ext uri="{9D8B030D-6E8A-4147-A177-3AD203B41FA5}">
                      <a16:colId xmlns:a16="http://schemas.microsoft.com/office/drawing/2014/main" val="1557768355"/>
                    </a:ext>
                  </a:extLst>
                </a:gridCol>
                <a:gridCol w="1568274">
                  <a:extLst>
                    <a:ext uri="{9D8B030D-6E8A-4147-A177-3AD203B41FA5}">
                      <a16:colId xmlns:a16="http://schemas.microsoft.com/office/drawing/2014/main" val="3565649712"/>
                    </a:ext>
                  </a:extLst>
                </a:gridCol>
                <a:gridCol w="1656184">
                  <a:extLst>
                    <a:ext uri="{9D8B030D-6E8A-4147-A177-3AD203B41FA5}">
                      <a16:colId xmlns:a16="http://schemas.microsoft.com/office/drawing/2014/main" val="444603229"/>
                    </a:ext>
                  </a:extLst>
                </a:gridCol>
              </a:tblGrid>
              <a:tr h="611224">
                <a:tc>
                  <a:txBody>
                    <a:bodyPr/>
                    <a:lstStyle/>
                    <a:p>
                      <a:pPr algn="l"/>
                      <a:r>
                        <a:rPr lang="en-US" sz="1600" b="0" i="0" u="none" strike="noStrike" cap="none" baseline="0" dirty="0">
                          <a:solidFill>
                            <a:schemeClr val="tx1"/>
                          </a:solidFill>
                          <a:latin typeface="+mn-lt"/>
                          <a:ea typeface="+mn-ea"/>
                          <a:cs typeface="+mn-cs"/>
                          <a:sym typeface="Arial"/>
                        </a:rPr>
                        <a:t>Rank</a:t>
                      </a:r>
                      <a:endParaRPr lang="en-US" sz="1600" dirty="0"/>
                    </a:p>
                  </a:txBody>
                  <a:tcPr>
                    <a:solidFill>
                      <a:schemeClr val="accent2"/>
                    </a:solidFill>
                  </a:tcPr>
                </a:tc>
                <a:tc>
                  <a:txBody>
                    <a:bodyPr/>
                    <a:lstStyle/>
                    <a:p>
                      <a:r>
                        <a:rPr lang="en-US" sz="1600" b="0" i="0" u="none" strike="noStrike" cap="none" baseline="0" dirty="0">
                          <a:solidFill>
                            <a:schemeClr val="tx1"/>
                          </a:solidFill>
                          <a:latin typeface="+mn-lt"/>
                          <a:ea typeface="+mn-ea"/>
                          <a:cs typeface="+mn-cs"/>
                          <a:sym typeface="Arial"/>
                        </a:rPr>
                        <a:t>Exporter</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Value</a:t>
                      </a:r>
                    </a:p>
                    <a:p>
                      <a:pPr algn="ctr"/>
                      <a:r>
                        <a:rPr lang="en-US" sz="1600" b="0" i="0" u="none" strike="noStrike" cap="none" baseline="0" dirty="0">
                          <a:solidFill>
                            <a:schemeClr val="tx1"/>
                          </a:solidFill>
                          <a:latin typeface="+mn-lt"/>
                          <a:ea typeface="+mn-ea"/>
                          <a:cs typeface="+mn-cs"/>
                          <a:sym typeface="Arial"/>
                        </a:rPr>
                        <a:t>(U S $ billions)</a:t>
                      </a:r>
                      <a:endParaRPr lang="en-US" sz="1600" dirty="0"/>
                    </a:p>
                  </a:txBody>
                  <a:tcPr>
                    <a:solidFill>
                      <a:schemeClr val="accent2"/>
                    </a:solidFill>
                  </a:tcPr>
                </a:tc>
                <a:tc>
                  <a:txBody>
                    <a:bodyPr/>
                    <a:lstStyle/>
                    <a:p>
                      <a:pPr algn="ctr"/>
                      <a:r>
                        <a:rPr lang="en-US" sz="1600" b="0" i="0" u="none" strike="noStrike" cap="none" baseline="0" dirty="0">
                          <a:solidFill>
                            <a:schemeClr val="tx1"/>
                          </a:solidFill>
                          <a:latin typeface="+mn-lt"/>
                          <a:ea typeface="+mn-ea"/>
                          <a:cs typeface="+mn-cs"/>
                          <a:sym typeface="Arial"/>
                        </a:rPr>
                        <a:t>Share of World</a:t>
                      </a:r>
                    </a:p>
                    <a:p>
                      <a:pPr algn="ctr"/>
                      <a:r>
                        <a:rPr lang="en-US" sz="1600" b="0" i="0" u="none" strike="noStrike" cap="none" baseline="0" dirty="0">
                          <a:solidFill>
                            <a:schemeClr val="tx1"/>
                          </a:solidFill>
                          <a:latin typeface="+mn-lt"/>
                          <a:ea typeface="+mn-ea"/>
                          <a:cs typeface="+mn-cs"/>
                          <a:sym typeface="Arial"/>
                        </a:rPr>
                        <a:t>Total (%)</a:t>
                      </a:r>
                      <a:endParaRPr lang="en-US" sz="1600" dirty="0"/>
                    </a:p>
                  </a:txBody>
                  <a:tcPr>
                    <a:solidFill>
                      <a:schemeClr val="accent2"/>
                    </a:solidFill>
                  </a:tcPr>
                </a:tc>
                <a:extLst>
                  <a:ext uri="{0D108BD9-81ED-4DB2-BD59-A6C34878D82A}">
                    <a16:rowId xmlns:a16="http://schemas.microsoft.com/office/drawing/2014/main" val="463446478"/>
                  </a:ext>
                </a:extLst>
              </a:tr>
              <a:tr h="305308">
                <a:tc>
                  <a:txBody>
                    <a:bodyPr/>
                    <a:lstStyle/>
                    <a:p>
                      <a:pPr algn="ctr"/>
                      <a:r>
                        <a:rPr lang="en-US" sz="1400" dirty="0"/>
                        <a:t>1</a:t>
                      </a:r>
                    </a:p>
                  </a:txBody>
                  <a:tcPr/>
                </a:tc>
                <a:tc>
                  <a:txBody>
                    <a:bodyPr/>
                    <a:lstStyle/>
                    <a:p>
                      <a:r>
                        <a:rPr lang="en-US" sz="1400" b="0" i="0" u="none" strike="noStrike" cap="none" baseline="0" dirty="0">
                          <a:solidFill>
                            <a:schemeClr val="tx1"/>
                          </a:solidFill>
                          <a:latin typeface="+mn-lt"/>
                          <a:ea typeface="+mn-ea"/>
                          <a:cs typeface="+mn-cs"/>
                          <a:sym typeface="Arial"/>
                        </a:rPr>
                        <a:t>United States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684</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13.9</a:t>
                      </a:r>
                      <a:endParaRPr lang="en-US" sz="1400" dirty="0"/>
                    </a:p>
                  </a:txBody>
                  <a:tcPr/>
                </a:tc>
                <a:extLst>
                  <a:ext uri="{0D108BD9-81ED-4DB2-BD59-A6C34878D82A}">
                    <a16:rowId xmlns:a16="http://schemas.microsoft.com/office/drawing/2014/main" val="640826836"/>
                  </a:ext>
                </a:extLst>
              </a:tr>
              <a:tr h="349005">
                <a:tc>
                  <a:txBody>
                    <a:bodyPr/>
                    <a:lstStyle/>
                    <a:p>
                      <a:pPr algn="ctr"/>
                      <a:r>
                        <a:rPr lang="en-US" sz="1400" dirty="0"/>
                        <a:t>2</a:t>
                      </a:r>
                    </a:p>
                  </a:txBody>
                  <a:tcPr/>
                </a:tc>
                <a:tc>
                  <a:txBody>
                    <a:bodyPr/>
                    <a:lstStyle/>
                    <a:p>
                      <a:r>
                        <a:rPr lang="en-US" sz="1400" b="0" i="0" u="none" strike="noStrike" cap="none" baseline="0" dirty="0">
                          <a:solidFill>
                            <a:schemeClr val="tx1"/>
                          </a:solidFill>
                          <a:latin typeface="+mn-lt"/>
                          <a:ea typeface="+mn-ea"/>
                          <a:cs typeface="+mn-cs"/>
                          <a:sym typeface="Arial"/>
                        </a:rPr>
                        <a:t>United Kingdom</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339</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6.9</a:t>
                      </a:r>
                      <a:endParaRPr lang="en-US" sz="1400" dirty="0"/>
                    </a:p>
                  </a:txBody>
                  <a:tcPr marL="182880"/>
                </a:tc>
                <a:extLst>
                  <a:ext uri="{0D108BD9-81ED-4DB2-BD59-A6C34878D82A}">
                    <a16:rowId xmlns:a16="http://schemas.microsoft.com/office/drawing/2014/main" val="2081644276"/>
                  </a:ext>
                </a:extLst>
              </a:tr>
              <a:tr h="305308">
                <a:tc>
                  <a:txBody>
                    <a:bodyPr/>
                    <a:lstStyle/>
                    <a:p>
                      <a:pPr algn="ctr"/>
                      <a:r>
                        <a:rPr lang="en-US" sz="1400" dirty="0"/>
                        <a:t>3</a:t>
                      </a:r>
                    </a:p>
                  </a:txBody>
                  <a:tcPr/>
                </a:tc>
                <a:tc>
                  <a:txBody>
                    <a:bodyPr/>
                    <a:lstStyle/>
                    <a:p>
                      <a:r>
                        <a:rPr lang="en-US" sz="1400" b="0" i="0" u="none" strike="noStrike" cap="none" baseline="0" dirty="0">
                          <a:solidFill>
                            <a:schemeClr val="tx1"/>
                          </a:solidFill>
                          <a:latin typeface="+mn-lt"/>
                          <a:ea typeface="+mn-ea"/>
                          <a:cs typeface="+mn-cs"/>
                          <a:sym typeface="Arial"/>
                        </a:rPr>
                        <a:t>Germany</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305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6.2</a:t>
                      </a:r>
                      <a:endParaRPr lang="en-US" sz="1400" dirty="0"/>
                    </a:p>
                  </a:txBody>
                  <a:tcPr marL="182880"/>
                </a:tc>
                <a:extLst>
                  <a:ext uri="{0D108BD9-81ED-4DB2-BD59-A6C34878D82A}">
                    <a16:rowId xmlns:a16="http://schemas.microsoft.com/office/drawing/2014/main" val="3674363338"/>
                  </a:ext>
                </a:extLst>
              </a:tr>
              <a:tr h="305308">
                <a:tc>
                  <a:txBody>
                    <a:bodyPr/>
                    <a:lstStyle/>
                    <a:p>
                      <a:pPr algn="ctr"/>
                      <a:r>
                        <a:rPr lang="en-US" sz="1400" dirty="0"/>
                        <a:t>4</a:t>
                      </a:r>
                    </a:p>
                  </a:txBody>
                  <a:tcPr/>
                </a:tc>
                <a:tc>
                  <a:txBody>
                    <a:bodyPr/>
                    <a:lstStyle/>
                    <a:p>
                      <a:r>
                        <a:rPr lang="en-US" sz="1400" b="0" i="0" u="none" strike="noStrike" cap="none" baseline="0" dirty="0">
                          <a:solidFill>
                            <a:schemeClr val="tx1"/>
                          </a:solidFill>
                          <a:latin typeface="+mn-lt"/>
                          <a:ea typeface="+mn-ea"/>
                          <a:cs typeface="+mn-cs"/>
                          <a:sym typeface="Arial"/>
                        </a:rPr>
                        <a:t>China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278</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5.7</a:t>
                      </a:r>
                      <a:endParaRPr lang="en-US" sz="1400" dirty="0"/>
                    </a:p>
                  </a:txBody>
                  <a:tcPr marL="182880"/>
                </a:tc>
                <a:extLst>
                  <a:ext uri="{0D108BD9-81ED-4DB2-BD59-A6C34878D82A}">
                    <a16:rowId xmlns:a16="http://schemas.microsoft.com/office/drawing/2014/main" val="2923288125"/>
                  </a:ext>
                </a:extLst>
              </a:tr>
              <a:tr h="305308">
                <a:tc>
                  <a:txBody>
                    <a:bodyPr/>
                    <a:lstStyle/>
                    <a:p>
                      <a:pPr algn="ctr"/>
                      <a:r>
                        <a:rPr lang="en-US" sz="1400" dirty="0"/>
                        <a:t>5</a:t>
                      </a:r>
                    </a:p>
                  </a:txBody>
                  <a:tcPr/>
                </a:tc>
                <a:tc>
                  <a:txBody>
                    <a:bodyPr/>
                    <a:lstStyle/>
                    <a:p>
                      <a:r>
                        <a:rPr lang="en-US" sz="1400" b="0" i="0" u="none" strike="noStrike" cap="none" baseline="0" dirty="0">
                          <a:solidFill>
                            <a:schemeClr val="tx1"/>
                          </a:solidFill>
                          <a:latin typeface="+mn-lt"/>
                          <a:ea typeface="+mn-ea"/>
                          <a:cs typeface="+mn-cs"/>
                          <a:sym typeface="Arial"/>
                        </a:rPr>
                        <a:t>Ireland</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262</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5.3</a:t>
                      </a:r>
                      <a:endParaRPr lang="en-US" sz="1400" dirty="0"/>
                    </a:p>
                  </a:txBody>
                  <a:tcPr marL="182880"/>
                </a:tc>
                <a:extLst>
                  <a:ext uri="{0D108BD9-81ED-4DB2-BD59-A6C34878D82A}">
                    <a16:rowId xmlns:a16="http://schemas.microsoft.com/office/drawing/2014/main" val="2169780374"/>
                  </a:ext>
                </a:extLst>
              </a:tr>
              <a:tr h="305308">
                <a:tc>
                  <a:txBody>
                    <a:bodyPr/>
                    <a:lstStyle/>
                    <a:p>
                      <a:pPr algn="ctr"/>
                      <a:r>
                        <a:rPr lang="en-US" sz="1400" dirty="0"/>
                        <a:t>6</a:t>
                      </a:r>
                    </a:p>
                  </a:txBody>
                  <a:tcPr/>
                </a:tc>
                <a:tc>
                  <a:txBody>
                    <a:bodyPr/>
                    <a:lstStyle/>
                    <a:p>
                      <a:r>
                        <a:rPr lang="en-US" sz="1400" b="0" i="0" u="none" strike="noStrike" cap="none" baseline="0" dirty="0">
                          <a:solidFill>
                            <a:schemeClr val="tx1"/>
                          </a:solidFill>
                          <a:latin typeface="+mn-lt"/>
                          <a:ea typeface="+mn-ea"/>
                          <a:cs typeface="+mn-cs"/>
                          <a:sym typeface="Arial"/>
                        </a:rPr>
                        <a:t>France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245</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5.0</a:t>
                      </a:r>
                      <a:endParaRPr lang="en-US" sz="1400" dirty="0"/>
                    </a:p>
                  </a:txBody>
                  <a:tcPr marL="182880"/>
                </a:tc>
                <a:extLst>
                  <a:ext uri="{0D108BD9-81ED-4DB2-BD59-A6C34878D82A}">
                    <a16:rowId xmlns:a16="http://schemas.microsoft.com/office/drawing/2014/main" val="3378781892"/>
                  </a:ext>
                </a:extLst>
              </a:tr>
              <a:tr h="305308">
                <a:tc>
                  <a:txBody>
                    <a:bodyPr/>
                    <a:lstStyle/>
                    <a:p>
                      <a:pPr algn="ctr"/>
                      <a:r>
                        <a:rPr lang="en-US" sz="1400" dirty="0"/>
                        <a:t>7</a:t>
                      </a:r>
                    </a:p>
                  </a:txBody>
                  <a:tcPr/>
                </a:tc>
                <a:tc>
                  <a:txBody>
                    <a:bodyPr/>
                    <a:lstStyle/>
                    <a:p>
                      <a:r>
                        <a:rPr lang="en-US" sz="1400" b="0" i="0" u="none" strike="noStrike" cap="none" baseline="0" dirty="0">
                          <a:solidFill>
                            <a:schemeClr val="tx1"/>
                          </a:solidFill>
                          <a:latin typeface="+mn-lt"/>
                          <a:ea typeface="+mn-ea"/>
                          <a:cs typeface="+mn-cs"/>
                          <a:sym typeface="Arial"/>
                        </a:rPr>
                        <a:t>India</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203</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4.1</a:t>
                      </a:r>
                      <a:endParaRPr lang="en-US" sz="1400" dirty="0"/>
                    </a:p>
                  </a:txBody>
                  <a:tcPr marL="182880"/>
                </a:tc>
                <a:extLst>
                  <a:ext uri="{0D108BD9-81ED-4DB2-BD59-A6C34878D82A}">
                    <a16:rowId xmlns:a16="http://schemas.microsoft.com/office/drawing/2014/main" val="1214667579"/>
                  </a:ext>
                </a:extLst>
              </a:tr>
              <a:tr h="305308">
                <a:tc>
                  <a:txBody>
                    <a:bodyPr/>
                    <a:lstStyle/>
                    <a:p>
                      <a:pPr algn="ctr"/>
                      <a:r>
                        <a:rPr lang="en-US" sz="1400" dirty="0"/>
                        <a:t>8</a:t>
                      </a:r>
                    </a:p>
                  </a:txBody>
                  <a:tcPr/>
                </a:tc>
                <a:tc>
                  <a:txBody>
                    <a:bodyPr/>
                    <a:lstStyle/>
                    <a:p>
                      <a:r>
                        <a:rPr lang="en-US" sz="1400" b="0" i="0" u="none" strike="noStrike" cap="none" baseline="0" dirty="0">
                          <a:solidFill>
                            <a:schemeClr val="tx1"/>
                          </a:solidFill>
                          <a:latin typeface="+mn-lt"/>
                          <a:ea typeface="+mn-ea"/>
                          <a:cs typeface="+mn-cs"/>
                          <a:sym typeface="Arial"/>
                        </a:rPr>
                        <a:t>Singapore</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187</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3554845219"/>
                  </a:ext>
                </a:extLst>
              </a:tr>
              <a:tr h="305308">
                <a:tc>
                  <a:txBody>
                    <a:bodyPr/>
                    <a:lstStyle/>
                    <a:p>
                      <a:pPr algn="ctr"/>
                      <a:r>
                        <a:rPr lang="en-US" sz="1400" dirty="0"/>
                        <a:t>9</a:t>
                      </a:r>
                    </a:p>
                  </a:txBody>
                  <a:tcPr/>
                </a:tc>
                <a:tc>
                  <a:txBody>
                    <a:bodyPr/>
                    <a:lstStyle/>
                    <a:p>
                      <a:r>
                        <a:rPr lang="en-US" sz="1400" b="0" i="0" u="none" strike="noStrike" cap="none" baseline="0" dirty="0">
                          <a:solidFill>
                            <a:schemeClr val="tx1"/>
                          </a:solidFill>
                          <a:latin typeface="+mn-lt"/>
                          <a:ea typeface="+mn-ea"/>
                          <a:cs typeface="+mn-cs"/>
                          <a:sym typeface="Arial"/>
                        </a:rPr>
                        <a:t>Netherlands</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186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3.8</a:t>
                      </a:r>
                      <a:endParaRPr lang="en-US" sz="1400" dirty="0"/>
                    </a:p>
                  </a:txBody>
                  <a:tcPr marL="182880"/>
                </a:tc>
                <a:extLst>
                  <a:ext uri="{0D108BD9-81ED-4DB2-BD59-A6C34878D82A}">
                    <a16:rowId xmlns:a16="http://schemas.microsoft.com/office/drawing/2014/main" val="1499006577"/>
                  </a:ext>
                </a:extLst>
              </a:tr>
              <a:tr h="305308">
                <a:tc>
                  <a:txBody>
                    <a:bodyPr/>
                    <a:lstStyle/>
                    <a:p>
                      <a:pPr algn="ctr"/>
                      <a:r>
                        <a:rPr lang="en-US" sz="1400" dirty="0"/>
                        <a:t>10</a:t>
                      </a:r>
                    </a:p>
                  </a:txBody>
                  <a:tcPr marL="0"/>
                </a:tc>
                <a:tc>
                  <a:txBody>
                    <a:bodyPr/>
                    <a:lstStyle/>
                    <a:p>
                      <a:r>
                        <a:rPr lang="en-US" sz="1400" b="0" i="0" u="none" strike="noStrike" cap="none" baseline="0" dirty="0">
                          <a:solidFill>
                            <a:schemeClr val="tx1"/>
                          </a:solidFill>
                          <a:latin typeface="+mn-lt"/>
                          <a:ea typeface="+mn-ea"/>
                          <a:cs typeface="+mn-cs"/>
                          <a:sym typeface="Arial"/>
                        </a:rPr>
                        <a:t>Japan</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156</a:t>
                      </a:r>
                      <a:endParaRPr lang="en-US" sz="1400" dirty="0"/>
                    </a:p>
                  </a:txBody>
                  <a:tcPr/>
                </a:tc>
                <a:tc>
                  <a:txBody>
                    <a:bodyPr/>
                    <a:lstStyle/>
                    <a:p>
                      <a:pPr algn="ctr"/>
                      <a:r>
                        <a:rPr lang="en-US" sz="1400" b="0" i="0" u="none" strike="noStrike" cap="none" baseline="0" dirty="0">
                          <a:solidFill>
                            <a:schemeClr val="tx1"/>
                          </a:solidFill>
                          <a:latin typeface="+mn-lt"/>
                          <a:ea typeface="+mn-ea"/>
                          <a:cs typeface="+mn-cs"/>
                          <a:sym typeface="Arial"/>
                        </a:rPr>
                        <a:t>3.2</a:t>
                      </a:r>
                      <a:endParaRPr lang="en-US" sz="1400" dirty="0"/>
                    </a:p>
                  </a:txBody>
                  <a:tcPr marL="182880"/>
                </a:tc>
                <a:extLst>
                  <a:ext uri="{0D108BD9-81ED-4DB2-BD59-A6C34878D82A}">
                    <a16:rowId xmlns:a16="http://schemas.microsoft.com/office/drawing/2014/main" val="2014144567"/>
                  </a:ext>
                </a:extLst>
              </a:tr>
            </a:tbl>
          </a:graphicData>
        </a:graphic>
      </p:graphicFrame>
      <p:sp>
        <p:nvSpPr>
          <p:cNvPr id="8" name="Content Placeholder 7">
            <a:extLst>
              <a:ext uri="{FF2B5EF4-FFF2-40B4-BE49-F238E27FC236}">
                <a16:creationId xmlns:a16="http://schemas.microsoft.com/office/drawing/2014/main" id="{1D2639B3-B57D-A0F7-F42F-0F58F2F797B8}"/>
              </a:ext>
            </a:extLst>
          </p:cNvPr>
          <p:cNvSpPr txBox="1">
            <a:spLocks/>
          </p:cNvSpPr>
          <p:nvPr/>
        </p:nvSpPr>
        <p:spPr>
          <a:xfrm>
            <a:off x="2267694" y="5168507"/>
            <a:ext cx="8229601" cy="228600"/>
          </a:xfrm>
          <a:prstGeom prst="rect">
            <a:avLst/>
          </a:prstGeom>
        </p:spPr>
        <p:txBody>
          <a:bodyPr tIns="0" rIns="9144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b="1" dirty="0"/>
              <a:t>Source: </a:t>
            </a:r>
            <a:r>
              <a:rPr lang="en-US" sz="1400" dirty="0"/>
              <a:t>Based on data obtained from </a:t>
            </a:r>
            <a:r>
              <a:rPr lang="en-US" sz="1400" b="1" dirty="0"/>
              <a:t>World Trade Statistical Review 2021 </a:t>
            </a:r>
            <a:r>
              <a:rPr lang="en-US" sz="1400" dirty="0"/>
              <a:t>(Geneva, Switzerland:</a:t>
            </a:r>
          </a:p>
        </p:txBody>
      </p:sp>
      <p:sp>
        <p:nvSpPr>
          <p:cNvPr id="9" name="Content Placeholder 8">
            <a:extLst>
              <a:ext uri="{FF2B5EF4-FFF2-40B4-BE49-F238E27FC236}">
                <a16:creationId xmlns:a16="http://schemas.microsoft.com/office/drawing/2014/main" id="{5FEBA206-A3FA-D787-4FA5-D7CA7B379FAB}"/>
              </a:ext>
            </a:extLst>
          </p:cNvPr>
          <p:cNvSpPr txBox="1">
            <a:spLocks/>
          </p:cNvSpPr>
          <p:nvPr/>
        </p:nvSpPr>
        <p:spPr>
          <a:xfrm>
            <a:off x="2267693" y="5451876"/>
            <a:ext cx="7735269" cy="228600"/>
          </a:xfrm>
          <a:prstGeom prst="rect">
            <a:avLst/>
          </a:prstGeom>
        </p:spPr>
        <p:txBody>
          <a:bodyPr tIns="0" bIns="0"/>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32" indent="0">
              <a:buFont typeface="Arial" panose="020B0604020202020204" pitchFamily="34" charset="0"/>
              <a:buNone/>
            </a:pPr>
            <a:r>
              <a:rPr lang="en-US" sz="1400" dirty="0"/>
              <a:t>World Trade Organization, July 2021), Tables A.6 and A.8, available at: </a:t>
            </a:r>
            <a:r>
              <a:rPr lang="en-US" sz="1400" dirty="0">
                <a:hlinkClick r:id="rId3"/>
              </a:rPr>
              <a:t>www.wto.org</a:t>
            </a:r>
            <a:r>
              <a:rPr lang="en-US" sz="1400" dirty="0"/>
              <a:t> </a:t>
            </a:r>
          </a:p>
        </p:txBody>
      </p:sp>
      <p:sp>
        <p:nvSpPr>
          <p:cNvPr id="2" name="Footer Placeholder 1">
            <a:extLst>
              <a:ext uri="{FF2B5EF4-FFF2-40B4-BE49-F238E27FC236}">
                <a16:creationId xmlns:a16="http://schemas.microsoft.com/office/drawing/2014/main" id="{67B3566A-06B8-2025-EB3B-6BC86A0C8A7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1237948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fade">
                                      <p:cBhvr>
                                        <p:cTn id="13" dur="1000"/>
                                        <p:tgtEl>
                                          <p:spTgt spid="4"/>
                                        </p:tgtEl>
                                      </p:cBhvr>
                                    </p:animEffect>
                                    <p:anim calcmode="lin" valueType="num">
                                      <p:cBhvr>
                                        <p:cTn id="14" dur="1000" fill="hold"/>
                                        <p:tgtEl>
                                          <p:spTgt spid="4"/>
                                        </p:tgtEl>
                                        <p:attrNameLst>
                                          <p:attrName>ppt_x</p:attrName>
                                        </p:attrNameLst>
                                      </p:cBhvr>
                                      <p:tavLst>
                                        <p:tav tm="0">
                                          <p:val>
                                            <p:strVal val="#ppt_x"/>
                                          </p:val>
                                        </p:tav>
                                        <p:tav tm="100000">
                                          <p:val>
                                            <p:strVal val="#ppt_x"/>
                                          </p:val>
                                        </p:tav>
                                      </p:tavLst>
                                    </p:anim>
                                    <p:anim calcmode="lin" valueType="num">
                                      <p:cBhvr>
                                        <p:cTn id="15" dur="1000" fill="hold"/>
                                        <p:tgtEl>
                                          <p:spTgt spid="4"/>
                                        </p:tgtEl>
                                        <p:attrNameLst>
                                          <p:attrName>ppt_y</p:attrName>
                                        </p:attrNameLst>
                                      </p:cBhvr>
                                      <p:tavLst>
                                        <p:tav tm="0">
                                          <p:val>
                                            <p:strVal val="#ppt_y+.1"/>
                                          </p:val>
                                        </p:tav>
                                        <p:tav tm="100000">
                                          <p:val>
                                            <p:strVal val="#ppt_y"/>
                                          </p:val>
                                        </p:tav>
                                      </p:tavLst>
                                    </p:anim>
                                  </p:childTnLst>
                                </p:cTn>
                              </p:par>
                            </p:childTnLst>
                          </p:cTn>
                        </p:par>
                        <p:par>
                          <p:cTn id="16" fill="hold">
                            <p:stCondLst>
                              <p:cond delay="2000"/>
                            </p:stCondLst>
                            <p:childTnLst>
                              <p:par>
                                <p:cTn id="17" presetID="42" presetClass="entr" presetSubtype="0" fill="hold" grpId="0" nodeType="after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fade">
                                      <p:cBhvr>
                                        <p:cTn id="19" dur="1000"/>
                                        <p:tgtEl>
                                          <p:spTgt spid="5"/>
                                        </p:tgtEl>
                                      </p:cBhvr>
                                    </p:animEffect>
                                    <p:anim calcmode="lin" valueType="num">
                                      <p:cBhvr>
                                        <p:cTn id="20" dur="1000" fill="hold"/>
                                        <p:tgtEl>
                                          <p:spTgt spid="5"/>
                                        </p:tgtEl>
                                        <p:attrNameLst>
                                          <p:attrName>ppt_x</p:attrName>
                                        </p:attrNameLst>
                                      </p:cBhvr>
                                      <p:tavLst>
                                        <p:tav tm="0">
                                          <p:val>
                                            <p:strVal val="#ppt_x"/>
                                          </p:val>
                                        </p:tav>
                                        <p:tav tm="100000">
                                          <p:val>
                                            <p:strVal val="#ppt_x"/>
                                          </p:val>
                                        </p:tav>
                                      </p:tavLst>
                                    </p:anim>
                                    <p:anim calcmode="lin" valueType="num">
                                      <p:cBhvr>
                                        <p:cTn id="21" dur="1000" fill="hold"/>
                                        <p:tgtEl>
                                          <p:spTgt spid="5"/>
                                        </p:tgtEl>
                                        <p:attrNameLst>
                                          <p:attrName>ppt_y</p:attrName>
                                        </p:attrNameLst>
                                      </p:cBhvr>
                                      <p:tavLst>
                                        <p:tav tm="0">
                                          <p:val>
                                            <p:strVal val="#ppt_y+.1"/>
                                          </p:val>
                                        </p:tav>
                                        <p:tav tm="100000">
                                          <p:val>
                                            <p:strVal val="#ppt_y"/>
                                          </p:val>
                                        </p:tav>
                                      </p:tavLst>
                                    </p:anim>
                                  </p:childTnLst>
                                </p:cTn>
                              </p:par>
                            </p:childTnLst>
                          </p:cTn>
                        </p:par>
                        <p:par>
                          <p:cTn id="22" fill="hold">
                            <p:stCondLst>
                              <p:cond delay="3000"/>
                            </p:stCondLst>
                            <p:childTnLst>
                              <p:par>
                                <p:cTn id="23" presetID="42" presetClass="entr" presetSubtype="0" fill="hold" nodeType="after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1000"/>
                                        <p:tgtEl>
                                          <p:spTgt spid="7"/>
                                        </p:tgtEl>
                                      </p:cBhvr>
                                    </p:animEffect>
                                    <p:anim calcmode="lin" valueType="num">
                                      <p:cBhvr>
                                        <p:cTn id="26" dur="1000" fill="hold"/>
                                        <p:tgtEl>
                                          <p:spTgt spid="7"/>
                                        </p:tgtEl>
                                        <p:attrNameLst>
                                          <p:attrName>ppt_x</p:attrName>
                                        </p:attrNameLst>
                                      </p:cBhvr>
                                      <p:tavLst>
                                        <p:tav tm="0">
                                          <p:val>
                                            <p:strVal val="#ppt_x"/>
                                          </p:val>
                                        </p:tav>
                                        <p:tav tm="100000">
                                          <p:val>
                                            <p:strVal val="#ppt_x"/>
                                          </p:val>
                                        </p:tav>
                                      </p:tavLst>
                                    </p:anim>
                                    <p:anim calcmode="lin" valueType="num">
                                      <p:cBhvr>
                                        <p:cTn id="27"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Interventionist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ts val="1200"/>
              </a:spcBef>
              <a:spcAft>
                <a:spcPts val="1200"/>
              </a:spcAft>
              <a:buClr>
                <a:schemeClr val="tx1"/>
              </a:buClr>
              <a:buSzTx/>
              <a:buFont typeface="Arial" panose="020B0604020202020204" pitchFamily="34" charset="0"/>
              <a:buChar char="•"/>
              <a:tabLst/>
              <a:defRPr/>
            </a:pPr>
            <a:r>
              <a:rPr kumimoji="0" lang="en-GB" sz="3200" b="1" i="0" u="none" strike="noStrike" kern="1200" cap="none" spc="0" normalizeH="0" baseline="0" noProof="0" dirty="0">
                <a:ln>
                  <a:noFill/>
                </a:ln>
                <a:solidFill>
                  <a:srgbClr val="FFFF00">
                    <a:lumMod val="50000"/>
                  </a:srgbClr>
                </a:solidFill>
                <a:effectLst/>
                <a:uLnTx/>
                <a:uFillTx/>
                <a:latin typeface="Myriad Pro"/>
                <a:ea typeface="+mn-ea"/>
                <a:cs typeface="+mn-cs"/>
              </a:rPr>
              <a:t>Mercantilist theory </a:t>
            </a:r>
            <a:r>
              <a:rPr kumimoji="0" lang="en-GB" sz="3200" b="0" i="0" u="none" strike="noStrike" kern="1200" cap="none" spc="0" normalizeH="0" baseline="0" noProof="0" dirty="0">
                <a:ln>
                  <a:noFill/>
                </a:ln>
                <a:solidFill>
                  <a:prstClr val="black"/>
                </a:solidFill>
                <a:effectLst/>
                <a:uLnTx/>
                <a:uFillTx/>
                <a:latin typeface="Myriad Pro"/>
                <a:ea typeface="+mn-ea"/>
                <a:cs typeface="+mn-cs"/>
              </a:rPr>
              <a:t>proposed that a country should try to achieve a favourable balance of trade (export more than it imports)</a:t>
            </a:r>
          </a:p>
          <a:p>
            <a:pPr marL="342900" marR="0" lvl="0" indent="-342900" algn="just" defTabSz="914400" rtl="0" eaLnBrk="1" fontAlgn="base" latinLnBrk="0" hangingPunct="1">
              <a:lnSpc>
                <a:spcPct val="100000"/>
              </a:lnSpc>
              <a:spcBef>
                <a:spcPts val="1200"/>
              </a:spcBef>
              <a:spcAft>
                <a:spcPts val="1200"/>
              </a:spcAft>
              <a:buClr>
                <a:schemeClr val="tx1"/>
              </a:buClr>
              <a:buSzTx/>
              <a:buFont typeface="Arial" panose="020B0604020202020204" pitchFamily="34" charset="0"/>
              <a:buChar char="•"/>
              <a:tabLst/>
              <a:defRPr/>
            </a:pPr>
            <a:r>
              <a:rPr kumimoji="0" lang="en-GB" sz="3200" b="1" i="0" u="none" strike="noStrike" kern="1200" cap="none" spc="0" normalizeH="0" baseline="0" noProof="0" dirty="0" err="1">
                <a:ln>
                  <a:noFill/>
                </a:ln>
                <a:solidFill>
                  <a:srgbClr val="F79646">
                    <a:lumMod val="50000"/>
                  </a:srgbClr>
                </a:solidFill>
                <a:effectLst/>
                <a:uLnTx/>
                <a:uFillTx/>
                <a:latin typeface="Myriad Pro"/>
                <a:ea typeface="+mn-ea"/>
                <a:cs typeface="+mn-cs"/>
              </a:rPr>
              <a:t>Neomercantilist</a:t>
            </a:r>
            <a:r>
              <a:rPr kumimoji="0" lang="en-GB" sz="3200" b="0" i="0" u="none" strike="noStrike" kern="1200" cap="none" spc="0" normalizeH="0" baseline="0" noProof="0" dirty="0">
                <a:ln>
                  <a:noFill/>
                </a:ln>
                <a:solidFill>
                  <a:prstClr val="black"/>
                </a:solidFill>
                <a:effectLst/>
                <a:uLnTx/>
                <a:uFillTx/>
                <a:latin typeface="Myriad Pro"/>
                <a:ea typeface="+mn-ea"/>
                <a:cs typeface="+mn-cs"/>
              </a:rPr>
              <a:t> policy also seeks a favourable balance of trade, but its purpose is to achieve some social or political objective</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90355BFB-53F8-97B6-FAA4-E92A09FB212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6908190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05745"/>
            <a:ext cx="10621181" cy="4246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Absolute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Suggests specialization through free trade because consumers will be better off buying foreign-made products priced more cheaply than domestic ones</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US" altLang="en-US" sz="24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Comparative Advantage</a:t>
            </a:r>
          </a:p>
          <a:p>
            <a:pPr marL="742950" marR="0" lvl="1" indent="-28575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Also proposes specialization through free trade based on the belief that total global output can increase even if one country has an absolute advantage in the production of all products</a:t>
            </a:r>
          </a:p>
          <a:p>
            <a:pPr marL="342900" marR="0" lvl="0" indent="-34290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F721B28A-97CE-5FC7-AC55-D3C5DAD84B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86730403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Free Trade Theories</a:t>
            </a:r>
          </a:p>
        </p:txBody>
      </p:sp>
      <p:sp>
        <p:nvSpPr>
          <p:cNvPr id="4" name="TextBox 3">
            <a:extLst>
              <a:ext uri="{FF2B5EF4-FFF2-40B4-BE49-F238E27FC236}">
                <a16:creationId xmlns:a16="http://schemas.microsoft.com/office/drawing/2014/main" id="{FD718905-6D68-2061-EBDA-BE749FB8F98C}"/>
              </a:ext>
            </a:extLst>
          </p:cNvPr>
          <p:cNvSpPr txBox="1"/>
          <p:nvPr/>
        </p:nvSpPr>
        <p:spPr>
          <a:xfrm>
            <a:off x="3359696" y="5326586"/>
            <a:ext cx="6097836" cy="338554"/>
          </a:xfrm>
          <a:prstGeom prst="rect">
            <a:avLst/>
          </a:prstGeom>
          <a:noFill/>
        </p:spPr>
        <p:txBody>
          <a:bodyPr wrap="square">
            <a:spAutoFit/>
          </a:bodyPr>
          <a:lstStyle/>
          <a:p>
            <a:pPr algn="ctr"/>
            <a:r>
              <a:rPr lang="en-GB" sz="1600" dirty="0">
                <a:hlinkClick r:id="rId4"/>
              </a:rPr>
              <a:t>https://www.youtube.com/watch?v=RswNYuf5Rng</a:t>
            </a:r>
            <a:r>
              <a:rPr lang="en-GB" sz="1600" dirty="0"/>
              <a:t> </a:t>
            </a:r>
          </a:p>
        </p:txBody>
      </p:sp>
      <p:pic>
        <p:nvPicPr>
          <p:cNvPr id="3" name="Online Media 2" title="Absolute Advantage and Comparative Advantage (with examples) | International Business">
            <a:hlinkClick r:id="" action="ppaction://media"/>
            <a:extLst>
              <a:ext uri="{FF2B5EF4-FFF2-40B4-BE49-F238E27FC236}">
                <a16:creationId xmlns:a16="http://schemas.microsoft.com/office/drawing/2014/main" id="{B6D31A3B-1B6A-A5B9-5685-37AA26BCFC81}"/>
              </a:ext>
            </a:extLst>
          </p:cNvPr>
          <p:cNvPicPr>
            <a:picLocks noRot="1" noChangeAspect="1"/>
          </p:cNvPicPr>
          <p:nvPr>
            <a:videoFile r:link="rId1"/>
          </p:nvPr>
        </p:nvPicPr>
        <p:blipFill>
          <a:blip r:embed="rId5"/>
          <a:stretch>
            <a:fillRect/>
          </a:stretch>
        </p:blipFill>
        <p:spPr>
          <a:xfrm>
            <a:off x="2484178" y="891973"/>
            <a:ext cx="7848872" cy="4434613"/>
          </a:xfrm>
          <a:prstGeom prst="rect">
            <a:avLst/>
          </a:prstGeom>
        </p:spPr>
      </p:pic>
      <p:sp>
        <p:nvSpPr>
          <p:cNvPr id="2" name="Footer Placeholder 1">
            <a:extLst>
              <a:ext uri="{FF2B5EF4-FFF2-40B4-BE49-F238E27FC236}">
                <a16:creationId xmlns:a16="http://schemas.microsoft.com/office/drawing/2014/main" id="{704DDEDB-5CCD-8880-FAF7-D5CE21A9AE8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702118030"/>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Theories of Specialization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594"/>
            <a:ext cx="10621181" cy="4584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Both absolute and comparative advantage theories are based on specialization </a:t>
            </a:r>
          </a:p>
          <a:p>
            <a:pPr marL="342900" marR="0" lvl="0" indent="-342900" algn="just"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800" b="1" i="0" u="none" strike="noStrike" kern="1200" cap="none" spc="0" normalizeH="0" baseline="0" noProof="0" dirty="0">
                <a:ln>
                  <a:noFill/>
                </a:ln>
                <a:solidFill>
                  <a:prstClr val="black"/>
                </a:solidFill>
                <a:effectLst/>
                <a:uLnTx/>
                <a:uFillTx/>
                <a:latin typeface="Myriad Pro"/>
                <a:ea typeface="+mn-ea"/>
                <a:cs typeface="+mn-cs"/>
              </a:rPr>
              <a:t>Assumptions policymakers' question:</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full employment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economic efficiency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division of  gains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two countries, two commodities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transport costs </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statics and dynamics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services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production networks</a:t>
            </a:r>
          </a:p>
          <a:p>
            <a:pPr marL="742950" marR="0" lvl="1" indent="-285750" algn="l" defTabSz="914400" rtl="0" eaLnBrk="1" fontAlgn="base" latinLnBrk="0" hangingPunct="1">
              <a:lnSpc>
                <a:spcPct val="80000"/>
              </a:lnSpc>
              <a:spcBef>
                <a:spcPct val="20000"/>
              </a:spcBef>
              <a:spcAft>
                <a:spcPct val="0"/>
              </a:spcAft>
              <a:buClrTx/>
              <a:buSzTx/>
              <a:buFont typeface="Arial" panose="020B0604020202020204" pitchFamily="34" charset="0"/>
              <a:buChar char="–"/>
              <a:tabLst/>
              <a:defRPr/>
            </a:pPr>
            <a:r>
              <a:rPr kumimoji="0" lang="en-US" altLang="en-US" sz="2400" b="0" i="0" u="none" strike="noStrike" kern="1200" cap="none" spc="0" normalizeH="0" baseline="0" noProof="0" dirty="0">
                <a:ln>
                  <a:noFill/>
                </a:ln>
                <a:solidFill>
                  <a:prstClr val="black"/>
                </a:solidFill>
                <a:effectLst/>
                <a:uLnTx/>
                <a:uFillTx/>
                <a:latin typeface="Myriad Pro"/>
                <a:ea typeface="+mn-ea"/>
                <a:cs typeface="+mn-cs"/>
              </a:rPr>
              <a:t>mobility</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93D2A554-F6AB-81FC-96F6-DE6C58FCC50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910616659"/>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Diamond of National Advantage</a:t>
            </a:r>
          </a:p>
        </p:txBody>
      </p:sp>
      <p:pic>
        <p:nvPicPr>
          <p:cNvPr id="5" name="Picture 4" descr="Diagram, schematic&#10;&#10;Description automatically generated">
            <a:extLst>
              <a:ext uri="{FF2B5EF4-FFF2-40B4-BE49-F238E27FC236}">
                <a16:creationId xmlns:a16="http://schemas.microsoft.com/office/drawing/2014/main" id="{86605CA4-061A-41BB-8F6E-3755FC21D0B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00056" y="1985402"/>
            <a:ext cx="5380856" cy="3495826"/>
          </a:xfrm>
          <a:prstGeom prst="rect">
            <a:avLst/>
          </a:prstGeom>
        </p:spPr>
      </p:pic>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76772"/>
            <a:ext cx="1062118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3600" b="1" i="0" u="none" strike="noStrike" kern="1200" cap="none" spc="0" normalizeH="0" baseline="0" noProof="0" dirty="0">
                <a:ln>
                  <a:noFill/>
                </a:ln>
                <a:solidFill>
                  <a:prstClr val="black"/>
                </a:solidFill>
                <a:effectLst/>
                <a:uLnTx/>
                <a:uFillTx/>
                <a:latin typeface="Myriad Pro"/>
                <a:ea typeface="+mn-ea"/>
                <a:cs typeface="+mn-cs"/>
              </a:rPr>
              <a:t>Four conditions are important for competitive superiority: </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demand conditions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factor conditions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related and supporting industries</a:t>
            </a:r>
          </a:p>
          <a:p>
            <a:pPr marL="803275" marR="0" lvl="2" indent="-446088" algn="just" defTabSz="914400" rtl="0" eaLnBrk="1" fontAlgn="base" latinLnBrk="0" hangingPunct="1">
              <a:lnSpc>
                <a:spcPct val="15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firm strategy, structure, and rivalry </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046165E2-45FD-6EAC-09F7-BA55BB4C7AF6}"/>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82812939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2000" fill="hold"/>
                                        <p:tgtEl>
                                          <p:spTgt spid="5"/>
                                        </p:tgtEl>
                                        <p:attrNameLst>
                                          <p:attrName>ppt_w</p:attrName>
                                        </p:attrNameLst>
                                      </p:cBhvr>
                                      <p:tavLst>
                                        <p:tav tm="0">
                                          <p:val>
                                            <p:fltVal val="0"/>
                                          </p:val>
                                        </p:tav>
                                        <p:tav tm="100000">
                                          <p:val>
                                            <p:strVal val="#ppt_w"/>
                                          </p:val>
                                        </p:tav>
                                      </p:tavLst>
                                    </p:anim>
                                    <p:anim calcmode="lin" valueType="num">
                                      <p:cBhvr>
                                        <p:cTn id="14" dur="2000" fill="hold"/>
                                        <p:tgtEl>
                                          <p:spTgt spid="5"/>
                                        </p:tgtEl>
                                        <p:attrNameLst>
                                          <p:attrName>ppt_h</p:attrName>
                                        </p:attrNameLst>
                                      </p:cBhvr>
                                      <p:tavLst>
                                        <p:tav tm="0">
                                          <p:val>
                                            <p:fltVal val="0"/>
                                          </p:val>
                                        </p:tav>
                                        <p:tav tm="100000">
                                          <p:val>
                                            <p:strVal val="#ppt_h"/>
                                          </p:val>
                                        </p:tav>
                                      </p:tavLst>
                                    </p:anim>
                                    <p:animEffect transition="in" filter="fade">
                                      <p:cBhvr>
                                        <p:cTn id="15"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Diamond of National Advantage </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136231"/>
            <a:ext cx="1062118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Michael Porter’s Diamond helps explain why some nations tend to produce firms with sustained competitive advantages in some industries more than others. The degree of national advantage varies from industry to industry.</a:t>
            </a:r>
          </a:p>
          <a:p>
            <a:pPr marL="342900" marR="0" lvl="0" indent="-342900" algn="just"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sz="3200" b="0" i="0" u="none" strike="noStrike" kern="1200" cap="none" spc="0" normalizeH="0" baseline="0" noProof="0" dirty="0">
                <a:ln>
                  <a:noFill/>
                </a:ln>
                <a:solidFill>
                  <a:prstClr val="black"/>
                </a:solidFill>
                <a:effectLst/>
                <a:uLnTx/>
                <a:uFillTx/>
                <a:latin typeface="Myriad Pro"/>
                <a:ea typeface="+mn-ea"/>
                <a:cs typeface="+mn-cs"/>
              </a:rPr>
              <a:t>Porter’s Diamond suggests there are four interacting determinants of national, or home base, advantage in particular industries (these four determinants together make up a diamond-shaped figure).</a:t>
            </a: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3C423966-22F3-DF0F-77BC-94573D9C061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60736270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The Diamond of National Advantage</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407368" y="1448780"/>
            <a:ext cx="4752527"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The interaction of these conditions must usually be favourable if an industry in a country is to develop and sustain itself. The theory was developed with domestic conditions in mind, but globalization results in favourable conditions that may come from anywhere.</a:t>
            </a:r>
            <a:endParaRPr kumimoji="0" lang="en-GB" sz="28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pic>
        <p:nvPicPr>
          <p:cNvPr id="3" name="Picture 2">
            <a:extLst>
              <a:ext uri="{FF2B5EF4-FFF2-40B4-BE49-F238E27FC236}">
                <a16:creationId xmlns:a16="http://schemas.microsoft.com/office/drawing/2014/main" id="{C47C5EB7-8B51-4605-899E-DF251147BB2E}"/>
              </a:ext>
            </a:extLst>
          </p:cNvPr>
          <p:cNvPicPr>
            <a:picLocks noChangeAspect="1"/>
          </p:cNvPicPr>
          <p:nvPr/>
        </p:nvPicPr>
        <p:blipFill>
          <a:blip r:embed="rId3"/>
          <a:stretch>
            <a:fillRect/>
          </a:stretch>
        </p:blipFill>
        <p:spPr>
          <a:xfrm>
            <a:off x="5148228" y="1270835"/>
            <a:ext cx="6867222" cy="4248472"/>
          </a:xfrm>
          <a:prstGeom prst="rect">
            <a:avLst/>
          </a:prstGeom>
        </p:spPr>
      </p:pic>
      <p:sp>
        <p:nvSpPr>
          <p:cNvPr id="2" name="Footer Placeholder 1">
            <a:extLst>
              <a:ext uri="{FF2B5EF4-FFF2-40B4-BE49-F238E27FC236}">
                <a16:creationId xmlns:a16="http://schemas.microsoft.com/office/drawing/2014/main" id="{F162CB75-F5D8-19E9-9814-8D80DA040B9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3269097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2000" fill="hold"/>
                                        <p:tgtEl>
                                          <p:spTgt spid="3"/>
                                        </p:tgtEl>
                                        <p:attrNameLst>
                                          <p:attrName>ppt_w</p:attrName>
                                        </p:attrNameLst>
                                      </p:cBhvr>
                                      <p:tavLst>
                                        <p:tav tm="0">
                                          <p:val>
                                            <p:fltVal val="0"/>
                                          </p:val>
                                        </p:tav>
                                        <p:tav tm="100000">
                                          <p:val>
                                            <p:strVal val="#ppt_w"/>
                                          </p:val>
                                        </p:tav>
                                      </p:tavLst>
                                    </p:anim>
                                    <p:anim calcmode="lin" valueType="num">
                                      <p:cBhvr>
                                        <p:cTn id="14" dur="2000" fill="hold"/>
                                        <p:tgtEl>
                                          <p:spTgt spid="3"/>
                                        </p:tgtEl>
                                        <p:attrNameLst>
                                          <p:attrName>ppt_h</p:attrName>
                                        </p:attrNameLst>
                                      </p:cBhvr>
                                      <p:tavLst>
                                        <p:tav tm="0">
                                          <p:val>
                                            <p:fltVal val="0"/>
                                          </p:val>
                                        </p:tav>
                                        <p:tav tm="100000">
                                          <p:val>
                                            <p:strVal val="#ppt_h"/>
                                          </p:val>
                                        </p:tav>
                                      </p:tavLst>
                                    </p:anim>
                                    <p:animEffect transition="in" filter="fade">
                                      <p:cBhvr>
                                        <p:cTn id="15"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Factor Mobility Theory</a:t>
            </a:r>
          </a:p>
        </p:txBody>
      </p:sp>
      <p:sp>
        <p:nvSpPr>
          <p:cNvPr id="6" name="Content Placeholder 2">
            <a:extLst>
              <a:ext uri="{FF2B5EF4-FFF2-40B4-BE49-F238E27FC236}">
                <a16:creationId xmlns:a16="http://schemas.microsoft.com/office/drawing/2014/main" id="{9D476699-8CCC-4F80-9BE1-03E92D3E8C60}"/>
              </a:ext>
            </a:extLst>
          </p:cNvPr>
          <p:cNvSpPr txBox="1">
            <a:spLocks/>
          </p:cNvSpPr>
          <p:nvPr/>
        </p:nvSpPr>
        <p:spPr bwMode="auto">
          <a:xfrm>
            <a:off x="785409" y="1376772"/>
            <a:ext cx="1062118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marR="0" lvl="0" indent="0" algn="just" defTabSz="914400" rtl="0" eaLnBrk="1" fontAlgn="base" latinLnBrk="0" hangingPunct="1">
              <a:lnSpc>
                <a:spcPct val="80000"/>
              </a:lnSpc>
              <a:spcBef>
                <a:spcPct val="20000"/>
              </a:spcBef>
              <a:spcAft>
                <a:spcPct val="0"/>
              </a:spcAft>
              <a:buClrTx/>
              <a:buSzTx/>
              <a:buFont typeface="Arial" panose="020B0604020202020204" pitchFamily="34" charset="0"/>
              <a:buNone/>
              <a:tabLst/>
              <a:defRPr/>
            </a:pPr>
            <a:r>
              <a:rPr kumimoji="0" lang="en-GB" altLang="en-US" sz="3400" b="1" i="0" u="none" strike="noStrike" kern="1200" cap="none" spc="0" normalizeH="0" baseline="0" noProof="0" dirty="0">
                <a:ln>
                  <a:noFill/>
                </a:ln>
                <a:solidFill>
                  <a:prstClr val="black"/>
                </a:solidFill>
                <a:effectLst/>
                <a:uLnTx/>
                <a:uFillTx/>
                <a:latin typeface="Myriad Pro"/>
                <a:ea typeface="+mn-ea"/>
                <a:cs typeface="+mn-cs"/>
              </a:rPr>
              <a:t>Capital and labour move internationally to:</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Gain more income</a:t>
            </a:r>
          </a:p>
          <a:p>
            <a:pPr marL="892175" marR="0" lvl="1" indent="-434975" algn="just" defTabSz="914400" rtl="0" eaLnBrk="1" fontAlgn="base" latinLnBrk="0" hangingPunct="1">
              <a:lnSpc>
                <a:spcPct val="200000"/>
              </a:lnSpc>
              <a:spcBef>
                <a:spcPct val="20000"/>
              </a:spcBef>
              <a:spcAft>
                <a:spcPct val="0"/>
              </a:spcAft>
              <a:buClrTx/>
              <a:buSzTx/>
              <a:buFont typeface="Wingdings" panose="05000000000000000000" pitchFamily="2" charset="2"/>
              <a:buChar char="§"/>
              <a:tabLst/>
              <a:defRPr/>
            </a:pPr>
            <a:r>
              <a:rPr kumimoji="0" lang="en-GB" altLang="en-US" sz="3200" b="0" i="0" u="none" strike="noStrike" kern="1200" cap="none" spc="0" normalizeH="0" baseline="0" noProof="0" dirty="0">
                <a:ln>
                  <a:noFill/>
                </a:ln>
                <a:solidFill>
                  <a:prstClr val="black"/>
                </a:solidFill>
                <a:effectLst/>
                <a:uLnTx/>
                <a:uFillTx/>
                <a:latin typeface="Myriad Pro"/>
                <a:ea typeface="+mn-ea"/>
                <a:cs typeface="+mn-cs"/>
              </a:rPr>
              <a:t>Flee adverse political situations</a:t>
            </a:r>
          </a:p>
          <a:p>
            <a:pPr marL="0" marR="0" lvl="0" indent="0" algn="l" defTabSz="914400" rtl="0" eaLnBrk="0" fontAlgn="base" latinLnBrk="0" hangingPunct="0">
              <a:lnSpc>
                <a:spcPct val="100000"/>
              </a:lnSpc>
              <a:spcBef>
                <a:spcPct val="20000"/>
              </a:spcBef>
              <a:spcAft>
                <a:spcPct val="0"/>
              </a:spcAft>
              <a:buClr>
                <a:prstClr val="black"/>
              </a:buClr>
              <a:buSzTx/>
              <a:buFont typeface="Arial" panose="020B0604020202020204" pitchFamily="34" charset="0"/>
              <a:buNone/>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just"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GB" sz="3200" b="0" i="0" u="none" strike="noStrike" kern="1200" cap="none" spc="0" normalizeH="0" baseline="0" noProof="0" dirty="0">
              <a:ln>
                <a:noFill/>
              </a:ln>
              <a:solidFill>
                <a:prstClr val="black"/>
              </a:solidFill>
              <a:effectLst/>
              <a:uLnTx/>
              <a:uFillTx/>
              <a:latin typeface="Myriad Pro"/>
              <a:ea typeface="+mn-ea"/>
              <a:cs typeface="+mn-cs"/>
            </a:endParaRPr>
          </a:p>
          <a:p>
            <a:pPr marL="342900" marR="0" lvl="0" indent="-342900" algn="l" defTabSz="914400" rtl="0" eaLnBrk="0" fontAlgn="base" latinLnBrk="0" hangingPunct="0">
              <a:lnSpc>
                <a:spcPct val="100000"/>
              </a:lnSpc>
              <a:spcBef>
                <a:spcPct val="20000"/>
              </a:spcBef>
              <a:spcAft>
                <a:spcPct val="0"/>
              </a:spcAft>
              <a:buClrTx/>
              <a:buSzTx/>
              <a:buFont typeface="Arial" panose="020B0604020202020204" pitchFamily="34" charset="0"/>
              <a:buChar char="•"/>
              <a:tabLst/>
              <a:defRPr/>
            </a:pPr>
            <a:endParaRPr kumimoji="0" lang="en-US" sz="2800" b="0" i="0" u="none" strike="noStrike" kern="1200" cap="none" spc="0" normalizeH="0" baseline="0" noProof="0" dirty="0">
              <a:ln>
                <a:noFill/>
              </a:ln>
              <a:solidFill>
                <a:prstClr val="black"/>
              </a:solidFill>
              <a:effectLst/>
              <a:uLnTx/>
              <a:uFillTx/>
              <a:latin typeface="Myriad Pro"/>
              <a:ea typeface="+mn-ea"/>
              <a:cs typeface="+mn-cs"/>
            </a:endParaRPr>
          </a:p>
          <a:p>
            <a:pPr marL="0" marR="0" lvl="0" indent="0" algn="l" defTabSz="914400" rtl="0" eaLnBrk="1" fontAlgn="base" latinLnBrk="0" hangingPunct="1">
              <a:lnSpc>
                <a:spcPct val="100000"/>
              </a:lnSpc>
              <a:spcBef>
                <a:spcPct val="20000"/>
              </a:spcBef>
              <a:spcAft>
                <a:spcPct val="0"/>
              </a:spcAft>
              <a:buClrTx/>
              <a:buSzTx/>
              <a:buFont typeface="Arial" panose="020B0604020202020204" pitchFamily="34" charset="0"/>
              <a:buNone/>
              <a:tabLst/>
              <a:defRPr/>
            </a:pPr>
            <a:endParaRPr kumimoji="0" lang="en-GB" altLang="en-US" sz="24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Footer Placeholder 1">
            <a:extLst>
              <a:ext uri="{FF2B5EF4-FFF2-40B4-BE49-F238E27FC236}">
                <a16:creationId xmlns:a16="http://schemas.microsoft.com/office/drawing/2014/main" id="{CE5453E0-9189-533D-AEE9-D92DB213699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2397377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Effects of Factor Movements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12413" y="1304764"/>
            <a:ext cx="10567173" cy="4248472"/>
          </a:xfrm>
        </p:spPr>
        <p:txBody>
          <a:bodyPr/>
          <a:lstStyle/>
          <a:p>
            <a:pPr algn="just">
              <a:spcBef>
                <a:spcPts val="1200"/>
              </a:spcBef>
              <a:spcAft>
                <a:spcPts val="1200"/>
              </a:spcAft>
              <a:buClr>
                <a:schemeClr val="tx1">
                  <a:lumMod val="95000"/>
                  <a:lumOff val="5000"/>
                </a:schemeClr>
              </a:buClr>
            </a:pPr>
            <a:r>
              <a:rPr lang="en-GB" altLang="en-US" dirty="0"/>
              <a:t>Factor movements alter factor endowments.</a:t>
            </a:r>
          </a:p>
          <a:p>
            <a:pPr algn="just">
              <a:spcBef>
                <a:spcPts val="1200"/>
              </a:spcBef>
              <a:spcAft>
                <a:spcPts val="1200"/>
              </a:spcAft>
              <a:buClr>
                <a:schemeClr val="tx1">
                  <a:lumMod val="95000"/>
                  <a:lumOff val="5000"/>
                </a:schemeClr>
              </a:buClr>
            </a:pPr>
            <a:r>
              <a:rPr lang="en-GB" altLang="en-US" dirty="0"/>
              <a:t>Factor movements are substantial for many countries and insignificant for others.</a:t>
            </a:r>
          </a:p>
          <a:p>
            <a:pPr algn="just">
              <a:spcBef>
                <a:spcPts val="1200"/>
              </a:spcBef>
              <a:spcAft>
                <a:spcPts val="1200"/>
              </a:spcAft>
              <a:buClr>
                <a:schemeClr val="tx1">
                  <a:lumMod val="95000"/>
                  <a:lumOff val="5000"/>
                </a:schemeClr>
              </a:buClr>
            </a:pPr>
            <a:r>
              <a:rPr lang="en-GB" altLang="en-US" dirty="0"/>
              <a:t>Although labour and capital are different production factors, they are intertwined.</a:t>
            </a:r>
          </a:p>
          <a:p>
            <a:pPr algn="just">
              <a:spcBef>
                <a:spcPts val="1200"/>
              </a:spcBef>
              <a:spcAft>
                <a:spcPts val="1200"/>
              </a:spcAft>
              <a:buClr>
                <a:schemeClr val="tx1">
                  <a:lumMod val="95000"/>
                  <a:lumOff val="5000"/>
                </a:schemeClr>
              </a:buClr>
            </a:pPr>
            <a:r>
              <a:rPr lang="en-GB" altLang="en-US" dirty="0"/>
              <a:t>Pros and cons of outward and inward migration</a:t>
            </a:r>
          </a:p>
          <a:p>
            <a:endParaRPr lang="en-US" dirty="0"/>
          </a:p>
          <a:p>
            <a:pPr marL="0" indent="0" eaLnBrk="1" hangingPunct="1">
              <a:buNone/>
              <a:defRPr/>
            </a:pPr>
            <a:endParaRPr lang="en-GB" altLang="en-US" dirty="0"/>
          </a:p>
        </p:txBody>
      </p:sp>
      <p:sp>
        <p:nvSpPr>
          <p:cNvPr id="2" name="Footer Placeholder 1">
            <a:extLst>
              <a:ext uri="{FF2B5EF4-FFF2-40B4-BE49-F238E27FC236}">
                <a16:creationId xmlns:a16="http://schemas.microsoft.com/office/drawing/2014/main" id="{236E9295-7BB7-2FEA-9DF1-A2903764CBEC}"/>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338487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44672" cy="1143000"/>
          </a:xfrm>
        </p:spPr>
        <p:txBody>
          <a:bodyPr/>
          <a:lstStyle/>
          <a:p>
            <a:pPr eaLnBrk="1" hangingPunct="1"/>
            <a:r>
              <a:rPr lang="en-GB" altLang="en-US" sz="3600" b="1" dirty="0">
                <a:solidFill>
                  <a:schemeClr val="tx2">
                    <a:lumMod val="75000"/>
                  </a:schemeClr>
                </a:solidFill>
              </a:rPr>
              <a:t>The Relationship Between Trade and Factor Mobility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628800"/>
            <a:ext cx="10639181" cy="4032448"/>
          </a:xfrm>
        </p:spPr>
        <p:txBody>
          <a:bodyPr/>
          <a:lstStyle/>
          <a:p>
            <a:pPr algn="just">
              <a:spcBef>
                <a:spcPts val="1200"/>
              </a:spcBef>
              <a:spcAft>
                <a:spcPts val="1200"/>
              </a:spcAft>
            </a:pPr>
            <a:r>
              <a:rPr lang="en-GB" altLang="en-US" dirty="0"/>
              <a:t>Capital and labour move internationally to gain more income and flee adverse political situations</a:t>
            </a:r>
          </a:p>
          <a:p>
            <a:pPr algn="just">
              <a:spcBef>
                <a:spcPts val="1200"/>
              </a:spcBef>
              <a:spcAft>
                <a:spcPts val="1200"/>
              </a:spcAft>
            </a:pPr>
            <a:r>
              <a:rPr lang="en-GB" altLang="en-US" dirty="0"/>
              <a:t>Although international mobility of production factors may be a substitute for trade, the mobility may stimulate trade through sales of components, equipment, and complementary products</a:t>
            </a:r>
          </a:p>
          <a:p>
            <a:endParaRPr lang="en-US" sz="2800" dirty="0"/>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B42E854E-6FEF-C342-EB5D-33D7C8D3664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5800144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26693"/>
            <a:ext cx="12192000" cy="1143000"/>
          </a:xfrm>
        </p:spPr>
        <p:txBody>
          <a:bodyPr/>
          <a:lstStyle/>
          <a:p>
            <a:pPr eaLnBrk="1" hangingPunct="1"/>
            <a:r>
              <a:rPr lang="en-GB" altLang="en-US" sz="3600" b="1" dirty="0">
                <a:solidFill>
                  <a:schemeClr val="tx2">
                    <a:lumMod val="75000"/>
                  </a:schemeClr>
                </a:solidFill>
              </a:rPr>
              <a:t>Factors Affecting the Flow of Goods and Services</a:t>
            </a:r>
          </a:p>
        </p:txBody>
      </p:sp>
      <p:pic>
        <p:nvPicPr>
          <p:cNvPr id="3" name="Picture Placeholder 11" descr="A flow diagram depicting the factors affecting the flow of goods and services between countries and their relation with the countries competitive environment.&#10;Long description is available in notes, Press F6">
            <a:extLst>
              <a:ext uri="{FF2B5EF4-FFF2-40B4-BE49-F238E27FC236}">
                <a16:creationId xmlns:a16="http://schemas.microsoft.com/office/drawing/2014/main" id="{6B0F3A70-E0D7-111F-1F15-15952BF564AF}"/>
              </a:ext>
            </a:extLst>
          </p:cNvPr>
          <p:cNvPicPr>
            <a:picLocks noChangeAspect="1"/>
          </p:cNvPicPr>
          <p:nvPr/>
        </p:nvPicPr>
        <p:blipFill rotWithShape="1">
          <a:blip r:embed="rId3">
            <a:extLst>
              <a:ext uri="{28A0092B-C50C-407E-A947-70E740481C1C}">
                <a14:useLocalDpi xmlns:a14="http://schemas.microsoft.com/office/drawing/2010/main" val="0"/>
              </a:ext>
            </a:extLst>
          </a:blip>
          <a:srcRect b="6624"/>
          <a:stretch/>
        </p:blipFill>
        <p:spPr>
          <a:xfrm>
            <a:off x="875420" y="1371396"/>
            <a:ext cx="10441160" cy="4316911"/>
          </a:xfrm>
          <a:prstGeom prst="rect">
            <a:avLst/>
          </a:prstGeom>
        </p:spPr>
      </p:pic>
      <p:sp>
        <p:nvSpPr>
          <p:cNvPr id="2" name="Footer Placeholder 1">
            <a:extLst>
              <a:ext uri="{FF2B5EF4-FFF2-40B4-BE49-F238E27FC236}">
                <a16:creationId xmlns:a16="http://schemas.microsoft.com/office/drawing/2014/main" id="{A9C4B5FC-8663-BC95-054C-01C6F4C0D6E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90456350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nodeType="with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1500" fill="hold"/>
                                        <p:tgtEl>
                                          <p:spTgt spid="3"/>
                                        </p:tgtEl>
                                        <p:attrNameLst>
                                          <p:attrName>ppt_w</p:attrName>
                                        </p:attrNameLst>
                                      </p:cBhvr>
                                      <p:tavLst>
                                        <p:tav tm="0">
                                          <p:val>
                                            <p:fltVal val="0"/>
                                          </p:val>
                                        </p:tav>
                                        <p:tav tm="100000">
                                          <p:val>
                                            <p:strVal val="#ppt_w"/>
                                          </p:val>
                                        </p:tav>
                                      </p:tavLst>
                                    </p:anim>
                                    <p:anim calcmode="lin" valueType="num">
                                      <p:cBhvr>
                                        <p:cTn id="8" dur="1500" fill="hold"/>
                                        <p:tgtEl>
                                          <p:spTgt spid="3"/>
                                        </p:tgtEl>
                                        <p:attrNameLst>
                                          <p:attrName>ppt_h</p:attrName>
                                        </p:attrNameLst>
                                      </p:cBhvr>
                                      <p:tavLst>
                                        <p:tav tm="0">
                                          <p:val>
                                            <p:fltVal val="0"/>
                                          </p:val>
                                        </p:tav>
                                        <p:tav tm="100000">
                                          <p:val>
                                            <p:strVal val="#ppt_h"/>
                                          </p:val>
                                        </p:tav>
                                      </p:tavLst>
                                    </p:anim>
                                    <p:animEffect transition="in" filter="fade">
                                      <p:cBhvr>
                                        <p:cTn id="9" dur="1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Why Governments Intervene in Trade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2564904"/>
            <a:ext cx="5112568" cy="2952328"/>
          </a:xfrm>
        </p:spPr>
        <p:txBody>
          <a:bodyPr/>
          <a:lstStyle/>
          <a:p>
            <a:r>
              <a:rPr lang="en-GB" sz="2800" dirty="0"/>
              <a:t>Preventing unemployment </a:t>
            </a:r>
          </a:p>
          <a:p>
            <a:r>
              <a:rPr lang="en-GB" altLang="en-US" sz="2800" dirty="0"/>
              <a:t>Protecting infant industries</a:t>
            </a:r>
          </a:p>
          <a:p>
            <a:r>
              <a:rPr lang="en-GB" altLang="en-US" sz="2800" dirty="0"/>
              <a:t>Promoting industrialisation </a:t>
            </a:r>
          </a:p>
          <a:p>
            <a:r>
              <a:rPr lang="en-GB" altLang="en-US" sz="2800" dirty="0"/>
              <a:t>Improving comparative position</a:t>
            </a:r>
            <a:endParaRPr lang="en-GB" altLang="en-US" sz="2400" dirty="0"/>
          </a:p>
        </p:txBody>
      </p:sp>
      <p:sp>
        <p:nvSpPr>
          <p:cNvPr id="4" name="Content Placeholder 2">
            <a:extLst>
              <a:ext uri="{FF2B5EF4-FFF2-40B4-BE49-F238E27FC236}">
                <a16:creationId xmlns:a16="http://schemas.microsoft.com/office/drawing/2014/main" id="{15F8B20F-F690-491F-AD30-B71747B259BB}"/>
              </a:ext>
            </a:extLst>
          </p:cNvPr>
          <p:cNvSpPr txBox="1">
            <a:spLocks/>
          </p:cNvSpPr>
          <p:nvPr/>
        </p:nvSpPr>
        <p:spPr bwMode="auto">
          <a:xfrm>
            <a:off x="6096000" y="2564904"/>
            <a:ext cx="5472608" cy="29523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essential industries </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Dealing with unfriendly countries</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Maintaining or extending spheres of influence</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r>
              <a:rPr kumimoji="0" lang="en-GB" altLang="en-US" sz="2800" b="0" i="0" u="none" strike="noStrike" kern="1200" cap="none" spc="0" normalizeH="0" baseline="0" noProof="0" dirty="0">
                <a:ln>
                  <a:noFill/>
                </a:ln>
                <a:solidFill>
                  <a:prstClr val="black"/>
                </a:solidFill>
                <a:effectLst/>
                <a:uLnTx/>
                <a:uFillTx/>
                <a:latin typeface="Myriad Pro"/>
                <a:ea typeface="+mn-ea"/>
                <a:cs typeface="+mn-cs"/>
              </a:rPr>
              <a:t>Preserving national identity</a:t>
            </a:r>
          </a:p>
          <a:p>
            <a:pPr marL="342900" marR="0" lvl="0" indent="-342900" algn="l" defTabSz="914400" rtl="0" eaLnBrk="1" fontAlgn="base" latinLnBrk="0" hangingPunct="1">
              <a:lnSpc>
                <a:spcPct val="100000"/>
              </a:lnSpc>
              <a:spcBef>
                <a:spcPct val="20000"/>
              </a:spcBef>
              <a:spcAft>
                <a:spcPct val="0"/>
              </a:spcAft>
              <a:buClrTx/>
              <a:buSzTx/>
              <a:buFont typeface="Arial" panose="020B0604020202020204" pitchFamily="34" charset="0"/>
              <a:buChar char="•"/>
              <a:tabLst/>
              <a:defRPr/>
            </a:pPr>
            <a:endParaRPr kumimoji="0" lang="en-GB" altLang="en-US" sz="2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2" name="Rectangle: Rounded Corners 1">
            <a:extLst>
              <a:ext uri="{FF2B5EF4-FFF2-40B4-BE49-F238E27FC236}">
                <a16:creationId xmlns:a16="http://schemas.microsoft.com/office/drawing/2014/main" id="{B7E8DBF0-E071-4D8B-AEC7-F0CF41B8B025}"/>
              </a:ext>
            </a:extLst>
          </p:cNvPr>
          <p:cNvSpPr/>
          <p:nvPr/>
        </p:nvSpPr>
        <p:spPr>
          <a:xfrm>
            <a:off x="1019436"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Economic Rationales</a:t>
            </a:r>
          </a:p>
        </p:txBody>
      </p:sp>
      <p:sp>
        <p:nvSpPr>
          <p:cNvPr id="3" name="Rectangle: Rounded Corners 2">
            <a:extLst>
              <a:ext uri="{FF2B5EF4-FFF2-40B4-BE49-F238E27FC236}">
                <a16:creationId xmlns:a16="http://schemas.microsoft.com/office/drawing/2014/main" id="{F53EB48F-2102-48F5-A37F-14ACA8CAB185}"/>
              </a:ext>
            </a:extLst>
          </p:cNvPr>
          <p:cNvSpPr/>
          <p:nvPr/>
        </p:nvSpPr>
        <p:spPr>
          <a:xfrm>
            <a:off x="6528048" y="1313892"/>
            <a:ext cx="4608512" cy="10801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Arial Black" panose="020B0A04020102020204" pitchFamily="34" charset="0"/>
                <a:ea typeface="+mn-ea"/>
                <a:cs typeface="+mn-cs"/>
              </a:rPr>
              <a:t>Non-economic Rationales</a:t>
            </a:r>
          </a:p>
        </p:txBody>
      </p:sp>
      <p:sp>
        <p:nvSpPr>
          <p:cNvPr id="5" name="Footer Placeholder 1">
            <a:extLst>
              <a:ext uri="{FF2B5EF4-FFF2-40B4-BE49-F238E27FC236}">
                <a16:creationId xmlns:a16="http://schemas.microsoft.com/office/drawing/2014/main" id="{0462511D-3F82-6D42-5982-336E4B1507F4}"/>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341685731"/>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par>
                                <p:cTn id="10" presetID="53" presetClass="entr" presetSubtype="16" fill="hold" grpId="0" nodeType="with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ppt_w</p:attrName>
                                        </p:attrNameLst>
                                      </p:cBhvr>
                                      <p:tavLst>
                                        <p:tav tm="0">
                                          <p:val>
                                            <p:fltVal val="0"/>
                                          </p:val>
                                        </p:tav>
                                        <p:tav tm="100000">
                                          <p:val>
                                            <p:strVal val="#ppt_w"/>
                                          </p:val>
                                        </p:tav>
                                      </p:tavLst>
                                    </p:anim>
                                    <p:anim calcmode="lin" valueType="num">
                                      <p:cBhvr>
                                        <p:cTn id="13" dur="500" fill="hold"/>
                                        <p:tgtEl>
                                          <p:spTgt spid="3"/>
                                        </p:tgtEl>
                                        <p:attrNameLst>
                                          <p:attrName>ppt_h</p:attrName>
                                        </p:attrNameLst>
                                      </p:cBhvr>
                                      <p:tavLst>
                                        <p:tav tm="0">
                                          <p:val>
                                            <p:fltVal val="0"/>
                                          </p:val>
                                        </p:tav>
                                        <p:tav tm="100000">
                                          <p:val>
                                            <p:strVal val="#ppt_h"/>
                                          </p:val>
                                        </p:tav>
                                      </p:tavLst>
                                    </p:anim>
                                    <p:animEffect transition="in" filter="fade">
                                      <p:cBhvr>
                                        <p:cTn id="14" dur="500"/>
                                        <p:tgtEl>
                                          <p:spTgt spid="3"/>
                                        </p:tgtEl>
                                      </p:cBhvr>
                                    </p:animEffect>
                                  </p:childTnLst>
                                </p:cTn>
                              </p:par>
                              <p:par>
                                <p:cTn id="15" presetID="42" presetClass="entr" presetSubtype="0" fill="hold" grpId="0" nodeType="withEffect">
                                  <p:stCondLst>
                                    <p:cond delay="0"/>
                                  </p:stCondLst>
                                  <p:childTnLst>
                                    <p:set>
                                      <p:cBhvr>
                                        <p:cTn id="16" dur="1" fill="hold">
                                          <p:stCondLst>
                                            <p:cond delay="0"/>
                                          </p:stCondLst>
                                        </p:cTn>
                                        <p:tgtEl>
                                          <p:spTgt spid="7172">
                                            <p:txEl>
                                              <p:pRg st="0" end="0"/>
                                            </p:txEl>
                                          </p:spTgt>
                                        </p:tgtEl>
                                        <p:attrNameLst>
                                          <p:attrName>style.visibility</p:attrName>
                                        </p:attrNameLst>
                                      </p:cBhvr>
                                      <p:to>
                                        <p:strVal val="visible"/>
                                      </p:to>
                                    </p:set>
                                    <p:animEffect transition="in" filter="fade">
                                      <p:cBhvr>
                                        <p:cTn id="17" dur="1000"/>
                                        <p:tgtEl>
                                          <p:spTgt spid="7172">
                                            <p:txEl>
                                              <p:pRg st="0" end="0"/>
                                            </p:txEl>
                                          </p:spTgt>
                                        </p:tgtEl>
                                      </p:cBhvr>
                                    </p:animEffect>
                                    <p:anim calcmode="lin" valueType="num">
                                      <p:cBhvr>
                                        <p:cTn id="1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1" end="1"/>
                                            </p:txEl>
                                          </p:spTgt>
                                        </p:tgtEl>
                                        <p:attrNameLst>
                                          <p:attrName>style.visibility</p:attrName>
                                        </p:attrNameLst>
                                      </p:cBhvr>
                                      <p:to>
                                        <p:strVal val="visible"/>
                                      </p:to>
                                    </p:set>
                                    <p:animEffect transition="in" filter="fade">
                                      <p:cBhvr>
                                        <p:cTn id="22" dur="1000"/>
                                        <p:tgtEl>
                                          <p:spTgt spid="7172">
                                            <p:txEl>
                                              <p:pRg st="1" end="1"/>
                                            </p:txEl>
                                          </p:spTgt>
                                        </p:tgtEl>
                                      </p:cBhvr>
                                    </p:animEffect>
                                    <p:anim calcmode="lin" valueType="num">
                                      <p:cBhvr>
                                        <p:cTn id="2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2" end="2"/>
                                            </p:txEl>
                                          </p:spTgt>
                                        </p:tgtEl>
                                        <p:attrNameLst>
                                          <p:attrName>style.visibility</p:attrName>
                                        </p:attrNameLst>
                                      </p:cBhvr>
                                      <p:to>
                                        <p:strVal val="visible"/>
                                      </p:to>
                                    </p:set>
                                    <p:animEffect transition="in" filter="fade">
                                      <p:cBhvr>
                                        <p:cTn id="27" dur="1000"/>
                                        <p:tgtEl>
                                          <p:spTgt spid="7172">
                                            <p:txEl>
                                              <p:pRg st="2" end="2"/>
                                            </p:txEl>
                                          </p:spTgt>
                                        </p:tgtEl>
                                      </p:cBhvr>
                                    </p:animEffect>
                                    <p:anim calcmode="lin" valueType="num">
                                      <p:cBhvr>
                                        <p:cTn id="2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3" end="3"/>
                                            </p:txEl>
                                          </p:spTgt>
                                        </p:tgtEl>
                                        <p:attrNameLst>
                                          <p:attrName>style.visibility</p:attrName>
                                        </p:attrNameLst>
                                      </p:cBhvr>
                                      <p:to>
                                        <p:strVal val="visible"/>
                                      </p:to>
                                    </p:set>
                                    <p:animEffect transition="in" filter="fade">
                                      <p:cBhvr>
                                        <p:cTn id="32" dur="1000"/>
                                        <p:tgtEl>
                                          <p:spTgt spid="7172">
                                            <p:txEl>
                                              <p:pRg st="3" end="3"/>
                                            </p:txEl>
                                          </p:spTgt>
                                        </p:tgtEl>
                                      </p:cBhvr>
                                    </p:animEffect>
                                    <p:anim calcmode="lin" valueType="num">
                                      <p:cBhvr>
                                        <p:cTn id="3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35" presetID="42" presetClass="entr" presetSubtype="0" fill="hold" grpId="0" nodeType="withEffect">
                                  <p:stCondLst>
                                    <p:cond delay="0"/>
                                  </p:stCondLst>
                                  <p:childTnLst>
                                    <p:set>
                                      <p:cBhvr>
                                        <p:cTn id="36" dur="1" fill="hold">
                                          <p:stCondLst>
                                            <p:cond delay="0"/>
                                          </p:stCondLst>
                                        </p:cTn>
                                        <p:tgtEl>
                                          <p:spTgt spid="4"/>
                                        </p:tgtEl>
                                        <p:attrNameLst>
                                          <p:attrName>style.visibility</p:attrName>
                                        </p:attrNameLst>
                                      </p:cBhvr>
                                      <p:to>
                                        <p:strVal val="visible"/>
                                      </p:to>
                                    </p:set>
                                    <p:animEffect transition="in" filter="fade">
                                      <p:cBhvr>
                                        <p:cTn id="37" dur="1000"/>
                                        <p:tgtEl>
                                          <p:spTgt spid="4"/>
                                        </p:tgtEl>
                                      </p:cBhvr>
                                    </p:animEffect>
                                    <p:anim calcmode="lin" valueType="num">
                                      <p:cBhvr>
                                        <p:cTn id="38" dur="1000" fill="hold"/>
                                        <p:tgtEl>
                                          <p:spTgt spid="4"/>
                                        </p:tgtEl>
                                        <p:attrNameLst>
                                          <p:attrName>ppt_x</p:attrName>
                                        </p:attrNameLst>
                                      </p:cBhvr>
                                      <p:tavLst>
                                        <p:tav tm="0">
                                          <p:val>
                                            <p:strVal val="#ppt_x"/>
                                          </p:val>
                                        </p:tav>
                                        <p:tav tm="100000">
                                          <p:val>
                                            <p:strVal val="#ppt_x"/>
                                          </p:val>
                                        </p:tav>
                                      </p:tavLst>
                                    </p:anim>
                                    <p:anim calcmode="lin" valueType="num">
                                      <p:cBhvr>
                                        <p:cTn id="3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uiExpand="1" build="p"/>
      <p:bldP spid="4" grpId="0"/>
      <p:bldP spid="2" grpId="0" animBg="1"/>
      <p:bldP spid="3" grpId="0" animBg="1"/>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Import Restrictions to Create Domestic Employment</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340768"/>
            <a:ext cx="10927214" cy="4320480"/>
          </a:xfrm>
        </p:spPr>
        <p:txBody>
          <a:bodyPr/>
          <a:lstStyle/>
          <a:p>
            <a:pPr eaLnBrk="1" hangingPunct="1">
              <a:spcBef>
                <a:spcPts val="1200"/>
              </a:spcBef>
              <a:spcAft>
                <a:spcPts val="1200"/>
              </a:spcAft>
            </a:pPr>
            <a:r>
              <a:rPr lang="en-GB" altLang="en-US" sz="2800" dirty="0"/>
              <a:t>May lead to retaliation by other countries</a:t>
            </a:r>
          </a:p>
          <a:p>
            <a:pPr eaLnBrk="1" hangingPunct="1">
              <a:spcBef>
                <a:spcPts val="1200"/>
              </a:spcBef>
              <a:spcAft>
                <a:spcPts val="1200"/>
              </a:spcAft>
            </a:pPr>
            <a:r>
              <a:rPr lang="en-GB" altLang="en-US" sz="2800" dirty="0"/>
              <a:t>Are less likely retaliated against effectively by small economies</a:t>
            </a:r>
          </a:p>
          <a:p>
            <a:pPr eaLnBrk="1" hangingPunct="1">
              <a:spcBef>
                <a:spcPts val="1200"/>
              </a:spcBef>
              <a:spcAft>
                <a:spcPts val="1200"/>
              </a:spcAft>
            </a:pPr>
            <a:r>
              <a:rPr lang="en-GB" altLang="en-US" sz="2800" dirty="0"/>
              <a:t>Are less likely to be met with retaliation if implemented by small economies</a:t>
            </a:r>
          </a:p>
          <a:p>
            <a:pPr eaLnBrk="1" hangingPunct="1">
              <a:spcBef>
                <a:spcPts val="1200"/>
              </a:spcBef>
              <a:spcAft>
                <a:spcPts val="1200"/>
              </a:spcAft>
            </a:pPr>
            <a:r>
              <a:rPr lang="en-GB" altLang="en-US" sz="2800" dirty="0"/>
              <a:t>May decrease export jobs because of price increases for components</a:t>
            </a:r>
          </a:p>
          <a:p>
            <a:pPr eaLnBrk="1" hangingPunct="1">
              <a:spcBef>
                <a:spcPts val="1200"/>
              </a:spcBef>
              <a:spcAft>
                <a:spcPts val="1200"/>
              </a:spcAft>
            </a:pPr>
            <a:r>
              <a:rPr lang="en-GB" altLang="en-US" sz="2800" dirty="0"/>
              <a:t>May decrease export jobs because of lower incomes abroad</a:t>
            </a:r>
          </a:p>
          <a:p>
            <a:pPr marL="0" indent="0" eaLnBrk="1" hangingPunct="1">
              <a:buNone/>
              <a:defRPr/>
            </a:pPr>
            <a:endParaRPr lang="en-GB" altLang="en-US" sz="2400" dirty="0"/>
          </a:p>
        </p:txBody>
      </p:sp>
      <p:sp>
        <p:nvSpPr>
          <p:cNvPr id="2" name="Footer Placeholder 1">
            <a:extLst>
              <a:ext uri="{FF2B5EF4-FFF2-40B4-BE49-F238E27FC236}">
                <a16:creationId xmlns:a16="http://schemas.microsoft.com/office/drawing/2014/main" id="{9345FAC1-AB62-9345-DFB8-B13B3F39FD5B}"/>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0708445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Government Intervention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908720"/>
            <a:ext cx="10945216" cy="3528392"/>
          </a:xfrm>
        </p:spPr>
        <p:txBody>
          <a:bodyPr/>
          <a:lstStyle/>
          <a:p>
            <a:pPr algn="just" eaLnBrk="1" hangingPunct="1">
              <a:lnSpc>
                <a:spcPct val="90000"/>
              </a:lnSpc>
              <a:buClr>
                <a:schemeClr val="tx1"/>
              </a:buClr>
            </a:pPr>
            <a:r>
              <a:rPr lang="en-GB" altLang="en-US" b="1" dirty="0">
                <a:solidFill>
                  <a:schemeClr val="accent2">
                    <a:lumMod val="50000"/>
                  </a:schemeClr>
                </a:solidFill>
              </a:rPr>
              <a:t>Protecting “Infant-Industries”</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The infant-industry argument for protection holds that governmental prevention of import competition is necessary to help certain industries move from high-cost to low-cost production </a:t>
            </a:r>
          </a:p>
          <a:p>
            <a:pPr algn="just" eaLnBrk="1" hangingPunct="1">
              <a:lnSpc>
                <a:spcPct val="90000"/>
              </a:lnSpc>
              <a:buClr>
                <a:schemeClr val="tx1"/>
              </a:buClr>
            </a:pPr>
            <a:r>
              <a:rPr lang="en-GB" altLang="en-US" b="1" dirty="0">
                <a:solidFill>
                  <a:schemeClr val="accent6">
                    <a:lumMod val="50000"/>
                  </a:schemeClr>
                </a:solidFill>
              </a:rPr>
              <a:t>Developing an Industrial Base</a:t>
            </a:r>
          </a:p>
          <a:p>
            <a:pPr lvl="1" algn="just" eaLnBrk="1" hangingPunct="1">
              <a:lnSpc>
                <a:spcPct val="90000"/>
              </a:lnSpc>
              <a:buFont typeface="Wingdings" panose="05000000000000000000" pitchFamily="2" charset="2"/>
              <a:buChar char="§"/>
            </a:pPr>
            <a:r>
              <a:rPr lang="en-GB" altLang="en-US" dirty="0">
                <a:cs typeface="Times New Roman" panose="02020603050405020304" pitchFamily="18" charset="0"/>
              </a:rPr>
              <a:t>Countries seek protection to promote industrialization because that type of production: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5" name="Content Placeholder 2">
            <a:extLst>
              <a:ext uri="{FF2B5EF4-FFF2-40B4-BE49-F238E27FC236}">
                <a16:creationId xmlns:a16="http://schemas.microsoft.com/office/drawing/2014/main" id="{FFBD7B86-A3AF-4044-AD92-27429F4A5EDC}"/>
              </a:ext>
            </a:extLst>
          </p:cNvPr>
          <p:cNvSpPr txBox="1">
            <a:spLocks/>
          </p:cNvSpPr>
          <p:nvPr/>
        </p:nvSpPr>
        <p:spPr bwMode="auto">
          <a:xfrm>
            <a:off x="1199456" y="4432031"/>
            <a:ext cx="5223955"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faster growth than agriculture</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in investment funds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Diversifies the economy</a:t>
            </a:r>
          </a:p>
        </p:txBody>
      </p:sp>
      <p:sp>
        <p:nvSpPr>
          <p:cNvPr id="7" name="Content Placeholder 2">
            <a:extLst>
              <a:ext uri="{FF2B5EF4-FFF2-40B4-BE49-F238E27FC236}">
                <a16:creationId xmlns:a16="http://schemas.microsoft.com/office/drawing/2014/main" id="{50CBF197-8D1D-4966-B152-2AF3258EA6F2}"/>
              </a:ext>
            </a:extLst>
          </p:cNvPr>
          <p:cNvSpPr txBox="1">
            <a:spLocks/>
          </p:cNvSpPr>
          <p:nvPr/>
        </p:nvSpPr>
        <p:spPr bwMode="auto">
          <a:xfrm>
            <a:off x="6023992" y="4432031"/>
            <a:ext cx="6016043" cy="1277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Brings more income than primary products do</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Reduces imports and promotes exports</a:t>
            </a:r>
          </a:p>
          <a:p>
            <a:pPr marL="342900" marR="0" lvl="0" indent="-342900" algn="just" defTabSz="914400" rtl="0" eaLnBrk="1" fontAlgn="base" latinLnBrk="0" hangingPunct="1">
              <a:lnSpc>
                <a:spcPct val="90000"/>
              </a:lnSpc>
              <a:spcBef>
                <a:spcPct val="20000"/>
              </a:spcBef>
              <a:spcAft>
                <a:spcPct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prstClr val="black"/>
                </a:solidFill>
                <a:effectLst/>
                <a:uLnTx/>
                <a:uFillTx/>
                <a:latin typeface="Myriad Pro"/>
                <a:ea typeface="+mn-ea"/>
                <a:cs typeface="Times New Roman" panose="02020603050405020304" pitchFamily="18" charset="0"/>
              </a:rPr>
              <a:t>Helps the nation-building process</a:t>
            </a:r>
          </a:p>
        </p:txBody>
      </p:sp>
      <p:sp>
        <p:nvSpPr>
          <p:cNvPr id="2" name="Footer Placeholder 1">
            <a:extLst>
              <a:ext uri="{FF2B5EF4-FFF2-40B4-BE49-F238E27FC236}">
                <a16:creationId xmlns:a16="http://schemas.microsoft.com/office/drawing/2014/main" id="{B838E399-6E19-AC22-848D-9E6F452C967D}"/>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89879152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par>
                          <p:cTn id="25" fill="hold">
                            <p:stCondLst>
                              <p:cond delay="1000"/>
                            </p:stCondLst>
                            <p:childTnLst>
                              <p:par>
                                <p:cTn id="26" presetID="53" presetClass="entr" presetSubtype="16" fill="hold" grpId="0" nodeType="afterEffect">
                                  <p:stCondLst>
                                    <p:cond delay="750"/>
                                  </p:stCondLst>
                                  <p:childTnLst>
                                    <p:set>
                                      <p:cBhvr>
                                        <p:cTn id="27" dur="1" fill="hold">
                                          <p:stCondLst>
                                            <p:cond delay="0"/>
                                          </p:stCondLst>
                                        </p:cTn>
                                        <p:tgtEl>
                                          <p:spTgt spid="5"/>
                                        </p:tgtEl>
                                        <p:attrNameLst>
                                          <p:attrName>style.visibility</p:attrName>
                                        </p:attrNameLst>
                                      </p:cBhvr>
                                      <p:to>
                                        <p:strVal val="visible"/>
                                      </p:to>
                                    </p:set>
                                    <p:anim calcmode="lin" valueType="num">
                                      <p:cBhvr>
                                        <p:cTn id="28" dur="1250" fill="hold"/>
                                        <p:tgtEl>
                                          <p:spTgt spid="5"/>
                                        </p:tgtEl>
                                        <p:attrNameLst>
                                          <p:attrName>ppt_w</p:attrName>
                                        </p:attrNameLst>
                                      </p:cBhvr>
                                      <p:tavLst>
                                        <p:tav tm="0">
                                          <p:val>
                                            <p:fltVal val="0"/>
                                          </p:val>
                                        </p:tav>
                                        <p:tav tm="100000">
                                          <p:val>
                                            <p:strVal val="#ppt_w"/>
                                          </p:val>
                                        </p:tav>
                                      </p:tavLst>
                                    </p:anim>
                                    <p:anim calcmode="lin" valueType="num">
                                      <p:cBhvr>
                                        <p:cTn id="29" dur="1250" fill="hold"/>
                                        <p:tgtEl>
                                          <p:spTgt spid="5"/>
                                        </p:tgtEl>
                                        <p:attrNameLst>
                                          <p:attrName>ppt_h</p:attrName>
                                        </p:attrNameLst>
                                      </p:cBhvr>
                                      <p:tavLst>
                                        <p:tav tm="0">
                                          <p:val>
                                            <p:fltVal val="0"/>
                                          </p:val>
                                        </p:tav>
                                        <p:tav tm="100000">
                                          <p:val>
                                            <p:strVal val="#ppt_h"/>
                                          </p:val>
                                        </p:tav>
                                      </p:tavLst>
                                    </p:anim>
                                    <p:animEffect transition="in" filter="fade">
                                      <p:cBhvr>
                                        <p:cTn id="30" dur="1250"/>
                                        <p:tgtEl>
                                          <p:spTgt spid="5"/>
                                        </p:tgtEl>
                                      </p:cBhvr>
                                    </p:animEffect>
                                  </p:childTnLst>
                                </p:cTn>
                              </p:par>
                              <p:par>
                                <p:cTn id="31" presetID="53" presetClass="entr" presetSubtype="16" fill="hold" grpId="0" nodeType="withEffect">
                                  <p:stCondLst>
                                    <p:cond delay="750"/>
                                  </p:stCondLst>
                                  <p:childTnLst>
                                    <p:set>
                                      <p:cBhvr>
                                        <p:cTn id="32" dur="1" fill="hold">
                                          <p:stCondLst>
                                            <p:cond delay="0"/>
                                          </p:stCondLst>
                                        </p:cTn>
                                        <p:tgtEl>
                                          <p:spTgt spid="7"/>
                                        </p:tgtEl>
                                        <p:attrNameLst>
                                          <p:attrName>style.visibility</p:attrName>
                                        </p:attrNameLst>
                                      </p:cBhvr>
                                      <p:to>
                                        <p:strVal val="visible"/>
                                      </p:to>
                                    </p:set>
                                    <p:anim calcmode="lin" valueType="num">
                                      <p:cBhvr>
                                        <p:cTn id="33" dur="1250" fill="hold"/>
                                        <p:tgtEl>
                                          <p:spTgt spid="7"/>
                                        </p:tgtEl>
                                        <p:attrNameLst>
                                          <p:attrName>ppt_w</p:attrName>
                                        </p:attrNameLst>
                                      </p:cBhvr>
                                      <p:tavLst>
                                        <p:tav tm="0">
                                          <p:val>
                                            <p:fltVal val="0"/>
                                          </p:val>
                                        </p:tav>
                                        <p:tav tm="100000">
                                          <p:val>
                                            <p:strVal val="#ppt_w"/>
                                          </p:val>
                                        </p:tav>
                                      </p:tavLst>
                                    </p:anim>
                                    <p:anim calcmode="lin" valueType="num">
                                      <p:cBhvr>
                                        <p:cTn id="34" dur="1250" fill="hold"/>
                                        <p:tgtEl>
                                          <p:spTgt spid="7"/>
                                        </p:tgtEl>
                                        <p:attrNameLst>
                                          <p:attrName>ppt_h</p:attrName>
                                        </p:attrNameLst>
                                      </p:cBhvr>
                                      <p:tavLst>
                                        <p:tav tm="0">
                                          <p:val>
                                            <p:fltVal val="0"/>
                                          </p:val>
                                        </p:tav>
                                        <p:tav tm="100000">
                                          <p:val>
                                            <p:strVal val="#ppt_h"/>
                                          </p:val>
                                        </p:tav>
                                      </p:tavLst>
                                    </p:anim>
                                    <p:animEffect transition="in" filter="fade">
                                      <p:cBhvr>
                                        <p:cTn id="35" dur="12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Assumptions in Developing an Industrial Base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412776"/>
            <a:ext cx="10927214" cy="4248472"/>
          </a:xfrm>
        </p:spPr>
        <p:txBody>
          <a:bodyPr/>
          <a:lstStyle/>
          <a:p>
            <a:pPr eaLnBrk="1" hangingPunct="1">
              <a:spcBef>
                <a:spcPts val="1200"/>
              </a:spcBef>
              <a:spcAft>
                <a:spcPts val="600"/>
              </a:spcAft>
            </a:pPr>
            <a:r>
              <a:rPr lang="en-GB" altLang="en-US" sz="2800" dirty="0"/>
              <a:t>Surplus Workers</a:t>
            </a:r>
          </a:p>
          <a:p>
            <a:pPr eaLnBrk="1" hangingPunct="1">
              <a:spcBef>
                <a:spcPts val="1200"/>
              </a:spcBef>
              <a:spcAft>
                <a:spcPts val="600"/>
              </a:spcAft>
            </a:pPr>
            <a:r>
              <a:rPr lang="en-GB" altLang="en-US" sz="2800" dirty="0"/>
              <a:t>Investment Inflows</a:t>
            </a:r>
          </a:p>
          <a:p>
            <a:pPr eaLnBrk="1" hangingPunct="1">
              <a:spcBef>
                <a:spcPts val="1200"/>
              </a:spcBef>
              <a:spcAft>
                <a:spcPts val="600"/>
              </a:spcAft>
            </a:pPr>
            <a:r>
              <a:rPr lang="en-GB" altLang="en-US" sz="2800" dirty="0"/>
              <a:t>Diversification</a:t>
            </a:r>
          </a:p>
          <a:p>
            <a:pPr eaLnBrk="1" hangingPunct="1">
              <a:spcBef>
                <a:spcPts val="1200"/>
              </a:spcBef>
              <a:spcAft>
                <a:spcPts val="600"/>
              </a:spcAft>
            </a:pPr>
            <a:r>
              <a:rPr lang="en-GB" altLang="en-US" sz="2800" dirty="0"/>
              <a:t>Growth in Manufactured Goods</a:t>
            </a:r>
          </a:p>
          <a:p>
            <a:pPr eaLnBrk="1" hangingPunct="1">
              <a:spcBef>
                <a:spcPts val="1200"/>
              </a:spcBef>
              <a:spcAft>
                <a:spcPts val="600"/>
              </a:spcAft>
            </a:pPr>
            <a:r>
              <a:rPr lang="en-GB" altLang="en-US" sz="2800" dirty="0"/>
              <a:t>Import Substitution and Export-Led Development</a:t>
            </a:r>
          </a:p>
          <a:p>
            <a:pPr eaLnBrk="1" hangingPunct="1">
              <a:spcBef>
                <a:spcPts val="1200"/>
              </a:spcBef>
              <a:spcAft>
                <a:spcPts val="600"/>
              </a:spcAft>
            </a:pPr>
            <a:r>
              <a:rPr lang="en-GB" altLang="en-US" sz="2800" dirty="0"/>
              <a:t>Nation Building</a:t>
            </a:r>
          </a:p>
        </p:txBody>
      </p:sp>
      <p:sp>
        <p:nvSpPr>
          <p:cNvPr id="2" name="Footer Placeholder 1">
            <a:extLst>
              <a:ext uri="{FF2B5EF4-FFF2-40B4-BE49-F238E27FC236}">
                <a16:creationId xmlns:a16="http://schemas.microsoft.com/office/drawing/2014/main" id="{7D0DD4A8-07BA-913E-D6FB-CB3C86649A17}"/>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208904483"/>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grpId="0"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Economic Relationships with Other Countries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176960"/>
            <a:ext cx="10765195" cy="4680520"/>
          </a:xfrm>
        </p:spPr>
        <p:txBody>
          <a:bodyPr/>
          <a:lstStyle/>
          <a:p>
            <a:pPr algn="just" eaLnBrk="1" hangingPunct="1">
              <a:lnSpc>
                <a:spcPct val="90000"/>
              </a:lnSpc>
            </a:pPr>
            <a:r>
              <a:rPr lang="en-GB" altLang="en-US" dirty="0"/>
              <a:t>Trade controls are used to improve economic relations with other countries</a:t>
            </a:r>
          </a:p>
          <a:p>
            <a:pPr algn="just" eaLnBrk="1" hangingPunct="1">
              <a:lnSpc>
                <a:spcPct val="90000"/>
              </a:lnSpc>
            </a:pPr>
            <a:r>
              <a:rPr lang="en-GB" altLang="en-US" dirty="0"/>
              <a:t>Their objectives include improving the balance of:</a:t>
            </a:r>
          </a:p>
          <a:p>
            <a:pPr lvl="1" algn="just" eaLnBrk="1" hangingPunct="1">
              <a:lnSpc>
                <a:spcPct val="90000"/>
              </a:lnSpc>
            </a:pPr>
            <a:r>
              <a:rPr lang="en-GB" altLang="en-US" dirty="0"/>
              <a:t>payments</a:t>
            </a:r>
          </a:p>
          <a:p>
            <a:pPr lvl="1" algn="just" eaLnBrk="1" hangingPunct="1">
              <a:lnSpc>
                <a:spcPct val="90000"/>
              </a:lnSpc>
            </a:pPr>
            <a:r>
              <a:rPr lang="en-GB" altLang="en-US" dirty="0"/>
              <a:t>raising prices to foreign consumers</a:t>
            </a:r>
          </a:p>
          <a:p>
            <a:pPr lvl="1" algn="just" eaLnBrk="1" hangingPunct="1">
              <a:lnSpc>
                <a:spcPct val="90000"/>
              </a:lnSpc>
            </a:pPr>
            <a:r>
              <a:rPr lang="en-GB" altLang="en-US" dirty="0"/>
              <a:t>gaining fair access to foreign markets</a:t>
            </a:r>
          </a:p>
          <a:p>
            <a:pPr lvl="1" algn="just" eaLnBrk="1" hangingPunct="1">
              <a:lnSpc>
                <a:spcPct val="90000"/>
              </a:lnSpc>
            </a:pPr>
            <a:r>
              <a:rPr lang="en-GB" altLang="en-US" dirty="0"/>
              <a:t>preventing foreign monopoly prices</a:t>
            </a:r>
          </a:p>
          <a:p>
            <a:pPr lvl="1" algn="just" eaLnBrk="1" hangingPunct="1">
              <a:lnSpc>
                <a:spcPct val="90000"/>
              </a:lnSpc>
            </a:pPr>
            <a:r>
              <a:rPr lang="en-GB" altLang="en-US" dirty="0"/>
              <a:t>assuring that domestic consumers get low prices</a:t>
            </a:r>
          </a:p>
          <a:p>
            <a:pPr lvl="1" algn="just" eaLnBrk="1" hangingPunct="1">
              <a:lnSpc>
                <a:spcPct val="90000"/>
              </a:lnSpc>
            </a:pPr>
            <a:r>
              <a:rPr lang="en-GB" altLang="en-US" dirty="0"/>
              <a:t>lowering profit margins for foreign producers </a:t>
            </a:r>
          </a:p>
          <a:p>
            <a:pPr algn="just">
              <a:buClr>
                <a:schemeClr val="tx1"/>
              </a:buClr>
            </a:pPr>
            <a:endParaRPr lang="en-GB" sz="2400" dirty="0"/>
          </a:p>
        </p:txBody>
      </p:sp>
      <p:sp>
        <p:nvSpPr>
          <p:cNvPr id="2" name="Footer Placeholder 1">
            <a:extLst>
              <a:ext uri="{FF2B5EF4-FFF2-40B4-BE49-F238E27FC236}">
                <a16:creationId xmlns:a16="http://schemas.microsoft.com/office/drawing/2014/main" id="{6577646C-5E25-D3D2-EB21-C971D15A8205}"/>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9909729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Maintaining Essential Industries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13402" y="1412776"/>
            <a:ext cx="10765195" cy="3888432"/>
          </a:xfrm>
        </p:spPr>
        <p:txBody>
          <a:bodyPr/>
          <a:lstStyle/>
          <a:p>
            <a:pPr marL="0" indent="0" algn="just" eaLnBrk="1" hangingPunct="1">
              <a:buNone/>
            </a:pPr>
            <a:r>
              <a:rPr lang="en-GB" altLang="en-US" b="1" dirty="0"/>
              <a:t>In protecting essential industries, countries must:</a:t>
            </a:r>
          </a:p>
          <a:p>
            <a:pPr marL="981075" lvl="1" indent="-523875" algn="just" eaLnBrk="1" hangingPunct="1">
              <a:lnSpc>
                <a:spcPct val="200000"/>
              </a:lnSpc>
            </a:pPr>
            <a:r>
              <a:rPr lang="en-GB" altLang="en-US" dirty="0"/>
              <a:t>Determine which ones are essential</a:t>
            </a:r>
          </a:p>
          <a:p>
            <a:pPr marL="981075" lvl="1" indent="-523875" algn="just" eaLnBrk="1" hangingPunct="1">
              <a:lnSpc>
                <a:spcPct val="200000"/>
              </a:lnSpc>
            </a:pPr>
            <a:r>
              <a:rPr lang="en-GB" altLang="en-US" dirty="0"/>
              <a:t>Consider costs and alternatives</a:t>
            </a:r>
          </a:p>
          <a:p>
            <a:pPr marL="981075" lvl="1" indent="-523875" algn="just" eaLnBrk="1" hangingPunct="1">
              <a:lnSpc>
                <a:spcPct val="200000"/>
              </a:lnSpc>
            </a:pPr>
            <a:r>
              <a:rPr lang="en-GB" altLang="en-US" dirty="0"/>
              <a:t>Consider political consequences</a:t>
            </a:r>
            <a:endParaRPr lang="en-GB" sz="2400" dirty="0"/>
          </a:p>
        </p:txBody>
      </p:sp>
      <p:sp>
        <p:nvSpPr>
          <p:cNvPr id="2" name="Footer Placeholder 1">
            <a:extLst>
              <a:ext uri="{FF2B5EF4-FFF2-40B4-BE49-F238E27FC236}">
                <a16:creationId xmlns:a16="http://schemas.microsoft.com/office/drawing/2014/main" id="{AE69C81B-30AA-BE6F-2574-D4789A30E9D2}"/>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08998061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Maintaining or Extending Spheres of Influence</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772816"/>
            <a:ext cx="10945216" cy="3816424"/>
          </a:xfrm>
        </p:spPr>
        <p:txBody>
          <a:bodyPr/>
          <a:lstStyle/>
          <a:p>
            <a:pPr algn="just" eaLnBrk="1" hangingPunct="1">
              <a:lnSpc>
                <a:spcPct val="90000"/>
              </a:lnSpc>
              <a:spcBef>
                <a:spcPts val="1200"/>
              </a:spcBef>
              <a:spcAft>
                <a:spcPts val="1200"/>
              </a:spcAft>
            </a:pPr>
            <a:r>
              <a:rPr lang="en-GB" altLang="en-US" dirty="0"/>
              <a:t>Governments give aid and credits to, and encourage imports from, countries that join a political alliance or vote a preferred way within international bodies.</a:t>
            </a:r>
          </a:p>
          <a:p>
            <a:pPr algn="just" eaLnBrk="1" hangingPunct="1">
              <a:lnSpc>
                <a:spcPct val="90000"/>
              </a:lnSpc>
              <a:spcBef>
                <a:spcPts val="1200"/>
              </a:spcBef>
              <a:spcAft>
                <a:spcPts val="1200"/>
              </a:spcAft>
            </a:pPr>
            <a:r>
              <a:rPr lang="en-GB" altLang="en-US" dirty="0"/>
              <a:t>A country’s trade restrictions may coerce governments to follow certain political actions or punish companies whose governments do not.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EAA4D7C4-61C7-CA38-6CE6-E42B6BB8A6FA}"/>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55174595"/>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Preserving National Identity</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95400" y="1772816"/>
            <a:ext cx="5904656" cy="3168352"/>
          </a:xfrm>
        </p:spPr>
        <p:txBody>
          <a:bodyPr/>
          <a:lstStyle/>
          <a:p>
            <a:pPr marL="0" indent="0" algn="just" eaLnBrk="1" hangingPunct="1">
              <a:lnSpc>
                <a:spcPct val="90000"/>
              </a:lnSpc>
              <a:buNone/>
            </a:pPr>
            <a:r>
              <a:rPr lang="en-GB" altLang="en-US" dirty="0"/>
              <a:t>To sustain this collective identity that sets their citizens apart from those in other nations, countries limit foreign products and services in certain sectors.</a:t>
            </a:r>
          </a:p>
          <a:p>
            <a:pPr algn="just">
              <a:buClr>
                <a:schemeClr val="tx1"/>
              </a:buClr>
            </a:pPr>
            <a:endParaRPr lang="en-GB" sz="2400" dirty="0"/>
          </a:p>
        </p:txBody>
      </p:sp>
      <p:pic>
        <p:nvPicPr>
          <p:cNvPr id="3" name="Picture 2" descr="A picture containing stationary&#10;&#10;Description automatically generated">
            <a:extLst>
              <a:ext uri="{FF2B5EF4-FFF2-40B4-BE49-F238E27FC236}">
                <a16:creationId xmlns:a16="http://schemas.microsoft.com/office/drawing/2014/main" id="{CF3FAD8C-7063-4253-8D4E-C6A26C036C6F}"/>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761099" y="1340768"/>
            <a:ext cx="4876800" cy="3252216"/>
          </a:xfrm>
          <a:prstGeom prst="rect">
            <a:avLst/>
          </a:prstGeom>
        </p:spPr>
      </p:pic>
      <p:sp>
        <p:nvSpPr>
          <p:cNvPr id="2" name="Footer Placeholder 1">
            <a:extLst>
              <a:ext uri="{FF2B5EF4-FFF2-40B4-BE49-F238E27FC236}">
                <a16:creationId xmlns:a16="http://schemas.microsoft.com/office/drawing/2014/main" id="{5881DB28-C795-BD02-63B8-97B100D920FE}"/>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97913697"/>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53" presetClass="entr" presetSubtype="16" fill="hold" nodeType="after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p:cTn id="13" dur="1250" fill="hold"/>
                                        <p:tgtEl>
                                          <p:spTgt spid="3"/>
                                        </p:tgtEl>
                                        <p:attrNameLst>
                                          <p:attrName>ppt_w</p:attrName>
                                        </p:attrNameLst>
                                      </p:cBhvr>
                                      <p:tavLst>
                                        <p:tav tm="0">
                                          <p:val>
                                            <p:fltVal val="0"/>
                                          </p:val>
                                        </p:tav>
                                        <p:tav tm="100000">
                                          <p:val>
                                            <p:strVal val="#ppt_w"/>
                                          </p:val>
                                        </p:tav>
                                      </p:tavLst>
                                    </p:anim>
                                    <p:anim calcmode="lin" valueType="num">
                                      <p:cBhvr>
                                        <p:cTn id="14" dur="1250" fill="hold"/>
                                        <p:tgtEl>
                                          <p:spTgt spid="3"/>
                                        </p:tgtEl>
                                        <p:attrNameLst>
                                          <p:attrName>ppt_h</p:attrName>
                                        </p:attrNameLst>
                                      </p:cBhvr>
                                      <p:tavLst>
                                        <p:tav tm="0">
                                          <p:val>
                                            <p:fltVal val="0"/>
                                          </p:val>
                                        </p:tav>
                                        <p:tav tm="100000">
                                          <p:val>
                                            <p:strVal val="#ppt_h"/>
                                          </p:val>
                                        </p:tav>
                                      </p:tavLst>
                                    </p:anim>
                                    <p:animEffect transition="in" filter="fade">
                                      <p:cBhvr>
                                        <p:cTn id="15" dur="125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Instruments of Trade Control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340768"/>
            <a:ext cx="10945216" cy="4320480"/>
          </a:xfrm>
        </p:spPr>
        <p:txBody>
          <a:bodyPr/>
          <a:lstStyle/>
          <a:p>
            <a:pPr marL="0" indent="0" algn="just" eaLnBrk="1" hangingPunct="1">
              <a:lnSpc>
                <a:spcPct val="90000"/>
              </a:lnSpc>
              <a:buNone/>
            </a:pPr>
            <a:r>
              <a:rPr lang="en-GB" altLang="en-US" b="1" dirty="0"/>
              <a:t>Trade controls that directly affect price and indirectly affect quantity include:</a:t>
            </a:r>
          </a:p>
          <a:p>
            <a:pPr marL="892175" lvl="1" indent="-434975" algn="just" eaLnBrk="1" hangingPunct="1">
              <a:lnSpc>
                <a:spcPct val="150000"/>
              </a:lnSpc>
              <a:buFont typeface="Wingdings" panose="05000000000000000000" pitchFamily="2" charset="2"/>
              <a:buChar char="§"/>
            </a:pPr>
            <a:r>
              <a:rPr lang="en-GB" altLang="en-US" sz="3200" dirty="0"/>
              <a:t>Tariffs</a:t>
            </a:r>
          </a:p>
          <a:p>
            <a:pPr marL="892175" lvl="1" indent="-434975" algn="just" eaLnBrk="1" hangingPunct="1">
              <a:lnSpc>
                <a:spcPct val="150000"/>
              </a:lnSpc>
              <a:buFont typeface="Wingdings" panose="05000000000000000000" pitchFamily="2" charset="2"/>
              <a:buChar char="§"/>
            </a:pPr>
            <a:r>
              <a:rPr lang="en-GB" altLang="en-US" sz="3200" dirty="0"/>
              <a:t>Subsidies</a:t>
            </a:r>
          </a:p>
          <a:p>
            <a:pPr marL="892175" lvl="1" indent="-434975" algn="just" eaLnBrk="1" hangingPunct="1">
              <a:lnSpc>
                <a:spcPct val="150000"/>
              </a:lnSpc>
              <a:buFont typeface="Wingdings" panose="05000000000000000000" pitchFamily="2" charset="2"/>
              <a:buChar char="§"/>
            </a:pPr>
            <a:r>
              <a:rPr lang="en-GB" altLang="en-US" sz="3200" dirty="0"/>
              <a:t>Customs-valuation Methods</a:t>
            </a:r>
          </a:p>
          <a:p>
            <a:pPr marL="892175" lvl="1" indent="-434975" algn="just" eaLnBrk="1" hangingPunct="1">
              <a:lnSpc>
                <a:spcPct val="150000"/>
              </a:lnSpc>
              <a:buFont typeface="Wingdings" panose="05000000000000000000" pitchFamily="2" charset="2"/>
              <a:buChar char="§"/>
            </a:pPr>
            <a:r>
              <a:rPr lang="en-GB" altLang="en-US" sz="3200" dirty="0"/>
              <a:t>Special Fees </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CB8EEB34-3EC2-60F5-DEF6-DAC655FA1069}"/>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39240881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Nontariff Barriers: Direct Price Influences </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911424" y="1628800"/>
            <a:ext cx="10657184" cy="3960440"/>
          </a:xfrm>
        </p:spPr>
        <p:txBody>
          <a:bodyPr/>
          <a:lstStyle/>
          <a:p>
            <a:pPr algn="just" eaLnBrk="1" hangingPunct="1">
              <a:lnSpc>
                <a:spcPct val="150000"/>
              </a:lnSpc>
            </a:pPr>
            <a:r>
              <a:rPr lang="en-GB" altLang="en-US" dirty="0"/>
              <a:t>Subsidies</a:t>
            </a:r>
          </a:p>
          <a:p>
            <a:pPr algn="just" eaLnBrk="1" hangingPunct="1">
              <a:lnSpc>
                <a:spcPct val="150000"/>
              </a:lnSpc>
            </a:pPr>
            <a:r>
              <a:rPr lang="en-GB" altLang="en-US" dirty="0"/>
              <a:t>Aid and Loans</a:t>
            </a:r>
          </a:p>
          <a:p>
            <a:pPr algn="just" eaLnBrk="1" hangingPunct="1">
              <a:lnSpc>
                <a:spcPct val="150000"/>
              </a:lnSpc>
            </a:pPr>
            <a:r>
              <a:rPr lang="en-GB" altLang="en-US" dirty="0"/>
              <a:t>Customs Valuation</a:t>
            </a:r>
          </a:p>
          <a:p>
            <a:pPr algn="just" eaLnBrk="1" hangingPunct="1">
              <a:lnSpc>
                <a:spcPct val="150000"/>
              </a:lnSpc>
            </a:pPr>
            <a:r>
              <a:rPr lang="en-GB" altLang="en-US" dirty="0"/>
              <a:t>Other Direct Price Influences</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3DCBC07-2D3C-1895-9FDB-70D4E621570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46637378"/>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Nontariff Barriers: Quantity Controls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767408" y="1143000"/>
            <a:ext cx="10657184" cy="4518248"/>
          </a:xfrm>
        </p:spPr>
        <p:txBody>
          <a:bodyPr/>
          <a:lstStyle/>
          <a:p>
            <a:pPr marL="0" indent="0" algn="just" eaLnBrk="1" hangingPunct="1">
              <a:buNone/>
            </a:pPr>
            <a:r>
              <a:rPr lang="en-GB" altLang="en-US" dirty="0"/>
              <a:t>Trade controls that directly affect quantity and indirectly affect price include:</a:t>
            </a:r>
          </a:p>
          <a:p>
            <a:pPr marL="892175" lvl="1" indent="-434975" algn="just" eaLnBrk="1" hangingPunct="1">
              <a:spcBef>
                <a:spcPts val="0"/>
              </a:spcBef>
            </a:pPr>
            <a:r>
              <a:rPr lang="en-GB" altLang="en-US" dirty="0"/>
              <a:t>quotas</a:t>
            </a:r>
          </a:p>
          <a:p>
            <a:pPr marL="892175" lvl="1" indent="-434975" algn="just" eaLnBrk="1" hangingPunct="1">
              <a:spcBef>
                <a:spcPts val="0"/>
              </a:spcBef>
            </a:pPr>
            <a:r>
              <a:rPr lang="en-GB" altLang="en-US" dirty="0"/>
              <a:t>voluntary export restraint  (VERs)</a:t>
            </a:r>
          </a:p>
          <a:p>
            <a:pPr marL="892175" lvl="1" indent="-434975" algn="just" eaLnBrk="1" hangingPunct="1">
              <a:spcBef>
                <a:spcPts val="0"/>
              </a:spcBef>
            </a:pPr>
            <a:r>
              <a:rPr lang="en-GB" altLang="en-US" dirty="0"/>
              <a:t>“buy local” legislation</a:t>
            </a:r>
          </a:p>
          <a:p>
            <a:pPr marL="892175" lvl="1" indent="-434975" algn="just" eaLnBrk="1" hangingPunct="1">
              <a:spcBef>
                <a:spcPts val="0"/>
              </a:spcBef>
            </a:pPr>
            <a:r>
              <a:rPr lang="en-GB" altLang="en-US" dirty="0"/>
              <a:t>standards and labels</a:t>
            </a:r>
          </a:p>
          <a:p>
            <a:pPr marL="892175" lvl="1" indent="-434975" algn="just" eaLnBrk="1" hangingPunct="1">
              <a:spcBef>
                <a:spcPts val="0"/>
              </a:spcBef>
            </a:pPr>
            <a:r>
              <a:rPr lang="en-GB" altLang="en-US" dirty="0"/>
              <a:t>specific permission requirements </a:t>
            </a:r>
          </a:p>
          <a:p>
            <a:pPr marL="892175" lvl="1" indent="-434975" algn="just" eaLnBrk="1" hangingPunct="1">
              <a:spcBef>
                <a:spcPts val="0"/>
              </a:spcBef>
            </a:pPr>
            <a:r>
              <a:rPr lang="en-GB" altLang="en-US" dirty="0"/>
              <a:t>administrative delays</a:t>
            </a:r>
          </a:p>
          <a:p>
            <a:pPr marL="892175" lvl="1" indent="-434975" algn="just" eaLnBrk="1" hangingPunct="1">
              <a:spcBef>
                <a:spcPts val="0"/>
              </a:spcBef>
            </a:pPr>
            <a:r>
              <a:rPr lang="en-GB" altLang="en-US" dirty="0"/>
              <a:t>reciprocal requirements </a:t>
            </a:r>
          </a:p>
          <a:p>
            <a:pPr marL="892175" lvl="1" indent="-434975" algn="just" eaLnBrk="1" hangingPunct="1">
              <a:spcBef>
                <a:spcPts val="0"/>
              </a:spcBef>
            </a:pPr>
            <a:r>
              <a:rPr lang="en-GB" altLang="en-US" dirty="0"/>
              <a:t>restrictions on services</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685412DE-4237-4985-6FBC-98F25E0F951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5994091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par>
                                <p:cTn id="30" presetID="42" presetClass="entr" presetSubtype="0" fill="hold" nodeType="withEffect">
                                  <p:stCondLst>
                                    <p:cond delay="0"/>
                                  </p:stCondLst>
                                  <p:childTnLst>
                                    <p:set>
                                      <p:cBhvr>
                                        <p:cTn id="31" dur="1" fill="hold">
                                          <p:stCondLst>
                                            <p:cond delay="0"/>
                                          </p:stCondLst>
                                        </p:cTn>
                                        <p:tgtEl>
                                          <p:spTgt spid="7172">
                                            <p:txEl>
                                              <p:pRg st="5" end="5"/>
                                            </p:txEl>
                                          </p:spTgt>
                                        </p:tgtEl>
                                        <p:attrNameLst>
                                          <p:attrName>style.visibility</p:attrName>
                                        </p:attrNameLst>
                                      </p:cBhvr>
                                      <p:to>
                                        <p:strVal val="visible"/>
                                      </p:to>
                                    </p:set>
                                    <p:animEffect transition="in" filter="fade">
                                      <p:cBhvr>
                                        <p:cTn id="32" dur="1000"/>
                                        <p:tgtEl>
                                          <p:spTgt spid="7172">
                                            <p:txEl>
                                              <p:pRg st="5" end="5"/>
                                            </p:txEl>
                                          </p:spTgt>
                                        </p:tgtEl>
                                      </p:cBhvr>
                                    </p:animEffect>
                                    <p:anim calcmode="lin" valueType="num">
                                      <p:cBhvr>
                                        <p:cTn id="33" dur="1000" fill="hold"/>
                                        <p:tgtEl>
                                          <p:spTgt spid="7172">
                                            <p:txEl>
                                              <p:pRg st="5" end="5"/>
                                            </p:txEl>
                                          </p:spTgt>
                                        </p:tgtEl>
                                        <p:attrNameLst>
                                          <p:attrName>ppt_x</p:attrName>
                                        </p:attrNameLst>
                                      </p:cBhvr>
                                      <p:tavLst>
                                        <p:tav tm="0">
                                          <p:val>
                                            <p:strVal val="#ppt_x"/>
                                          </p:val>
                                        </p:tav>
                                        <p:tav tm="100000">
                                          <p:val>
                                            <p:strVal val="#ppt_x"/>
                                          </p:val>
                                        </p:tav>
                                      </p:tavLst>
                                    </p:anim>
                                    <p:anim calcmode="lin" valueType="num">
                                      <p:cBhvr>
                                        <p:cTn id="34" dur="1000" fill="hold"/>
                                        <p:tgtEl>
                                          <p:spTgt spid="7172">
                                            <p:txEl>
                                              <p:pRg st="5" end="5"/>
                                            </p:txEl>
                                          </p:spTgt>
                                        </p:tgtEl>
                                        <p:attrNameLst>
                                          <p:attrName>ppt_y</p:attrName>
                                        </p:attrNameLst>
                                      </p:cBhvr>
                                      <p:tavLst>
                                        <p:tav tm="0">
                                          <p:val>
                                            <p:strVal val="#ppt_y+.1"/>
                                          </p:val>
                                        </p:tav>
                                        <p:tav tm="100000">
                                          <p:val>
                                            <p:strVal val="#ppt_y"/>
                                          </p:val>
                                        </p:tav>
                                      </p:tavLst>
                                    </p:anim>
                                  </p:childTnLst>
                                </p:cTn>
                              </p:par>
                              <p:par>
                                <p:cTn id="35" presetID="42" presetClass="entr" presetSubtype="0" fill="hold" nodeType="withEffect">
                                  <p:stCondLst>
                                    <p:cond delay="0"/>
                                  </p:stCondLst>
                                  <p:childTnLst>
                                    <p:set>
                                      <p:cBhvr>
                                        <p:cTn id="36" dur="1" fill="hold">
                                          <p:stCondLst>
                                            <p:cond delay="0"/>
                                          </p:stCondLst>
                                        </p:cTn>
                                        <p:tgtEl>
                                          <p:spTgt spid="7172">
                                            <p:txEl>
                                              <p:pRg st="6" end="6"/>
                                            </p:txEl>
                                          </p:spTgt>
                                        </p:tgtEl>
                                        <p:attrNameLst>
                                          <p:attrName>style.visibility</p:attrName>
                                        </p:attrNameLst>
                                      </p:cBhvr>
                                      <p:to>
                                        <p:strVal val="visible"/>
                                      </p:to>
                                    </p:set>
                                    <p:animEffect transition="in" filter="fade">
                                      <p:cBhvr>
                                        <p:cTn id="37" dur="1000"/>
                                        <p:tgtEl>
                                          <p:spTgt spid="7172">
                                            <p:txEl>
                                              <p:pRg st="6" end="6"/>
                                            </p:txEl>
                                          </p:spTgt>
                                        </p:tgtEl>
                                      </p:cBhvr>
                                    </p:animEffect>
                                    <p:anim calcmode="lin" valueType="num">
                                      <p:cBhvr>
                                        <p:cTn id="38" dur="1000" fill="hold"/>
                                        <p:tgtEl>
                                          <p:spTgt spid="7172">
                                            <p:txEl>
                                              <p:pRg st="6" end="6"/>
                                            </p:txEl>
                                          </p:spTgt>
                                        </p:tgtEl>
                                        <p:attrNameLst>
                                          <p:attrName>ppt_x</p:attrName>
                                        </p:attrNameLst>
                                      </p:cBhvr>
                                      <p:tavLst>
                                        <p:tav tm="0">
                                          <p:val>
                                            <p:strVal val="#ppt_x"/>
                                          </p:val>
                                        </p:tav>
                                        <p:tav tm="100000">
                                          <p:val>
                                            <p:strVal val="#ppt_x"/>
                                          </p:val>
                                        </p:tav>
                                      </p:tavLst>
                                    </p:anim>
                                    <p:anim calcmode="lin" valueType="num">
                                      <p:cBhvr>
                                        <p:cTn id="39" dur="1000" fill="hold"/>
                                        <p:tgtEl>
                                          <p:spTgt spid="7172">
                                            <p:txEl>
                                              <p:pRg st="6" end="6"/>
                                            </p:txEl>
                                          </p:spTgt>
                                        </p:tgtEl>
                                        <p:attrNameLst>
                                          <p:attrName>ppt_y</p:attrName>
                                        </p:attrNameLst>
                                      </p:cBhvr>
                                      <p:tavLst>
                                        <p:tav tm="0">
                                          <p:val>
                                            <p:strVal val="#ppt_y+.1"/>
                                          </p:val>
                                        </p:tav>
                                        <p:tav tm="100000">
                                          <p:val>
                                            <p:strVal val="#ppt_y"/>
                                          </p:val>
                                        </p:tav>
                                      </p:tavLst>
                                    </p:anim>
                                  </p:childTnLst>
                                </p:cTn>
                              </p:par>
                              <p:par>
                                <p:cTn id="40" presetID="42" presetClass="entr" presetSubtype="0" fill="hold" nodeType="withEffect">
                                  <p:stCondLst>
                                    <p:cond delay="0"/>
                                  </p:stCondLst>
                                  <p:childTnLst>
                                    <p:set>
                                      <p:cBhvr>
                                        <p:cTn id="41" dur="1" fill="hold">
                                          <p:stCondLst>
                                            <p:cond delay="0"/>
                                          </p:stCondLst>
                                        </p:cTn>
                                        <p:tgtEl>
                                          <p:spTgt spid="7172">
                                            <p:txEl>
                                              <p:pRg st="7" end="7"/>
                                            </p:txEl>
                                          </p:spTgt>
                                        </p:tgtEl>
                                        <p:attrNameLst>
                                          <p:attrName>style.visibility</p:attrName>
                                        </p:attrNameLst>
                                      </p:cBhvr>
                                      <p:to>
                                        <p:strVal val="visible"/>
                                      </p:to>
                                    </p:set>
                                    <p:animEffect transition="in" filter="fade">
                                      <p:cBhvr>
                                        <p:cTn id="42" dur="1000"/>
                                        <p:tgtEl>
                                          <p:spTgt spid="7172">
                                            <p:txEl>
                                              <p:pRg st="7" end="7"/>
                                            </p:txEl>
                                          </p:spTgt>
                                        </p:tgtEl>
                                      </p:cBhvr>
                                    </p:animEffect>
                                    <p:anim calcmode="lin" valueType="num">
                                      <p:cBhvr>
                                        <p:cTn id="43" dur="1000" fill="hold"/>
                                        <p:tgtEl>
                                          <p:spTgt spid="7172">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7172">
                                            <p:txEl>
                                              <p:pRg st="7" end="7"/>
                                            </p:txEl>
                                          </p:spTgt>
                                        </p:tgtEl>
                                        <p:attrNameLst>
                                          <p:attrName>ppt_y</p:attrName>
                                        </p:attrNameLst>
                                      </p:cBhvr>
                                      <p:tavLst>
                                        <p:tav tm="0">
                                          <p:val>
                                            <p:strVal val="#ppt_y+.1"/>
                                          </p:val>
                                        </p:tav>
                                        <p:tav tm="100000">
                                          <p:val>
                                            <p:strVal val="#ppt_y"/>
                                          </p:val>
                                        </p:tav>
                                      </p:tavLst>
                                    </p:anim>
                                  </p:childTnLst>
                                </p:cTn>
                              </p:par>
                              <p:par>
                                <p:cTn id="45" presetID="42" presetClass="entr" presetSubtype="0" fill="hold" nodeType="withEffect">
                                  <p:stCondLst>
                                    <p:cond delay="0"/>
                                  </p:stCondLst>
                                  <p:childTnLst>
                                    <p:set>
                                      <p:cBhvr>
                                        <p:cTn id="46" dur="1" fill="hold">
                                          <p:stCondLst>
                                            <p:cond delay="0"/>
                                          </p:stCondLst>
                                        </p:cTn>
                                        <p:tgtEl>
                                          <p:spTgt spid="7172">
                                            <p:txEl>
                                              <p:pRg st="8" end="8"/>
                                            </p:txEl>
                                          </p:spTgt>
                                        </p:tgtEl>
                                        <p:attrNameLst>
                                          <p:attrName>style.visibility</p:attrName>
                                        </p:attrNameLst>
                                      </p:cBhvr>
                                      <p:to>
                                        <p:strVal val="visible"/>
                                      </p:to>
                                    </p:set>
                                    <p:animEffect transition="in" filter="fade">
                                      <p:cBhvr>
                                        <p:cTn id="47" dur="1000"/>
                                        <p:tgtEl>
                                          <p:spTgt spid="7172">
                                            <p:txEl>
                                              <p:pRg st="8" end="8"/>
                                            </p:txEl>
                                          </p:spTgt>
                                        </p:tgtEl>
                                      </p:cBhvr>
                                    </p:animEffect>
                                    <p:anim calcmode="lin" valueType="num">
                                      <p:cBhvr>
                                        <p:cTn id="48" dur="1000" fill="hold"/>
                                        <p:tgtEl>
                                          <p:spTgt spid="7172">
                                            <p:txEl>
                                              <p:pRg st="8" end="8"/>
                                            </p:txEl>
                                          </p:spTgt>
                                        </p:tgtEl>
                                        <p:attrNameLst>
                                          <p:attrName>ppt_x</p:attrName>
                                        </p:attrNameLst>
                                      </p:cBhvr>
                                      <p:tavLst>
                                        <p:tav tm="0">
                                          <p:val>
                                            <p:strVal val="#ppt_x"/>
                                          </p:val>
                                        </p:tav>
                                        <p:tav tm="100000">
                                          <p:val>
                                            <p:strVal val="#ppt_x"/>
                                          </p:val>
                                        </p:tav>
                                      </p:tavLst>
                                    </p:anim>
                                    <p:anim calcmode="lin" valueType="num">
                                      <p:cBhvr>
                                        <p:cTn id="49" dur="1000" fill="hold"/>
                                        <p:tgtEl>
                                          <p:spTgt spid="717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0" y="0"/>
            <a:ext cx="12192000" cy="1143000"/>
          </a:xfrm>
        </p:spPr>
        <p:txBody>
          <a:bodyPr/>
          <a:lstStyle/>
          <a:p>
            <a:pPr eaLnBrk="1" hangingPunct="1"/>
            <a:r>
              <a:rPr lang="en-GB" altLang="en-US" sz="3600" b="1" dirty="0">
                <a:solidFill>
                  <a:schemeClr val="tx2">
                    <a:lumMod val="75000"/>
                  </a:schemeClr>
                </a:solidFill>
              </a:rPr>
              <a:t>Dealing With Governmental Trade Influences</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623392" y="1556792"/>
            <a:ext cx="10945216" cy="4104456"/>
          </a:xfrm>
        </p:spPr>
        <p:txBody>
          <a:bodyPr/>
          <a:lstStyle/>
          <a:p>
            <a:pPr marL="0" indent="0" algn="just" eaLnBrk="1" hangingPunct="1">
              <a:buNone/>
            </a:pPr>
            <a:r>
              <a:rPr lang="en-GB" altLang="en-US" b="1" dirty="0"/>
              <a:t>When facing import competition, companies can:</a:t>
            </a:r>
          </a:p>
          <a:p>
            <a:pPr marL="981075" lvl="1" indent="-523875" algn="just" eaLnBrk="1" hangingPunct="1">
              <a:spcBef>
                <a:spcPts val="1200"/>
              </a:spcBef>
              <a:spcAft>
                <a:spcPts val="1200"/>
              </a:spcAft>
            </a:pPr>
            <a:r>
              <a:rPr lang="en-GB" altLang="en-US" sz="3200" dirty="0"/>
              <a:t>Move abroad</a:t>
            </a:r>
          </a:p>
          <a:p>
            <a:pPr marL="981075" lvl="1" indent="-523875" algn="just" eaLnBrk="1" hangingPunct="1">
              <a:spcBef>
                <a:spcPts val="1200"/>
              </a:spcBef>
              <a:spcAft>
                <a:spcPts val="1200"/>
              </a:spcAft>
            </a:pPr>
            <a:r>
              <a:rPr lang="en-GB" altLang="en-US" sz="3200" dirty="0"/>
              <a:t>Seek other market niches</a:t>
            </a:r>
          </a:p>
          <a:p>
            <a:pPr marL="981075" lvl="1" indent="-523875" algn="just" eaLnBrk="1" hangingPunct="1">
              <a:spcBef>
                <a:spcPts val="1200"/>
              </a:spcBef>
              <a:spcAft>
                <a:spcPts val="1200"/>
              </a:spcAft>
            </a:pPr>
            <a:r>
              <a:rPr lang="en-GB" altLang="en-US" sz="3200" dirty="0"/>
              <a:t>Make domestic output competitive</a:t>
            </a:r>
          </a:p>
          <a:p>
            <a:pPr marL="981075" lvl="1" indent="-523875" algn="just" eaLnBrk="1" hangingPunct="1">
              <a:spcBef>
                <a:spcPts val="1200"/>
              </a:spcBef>
              <a:spcAft>
                <a:spcPts val="1200"/>
              </a:spcAft>
            </a:pPr>
            <a:r>
              <a:rPr lang="en-GB" altLang="en-US" sz="3200" dirty="0"/>
              <a:t>Try to get protection</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9A8D6FC-80B4-833A-48BF-FDD0BA20B633}"/>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09668652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7172">
                                            <p:txEl>
                                              <p:pRg st="3" end="3"/>
                                            </p:txEl>
                                          </p:spTgt>
                                        </p:tgtEl>
                                        <p:attrNameLst>
                                          <p:attrName>style.visibility</p:attrName>
                                        </p:attrNameLst>
                                      </p:cBhvr>
                                      <p:to>
                                        <p:strVal val="visible"/>
                                      </p:to>
                                    </p:set>
                                    <p:animEffect transition="in" filter="fade">
                                      <p:cBhvr>
                                        <p:cTn id="22" dur="1000"/>
                                        <p:tgtEl>
                                          <p:spTgt spid="7172">
                                            <p:txEl>
                                              <p:pRg st="3" end="3"/>
                                            </p:txEl>
                                          </p:spTgt>
                                        </p:tgtEl>
                                      </p:cBhvr>
                                    </p:animEffect>
                                    <p:anim calcmode="lin" valueType="num">
                                      <p:cBhvr>
                                        <p:cTn id="23" dur="1000" fill="hold"/>
                                        <p:tgtEl>
                                          <p:spTgt spid="7172">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7172">
                                            <p:txEl>
                                              <p:pRg st="3" end="3"/>
                                            </p:txEl>
                                          </p:spTgt>
                                        </p:tgtEl>
                                        <p:attrNameLst>
                                          <p:attrName>ppt_y</p:attrName>
                                        </p:attrNameLst>
                                      </p:cBhvr>
                                      <p:tavLst>
                                        <p:tav tm="0">
                                          <p:val>
                                            <p:strVal val="#ppt_y+.1"/>
                                          </p:val>
                                        </p:tav>
                                        <p:tav tm="100000">
                                          <p:val>
                                            <p:strVal val="#ppt_y"/>
                                          </p:val>
                                        </p:tav>
                                      </p:tavLst>
                                    </p:anim>
                                  </p:childTnLst>
                                </p:cTn>
                              </p:par>
                              <p:par>
                                <p:cTn id="25" presetID="42" presetClass="entr" presetSubtype="0" fill="hold" nodeType="withEffect">
                                  <p:stCondLst>
                                    <p:cond delay="0"/>
                                  </p:stCondLst>
                                  <p:childTnLst>
                                    <p:set>
                                      <p:cBhvr>
                                        <p:cTn id="26" dur="1" fill="hold">
                                          <p:stCondLst>
                                            <p:cond delay="0"/>
                                          </p:stCondLst>
                                        </p:cTn>
                                        <p:tgtEl>
                                          <p:spTgt spid="7172">
                                            <p:txEl>
                                              <p:pRg st="4" end="4"/>
                                            </p:txEl>
                                          </p:spTgt>
                                        </p:tgtEl>
                                        <p:attrNameLst>
                                          <p:attrName>style.visibility</p:attrName>
                                        </p:attrNameLst>
                                      </p:cBhvr>
                                      <p:to>
                                        <p:strVal val="visible"/>
                                      </p:to>
                                    </p:set>
                                    <p:animEffect transition="in" filter="fade">
                                      <p:cBhvr>
                                        <p:cTn id="27" dur="1000"/>
                                        <p:tgtEl>
                                          <p:spTgt spid="7172">
                                            <p:txEl>
                                              <p:pRg st="4" end="4"/>
                                            </p:txEl>
                                          </p:spTgt>
                                        </p:tgtEl>
                                      </p:cBhvr>
                                    </p:animEffect>
                                    <p:anim calcmode="lin" valueType="num">
                                      <p:cBhvr>
                                        <p:cTn id="28" dur="1000" fill="hold"/>
                                        <p:tgtEl>
                                          <p:spTgt spid="7172">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717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Tactics for Dealing with Import Competition</a:t>
            </a:r>
          </a:p>
        </p:txBody>
      </p:sp>
      <p:sp>
        <p:nvSpPr>
          <p:cNvPr id="7172" name="Content Placeholder 2">
            <a:extLst>
              <a:ext uri="{FF2B5EF4-FFF2-40B4-BE49-F238E27FC236}">
                <a16:creationId xmlns:a16="http://schemas.microsoft.com/office/drawing/2014/main" id="{0724A76E-155B-47DE-A1DF-4361EF20C5CA}"/>
              </a:ext>
            </a:extLst>
          </p:cNvPr>
          <p:cNvSpPr>
            <a:spLocks noGrp="1"/>
          </p:cNvSpPr>
          <p:nvPr>
            <p:ph idx="4294967295"/>
          </p:nvPr>
        </p:nvSpPr>
        <p:spPr>
          <a:xfrm>
            <a:off x="875420" y="1664804"/>
            <a:ext cx="10441160" cy="3528392"/>
          </a:xfrm>
        </p:spPr>
        <p:txBody>
          <a:bodyPr/>
          <a:lstStyle/>
          <a:p>
            <a:pPr algn="just" eaLnBrk="1" hangingPunct="1">
              <a:lnSpc>
                <a:spcPct val="150000"/>
              </a:lnSpc>
            </a:pPr>
            <a:r>
              <a:rPr lang="en-GB" altLang="en-US" dirty="0"/>
              <a:t>Convincing decision makers</a:t>
            </a:r>
          </a:p>
          <a:p>
            <a:pPr algn="just" eaLnBrk="1" hangingPunct="1">
              <a:lnSpc>
                <a:spcPct val="150000"/>
              </a:lnSpc>
            </a:pPr>
            <a:r>
              <a:rPr lang="en-GB" altLang="en-US" dirty="0"/>
              <a:t>Involving the industry and stakeholders</a:t>
            </a:r>
          </a:p>
          <a:p>
            <a:pPr algn="just" eaLnBrk="1" hangingPunct="1">
              <a:lnSpc>
                <a:spcPct val="150000"/>
              </a:lnSpc>
            </a:pPr>
            <a:r>
              <a:rPr lang="en-GB" altLang="en-US" dirty="0"/>
              <a:t>Preparing for changes in the competitive environment</a:t>
            </a:r>
          </a:p>
          <a:p>
            <a:pPr marL="457200" lvl="1" indent="0" algn="just" eaLnBrk="1" hangingPunct="1">
              <a:lnSpc>
                <a:spcPct val="90000"/>
              </a:lnSpc>
              <a:buNone/>
            </a:pPr>
            <a:endParaRPr lang="en-GB" altLang="en-US" dirty="0">
              <a:cs typeface="Times New Roman" panose="02020603050405020304" pitchFamily="18" charset="0"/>
            </a:endParaRPr>
          </a:p>
        </p:txBody>
      </p:sp>
      <p:sp>
        <p:nvSpPr>
          <p:cNvPr id="2" name="Footer Placeholder 1">
            <a:extLst>
              <a:ext uri="{FF2B5EF4-FFF2-40B4-BE49-F238E27FC236}">
                <a16:creationId xmlns:a16="http://schemas.microsoft.com/office/drawing/2014/main" id="{7E05B449-8604-B82E-A9F8-79DAD72567DF}"/>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2102271666"/>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with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animEffect transition="in" filter="fade">
                                      <p:cBhvr>
                                        <p:cTn id="7" dur="1000"/>
                                        <p:tgtEl>
                                          <p:spTgt spid="7172">
                                            <p:txEl>
                                              <p:pRg st="0" end="0"/>
                                            </p:txEl>
                                          </p:spTgt>
                                        </p:tgtEl>
                                      </p:cBhvr>
                                    </p:animEffect>
                                    <p:anim calcmode="lin" valueType="num">
                                      <p:cBhvr>
                                        <p:cTn id="8" dur="1000" fill="hold"/>
                                        <p:tgtEl>
                                          <p:spTgt spid="7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172">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7172">
                                            <p:txEl>
                                              <p:pRg st="1" end="1"/>
                                            </p:txEl>
                                          </p:spTgt>
                                        </p:tgtEl>
                                        <p:attrNameLst>
                                          <p:attrName>style.visibility</p:attrName>
                                        </p:attrNameLst>
                                      </p:cBhvr>
                                      <p:to>
                                        <p:strVal val="visible"/>
                                      </p:to>
                                    </p:set>
                                    <p:animEffect transition="in" filter="fade">
                                      <p:cBhvr>
                                        <p:cTn id="12" dur="1000"/>
                                        <p:tgtEl>
                                          <p:spTgt spid="7172">
                                            <p:txEl>
                                              <p:pRg st="1" end="1"/>
                                            </p:txEl>
                                          </p:spTgt>
                                        </p:tgtEl>
                                      </p:cBhvr>
                                    </p:animEffect>
                                    <p:anim calcmode="lin" valueType="num">
                                      <p:cBhvr>
                                        <p:cTn id="13" dur="1000" fill="hold"/>
                                        <p:tgtEl>
                                          <p:spTgt spid="7172">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7172">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7172">
                                            <p:txEl>
                                              <p:pRg st="2" end="2"/>
                                            </p:txEl>
                                          </p:spTgt>
                                        </p:tgtEl>
                                        <p:attrNameLst>
                                          <p:attrName>style.visibility</p:attrName>
                                        </p:attrNameLst>
                                      </p:cBhvr>
                                      <p:to>
                                        <p:strVal val="visible"/>
                                      </p:to>
                                    </p:set>
                                    <p:animEffect transition="in" filter="fade">
                                      <p:cBhvr>
                                        <p:cTn id="17" dur="1000"/>
                                        <p:tgtEl>
                                          <p:spTgt spid="7172">
                                            <p:txEl>
                                              <p:pRg st="2" end="2"/>
                                            </p:txEl>
                                          </p:spTgt>
                                        </p:tgtEl>
                                      </p:cBhvr>
                                    </p:animEffect>
                                    <p:anim calcmode="lin" valueType="num">
                                      <p:cBhvr>
                                        <p:cTn id="18" dur="1000" fill="hold"/>
                                        <p:tgtEl>
                                          <p:spTgt spid="7172">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717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3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Any Questions?</a:t>
            </a:r>
          </a:p>
        </p:txBody>
      </p:sp>
      <p:pic>
        <p:nvPicPr>
          <p:cNvPr id="4" name="Picture 3">
            <a:extLst>
              <a:ext uri="{FF2B5EF4-FFF2-40B4-BE49-F238E27FC236}">
                <a16:creationId xmlns:a16="http://schemas.microsoft.com/office/drawing/2014/main" id="{02581647-D630-488B-A847-C58C019C659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328248" y="2027237"/>
            <a:ext cx="2573338" cy="2803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a:extLst>
              <a:ext uri="{FF2B5EF4-FFF2-40B4-BE49-F238E27FC236}">
                <a16:creationId xmlns:a16="http://schemas.microsoft.com/office/drawing/2014/main" id="{A380AC12-6F12-41E4-ADF8-C374BD53E9B5}"/>
              </a:ext>
            </a:extLst>
          </p:cNvPr>
          <p:cNvSpPr txBox="1">
            <a:spLocks noChangeArrowheads="1"/>
          </p:cNvSpPr>
          <p:nvPr/>
        </p:nvSpPr>
        <p:spPr bwMode="auto">
          <a:xfrm>
            <a:off x="1631504" y="2954337"/>
            <a:ext cx="4221163" cy="949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accent1"/>
              </a:buClr>
              <a:buSzPct val="100000"/>
              <a:buFont typeface="Symbol" panose="05050102010706020507" pitchFamily="18" charset="2"/>
              <a:buChar char=""/>
              <a:defRPr sz="2400">
                <a:solidFill>
                  <a:schemeClr val="tx2"/>
                </a:solidFill>
                <a:latin typeface="Candara" panose="020E0502030303020204" pitchFamily="34" charset="0"/>
              </a:defRPr>
            </a:lvl1pPr>
            <a:lvl2pPr marL="576263" indent="-273050">
              <a:spcBef>
                <a:spcPct val="20000"/>
              </a:spcBef>
              <a:buClr>
                <a:schemeClr val="accent1"/>
              </a:buClr>
              <a:buSzPct val="100000"/>
              <a:buFont typeface="Symbol" panose="05050102010706020507" pitchFamily="18" charset="2"/>
              <a:buChar char=""/>
              <a:defRPr sz="2200">
                <a:solidFill>
                  <a:schemeClr val="tx2"/>
                </a:solidFill>
                <a:latin typeface="Candara" panose="020E0502030303020204" pitchFamily="34" charset="0"/>
              </a:defRPr>
            </a:lvl2pPr>
            <a:lvl3pPr marL="855663" indent="-228600">
              <a:spcBef>
                <a:spcPct val="20000"/>
              </a:spcBef>
              <a:buClr>
                <a:schemeClr val="accent1"/>
              </a:buClr>
              <a:buSzPct val="100000"/>
              <a:buFont typeface="Symbol" panose="05050102010706020507" pitchFamily="18" charset="2"/>
              <a:buChar char=""/>
              <a:defRPr sz="2000">
                <a:solidFill>
                  <a:schemeClr val="tx2"/>
                </a:solidFill>
                <a:latin typeface="Candara" panose="020E0502030303020204" pitchFamily="34" charset="0"/>
              </a:defRPr>
            </a:lvl3pPr>
            <a:lvl4pPr marL="1143000" indent="-228600">
              <a:spcBef>
                <a:spcPct val="20000"/>
              </a:spcBef>
              <a:buClr>
                <a:schemeClr val="accent1"/>
              </a:buClr>
              <a:buSzPct val="100000"/>
              <a:buFont typeface="Symbol" panose="05050102010706020507" pitchFamily="18" charset="2"/>
              <a:buChar char=""/>
              <a:defRPr>
                <a:solidFill>
                  <a:schemeClr val="tx2"/>
                </a:solidFill>
                <a:latin typeface="Candara" panose="020E0502030303020204" pitchFamily="34" charset="0"/>
              </a:defRPr>
            </a:lvl4pPr>
            <a:lvl5pPr marL="1462088" indent="-228600">
              <a:spcBef>
                <a:spcPct val="20000"/>
              </a:spcBef>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5pPr>
            <a:lvl6pPr marL="19192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6pPr>
            <a:lvl7pPr marL="23764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7pPr>
            <a:lvl8pPr marL="28336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8pPr>
            <a:lvl9pPr marL="3290888" indent="-228600" eaLnBrk="0" fontAlgn="base" hangingPunct="0">
              <a:spcBef>
                <a:spcPct val="20000"/>
              </a:spcBef>
              <a:spcAft>
                <a:spcPct val="0"/>
              </a:spcAft>
              <a:buClr>
                <a:schemeClr val="accent1"/>
              </a:buClr>
              <a:buSzPct val="100000"/>
              <a:buFont typeface="Symbol" panose="05050102010706020507" pitchFamily="18" charset="2"/>
              <a:buChar char=""/>
              <a:defRPr sz="1600">
                <a:solidFill>
                  <a:schemeClr val="tx2"/>
                </a:solidFill>
                <a:latin typeface="Candara" panose="020E0502030303020204" pitchFamily="34" charset="0"/>
              </a:defRPr>
            </a:lvl9pPr>
          </a:lstStyle>
          <a:p>
            <a:pPr algn="ctr" eaLnBrk="1" hangingPunct="1">
              <a:buFont typeface="Symbol" panose="05050102010706020507" pitchFamily="18" charset="2"/>
              <a:buNone/>
            </a:pPr>
            <a:r>
              <a:rPr lang="en-GB" altLang="en-US" sz="4400" dirty="0">
                <a:solidFill>
                  <a:schemeClr val="tx1"/>
                </a:solidFill>
              </a:rPr>
              <a:t>Thank You </a:t>
            </a:r>
            <a:r>
              <a:rPr lang="en-GB" altLang="en-US" sz="4400" dirty="0">
                <a:solidFill>
                  <a:schemeClr val="tx1"/>
                </a:solidFill>
                <a:sym typeface="Wingdings" panose="05000000000000000000" pitchFamily="2" charset="2"/>
              </a:rPr>
              <a:t> </a:t>
            </a:r>
          </a:p>
          <a:p>
            <a:pPr algn="just" eaLnBrk="1" hangingPunct="1">
              <a:buFont typeface="Symbol" panose="05050102010706020507" pitchFamily="18" charset="2"/>
              <a:buNone/>
            </a:pPr>
            <a:endParaRPr lang="en-GB" altLang="en-US" sz="3200" dirty="0"/>
          </a:p>
          <a:p>
            <a:pPr algn="just" eaLnBrk="1" hangingPunct="1">
              <a:buFont typeface="Symbol" panose="05050102010706020507" pitchFamily="18" charset="2"/>
              <a:buNone/>
            </a:pPr>
            <a:endParaRPr lang="en-GB" altLang="en-US" sz="3200" b="1" dirty="0"/>
          </a:p>
          <a:p>
            <a:pPr algn="just" eaLnBrk="1" hangingPunct="1">
              <a:buFont typeface="Symbol" panose="05050102010706020507" pitchFamily="18" charset="2"/>
              <a:buNone/>
            </a:pPr>
            <a:endParaRPr lang="en-US" altLang="en-US" sz="2800" b="1" dirty="0"/>
          </a:p>
        </p:txBody>
      </p:sp>
      <p:sp>
        <p:nvSpPr>
          <p:cNvPr id="2" name="Footer Placeholder 1">
            <a:extLst>
              <a:ext uri="{FF2B5EF4-FFF2-40B4-BE49-F238E27FC236}">
                <a16:creationId xmlns:a16="http://schemas.microsoft.com/office/drawing/2014/main" id="{0EF111EE-59FF-C90C-7E45-36945CA30C58}"/>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1322408582"/>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1000" fill="hold"/>
                                        <p:tgtEl>
                                          <p:spTgt spid="5"/>
                                        </p:tgtEl>
                                        <p:attrNameLst>
                                          <p:attrName>ppt_w</p:attrName>
                                        </p:attrNameLst>
                                      </p:cBhvr>
                                      <p:tavLst>
                                        <p:tav tm="0">
                                          <p:val>
                                            <p:fltVal val="0"/>
                                          </p:val>
                                        </p:tav>
                                        <p:tav tm="100000">
                                          <p:val>
                                            <p:strVal val="#ppt_w"/>
                                          </p:val>
                                        </p:tav>
                                      </p:tavLst>
                                    </p:anim>
                                    <p:anim calcmode="lin" valueType="num">
                                      <p:cBhvr>
                                        <p:cTn id="8" dur="1000" fill="hold"/>
                                        <p:tgtEl>
                                          <p:spTgt spid="5"/>
                                        </p:tgtEl>
                                        <p:attrNameLst>
                                          <p:attrName>ppt_h</p:attrName>
                                        </p:attrNameLst>
                                      </p:cBhvr>
                                      <p:tavLst>
                                        <p:tav tm="0">
                                          <p:val>
                                            <p:fltVal val="0"/>
                                          </p:val>
                                        </p:tav>
                                        <p:tav tm="100000">
                                          <p:val>
                                            <p:strVal val="#ppt_h"/>
                                          </p:val>
                                        </p:tav>
                                      </p:tavLst>
                                    </p:anim>
                                    <p:animEffect transition="in" filter="fade">
                                      <p:cBhvr>
                                        <p:cTn id="9" dur="1000"/>
                                        <p:tgtEl>
                                          <p:spTgt spid="5"/>
                                        </p:tgtEl>
                                      </p:cBhvr>
                                    </p:animEffect>
                                  </p:childTnLst>
                                </p:cTn>
                              </p:par>
                            </p:childTnLst>
                          </p:cTn>
                        </p:par>
                        <p:par>
                          <p:cTn id="10" fill="hold">
                            <p:stCondLst>
                              <p:cond delay="1000"/>
                            </p:stCondLst>
                            <p:childTnLst>
                              <p:par>
                                <p:cTn id="11" presetID="26" presetClass="entr" presetSubtype="0" fill="hold" nodeType="afterEffect">
                                  <p:stCondLst>
                                    <p:cond delay="0"/>
                                  </p:stCondLst>
                                  <p:childTnLst>
                                    <p:set>
                                      <p:cBhvr>
                                        <p:cTn id="12" dur="1" fill="hold">
                                          <p:stCondLst>
                                            <p:cond delay="0"/>
                                          </p:stCondLst>
                                        </p:cTn>
                                        <p:tgtEl>
                                          <p:spTgt spid="4"/>
                                        </p:tgtEl>
                                        <p:attrNameLst>
                                          <p:attrName>style.visibility</p:attrName>
                                        </p:attrNameLst>
                                      </p:cBhvr>
                                      <p:to>
                                        <p:strVal val="visible"/>
                                      </p:to>
                                    </p:set>
                                    <p:animEffect transition="in" filter="wipe(down)">
                                      <p:cBhvr>
                                        <p:cTn id="13" dur="580">
                                          <p:stCondLst>
                                            <p:cond delay="0"/>
                                          </p:stCondLst>
                                        </p:cTn>
                                        <p:tgtEl>
                                          <p:spTgt spid="4"/>
                                        </p:tgtEl>
                                      </p:cBhvr>
                                    </p:animEffect>
                                    <p:anim calcmode="lin" valueType="num">
                                      <p:cBhvr>
                                        <p:cTn id="14" dur="1822"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15" dur="664"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16" dur="664" tmFilter="0, 0; 0.125,0.2665; 0.25,0.4; 0.375,0.465; 0.5,0.5;  0.625,0.535; 0.75,0.6; 0.875,0.7335; 1,1">
                                          <p:stCondLst>
                                            <p:cond delay="664"/>
                                          </p:stCondLst>
                                        </p:cTn>
                                        <p:tgtEl>
                                          <p:spTgt spid="4"/>
                                        </p:tgtEl>
                                        <p:attrNameLst>
                                          <p:attrName>ppt_y</p:attrName>
                                        </p:attrNameLst>
                                      </p:cBhvr>
                                      <p:tavLst>
                                        <p:tav tm="0" fmla="#ppt_y-sin(pi*$)/9">
                                          <p:val>
                                            <p:fltVal val="0"/>
                                          </p:val>
                                        </p:tav>
                                        <p:tav tm="100000">
                                          <p:val>
                                            <p:fltVal val="1"/>
                                          </p:val>
                                        </p:tav>
                                      </p:tavLst>
                                    </p:anim>
                                    <p:anim calcmode="lin" valueType="num">
                                      <p:cBhvr>
                                        <p:cTn id="17" dur="332" tmFilter="0, 0; 0.125,0.2665; 0.25,0.4; 0.375,0.465; 0.5,0.5;  0.625,0.535; 0.75,0.6; 0.875,0.7335; 1,1">
                                          <p:stCondLst>
                                            <p:cond delay="1324"/>
                                          </p:stCondLst>
                                        </p:cTn>
                                        <p:tgtEl>
                                          <p:spTgt spid="4"/>
                                        </p:tgtEl>
                                        <p:attrNameLst>
                                          <p:attrName>ppt_y</p:attrName>
                                        </p:attrNameLst>
                                      </p:cBhvr>
                                      <p:tavLst>
                                        <p:tav tm="0" fmla="#ppt_y-sin(pi*$)/27">
                                          <p:val>
                                            <p:fltVal val="0"/>
                                          </p:val>
                                        </p:tav>
                                        <p:tav tm="100000">
                                          <p:val>
                                            <p:fltVal val="1"/>
                                          </p:val>
                                        </p:tav>
                                      </p:tavLst>
                                    </p:anim>
                                    <p:anim calcmode="lin" valueType="num">
                                      <p:cBhvr>
                                        <p:cTn id="18" dur="164" tmFilter="0, 0; 0.125,0.2665; 0.25,0.4; 0.375,0.465; 0.5,0.5;  0.625,0.535; 0.75,0.6; 0.875,0.7335; 1,1">
                                          <p:stCondLst>
                                            <p:cond delay="1656"/>
                                          </p:stCondLst>
                                        </p:cTn>
                                        <p:tgtEl>
                                          <p:spTgt spid="4"/>
                                        </p:tgtEl>
                                        <p:attrNameLst>
                                          <p:attrName>ppt_y</p:attrName>
                                        </p:attrNameLst>
                                      </p:cBhvr>
                                      <p:tavLst>
                                        <p:tav tm="0" fmla="#ppt_y-sin(pi*$)/81">
                                          <p:val>
                                            <p:fltVal val="0"/>
                                          </p:val>
                                        </p:tav>
                                        <p:tav tm="100000">
                                          <p:val>
                                            <p:fltVal val="1"/>
                                          </p:val>
                                        </p:tav>
                                      </p:tavLst>
                                    </p:anim>
                                    <p:animScale>
                                      <p:cBhvr>
                                        <p:cTn id="19" dur="26">
                                          <p:stCondLst>
                                            <p:cond delay="650"/>
                                          </p:stCondLst>
                                        </p:cTn>
                                        <p:tgtEl>
                                          <p:spTgt spid="4"/>
                                        </p:tgtEl>
                                      </p:cBhvr>
                                      <p:to x="100000" y="60000"/>
                                    </p:animScale>
                                    <p:animScale>
                                      <p:cBhvr>
                                        <p:cTn id="20" dur="166" decel="50000">
                                          <p:stCondLst>
                                            <p:cond delay="676"/>
                                          </p:stCondLst>
                                        </p:cTn>
                                        <p:tgtEl>
                                          <p:spTgt spid="4"/>
                                        </p:tgtEl>
                                      </p:cBhvr>
                                      <p:to x="100000" y="100000"/>
                                    </p:animScale>
                                    <p:animScale>
                                      <p:cBhvr>
                                        <p:cTn id="21" dur="26">
                                          <p:stCondLst>
                                            <p:cond delay="1312"/>
                                          </p:stCondLst>
                                        </p:cTn>
                                        <p:tgtEl>
                                          <p:spTgt spid="4"/>
                                        </p:tgtEl>
                                      </p:cBhvr>
                                      <p:to x="100000" y="80000"/>
                                    </p:animScale>
                                    <p:animScale>
                                      <p:cBhvr>
                                        <p:cTn id="22" dur="166" decel="50000">
                                          <p:stCondLst>
                                            <p:cond delay="1338"/>
                                          </p:stCondLst>
                                        </p:cTn>
                                        <p:tgtEl>
                                          <p:spTgt spid="4"/>
                                        </p:tgtEl>
                                      </p:cBhvr>
                                      <p:to x="100000" y="100000"/>
                                    </p:animScale>
                                    <p:animScale>
                                      <p:cBhvr>
                                        <p:cTn id="23" dur="26">
                                          <p:stCondLst>
                                            <p:cond delay="1642"/>
                                          </p:stCondLst>
                                        </p:cTn>
                                        <p:tgtEl>
                                          <p:spTgt spid="4"/>
                                        </p:tgtEl>
                                      </p:cBhvr>
                                      <p:to x="100000" y="90000"/>
                                    </p:animScale>
                                    <p:animScale>
                                      <p:cBhvr>
                                        <p:cTn id="24" dur="166" decel="50000">
                                          <p:stCondLst>
                                            <p:cond delay="1668"/>
                                          </p:stCondLst>
                                        </p:cTn>
                                        <p:tgtEl>
                                          <p:spTgt spid="4"/>
                                        </p:tgtEl>
                                      </p:cBhvr>
                                      <p:to x="100000" y="100000"/>
                                    </p:animScale>
                                    <p:animScale>
                                      <p:cBhvr>
                                        <p:cTn id="25" dur="26">
                                          <p:stCondLst>
                                            <p:cond delay="1808"/>
                                          </p:stCondLst>
                                        </p:cTn>
                                        <p:tgtEl>
                                          <p:spTgt spid="4"/>
                                        </p:tgtEl>
                                      </p:cBhvr>
                                      <p:to x="100000" y="95000"/>
                                    </p:animScale>
                                    <p:animScale>
                                      <p:cBhvr>
                                        <p:cTn id="26" dur="166" decel="50000">
                                          <p:stCondLst>
                                            <p:cond delay="1834"/>
                                          </p:stCondLst>
                                        </p:cTn>
                                        <p:tgtEl>
                                          <p:spTgt spid="4"/>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51384" y="0"/>
            <a:ext cx="11089232" cy="1143000"/>
          </a:xfrm>
        </p:spPr>
        <p:txBody>
          <a:bodyPr/>
          <a:lstStyle/>
          <a:p>
            <a:pPr eaLnBrk="1" hangingPunct="1"/>
            <a:r>
              <a:rPr lang="en-GB" altLang="en-US" sz="3600" b="1" dirty="0">
                <a:solidFill>
                  <a:schemeClr val="tx2">
                    <a:lumMod val="75000"/>
                  </a:schemeClr>
                </a:solidFill>
              </a:rPr>
              <a:t>Sources:</a:t>
            </a:r>
          </a:p>
        </p:txBody>
      </p:sp>
      <p:sp>
        <p:nvSpPr>
          <p:cNvPr id="6" name="Content Placeholder 2">
            <a:extLst>
              <a:ext uri="{FF2B5EF4-FFF2-40B4-BE49-F238E27FC236}">
                <a16:creationId xmlns:a16="http://schemas.microsoft.com/office/drawing/2014/main" id="{6BFF820E-EFEA-40D3-B4C4-627FFA8068CE}"/>
              </a:ext>
            </a:extLst>
          </p:cNvPr>
          <p:cNvSpPr txBox="1">
            <a:spLocks/>
          </p:cNvSpPr>
          <p:nvPr/>
        </p:nvSpPr>
        <p:spPr bwMode="auto">
          <a:xfrm>
            <a:off x="731404" y="1376772"/>
            <a:ext cx="10729191" cy="41044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lnSpc>
                <a:spcPct val="150000"/>
              </a:lnSpc>
              <a:spcAft>
                <a:spcPts val="6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cs typeface="Times New Roman" panose="02020603050405020304" pitchFamily="18" charset="0"/>
              </a:rPr>
              <a:t>Collinson, S., Narula, R., &amp; Rugman, A. M., 2020. </a:t>
            </a:r>
            <a:r>
              <a:rPr lang="en-GB" sz="1800" i="1" dirty="0">
                <a:latin typeface="Arial" panose="020B0604020202020204" pitchFamily="34" charset="0"/>
                <a:ea typeface="Times New Roman" panose="02020603050405020304" pitchFamily="18" charset="0"/>
                <a:cs typeface="Times New Roman" panose="02020603050405020304" pitchFamily="18" charset="0"/>
              </a:rPr>
              <a:t>International Business</a:t>
            </a:r>
            <a:r>
              <a:rPr lang="en-GB" sz="1800" dirty="0">
                <a:latin typeface="Arial" panose="020B0604020202020204" pitchFamily="34" charset="0"/>
                <a:ea typeface="Times New Roman" panose="02020603050405020304" pitchFamily="18" charset="0"/>
                <a:cs typeface="Times New Roman" panose="02020603050405020304" pitchFamily="18" charset="0"/>
              </a:rPr>
              <a:t>. 8 ed. Essex: Pearson Education Limited.</a:t>
            </a:r>
          </a:p>
          <a:p>
            <a:pPr lvl="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Daniels, J. D.,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Radebaugh</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L. H., Sullivan, D. P</a:t>
            </a:r>
            <a:r>
              <a:rPr lang="en-GB" sz="1800" dirty="0">
                <a:latin typeface="Arial" panose="020B0604020202020204" pitchFamily="34" charset="0"/>
                <a:ea typeface="Times New Roman" panose="02020603050405020304" pitchFamily="18" charset="0"/>
                <a:cs typeface="Times New Roman" panose="02020603050405020304" pitchFamily="18" charset="0"/>
              </a:rPr>
              <a:t>., &amp; Click, R. W.,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2022.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Environments and Operations</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17 ed. Essex: Pearson Education Limited.</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Hill, C. W.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Competing in the global marketplace</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14 ed. New York: McGraw-Hill.</a:t>
            </a:r>
          </a:p>
          <a:p>
            <a:pPr marL="342900" lvl="0" indent="-342900" algn="just">
              <a:lnSpc>
                <a:spcPct val="150000"/>
              </a:lnSpc>
              <a:spcAft>
                <a:spcPts val="600"/>
              </a:spcAft>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Wild, J. J. &amp; Wild, K. L., 2023. </a:t>
            </a:r>
            <a:r>
              <a:rPr lang="en-GB" sz="1800" i="1" dirty="0">
                <a:effectLst/>
                <a:latin typeface="Arial" panose="020B0604020202020204" pitchFamily="34" charset="0"/>
                <a:ea typeface="Times New Roman" panose="02020603050405020304" pitchFamily="18" charset="0"/>
                <a:cs typeface="Times New Roman" panose="02020603050405020304" pitchFamily="18" charset="0"/>
              </a:rPr>
              <a:t>International Business: The Challenges of Globalization. </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10 ed. Essex: Pearson Education Limited.</a:t>
            </a:r>
            <a:endParaRPr lang="en-GB" sz="1800" i="1"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700" dirty="0"/>
          </a:p>
          <a:p>
            <a:endParaRPr lang="en-GB" sz="1700" dirty="0"/>
          </a:p>
          <a:p>
            <a:pPr algn="just"/>
            <a:endParaRPr lang="en-GB" dirty="0"/>
          </a:p>
          <a:p>
            <a:endParaRPr lang="en-US" sz="2800" dirty="0"/>
          </a:p>
          <a:p>
            <a:pPr marL="0" indent="0" eaLnBrk="1" hangingPunct="1">
              <a:buFont typeface="Arial" panose="020B0604020202020204" pitchFamily="34" charset="0"/>
              <a:buNone/>
              <a:defRPr/>
            </a:pPr>
            <a:endParaRPr lang="en-GB" altLang="en-US" sz="2400" dirty="0"/>
          </a:p>
        </p:txBody>
      </p:sp>
      <p:sp>
        <p:nvSpPr>
          <p:cNvPr id="2" name="Footer Placeholder 1">
            <a:extLst>
              <a:ext uri="{FF2B5EF4-FFF2-40B4-BE49-F238E27FC236}">
                <a16:creationId xmlns:a16="http://schemas.microsoft.com/office/drawing/2014/main" id="{82CAE2FA-C457-3C5B-DB76-ED384EF0ECB0}"/>
              </a:ext>
            </a:extLst>
          </p:cNvPr>
          <p:cNvSpPr txBox="1">
            <a:spLocks/>
          </p:cNvSpPr>
          <p:nvPr/>
        </p:nvSpPr>
        <p:spPr>
          <a:xfrm>
            <a:off x="7577" y="6525344"/>
            <a:ext cx="1944216" cy="332656"/>
          </a:xfrm>
          <a:prstGeom prst="rect">
            <a:avLst/>
          </a:prstGeom>
        </p:spPr>
        <p:txBody>
          <a:bodyPr vert="horz" wrap="square" lIns="91440" tIns="45720" rIns="91440" bIns="45720" numCol="1" anchor="ctr" anchorCtr="0" compatLnSpc="1">
            <a:prstTxWarp prst="textNoShape">
              <a:avLst/>
            </a:prstTxWarp>
          </a:bodyPr>
          <a:lstStyle>
            <a:defPPr>
              <a:defRPr lang="en-US"/>
            </a:defPPr>
            <a:lvl1pPr algn="r" rtl="0" eaLnBrk="1" fontAlgn="base" hangingPunct="1">
              <a:spcBef>
                <a:spcPct val="0"/>
              </a:spcBef>
              <a:spcAft>
                <a:spcPct val="0"/>
              </a:spcAft>
              <a:defRPr sz="1200" kern="1200">
                <a:solidFill>
                  <a:srgbClr val="898989"/>
                </a:solidFill>
                <a:latin typeface="Myriad Pro"/>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a:lstStyle>
          <a:p>
            <a:pPr algn="ctr">
              <a:defRPr/>
            </a:pPr>
            <a:r>
              <a:rPr lang="en-GB" altLang="en-US" i="1" dirty="0">
                <a:solidFill>
                  <a:schemeClr val="accent6">
                    <a:lumMod val="40000"/>
                    <a:lumOff val="60000"/>
                  </a:schemeClr>
                </a:solidFill>
                <a:latin typeface="Arial Narrow" panose="020B0606020202030204" pitchFamily="34" charset="0"/>
              </a:rPr>
              <a:t>UWTSD - Copyright 2023</a:t>
            </a:r>
          </a:p>
        </p:txBody>
      </p:sp>
    </p:spTree>
    <p:extLst>
      <p:ext uri="{BB962C8B-B14F-4D97-AF65-F5344CB8AC3E}">
        <p14:creationId xmlns:p14="http://schemas.microsoft.com/office/powerpoint/2010/main" val="349127884"/>
      </p:ext>
    </p:extLst>
  </p:cSld>
  <p:clrMapOvr>
    <a:masterClrMapping/>
  </p:clrMapOvr>
  <mc:AlternateContent xmlns:mc="http://schemas.openxmlformats.org/markup-compatibility/2006" xmlns:p14="http://schemas.microsoft.com/office/powerpoint/2010/main">
    <mc:Choice Requires="p14">
      <p:transition spd="slow" p14:dur="1200" advClick="0">
        <p14:prism/>
      </p:transition>
    </mc:Choice>
    <mc:Fallback xmlns="">
      <p:transition spd="slow" advClick="0">
        <p:fade/>
      </p:transition>
    </mc:Fallback>
  </mc:AlternateContent>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1566</Words>
  <Application>Microsoft Office PowerPoint</Application>
  <PresentationFormat>Widescreen</PresentationFormat>
  <Paragraphs>348</Paragraphs>
  <Slides>32</Slides>
  <Notes>32</Notes>
  <HiddenSlides>0</HiddenSlides>
  <MMClips>1</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32</vt:i4>
      </vt:variant>
    </vt:vector>
  </HeadingPairs>
  <TitlesOfParts>
    <vt:vector size="43" baseType="lpstr">
      <vt:lpstr>Myriad Pro</vt:lpstr>
      <vt:lpstr>Aharoni</vt:lpstr>
      <vt:lpstr>Arial</vt:lpstr>
      <vt:lpstr>Arial Black</vt:lpstr>
      <vt:lpstr>Arial Narrow</vt:lpstr>
      <vt:lpstr>Candara</vt:lpstr>
      <vt:lpstr>Symbol</vt:lpstr>
      <vt:lpstr>Verdana</vt:lpstr>
      <vt:lpstr>Wingdings</vt:lpstr>
      <vt:lpstr>20140311PresentationUWTSDTemplate</vt:lpstr>
      <vt:lpstr>1_20140311PresentationUWTSDTemplate</vt:lpstr>
      <vt:lpstr>LCMB7014</vt:lpstr>
      <vt:lpstr>Learning Objectives</vt:lpstr>
      <vt:lpstr>Trade Theory</vt:lpstr>
      <vt:lpstr>Easy Here, Hard There: Doing Business In Various Countries</vt:lpstr>
      <vt:lpstr>International Operations and Economic Connections</vt:lpstr>
      <vt:lpstr>World’s Top Exporters</vt:lpstr>
      <vt:lpstr>Interventionist Theories</vt:lpstr>
      <vt:lpstr>Free Trade Theories</vt:lpstr>
      <vt:lpstr>Free Trade Theories</vt:lpstr>
      <vt:lpstr>Theories of Specialization </vt:lpstr>
      <vt:lpstr>The Diamond of National Advantage</vt:lpstr>
      <vt:lpstr>Diamond of National Advantage </vt:lpstr>
      <vt:lpstr>The Diamond of National Advantage</vt:lpstr>
      <vt:lpstr>Factor Mobility Theory</vt:lpstr>
      <vt:lpstr>Effects of Factor Movements</vt:lpstr>
      <vt:lpstr>The Relationship Between Trade and Factor Mobility</vt:lpstr>
      <vt:lpstr>Factors Affecting the Flow of Goods and Services</vt:lpstr>
      <vt:lpstr>Why Governments Intervene in Trade</vt:lpstr>
      <vt:lpstr>Import Restrictions to Create Domestic Employment</vt:lpstr>
      <vt:lpstr>Government Intervention </vt:lpstr>
      <vt:lpstr>Assumptions in Developing an Industrial Base</vt:lpstr>
      <vt:lpstr>Economic Relationships with Other Countries </vt:lpstr>
      <vt:lpstr>Maintaining Essential Industries</vt:lpstr>
      <vt:lpstr>Maintaining or Extending Spheres of Influence</vt:lpstr>
      <vt:lpstr>Preserving National Identity</vt:lpstr>
      <vt:lpstr>Instruments of Trade Control </vt:lpstr>
      <vt:lpstr>Nontariff Barriers: Direct Price Influences </vt:lpstr>
      <vt:lpstr>Nontariff Barriers: Quantity Controls</vt:lpstr>
      <vt:lpstr>Dealing With Governmental Trade Influences</vt:lpstr>
      <vt:lpstr>Tactics for Dealing with Import Competition</vt:lpstr>
      <vt:lpstr>Any Questions?</vt:lpstr>
      <vt:lpstr>Sources: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Gladius David Kulothungan</cp:lastModifiedBy>
  <cp:revision>310</cp:revision>
  <cp:lastPrinted>2018-07-09T15:27:01Z</cp:lastPrinted>
  <dcterms:created xsi:type="dcterms:W3CDTF">2002-10-07T19:43:58Z</dcterms:created>
  <dcterms:modified xsi:type="dcterms:W3CDTF">2023-09-07T16:08:09Z</dcterms:modified>
</cp:coreProperties>
</file>