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9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6DDEDA-5777-4E84-AACD-C071930E6B3B}" v="503" dt="2022-03-27T15:59:29.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90"/>
      </p:cViewPr>
      <p:guideLst>
        <p:guide orient="horz" pos="2160"/>
        <p:guide pos="2894"/>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Luiza" userId="9fe268a8d150fb3f" providerId="Windows Live" clId="Web-{FC6DDEDA-5777-4E84-AACD-C071930E6B3B}"/>
    <pc:docChg chg="modSld">
      <pc:chgData name="Mihaela Luiza" userId="9fe268a8d150fb3f" providerId="Windows Live" clId="Web-{FC6DDEDA-5777-4E84-AACD-C071930E6B3B}" dt="2022-03-27T15:59:28.335" v="285" actId="20577"/>
      <pc:docMkLst>
        <pc:docMk/>
      </pc:docMkLst>
      <pc:sldChg chg="addSp delSp modSp">
        <pc:chgData name="Mihaela Luiza" userId="9fe268a8d150fb3f" providerId="Windows Live" clId="Web-{FC6DDEDA-5777-4E84-AACD-C071930E6B3B}" dt="2022-03-27T15:59:28.335" v="285" actId="20577"/>
        <pc:sldMkLst>
          <pc:docMk/>
          <pc:sldMk cId="0" sldId="256"/>
        </pc:sldMkLst>
        <pc:spChg chg="mod">
          <ac:chgData name="Mihaela Luiza" userId="9fe268a8d150fb3f" providerId="Windows Live" clId="Web-{FC6DDEDA-5777-4E84-AACD-C071930E6B3B}" dt="2022-03-27T15:41:52.642" v="9" actId="14100"/>
          <ac:spMkLst>
            <pc:docMk/>
            <pc:sldMk cId="0" sldId="256"/>
            <ac:spMk id="2" creationId="{00000000-0000-0000-0000-000000000000}"/>
          </ac:spMkLst>
        </pc:spChg>
        <pc:spChg chg="mod">
          <ac:chgData name="Mihaela Luiza" userId="9fe268a8d150fb3f" providerId="Windows Live" clId="Web-{FC6DDEDA-5777-4E84-AACD-C071930E6B3B}" dt="2022-03-27T15:42:34.660" v="11" actId="14100"/>
          <ac:spMkLst>
            <pc:docMk/>
            <pc:sldMk cId="0" sldId="256"/>
            <ac:spMk id="3" creationId="{00000000-0000-0000-0000-000000000000}"/>
          </ac:spMkLst>
        </pc:spChg>
        <pc:spChg chg="add del">
          <ac:chgData name="Mihaela Luiza" userId="9fe268a8d150fb3f" providerId="Windows Live" clId="Web-{FC6DDEDA-5777-4E84-AACD-C071930E6B3B}" dt="2022-03-27T15:50:01.119" v="49"/>
          <ac:spMkLst>
            <pc:docMk/>
            <pc:sldMk cId="0" sldId="256"/>
            <ac:spMk id="4" creationId="{A22970FB-01DD-CEB4-606D-CAEABD44C901}"/>
          </ac:spMkLst>
        </pc:spChg>
        <pc:spChg chg="add mod">
          <ac:chgData name="Mihaela Luiza" userId="9fe268a8d150fb3f" providerId="Windows Live" clId="Web-{FC6DDEDA-5777-4E84-AACD-C071930E6B3B}" dt="2022-03-27T15:59:09.365" v="284" actId="20577"/>
          <ac:spMkLst>
            <pc:docMk/>
            <pc:sldMk cId="0" sldId="256"/>
            <ac:spMk id="5" creationId="{3313B751-8E92-5098-0B95-6314C60BF431}"/>
          </ac:spMkLst>
        </pc:spChg>
        <pc:spChg chg="add mod">
          <ac:chgData name="Mihaela Luiza" userId="9fe268a8d150fb3f" providerId="Windows Live" clId="Web-{FC6DDEDA-5777-4E84-AACD-C071930E6B3B}" dt="2022-03-27T15:59:28.335" v="285" actId="20577"/>
          <ac:spMkLst>
            <pc:docMk/>
            <pc:sldMk cId="0" sldId="256"/>
            <ac:spMk id="6" creationId="{7E088FCC-5FF6-788A-B22D-C5E822B7D6E2}"/>
          </ac:spMkLst>
        </pc:spChg>
        <pc:cxnChg chg="add mod">
          <ac:chgData name="Mihaela Luiza" userId="9fe268a8d150fb3f" providerId="Windows Live" clId="Web-{FC6DDEDA-5777-4E84-AACD-C071930E6B3B}" dt="2022-03-27T15:58:42.083" v="280"/>
          <ac:cxnSpMkLst>
            <pc:docMk/>
            <pc:sldMk cId="0" sldId="256"/>
            <ac:cxnSpMk id="7" creationId="{FEB72634-1B79-5D65-3113-672BB2150CB9}"/>
          </ac:cxnSpMkLst>
        </pc:cxnChg>
        <pc:cxnChg chg="add mod">
          <ac:chgData name="Mihaela Luiza" userId="9fe268a8d150fb3f" providerId="Windows Live" clId="Web-{FC6DDEDA-5777-4E84-AACD-C071930E6B3B}" dt="2022-03-27T15:58:35.848" v="279"/>
          <ac:cxnSpMkLst>
            <pc:docMk/>
            <pc:sldMk cId="0" sldId="256"/>
            <ac:cxnSpMk id="8" creationId="{F45F8F67-E6E7-9C96-6677-F5F576212CEF}"/>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t>3/27/2022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Amazon is considered to be the largest globally acknowledged e-commerce website which must focus on its effective set of communication. The company has effective communication which benefits the employees in specific ways and boosts the productivity of the company. There are different communication barriers that must be avoided to gain proper success in teamwork and have good communication. Different tools have been discussed to create a good set of effective communication.</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Amazon has several benefits of communication in its business process. Good communication in the company makes the flow of information among the employees very smooth. It becomes very easy for the team members to work in the company without any complications. The discussion of problems becomes easier without any hassle and the information remains clear and updated every time (Kalogiannidis. 2020). The employees feel energized to work efficiently in the team.</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For running the globally acknowledged company Amazon, the productivity in the company is doubled. The team members are seen to be working by focusing more on the work. The activities of the employees are serially distributed among the members which give them a clear view o the work. The members remain less distracted while working. The team leaders get the maximum potentiality of the employees and the productivity among them is doubled. This benefits the business procedure of Amazon (Abbritti and Consolo</a:t>
            </a:r>
            <a:r>
              <a:rPr lang="en-IN" altLang="en-US"/>
              <a:t>,</a:t>
            </a:r>
            <a:r>
              <a:rPr lang="en-US"/>
              <a:t>2022).</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company follows the cognitive dissonance theory which insists the employees avoid the dissonance within the company. The employees are trained not to hear out about others’ views and act accordingly. The team members avoid debating within the company. The company and the business leaders avoid any kind of debatable views within the company (Harmon-Jones and Mills. 2019).</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company follows another theory where the motivational aspects of the company are covered within. The employees and the leaders perform a good set of communication between them. The strong people maintain divergent communicative theory to highlight their identity and the powerless people maintain convergent communicative theory (Zhang and Giles. 2018).</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company does maintain a healthy cultural environment where the work remains focused on the culture of the company. The teammates remain involved in the official network and maintain the strong culture of the company by following the rituals of the company properly (Addis, M., and Rurale. 2021).</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organization of the company and its rules are maintained in an enigmatic way. The information of the company is maintained in an organized way. The information and every detail are documented with every step (Gunasekaran et al., 2018). The information of Amazon is tracked every time.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company must have clarity in their communication to get a better view of the estimated work. The clarity in the communication helps the employees to get a better view of the work. Communication makes the task carried out easily (Zehrer and Leiß, 2020).. The team leaders most importantly must open themselves up to the employees to void any technical barriers.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company must incorporate several barriers within the language option. Amazon must avoid complex languages and employees belonging from several language backgrounds must be recruited. The website must be kept responsive to several languages  (Yusof, A.N.A.M. and Rahmat 2020).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employees must be trained properly by the leaders to hear out to the customers and determine the problems easily. Without good hearing, communication barriers cannot be prevented. Besides, it maintains a good relationship in the team. The employees must not interrupt in the middle of something important. The leader’s instruction must be visualized after listening to it  (Raju, 2018).</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Amazon allows them to use various channels to connect with their customers. Developing own content or websites are the easiest way to connect the customers directly. It keeps the website updated regularly. It also displays every piece of information for the customers (Abranches et al., 2019).</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Social media allows both ways of communication for the customers. It allows the customers to react, like, comment and share the company posts on social media sites. Social media is the only channel to connect directly to customers. The customers connect the team members in live media or live chat platforms (Kepuska and Bohouta. 2018).</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globally acknowledged company Amazon must follow these wide sets of effective communication processes to achieve desired success for the company. The theory of effective communication must be followed properly and the barriers that prevent effective communication must be avoided to gain a smooth way of the business. The globally acknowledged company must follow a wide set of channels to gain good publicity for the e-commerce site.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837A1BF9-1189-435D-A327-9F823DCFEACF}" type="datetimeFigureOut">
              <a:rPr lang="en-US" smtClean="0"/>
              <a:t>3/27/2022</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BB38171-9420-453A-8737-0D69136864D6}" type="slidenum">
              <a:rPr lang="en-US" smtClean="0"/>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837A1BF9-1189-435D-A327-9F823DCFEACF}" type="datetimeFigureOut">
              <a:rPr lang="en-US" smtClean="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2BB38171-9420-453A-8737-0D69136864D6}" type="slidenum">
              <a:rPr lang="en-US" smtClean="0"/>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837A1BF9-1189-435D-A327-9F823DCFEACF}" type="datetimeFigureOut">
              <a:rPr lang="en-US" smtClean="0"/>
              <a:t>3/27/2022</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BB38171-9420-453A-8737-0D69136864D6}" type="slidenum">
              <a:rPr lang="en-US" smtClean="0"/>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837A1BF9-1189-435D-A327-9F823DCFEACF}" type="datetimeFigureOut">
              <a:rPr lang="en-US" smtClean="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B38171-9420-453A-8737-0D69136864D6}" type="slidenum">
              <a:rPr lang="en-US" smtClean="0"/>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837A1BF9-1189-435D-A327-9F823DCFEACF}" type="datetimeFigureOut">
              <a:rPr lang="en-US" smtClean="0"/>
              <a:t>3/27/2022</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BB38171-9420-453A-8737-0D69136864D6}" type="slidenum">
              <a:rPr lang="en-US" smtClean="0"/>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37A1BF9-1189-435D-A327-9F823DCFEACF}" type="datetimeFigureOut">
              <a:rPr lang="en-US" smtClean="0"/>
              <a:t>3/27/2022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2BB38171-9420-453A-8737-0D69136864D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837A1BF9-1189-435D-A327-9F823DCFEACF}" type="datetimeFigureOut">
              <a:rPr lang="en-US" smtClean="0"/>
              <a:t>3/27/2022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BB38171-9420-453A-8737-0D69136864D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BB38171-9420-453A-8737-0D69136864D6}" type="slidenum">
              <a:rPr lang="en-US" smtClean="0"/>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837A1BF9-1189-435D-A327-9F823DCFEACF}" type="datetimeFigureOut">
              <a:rPr lang="en-US" smtClean="0"/>
              <a:t>3/27/2022</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BB38171-9420-453A-8737-0D69136864D6}" type="slidenum">
              <a:rPr lang="en-US" smtClean="0"/>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837A1BF9-1189-435D-A327-9F823DCFEACF}" type="datetimeFigureOut">
              <a:rPr lang="en-US" smtClean="0"/>
              <a:t>3/27/2022</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37A1BF9-1189-435D-A327-9F823DCFEACF}" type="datetimeFigureOut">
              <a:rPr lang="en-US" smtClean="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B38171-9420-453A-8737-0D69136864D6}"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BB38171-9420-453A-8737-0D69136864D6}" type="slidenum">
              <a:rPr lang="en-US" smtClean="0"/>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37A1BF9-1189-435D-A327-9F823DCFEACF}" type="datetimeFigureOut">
              <a:rPr lang="en-US" smtClean="0"/>
              <a:t>3/27/2022</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837A1BF9-1189-435D-A327-9F823DCFEACF}" type="datetimeFigureOut">
              <a:rPr lang="en-US" smtClean="0"/>
              <a:t>3/27/2022</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BB38171-9420-453A-8737-0D69136864D6}" type="slidenum">
              <a:rPr lang="en-US" smtClean="0"/>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panose="05000000000000000000"/>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panose="05000000000000000000"/>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30404" y="926491"/>
            <a:ext cx="7556176" cy="5017433"/>
          </a:xfrm>
        </p:spPr>
        <p:txBody>
          <a:bodyPr>
            <a:normAutofit/>
            <a:scene3d>
              <a:camera prst="orthographicFront"/>
              <a:lightRig rig="threePt" dir="t"/>
            </a:scene3d>
          </a:bodyPr>
          <a:lstStyle/>
          <a:p>
            <a:pPr algn="l"/>
            <a:r>
              <a:rPr lang="en-IN" altLang="en-US" sz="4400" i="1">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haroni" panose="02010803020104030203" charset="0"/>
                <a:cs typeface="Aharoni" panose="02010803020104030203" charset="0"/>
                <a:sym typeface="+mn-ea"/>
              </a:rPr>
              <a:t>COMMUNICATION IN A BUSINESS SETTING</a:t>
            </a:r>
            <a:endParaRPr lang="en-IN" altLang="en-US" sz="4400" i="1">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haroni" panose="02010803020104030203" charset="0"/>
              <a:cs typeface="Aharoni" panose="02010803020104030203" charset="0"/>
            </a:endParaRPr>
          </a:p>
          <a:p>
            <a:pPr algn="l"/>
            <a:endParaRPr lang="en-IN" altLang="en-US" sz="4400" i="1">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haroni" panose="02010803020104030203" charset="0"/>
              <a:cs typeface="Aharoni" panose="02010803020104030203" charset="0"/>
            </a:endParaRPr>
          </a:p>
        </p:txBody>
      </p:sp>
      <p:sp>
        <p:nvSpPr>
          <p:cNvPr id="2" name="Title 1"/>
          <p:cNvSpPr>
            <a:spLocks noGrp="1"/>
          </p:cNvSpPr>
          <p:nvPr>
            <p:ph type="ctrTitle"/>
          </p:nvPr>
        </p:nvSpPr>
        <p:spPr>
          <a:xfrm>
            <a:off x="1361093" y="333112"/>
            <a:ext cx="7499231" cy="726956"/>
          </a:xfrm>
        </p:spPr>
        <p:txBody>
          <a:bodyPr>
            <a:normAutofit/>
          </a:bodyPr>
          <a:lstStyle/>
          <a:p>
            <a:r>
              <a:rPr lang="en-IN" altLang="en-US" sz="3600" i="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haroni" panose="02010803020104030203" charset="0"/>
                <a:cs typeface="Aharoni" panose="02010803020104030203" charset="0"/>
              </a:rPr>
              <a:t>STRATEGIES FOR EFFECTIVE </a:t>
            </a:r>
          </a:p>
        </p:txBody>
      </p:sp>
      <p:sp>
        <p:nvSpPr>
          <p:cNvPr id="5" name="TextBox 4">
            <a:extLst>
              <a:ext uri="{FF2B5EF4-FFF2-40B4-BE49-F238E27FC236}">
                <a16:creationId xmlns:a16="http://schemas.microsoft.com/office/drawing/2014/main" id="{3313B751-8E92-5098-0B95-6314C60BF431}"/>
              </a:ext>
            </a:extLst>
          </p:cNvPr>
          <p:cNvSpPr txBox="1"/>
          <p:nvPr/>
        </p:nvSpPr>
        <p:spPr>
          <a:xfrm>
            <a:off x="2732728" y="3527860"/>
            <a:ext cx="416307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Claudia Madalina Mitu :2110988</a:t>
            </a:r>
          </a:p>
          <a:p>
            <a:r>
              <a:rPr lang="en-US" dirty="0"/>
              <a:t>       - Eduard Neagu : 2110984</a:t>
            </a:r>
          </a:p>
          <a:p>
            <a:r>
              <a:rPr lang="en-US" dirty="0"/>
              <a:t>       -  </a:t>
            </a:r>
            <a:r>
              <a:rPr lang="en-US" dirty="0" err="1"/>
              <a:t>Tincuta</a:t>
            </a:r>
            <a:r>
              <a:rPr lang="en-US" dirty="0"/>
              <a:t> Bardas : 1907524</a:t>
            </a:r>
          </a:p>
          <a:p>
            <a:endParaRPr lang="en-US" dirty="0"/>
          </a:p>
          <a:p>
            <a:endParaRPr lang="en-US" dirty="0"/>
          </a:p>
          <a:p>
            <a:r>
              <a:rPr lang="en-US" dirty="0"/>
              <a:t>             </a:t>
            </a:r>
          </a:p>
          <a:p>
            <a:endParaRPr lang="en-US" dirty="0"/>
          </a:p>
          <a:p>
            <a:r>
              <a:rPr lang="en-US" dirty="0"/>
              <a:t>                     Tutor name:</a:t>
            </a:r>
          </a:p>
          <a:p>
            <a:r>
              <a:rPr lang="en-US" dirty="0"/>
              <a:t>                      Akash Puranik</a:t>
            </a:r>
          </a:p>
          <a:p>
            <a:endParaRPr lang="en-US" dirty="0"/>
          </a:p>
          <a:p>
            <a:r>
              <a:rPr lang="en-US" dirty="0"/>
              <a:t>       </a:t>
            </a:r>
          </a:p>
        </p:txBody>
      </p:sp>
      <p:sp>
        <p:nvSpPr>
          <p:cNvPr id="6" name="TextBox 5">
            <a:extLst>
              <a:ext uri="{FF2B5EF4-FFF2-40B4-BE49-F238E27FC236}">
                <a16:creationId xmlns:a16="http://schemas.microsoft.com/office/drawing/2014/main" id="{7E088FCC-5FF6-788A-B22D-C5E822B7D6E2}"/>
              </a:ext>
            </a:extLst>
          </p:cNvPr>
          <p:cNvSpPr txBox="1"/>
          <p:nvPr/>
        </p:nvSpPr>
        <p:spPr>
          <a:xfrm>
            <a:off x="3557144" y="311698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Name &amp; Student ID:</a:t>
            </a:r>
          </a:p>
        </p:txBody>
      </p:sp>
      <p:cxnSp>
        <p:nvCxnSpPr>
          <p:cNvPr id="7" name="Straight Arrow Connector 6">
            <a:extLst>
              <a:ext uri="{FF2B5EF4-FFF2-40B4-BE49-F238E27FC236}">
                <a16:creationId xmlns:a16="http://schemas.microsoft.com/office/drawing/2014/main" id="{FEB72634-1B79-5D65-3113-672BB2150CB9}"/>
              </a:ext>
            </a:extLst>
          </p:cNvPr>
          <p:cNvCxnSpPr/>
          <p:nvPr/>
        </p:nvCxnSpPr>
        <p:spPr>
          <a:xfrm>
            <a:off x="3634707" y="3457217"/>
            <a:ext cx="1987824" cy="3"/>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F45F8F67-E6E7-9C96-6677-F5F576212CEF}"/>
              </a:ext>
            </a:extLst>
          </p:cNvPr>
          <p:cNvCxnSpPr/>
          <p:nvPr/>
        </p:nvCxnSpPr>
        <p:spPr>
          <a:xfrm>
            <a:off x="3947965" y="5701511"/>
            <a:ext cx="1235291" cy="14199"/>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u="sng">
                <a:ln w="13462">
                  <a:solidFill>
                    <a:schemeClr val="bg1"/>
                  </a:solidFill>
                  <a:prstDash val="solid"/>
                </a:ln>
                <a:solidFill>
                  <a:schemeClr val="tx1">
                    <a:lumMod val="85000"/>
                    <a:lumOff val="15000"/>
                  </a:schemeClr>
                </a:solidFill>
                <a:effectLst>
                  <a:outerShdw dist="38100" dir="2700000" algn="bl" rotWithShape="0">
                    <a:schemeClr val="accent5"/>
                  </a:outerShdw>
                </a:effectLst>
              </a:rPr>
              <a:t> Introduction</a:t>
            </a:r>
            <a:r>
              <a:rPr lang="en-US" b="1" u="sng">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p>
        </p:txBody>
      </p:sp>
      <p:sp>
        <p:nvSpPr>
          <p:cNvPr id="3" name="Content Placeholder 2"/>
          <p:cNvSpPr>
            <a:spLocks noGrp="1"/>
          </p:cNvSpPr>
          <p:nvPr>
            <p:ph sz="half" idx="1"/>
          </p:nvPr>
        </p:nvSpPr>
        <p:spPr>
          <a:xfrm>
            <a:off x="301752" y="1634490"/>
            <a:ext cx="4038600" cy="4681728"/>
          </a:xfrm>
        </p:spPr>
        <p:txBody>
          <a:bodyPr>
            <a:normAutofit fontScale="90000"/>
          </a:bodyPr>
          <a:lstStyle/>
          <a:p>
            <a:pPr algn="just">
              <a:lnSpc>
                <a:spcPct val="150000"/>
              </a:lnSpc>
              <a:buFont typeface="Wingdings" panose="05000000000000000000" charset="0"/>
              <a:buChar char="q"/>
            </a:pPr>
            <a:r>
              <a:rPr lang="en-US" sz="2000">
                <a:latin typeface="Times New Roman" panose="02020603050405020304" charset="0"/>
                <a:cs typeface="Times New Roman" panose="02020603050405020304" charset="0"/>
              </a:rPr>
              <a:t>The report discusses the different perspectives of communication</a:t>
            </a:r>
          </a:p>
          <a:p>
            <a:pPr algn="just">
              <a:lnSpc>
                <a:spcPct val="150000"/>
              </a:lnSpc>
              <a:buFont typeface="Wingdings" panose="05000000000000000000" charset="0"/>
              <a:buChar char="q"/>
            </a:pPr>
            <a:r>
              <a:rPr lang="en-US" sz="2000">
                <a:latin typeface="Times New Roman" panose="02020603050405020304" charset="0"/>
                <a:cs typeface="Times New Roman" panose="02020603050405020304" charset="0"/>
              </a:rPr>
              <a:t>Amazon is the largest globally known e-commerce site</a:t>
            </a:r>
          </a:p>
          <a:p>
            <a:pPr algn="just">
              <a:lnSpc>
                <a:spcPct val="150000"/>
              </a:lnSpc>
              <a:buFont typeface="Wingdings" panose="05000000000000000000" charset="0"/>
              <a:buChar char="q"/>
            </a:pPr>
            <a:r>
              <a:rPr lang="en-US" sz="2000">
                <a:latin typeface="Times New Roman" panose="02020603050405020304" charset="0"/>
                <a:cs typeface="Times New Roman" panose="02020603050405020304" charset="0"/>
              </a:rPr>
              <a:t>The company has effective communication which has a positive effect</a:t>
            </a:r>
          </a:p>
          <a:p>
            <a:pPr algn="just">
              <a:lnSpc>
                <a:spcPct val="150000"/>
              </a:lnSpc>
              <a:buFont typeface="Wingdings" panose="05000000000000000000" charset="0"/>
              <a:buChar char="q"/>
            </a:pPr>
            <a:r>
              <a:rPr lang="en-US" sz="2000">
                <a:latin typeface="Times New Roman" panose="02020603050405020304" charset="0"/>
                <a:cs typeface="Times New Roman" panose="02020603050405020304" charset="0"/>
              </a:rPr>
              <a:t>Different communication barriers must be prevented</a:t>
            </a:r>
            <a:endParaRPr lang="en-US" sz="2000"/>
          </a:p>
        </p:txBody>
      </p:sp>
      <p:pic>
        <p:nvPicPr>
          <p:cNvPr id="4" name="Content Placeholder 3"/>
          <p:cNvPicPr>
            <a:picLocks noGrp="1" noChangeAspect="1"/>
          </p:cNvPicPr>
          <p:nvPr>
            <p:ph sz="half" idx="2"/>
          </p:nvPr>
        </p:nvPicPr>
        <p:blipFill>
          <a:blip r:embed="rId3"/>
          <a:stretch>
            <a:fillRect/>
          </a:stretch>
        </p:blipFill>
        <p:spPr>
          <a:xfrm>
            <a:off x="4787900" y="2132965"/>
            <a:ext cx="3939540" cy="285559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r">
              <a:lnSpc>
                <a:spcPct val="150000"/>
              </a:lnSpc>
            </a:pPr>
            <a:r>
              <a:rPr sz="2800" b="1" u="sng">
                <a:ln/>
                <a:solidFill>
                  <a:schemeClr val="accent1"/>
                </a:solidFill>
                <a:effectLst>
                  <a:outerShdw blurRad="38100" dist="38100" dir="2700000" algn="tl">
                    <a:srgbClr val="000000">
                      <a:alpha val="43137"/>
                    </a:srgbClr>
                  </a:outerShdw>
                </a:effectLst>
                <a:latin typeface="Times New Roman" panose="02020603050405020304" charset="0"/>
                <a:cs typeface="Times New Roman" panose="02020603050405020304" charset="0"/>
              </a:rPr>
              <a:t>Communication constructs the </a:t>
            </a:r>
            <a:r>
              <a:rPr lang="en-IN" sz="2800" b="1" u="sng">
                <a:ln/>
                <a:solidFill>
                  <a:schemeClr val="accent1"/>
                </a:solidFill>
                <a:effectLst>
                  <a:outerShdw blurRad="38100" dist="38100" dir="2700000" algn="tl">
                    <a:srgbClr val="000000">
                      <a:alpha val="43137"/>
                    </a:srgbClr>
                  </a:outerShdw>
                </a:effectLst>
                <a:latin typeface="Times New Roman" panose="02020603050405020304" charset="0"/>
                <a:cs typeface="Times New Roman" panose="02020603050405020304" charset="0"/>
              </a:rPr>
              <a:t>T</a:t>
            </a:r>
            <a:r>
              <a:rPr sz="2800" b="1" u="sng">
                <a:ln/>
                <a:solidFill>
                  <a:schemeClr val="accent1"/>
                </a:solidFill>
                <a:effectLst>
                  <a:outerShdw blurRad="38100" dist="38100" dir="2700000" algn="tl">
                    <a:srgbClr val="000000">
                      <a:alpha val="43137"/>
                    </a:srgbClr>
                  </a:outerShdw>
                </a:effectLst>
                <a:latin typeface="Times New Roman" panose="02020603050405020304" charset="0"/>
                <a:cs typeface="Times New Roman" panose="02020603050405020304" charset="0"/>
              </a:rPr>
              <a:t>eam</a:t>
            </a:r>
          </a:p>
        </p:txBody>
      </p:sp>
      <p:sp>
        <p:nvSpPr>
          <p:cNvPr id="3" name="Content Placeholder 2"/>
          <p:cNvSpPr>
            <a:spLocks noGrp="1"/>
          </p:cNvSpPr>
          <p:nvPr>
            <p:ph sz="half" idx="1"/>
          </p:nvPr>
        </p:nvSpPr>
        <p:spPr/>
        <p:txBody>
          <a:bodyPr>
            <a:normAutofit/>
          </a:bodyPr>
          <a:lstStyle/>
          <a:p>
            <a:pPr algn="just">
              <a:lnSpc>
                <a:spcPct val="150000"/>
              </a:lnSpc>
              <a:buFont typeface="Wingdings" panose="05000000000000000000" charset="0"/>
              <a:buChar char="Ø"/>
            </a:pPr>
            <a:r>
              <a:rPr lang="en-US" sz="1800">
                <a:latin typeface="Times New Roman" panose="02020603050405020304" charset="0"/>
                <a:cs typeface="Times New Roman" panose="02020603050405020304" charset="0"/>
              </a:rPr>
              <a:t>Good communication in Amazon helps</a:t>
            </a:r>
            <a:r>
              <a:rPr lang="en-IN" altLang="en-US" sz="1800">
                <a:latin typeface="Times New Roman" panose="02020603050405020304" charset="0"/>
                <a:cs typeface="Times New Roman" panose="02020603050405020304" charset="0"/>
              </a:rPr>
              <a:t> to</a:t>
            </a:r>
            <a:r>
              <a:rPr lang="en-US" sz="1800">
                <a:latin typeface="Times New Roman" panose="02020603050405020304" charset="0"/>
                <a:cs typeface="Times New Roman" panose="02020603050405020304" charset="0"/>
              </a:rPr>
              <a:t> make the flow of information smooth</a:t>
            </a:r>
          </a:p>
          <a:p>
            <a:pPr algn="just">
              <a:lnSpc>
                <a:spcPct val="150000"/>
              </a:lnSpc>
              <a:buFont typeface="Wingdings" panose="05000000000000000000" charset="0"/>
              <a:buChar char="Ø"/>
            </a:pPr>
            <a:r>
              <a:rPr lang="en-IN" altLang="en-US" sz="1800">
                <a:latin typeface="Times New Roman" panose="02020603050405020304" charset="0"/>
                <a:cs typeface="Times New Roman" panose="02020603050405020304" charset="0"/>
              </a:rPr>
              <a:t>B</a:t>
            </a:r>
            <a:r>
              <a:rPr lang="en-US" sz="1800">
                <a:latin typeface="Times New Roman" panose="02020603050405020304" charset="0"/>
                <a:cs typeface="Times New Roman" panose="02020603050405020304" charset="0"/>
              </a:rPr>
              <a:t>ecomes easier for the team member to work without any complications</a:t>
            </a:r>
          </a:p>
          <a:p>
            <a:pPr algn="just">
              <a:lnSpc>
                <a:spcPct val="150000"/>
              </a:lnSpc>
              <a:buFont typeface="Wingdings" panose="05000000000000000000" charset="0"/>
              <a:buChar char="Ø"/>
            </a:pPr>
            <a:r>
              <a:rPr lang="en-IN" altLang="en-US" sz="1800">
                <a:latin typeface="Times New Roman" panose="02020603050405020304" charset="0"/>
                <a:cs typeface="Times New Roman" panose="02020603050405020304" charset="0"/>
              </a:rPr>
              <a:t>E</a:t>
            </a:r>
            <a:r>
              <a:rPr lang="en-US" sz="1800">
                <a:latin typeface="Times New Roman" panose="02020603050405020304" charset="0"/>
                <a:cs typeface="Times New Roman" panose="02020603050405020304" charset="0"/>
              </a:rPr>
              <a:t>asier for Amazon members to discuss problems without any hassle</a:t>
            </a:r>
          </a:p>
          <a:p>
            <a:pPr algn="just">
              <a:lnSpc>
                <a:spcPct val="150000"/>
              </a:lnSpc>
              <a:buFont typeface="Wingdings" panose="05000000000000000000" charset="0"/>
              <a:buChar char="Ø"/>
            </a:pPr>
            <a:r>
              <a:rPr lang="en-IN" altLang="en-US" sz="1800">
                <a:latin typeface="Times New Roman" panose="02020603050405020304" charset="0"/>
                <a:cs typeface="Times New Roman" panose="02020603050405020304" charset="0"/>
              </a:rPr>
              <a:t>I</a:t>
            </a:r>
            <a:r>
              <a:rPr lang="en-US" sz="1800">
                <a:latin typeface="Times New Roman" panose="02020603050405020304" charset="0"/>
                <a:cs typeface="Times New Roman" panose="02020603050405020304" charset="0"/>
              </a:rPr>
              <a:t>nformation remains updated and clear every time </a:t>
            </a:r>
          </a:p>
          <a:p>
            <a:pPr algn="just">
              <a:lnSpc>
                <a:spcPct val="150000"/>
              </a:lnSpc>
              <a:buFont typeface="Wingdings" panose="05000000000000000000" charset="0"/>
              <a:buChar char="Ø"/>
            </a:pPr>
            <a:r>
              <a:rPr lang="en-IN" altLang="en-US" sz="1800">
                <a:latin typeface="Times New Roman" panose="02020603050405020304" charset="0"/>
                <a:cs typeface="Times New Roman" panose="02020603050405020304" charset="0"/>
              </a:rPr>
              <a:t>E</a:t>
            </a:r>
            <a:r>
              <a:rPr lang="en-US" sz="1800">
                <a:latin typeface="Times New Roman" panose="02020603050405020304" charset="0"/>
                <a:cs typeface="Times New Roman" panose="02020603050405020304" charset="0"/>
              </a:rPr>
              <a:t>mployees of Amazon feel energetic and charged</a:t>
            </a:r>
          </a:p>
        </p:txBody>
      </p:sp>
      <p:pic>
        <p:nvPicPr>
          <p:cNvPr id="5" name="Content Placeholder 4" descr="41AFwkMsNzL"/>
          <p:cNvPicPr>
            <a:picLocks noGrp="1" noChangeAspect="1"/>
          </p:cNvPicPr>
          <p:nvPr>
            <p:ph sz="half" idx="2"/>
          </p:nvPr>
        </p:nvPicPr>
        <p:blipFill>
          <a:blip r:embed="rId3"/>
          <a:srcRect l="-314" t="189" b="10283"/>
          <a:stretch>
            <a:fillRect/>
          </a:stretch>
        </p:blipFill>
        <p:spPr>
          <a:xfrm>
            <a:off x="4932045" y="2204720"/>
            <a:ext cx="3635375" cy="324548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u="sng">
                <a:ln w="9525">
                  <a:solidFill>
                    <a:schemeClr val="bg1"/>
                  </a:solidFill>
                  <a:prstDash val="solid"/>
                </a:ln>
                <a:solidFill>
                  <a:schemeClr val="tx1"/>
                </a:solidFill>
                <a:effectLst>
                  <a:outerShdw blurRad="38100" dist="38100" dir="2700000" algn="tl">
                    <a:srgbClr val="000000">
                      <a:alpha val="43137"/>
                    </a:srgbClr>
                  </a:outerShdw>
                </a:effectLst>
              </a:rPr>
              <a:t>Productivity </a:t>
            </a:r>
            <a:r>
              <a:rPr lang="en-IN" altLang="en-US" sz="4000" b="1" u="sng">
                <a:ln w="9525">
                  <a:solidFill>
                    <a:schemeClr val="bg1"/>
                  </a:solidFill>
                  <a:prstDash val="solid"/>
                </a:ln>
                <a:solidFill>
                  <a:schemeClr val="tx1"/>
                </a:solidFill>
                <a:effectLst>
                  <a:outerShdw blurRad="38100" dist="38100" dir="2700000" algn="tl">
                    <a:srgbClr val="000000">
                      <a:alpha val="43137"/>
                    </a:srgbClr>
                  </a:outerShdw>
                </a:effectLst>
              </a:rPr>
              <a:t>I</a:t>
            </a:r>
            <a:r>
              <a:rPr lang="en-US" sz="4000" b="1" u="sng">
                <a:ln w="9525">
                  <a:solidFill>
                    <a:schemeClr val="bg1"/>
                  </a:solidFill>
                  <a:prstDash val="solid"/>
                </a:ln>
                <a:solidFill>
                  <a:schemeClr val="tx1"/>
                </a:solidFill>
                <a:effectLst>
                  <a:outerShdw blurRad="38100" dist="38100" dir="2700000" algn="tl">
                    <a:srgbClr val="000000">
                      <a:alpha val="43137"/>
                    </a:srgbClr>
                  </a:outerShdw>
                </a:effectLst>
              </a:rPr>
              <a:t>ncreases</a:t>
            </a:r>
          </a:p>
        </p:txBody>
      </p:sp>
      <p:sp>
        <p:nvSpPr>
          <p:cNvPr id="3" name="Content Placeholder 2"/>
          <p:cNvSpPr>
            <a:spLocks noGrp="1"/>
          </p:cNvSpPr>
          <p:nvPr>
            <p:ph sz="half" idx="1"/>
          </p:nvPr>
        </p:nvSpPr>
        <p:spPr/>
        <p:txBody>
          <a:bodyPr>
            <a:normAutofit fontScale="90000"/>
          </a:bodyPr>
          <a:lstStyle/>
          <a:p>
            <a:pPr marL="342900" indent="-342900" algn="just">
              <a:lnSpc>
                <a:spcPct val="150000"/>
              </a:lnSpc>
              <a:buFont typeface="+mj-lt"/>
              <a:buAutoNum type="alphaUcPeriod"/>
            </a:pPr>
            <a:r>
              <a:rPr lang="en-US" sz="2000">
                <a:latin typeface="Times New Roman" panose="02020603050405020304" charset="0"/>
                <a:cs typeface="Times New Roman" panose="02020603050405020304" charset="0"/>
              </a:rPr>
              <a:t>The team members are more focused while working in the team.</a:t>
            </a:r>
          </a:p>
          <a:p>
            <a:pPr marL="342900" indent="-342900" algn="just">
              <a:lnSpc>
                <a:spcPct val="150000"/>
              </a:lnSpc>
              <a:buFont typeface="+mj-lt"/>
              <a:buAutoNum type="alphaUcPeriod"/>
            </a:pPr>
            <a:r>
              <a:rPr lang="en-IN" altLang="en-US" sz="2000">
                <a:latin typeface="Times New Roman" panose="02020603050405020304" charset="0"/>
                <a:cs typeface="Times New Roman" panose="02020603050405020304" charset="0"/>
              </a:rPr>
              <a:t>A</a:t>
            </a:r>
            <a:r>
              <a:rPr lang="en-US" sz="2000">
                <a:latin typeface="Times New Roman" panose="02020603050405020304" charset="0"/>
                <a:cs typeface="Times New Roman" panose="02020603050405020304" charset="0"/>
              </a:rPr>
              <a:t>ctivities of each employee are distributed which makes the work clear.</a:t>
            </a:r>
          </a:p>
          <a:p>
            <a:pPr marL="342900" indent="-342900" algn="just">
              <a:lnSpc>
                <a:spcPct val="150000"/>
              </a:lnSpc>
              <a:buFont typeface="+mj-lt"/>
              <a:buAutoNum type="alphaUcPeriod"/>
            </a:pPr>
            <a:r>
              <a:rPr lang="en-IN" altLang="en-US" sz="2000">
                <a:latin typeface="Times New Roman" panose="02020603050405020304" charset="0"/>
                <a:cs typeface="Times New Roman" panose="02020603050405020304" charset="0"/>
              </a:rPr>
              <a:t>M</a:t>
            </a:r>
            <a:r>
              <a:rPr lang="en-US" sz="2000">
                <a:latin typeface="Times New Roman" panose="02020603050405020304" charset="0"/>
                <a:cs typeface="Times New Roman" panose="02020603050405020304" charset="0"/>
              </a:rPr>
              <a:t>embers are less distracted while working </a:t>
            </a:r>
          </a:p>
          <a:p>
            <a:pPr marL="342900" indent="-342900" algn="just">
              <a:lnSpc>
                <a:spcPct val="150000"/>
              </a:lnSpc>
              <a:buFont typeface="+mj-lt"/>
              <a:buAutoNum type="alphaUcPeriod"/>
            </a:pPr>
            <a:r>
              <a:rPr lang="en-US" sz="2000">
                <a:latin typeface="Times New Roman" panose="02020603050405020304" charset="0"/>
                <a:cs typeface="Times New Roman" panose="02020603050405020304" charset="0"/>
              </a:rPr>
              <a:t>The team leader receives the maximum potential of the employees.</a:t>
            </a:r>
          </a:p>
          <a:p>
            <a:pPr marL="342900" indent="-342900" algn="just">
              <a:lnSpc>
                <a:spcPct val="150000"/>
              </a:lnSpc>
              <a:buFont typeface="+mj-lt"/>
              <a:buAutoNum type="alphaUcPeriod"/>
            </a:pPr>
            <a:r>
              <a:rPr lang="en-IN" altLang="en-US" sz="2000">
                <a:latin typeface="Times New Roman" panose="02020603050405020304" charset="0"/>
                <a:cs typeface="Times New Roman" panose="02020603050405020304" charset="0"/>
              </a:rPr>
              <a:t>P</a:t>
            </a:r>
            <a:r>
              <a:rPr lang="en-US" sz="2000">
                <a:latin typeface="Times New Roman" panose="02020603050405020304" charset="0"/>
                <a:cs typeface="Times New Roman" panose="02020603050405020304" charset="0"/>
              </a:rPr>
              <a:t>roductivity is doubled among the members.</a:t>
            </a:r>
          </a:p>
        </p:txBody>
      </p:sp>
      <p:pic>
        <p:nvPicPr>
          <p:cNvPr id="4" name="Content Placeholder 3" descr="Increase-Productivity"/>
          <p:cNvPicPr>
            <a:picLocks noGrp="1" noChangeAspect="1"/>
          </p:cNvPicPr>
          <p:nvPr>
            <p:ph sz="half" idx="2"/>
          </p:nvPr>
        </p:nvPicPr>
        <p:blipFill>
          <a:blip r:embed="rId3"/>
          <a:stretch>
            <a:fillRect/>
          </a:stretch>
        </p:blipFill>
        <p:spPr>
          <a:xfrm>
            <a:off x="4716145" y="2637155"/>
            <a:ext cx="4038600" cy="244983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a:ln/>
                <a:solidFill>
                  <a:schemeClr val="accent1"/>
                </a:solidFill>
                <a:effectLst>
                  <a:outerShdw blurRad="38100" dist="38100" dir="2700000" algn="tl">
                    <a:srgbClr val="000000">
                      <a:alpha val="43137"/>
                    </a:srgbClr>
                  </a:outerShdw>
                </a:effectLst>
              </a:rPr>
              <a:t>Cognitive </a:t>
            </a:r>
            <a:r>
              <a:rPr lang="en-IN" altLang="en-US" b="1" u="sng">
                <a:ln/>
                <a:solidFill>
                  <a:schemeClr val="accent1"/>
                </a:solidFill>
                <a:effectLst>
                  <a:outerShdw blurRad="38100" dist="38100" dir="2700000" algn="tl">
                    <a:srgbClr val="000000">
                      <a:alpha val="43137"/>
                    </a:srgbClr>
                  </a:outerShdw>
                </a:effectLst>
              </a:rPr>
              <a:t>D</a:t>
            </a:r>
            <a:r>
              <a:rPr lang="en-US" b="1" u="sng">
                <a:ln/>
                <a:solidFill>
                  <a:schemeClr val="accent1"/>
                </a:solidFill>
                <a:effectLst>
                  <a:outerShdw blurRad="38100" dist="38100" dir="2700000" algn="tl">
                    <a:srgbClr val="000000">
                      <a:alpha val="43137"/>
                    </a:srgbClr>
                  </a:outerShdw>
                </a:effectLst>
              </a:rPr>
              <a:t>issonance </a:t>
            </a:r>
            <a:r>
              <a:rPr lang="en-IN" altLang="en-US" b="1" u="sng">
                <a:ln/>
                <a:solidFill>
                  <a:schemeClr val="accent1"/>
                </a:solidFill>
                <a:effectLst>
                  <a:outerShdw blurRad="38100" dist="38100" dir="2700000" algn="tl">
                    <a:srgbClr val="000000">
                      <a:alpha val="43137"/>
                    </a:srgbClr>
                  </a:outerShdw>
                </a:effectLst>
              </a:rPr>
              <a:t>T</a:t>
            </a:r>
            <a:r>
              <a:rPr lang="en-US" b="1" u="sng">
                <a:ln/>
                <a:solidFill>
                  <a:schemeClr val="accent1"/>
                </a:solidFill>
                <a:effectLst>
                  <a:outerShdw blurRad="38100" dist="38100" dir="2700000" algn="tl">
                    <a:srgbClr val="000000">
                      <a:alpha val="43137"/>
                    </a:srgbClr>
                  </a:outerShdw>
                </a:effectLst>
              </a:rPr>
              <a:t>heory</a:t>
            </a:r>
          </a:p>
        </p:txBody>
      </p:sp>
      <p:sp>
        <p:nvSpPr>
          <p:cNvPr id="3" name="Content Placeholder 2"/>
          <p:cNvSpPr>
            <a:spLocks noGrp="1"/>
          </p:cNvSpPr>
          <p:nvPr>
            <p:ph sz="half" idx="1"/>
          </p:nvPr>
        </p:nvSpPr>
        <p:spPr/>
        <p:txBody>
          <a:bodyPr>
            <a:normAutofit/>
          </a:bodyPr>
          <a:lstStyle/>
          <a:p>
            <a:pPr algn="just">
              <a:lnSpc>
                <a:spcPct val="150000"/>
              </a:lnSpc>
              <a:buFont typeface="Wingdings" panose="05000000000000000000" charset="0"/>
              <a:buChar char="o"/>
            </a:pPr>
            <a:r>
              <a:rPr lang="en-IN" altLang="en-US" sz="2000">
                <a:latin typeface="Times New Roman" panose="02020603050405020304" charset="0"/>
                <a:cs typeface="Times New Roman" panose="02020603050405020304" charset="0"/>
              </a:rPr>
              <a:t>E</a:t>
            </a:r>
            <a:r>
              <a:rPr lang="en-US" sz="2000">
                <a:latin typeface="Times New Roman" panose="02020603050405020304" charset="0"/>
                <a:cs typeface="Times New Roman" panose="02020603050405020304" charset="0"/>
              </a:rPr>
              <a:t>mployees avoid dissonance as it is not suitable</a:t>
            </a:r>
          </a:p>
          <a:p>
            <a:pPr algn="just">
              <a:lnSpc>
                <a:spcPct val="150000"/>
              </a:lnSpc>
              <a:buFont typeface="Wingdings" panose="05000000000000000000" charset="0"/>
              <a:buChar char="o"/>
            </a:pPr>
            <a:r>
              <a:rPr lang="en-IN" altLang="en-US" sz="2000">
                <a:latin typeface="Times New Roman" panose="02020603050405020304" charset="0"/>
                <a:cs typeface="Times New Roman" panose="02020603050405020304" charset="0"/>
              </a:rPr>
              <a:t>L</a:t>
            </a:r>
            <a:r>
              <a:rPr lang="en-US" sz="2000">
                <a:latin typeface="Times New Roman" panose="02020603050405020304" charset="0"/>
                <a:cs typeface="Times New Roman" panose="02020603050405020304" charset="0"/>
              </a:rPr>
              <a:t>eaders train the </a:t>
            </a:r>
            <a:r>
              <a:rPr lang="en-IN" altLang="en-US" sz="2000">
                <a:latin typeface="Times New Roman" panose="02020603050405020304" charset="0"/>
                <a:cs typeface="Times New Roman" panose="02020603050405020304" charset="0"/>
              </a:rPr>
              <a:t>staff</a:t>
            </a:r>
            <a:r>
              <a:rPr lang="en-US" sz="2000">
                <a:latin typeface="Times New Roman" panose="02020603050405020304" charset="0"/>
                <a:cs typeface="Times New Roman" panose="02020603050405020304" charset="0"/>
              </a:rPr>
              <a:t> not to listen to others’ views</a:t>
            </a:r>
          </a:p>
          <a:p>
            <a:pPr algn="just">
              <a:lnSpc>
                <a:spcPct val="150000"/>
              </a:lnSpc>
              <a:buFont typeface="Wingdings" panose="05000000000000000000" charset="0"/>
              <a:buChar char="o"/>
            </a:pPr>
            <a:r>
              <a:rPr lang="en-IN" altLang="en-US" sz="2000">
                <a:latin typeface="Times New Roman" panose="02020603050405020304" charset="0"/>
                <a:cs typeface="Times New Roman" panose="02020603050405020304" charset="0"/>
              </a:rPr>
              <a:t>T</a:t>
            </a:r>
            <a:r>
              <a:rPr lang="en-US" sz="2000">
                <a:latin typeface="Times New Roman" panose="02020603050405020304" charset="0"/>
                <a:cs typeface="Times New Roman" panose="02020603050405020304" charset="0"/>
              </a:rPr>
              <a:t>eam members avoid debating within the company </a:t>
            </a:r>
          </a:p>
          <a:p>
            <a:pPr algn="just">
              <a:lnSpc>
                <a:spcPct val="150000"/>
              </a:lnSpc>
              <a:buFont typeface="Wingdings" panose="05000000000000000000" charset="0"/>
              <a:buChar char="o"/>
            </a:pPr>
            <a:r>
              <a:rPr lang="en-US" sz="2000">
                <a:latin typeface="Times New Roman" panose="02020603050405020304" charset="0"/>
                <a:cs typeface="Times New Roman" panose="02020603050405020304" charset="0"/>
              </a:rPr>
              <a:t>Debatable views are not incorporated within Amazon</a:t>
            </a:r>
          </a:p>
        </p:txBody>
      </p:sp>
      <p:pic>
        <p:nvPicPr>
          <p:cNvPr id="4" name="Content Placeholder 3" descr="CognitiveDissonanceDiagram"/>
          <p:cNvPicPr>
            <a:picLocks noGrp="1" noChangeAspect="1"/>
          </p:cNvPicPr>
          <p:nvPr>
            <p:ph sz="half" idx="2"/>
          </p:nvPr>
        </p:nvPicPr>
        <p:blipFill>
          <a:blip r:embed="rId3"/>
          <a:stretch>
            <a:fillRect/>
          </a:stretch>
        </p:blipFill>
        <p:spPr>
          <a:xfrm>
            <a:off x="4859655" y="2060575"/>
            <a:ext cx="3900170" cy="296672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732" y="260985"/>
            <a:ext cx="8534400" cy="758952"/>
          </a:xfrm>
        </p:spPr>
        <p:txBody>
          <a:bodyPr>
            <a:normAutofit fontScale="90000"/>
          </a:bodyPr>
          <a:lstStyle/>
          <a:p>
            <a:r>
              <a:rPr lang="en-US" sz="3110" b="1" u="sng">
                <a:ln w="9525">
                  <a:solidFill>
                    <a:schemeClr val="bg1"/>
                  </a:solidFill>
                  <a:prstDash val="solid"/>
                </a:ln>
                <a:solidFill>
                  <a:schemeClr val="tx1"/>
                </a:solidFill>
                <a:effectLst>
                  <a:outerShdw blurRad="38100" dist="38100" dir="2700000" algn="tl">
                    <a:srgbClr val="000000">
                      <a:alpha val="43137"/>
                    </a:srgbClr>
                  </a:outerShdw>
                </a:effectLst>
              </a:rPr>
              <a:t>Accommodation </a:t>
            </a:r>
            <a:r>
              <a:rPr lang="en-IN" altLang="en-US" sz="3110" b="1" u="sng">
                <a:ln w="9525">
                  <a:solidFill>
                    <a:schemeClr val="bg1"/>
                  </a:solidFill>
                  <a:prstDash val="solid"/>
                </a:ln>
                <a:solidFill>
                  <a:schemeClr val="tx1"/>
                </a:solidFill>
                <a:effectLst>
                  <a:outerShdw blurRad="38100" dist="38100" dir="2700000" algn="tl">
                    <a:srgbClr val="000000">
                      <a:alpha val="43137"/>
                    </a:srgbClr>
                  </a:outerShdw>
                </a:effectLst>
              </a:rPr>
              <a:t>T</a:t>
            </a:r>
            <a:r>
              <a:rPr lang="en-US" sz="3110" b="1" u="sng">
                <a:ln w="9525">
                  <a:solidFill>
                    <a:schemeClr val="bg1"/>
                  </a:solidFill>
                  <a:prstDash val="solid"/>
                </a:ln>
                <a:solidFill>
                  <a:schemeClr val="tx1"/>
                </a:solidFill>
                <a:effectLst>
                  <a:outerShdw blurRad="38100" dist="38100" dir="2700000" algn="tl">
                    <a:srgbClr val="000000">
                      <a:alpha val="43137"/>
                    </a:srgbClr>
                  </a:outerShdw>
                </a:effectLst>
              </a:rPr>
              <a:t>heory of </a:t>
            </a:r>
            <a:r>
              <a:rPr lang="en-IN" altLang="en-US" sz="3110" b="1" u="sng">
                <a:ln w="9525">
                  <a:solidFill>
                    <a:schemeClr val="bg1"/>
                  </a:solidFill>
                  <a:prstDash val="solid"/>
                </a:ln>
                <a:solidFill>
                  <a:schemeClr val="tx1"/>
                </a:solidFill>
                <a:effectLst>
                  <a:outerShdw blurRad="38100" dist="38100" dir="2700000" algn="tl">
                    <a:srgbClr val="000000">
                      <a:alpha val="43137"/>
                    </a:srgbClr>
                  </a:outerShdw>
                </a:effectLst>
              </a:rPr>
              <a:t>C</a:t>
            </a:r>
            <a:r>
              <a:rPr lang="en-US" sz="3110" b="1" u="sng">
                <a:ln w="9525">
                  <a:solidFill>
                    <a:schemeClr val="bg1"/>
                  </a:solidFill>
                  <a:prstDash val="solid"/>
                </a:ln>
                <a:solidFill>
                  <a:schemeClr val="tx1"/>
                </a:solidFill>
                <a:effectLst>
                  <a:outerShdw blurRad="38100" dist="38100" dir="2700000" algn="tl">
                    <a:srgbClr val="000000">
                      <a:alpha val="43137"/>
                    </a:srgbClr>
                  </a:outerShdw>
                </a:effectLst>
              </a:rPr>
              <a:t>ommunication</a:t>
            </a:r>
          </a:p>
        </p:txBody>
      </p:sp>
      <p:sp>
        <p:nvSpPr>
          <p:cNvPr id="3" name="Content Placeholder 2"/>
          <p:cNvSpPr>
            <a:spLocks noGrp="1"/>
          </p:cNvSpPr>
          <p:nvPr>
            <p:ph sz="half" idx="1"/>
          </p:nvPr>
        </p:nvSpPr>
        <p:spPr/>
        <p:txBody>
          <a:bodyPr>
            <a:normAutofit fontScale="90000"/>
          </a:bodyPr>
          <a:lstStyle/>
          <a:p>
            <a:pPr marL="514350" indent="-514350" algn="just">
              <a:lnSpc>
                <a:spcPct val="160000"/>
              </a:lnSpc>
              <a:buFont typeface="+mj-lt"/>
              <a:buAutoNum type="alphaLcParenR"/>
            </a:pPr>
            <a:r>
              <a:rPr lang="en-US" sz="2000">
                <a:latin typeface="Times New Roman" panose="02020603050405020304" charset="0"/>
                <a:cs typeface="Times New Roman" panose="02020603050405020304" charset="0"/>
              </a:rPr>
              <a:t>The motivational aspects of the company are covered within</a:t>
            </a:r>
          </a:p>
          <a:p>
            <a:pPr marL="514350" indent="-514350" algn="just">
              <a:lnSpc>
                <a:spcPct val="160000"/>
              </a:lnSpc>
              <a:buFont typeface="+mj-lt"/>
              <a:buAutoNum type="alphaLcParenR"/>
            </a:pPr>
            <a:r>
              <a:rPr lang="en-US" sz="2000">
                <a:latin typeface="Times New Roman" panose="02020603050405020304" charset="0"/>
                <a:cs typeface="Times New Roman" panose="02020603050405020304" charset="0"/>
              </a:rPr>
              <a:t>Good communication takes place between employees</a:t>
            </a:r>
          </a:p>
          <a:p>
            <a:pPr marL="514350" indent="-514350" algn="just">
              <a:lnSpc>
                <a:spcPct val="160000"/>
              </a:lnSpc>
              <a:buFont typeface="+mj-lt"/>
              <a:buAutoNum type="alphaLcParenR"/>
            </a:pPr>
            <a:r>
              <a:rPr lang="en-US" sz="2000">
                <a:latin typeface="Times New Roman" panose="02020603050405020304" charset="0"/>
                <a:cs typeface="Times New Roman" panose="02020603050405020304" charset="0"/>
              </a:rPr>
              <a:t>Divergent communication is maintained to highlight group identity</a:t>
            </a:r>
          </a:p>
          <a:p>
            <a:pPr marL="514350" indent="-514350" algn="just">
              <a:lnSpc>
                <a:spcPct val="200000"/>
              </a:lnSpc>
              <a:buFont typeface="+mj-lt"/>
              <a:buAutoNum type="alphaLcParenR"/>
            </a:pPr>
            <a:r>
              <a:rPr lang="en-US" sz="2000">
                <a:latin typeface="Times New Roman" panose="02020603050405020304" charset="0"/>
                <a:cs typeface="Times New Roman" panose="02020603050405020304" charset="0"/>
              </a:rPr>
              <a:t>Convergent communication is maintained by the powerless members</a:t>
            </a:r>
          </a:p>
        </p:txBody>
      </p:sp>
      <p:pic>
        <p:nvPicPr>
          <p:cNvPr id="5" name="Content Placeholder 4" descr="illustration-people-communicating"/>
          <p:cNvPicPr>
            <a:picLocks noGrp="1" noChangeAspect="1"/>
          </p:cNvPicPr>
          <p:nvPr>
            <p:ph sz="half" idx="2"/>
          </p:nvPr>
        </p:nvPicPr>
        <p:blipFill>
          <a:blip r:embed="rId3"/>
          <a:stretch>
            <a:fillRect/>
          </a:stretch>
        </p:blipFill>
        <p:spPr>
          <a:xfrm>
            <a:off x="4800600" y="2613660"/>
            <a:ext cx="4038600" cy="21971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Cultural </a:t>
            </a:r>
            <a:r>
              <a:rPr lang="en-IN" altLang="en-US" sz="36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A</a:t>
            </a:r>
            <a:r>
              <a:rPr lang="en-US" sz="36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pproach </a:t>
            </a:r>
          </a:p>
        </p:txBody>
      </p:sp>
      <p:sp>
        <p:nvSpPr>
          <p:cNvPr id="3" name="Content Placeholder 2"/>
          <p:cNvSpPr>
            <a:spLocks noGrp="1"/>
          </p:cNvSpPr>
          <p:nvPr>
            <p:ph sz="half" idx="1"/>
          </p:nvPr>
        </p:nvSpPr>
        <p:spPr/>
        <p:txBody>
          <a:bodyPr>
            <a:normAutofit lnSpcReduction="20000"/>
          </a:bodyPr>
          <a:lstStyle/>
          <a:p>
            <a:pPr algn="just">
              <a:lnSpc>
                <a:spcPct val="170000"/>
              </a:lnSpc>
              <a:buFont typeface="Wingdings" panose="05000000000000000000" charset="0"/>
              <a:buChar char="Ø"/>
            </a:pPr>
            <a:r>
              <a:rPr lang="en-IN" altLang="en-US" sz="2000">
                <a:latin typeface="Times New Roman" panose="02020603050405020304" charset="0"/>
                <a:cs typeface="Times New Roman" panose="02020603050405020304" charset="0"/>
              </a:rPr>
              <a:t>W</a:t>
            </a:r>
            <a:r>
              <a:rPr lang="en-US" sz="2000">
                <a:latin typeface="Times New Roman" panose="02020603050405020304" charset="0"/>
                <a:cs typeface="Times New Roman" panose="02020603050405020304" charset="0"/>
              </a:rPr>
              <a:t>ork remains focused on culture</a:t>
            </a:r>
          </a:p>
          <a:p>
            <a:pPr algn="just">
              <a:lnSpc>
                <a:spcPct val="170000"/>
              </a:lnSpc>
              <a:buFont typeface="Wingdings" panose="05000000000000000000" charset="0"/>
              <a:buChar char="Ø"/>
            </a:pPr>
            <a:r>
              <a:rPr lang="en-IN" altLang="en-US" sz="2000">
                <a:latin typeface="Times New Roman" panose="02020603050405020304" charset="0"/>
                <a:cs typeface="Times New Roman" panose="02020603050405020304" charset="0"/>
              </a:rPr>
              <a:t>Groups </a:t>
            </a:r>
            <a:r>
              <a:rPr lang="en-US" sz="2000">
                <a:latin typeface="Times New Roman" panose="02020603050405020304" charset="0"/>
                <a:cs typeface="Times New Roman" panose="02020603050405020304" charset="0"/>
              </a:rPr>
              <a:t>remain involved in the official network</a:t>
            </a:r>
          </a:p>
          <a:p>
            <a:pPr algn="just">
              <a:lnSpc>
                <a:spcPct val="170000"/>
              </a:lnSpc>
              <a:buFont typeface="Wingdings" panose="05000000000000000000" charset="0"/>
              <a:buChar char="Ø"/>
            </a:pPr>
            <a:r>
              <a:rPr lang="en-IN" altLang="en-US" sz="2000">
                <a:latin typeface="Times New Roman" panose="02020603050405020304" charset="0"/>
                <a:cs typeface="Times New Roman" panose="02020603050405020304" charset="0"/>
              </a:rPr>
              <a:t>T</a:t>
            </a:r>
            <a:r>
              <a:rPr lang="en-US" sz="2000">
                <a:latin typeface="Times New Roman" panose="02020603050405020304" charset="0"/>
                <a:cs typeface="Times New Roman" panose="02020603050405020304" charset="0"/>
              </a:rPr>
              <a:t>eam members of Amazon maintain the culture of the company</a:t>
            </a:r>
          </a:p>
          <a:p>
            <a:pPr algn="just">
              <a:lnSpc>
                <a:spcPct val="170000"/>
              </a:lnSpc>
              <a:buFont typeface="Wingdings" panose="05000000000000000000" charset="0"/>
              <a:buChar char="Ø"/>
            </a:pPr>
            <a:r>
              <a:rPr lang="en-IN" altLang="en-US" sz="2000">
                <a:latin typeface="Times New Roman" panose="02020603050405020304" charset="0"/>
                <a:cs typeface="Times New Roman" panose="02020603050405020304" charset="0"/>
              </a:rPr>
              <a:t>C</a:t>
            </a:r>
            <a:r>
              <a:rPr lang="en-US" sz="2000">
                <a:latin typeface="Times New Roman" panose="02020603050405020304" charset="0"/>
                <a:cs typeface="Times New Roman" panose="02020603050405020304" charset="0"/>
              </a:rPr>
              <a:t>ulture is maintained by following the rituals of the </a:t>
            </a:r>
            <a:r>
              <a:rPr lang="en-IN" altLang="en-US" sz="2000">
                <a:latin typeface="Times New Roman" panose="02020603050405020304" charset="0"/>
                <a:cs typeface="Times New Roman" panose="02020603050405020304" charset="0"/>
              </a:rPr>
              <a:t>enterprise</a:t>
            </a:r>
          </a:p>
        </p:txBody>
      </p:sp>
      <p:pic>
        <p:nvPicPr>
          <p:cNvPr id="4" name="Content Placeholder 3" descr="tNvgs0P4_400x400"/>
          <p:cNvPicPr>
            <a:picLocks noGrp="1" noChangeAspect="1"/>
          </p:cNvPicPr>
          <p:nvPr>
            <p:ph sz="half" idx="2"/>
          </p:nvPr>
        </p:nvPicPr>
        <p:blipFill>
          <a:blip r:embed="rId3"/>
          <a:stretch>
            <a:fillRect/>
          </a:stretch>
        </p:blipFill>
        <p:spPr>
          <a:xfrm>
            <a:off x="5147945" y="1844675"/>
            <a:ext cx="3359785" cy="335978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a:ln w="9525">
                  <a:solidFill>
                    <a:schemeClr val="bg1"/>
                  </a:solidFill>
                  <a:prstDash val="solid"/>
                </a:ln>
                <a:solidFill>
                  <a:schemeClr val="tx1"/>
                </a:solidFill>
                <a:effectLst>
                  <a:outerShdw blurRad="12700" dist="38100" dir="2700000" algn="tl" rotWithShape="0">
                    <a:schemeClr val="bg1">
                      <a:lumMod val="50000"/>
                    </a:schemeClr>
                  </a:outerShdw>
                </a:effectLst>
              </a:rPr>
              <a:t> Organizational </a:t>
            </a:r>
            <a:r>
              <a:rPr lang="en-IN" altLang="en-US" b="1" u="sng">
                <a:ln w="9525">
                  <a:solidFill>
                    <a:schemeClr val="bg1"/>
                  </a:solidFill>
                  <a:prstDash val="solid"/>
                </a:ln>
                <a:solidFill>
                  <a:schemeClr val="tx1"/>
                </a:solidFill>
                <a:effectLst>
                  <a:outerShdw blurRad="12700" dist="38100" dir="2700000" algn="tl" rotWithShape="0">
                    <a:schemeClr val="bg1">
                      <a:lumMod val="50000"/>
                    </a:schemeClr>
                  </a:outerShdw>
                </a:effectLst>
              </a:rPr>
              <a:t>I</a:t>
            </a:r>
            <a:r>
              <a:rPr lang="en-US" b="1" u="sng">
                <a:ln w="9525">
                  <a:solidFill>
                    <a:schemeClr val="bg1"/>
                  </a:solidFill>
                  <a:prstDash val="solid"/>
                </a:ln>
                <a:solidFill>
                  <a:schemeClr val="tx1"/>
                </a:solidFill>
                <a:effectLst>
                  <a:outerShdw blurRad="12700" dist="38100" dir="2700000" algn="tl" rotWithShape="0">
                    <a:schemeClr val="bg1">
                      <a:lumMod val="50000"/>
                    </a:schemeClr>
                  </a:outerShdw>
                </a:effectLst>
              </a:rPr>
              <a:t>nformation </a:t>
            </a:r>
            <a:r>
              <a:rPr lang="en-IN" altLang="en-US" b="1" u="sng">
                <a:ln w="9525">
                  <a:solidFill>
                    <a:schemeClr val="bg1"/>
                  </a:solidFill>
                  <a:prstDash val="solid"/>
                </a:ln>
                <a:solidFill>
                  <a:schemeClr val="tx1"/>
                </a:solidFill>
                <a:effectLst>
                  <a:outerShdw blurRad="12700" dist="38100" dir="2700000" algn="tl" rotWithShape="0">
                    <a:schemeClr val="bg1">
                      <a:lumMod val="50000"/>
                    </a:schemeClr>
                  </a:outerShdw>
                </a:effectLst>
              </a:rPr>
              <a:t>T</a:t>
            </a:r>
            <a:r>
              <a:rPr lang="en-US" b="1" u="sng">
                <a:ln w="9525">
                  <a:solidFill>
                    <a:schemeClr val="bg1"/>
                  </a:solidFill>
                  <a:prstDash val="solid"/>
                </a:ln>
                <a:solidFill>
                  <a:schemeClr val="tx1"/>
                </a:solidFill>
                <a:effectLst>
                  <a:outerShdw blurRad="12700" dist="38100" dir="2700000" algn="tl" rotWithShape="0">
                    <a:schemeClr val="bg1">
                      <a:lumMod val="50000"/>
                    </a:schemeClr>
                  </a:outerShdw>
                </a:effectLst>
              </a:rPr>
              <a:t>heory</a:t>
            </a:r>
          </a:p>
        </p:txBody>
      </p:sp>
      <p:sp>
        <p:nvSpPr>
          <p:cNvPr id="3" name="Content Placeholder 2"/>
          <p:cNvSpPr>
            <a:spLocks noGrp="1"/>
          </p:cNvSpPr>
          <p:nvPr>
            <p:ph sz="half" idx="1"/>
          </p:nvPr>
        </p:nvSpPr>
        <p:spPr/>
        <p:txBody>
          <a:bodyPr>
            <a:noAutofit/>
          </a:bodyPr>
          <a:lstStyle/>
          <a:p>
            <a:pPr algn="just">
              <a:lnSpc>
                <a:spcPct val="160000"/>
              </a:lnSpc>
              <a:buSzPct val="90000"/>
              <a:buFont typeface="Wingdings" panose="05000000000000000000" charset="0"/>
              <a:buChar char="ì"/>
            </a:pPr>
            <a:r>
              <a:rPr lang="en-IN" sz="2000">
                <a:latin typeface="Times New Roman" panose="02020603050405020304" charset="0"/>
                <a:cs typeface="Times New Roman" panose="02020603050405020304" charset="0"/>
              </a:rPr>
              <a:t>C</a:t>
            </a:r>
            <a:r>
              <a:rPr lang="en-IN" altLang="en-US" sz="2000">
                <a:latin typeface="Times New Roman" panose="02020603050405020304" charset="0"/>
                <a:cs typeface="Times New Roman" panose="02020603050405020304" charset="0"/>
              </a:rPr>
              <a:t>oordination of the compan</a:t>
            </a:r>
            <a:r>
              <a:rPr lang="en-US" sz="2000">
                <a:latin typeface="Times New Roman" panose="02020603050405020304" charset="0"/>
                <a:cs typeface="Times New Roman" panose="02020603050405020304" charset="0"/>
              </a:rPr>
              <a:t>y is maintained in an enigmatic way</a:t>
            </a:r>
          </a:p>
          <a:p>
            <a:pPr algn="just">
              <a:lnSpc>
                <a:spcPct val="160000"/>
              </a:lnSpc>
              <a:buSzPct val="90000"/>
              <a:buFont typeface="Wingdings" panose="05000000000000000000" charset="0"/>
              <a:buChar char="ì"/>
            </a:pPr>
            <a:r>
              <a:rPr lang="en-IN" altLang="en-US" sz="2000">
                <a:latin typeface="Times New Roman" panose="02020603050405020304" charset="0"/>
                <a:cs typeface="Times New Roman" panose="02020603050405020304" charset="0"/>
              </a:rPr>
              <a:t>I</a:t>
            </a:r>
            <a:r>
              <a:rPr lang="en-US" sz="2000">
                <a:latin typeface="Times New Roman" panose="02020603050405020304" charset="0"/>
                <a:cs typeface="Times New Roman" panose="02020603050405020304" charset="0"/>
              </a:rPr>
              <a:t>nformation of the </a:t>
            </a:r>
            <a:r>
              <a:rPr lang="en-IN" altLang="en-US" sz="2000">
                <a:latin typeface="Times New Roman" panose="02020603050405020304" charset="0"/>
                <a:cs typeface="Times New Roman" panose="02020603050405020304" charset="0"/>
              </a:rPr>
              <a:t>firm</a:t>
            </a:r>
            <a:r>
              <a:rPr lang="en-US" sz="2000">
                <a:latin typeface="Times New Roman" panose="02020603050405020304" charset="0"/>
                <a:cs typeface="Times New Roman" panose="02020603050405020304" charset="0"/>
              </a:rPr>
              <a:t> is maintained in an organized way</a:t>
            </a:r>
          </a:p>
          <a:p>
            <a:pPr algn="just">
              <a:lnSpc>
                <a:spcPct val="160000"/>
              </a:lnSpc>
              <a:buSzPct val="90000"/>
              <a:buFont typeface="Wingdings" panose="05000000000000000000" charset="0"/>
              <a:buChar char="ì"/>
            </a:pPr>
            <a:r>
              <a:rPr lang="en-IN" altLang="en-US" sz="2000">
                <a:latin typeface="Times New Roman" panose="02020603050405020304" charset="0"/>
                <a:cs typeface="Times New Roman" panose="02020603050405020304" charset="0"/>
              </a:rPr>
              <a:t>I</a:t>
            </a:r>
            <a:r>
              <a:rPr lang="en-US" sz="2000">
                <a:latin typeface="Times New Roman" panose="02020603050405020304" charset="0"/>
                <a:cs typeface="Times New Roman" panose="02020603050405020304" charset="0"/>
              </a:rPr>
              <a:t>nformation is documented with every step</a:t>
            </a:r>
          </a:p>
          <a:p>
            <a:pPr algn="just">
              <a:lnSpc>
                <a:spcPct val="160000"/>
              </a:lnSpc>
              <a:buSzPct val="90000"/>
              <a:buFont typeface="Wingdings" panose="05000000000000000000" charset="0"/>
              <a:buChar char="ì"/>
            </a:pPr>
            <a:r>
              <a:rPr lang="en-US" sz="2000">
                <a:latin typeface="Times New Roman" panose="02020603050405020304" charset="0"/>
                <a:cs typeface="Times New Roman" panose="02020603050405020304" charset="0"/>
              </a:rPr>
              <a:t>It keeps track of information every time</a:t>
            </a:r>
          </a:p>
        </p:txBody>
      </p:sp>
      <p:pic>
        <p:nvPicPr>
          <p:cNvPr id="4" name="Content Placeholder 3" descr="maxresdefault"/>
          <p:cNvPicPr>
            <a:picLocks noGrp="1" noChangeAspect="1"/>
          </p:cNvPicPr>
          <p:nvPr>
            <p:ph sz="half" idx="2"/>
          </p:nvPr>
        </p:nvPicPr>
        <p:blipFill>
          <a:blip r:embed="rId3"/>
          <a:srcRect l="13445" r="12355"/>
          <a:stretch>
            <a:fillRect/>
          </a:stretch>
        </p:blipFill>
        <p:spPr>
          <a:xfrm>
            <a:off x="4932045" y="2204720"/>
            <a:ext cx="3545840" cy="302069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Communication Barriers</a:t>
            </a:r>
          </a:p>
        </p:txBody>
      </p:sp>
      <p:sp>
        <p:nvSpPr>
          <p:cNvPr id="3" name="Content Placeholder 2"/>
          <p:cNvSpPr>
            <a:spLocks noGrp="1"/>
          </p:cNvSpPr>
          <p:nvPr>
            <p:ph sz="half" idx="1"/>
          </p:nvPr>
        </p:nvSpPr>
        <p:spPr/>
        <p:txBody>
          <a:bodyPr/>
          <a:lstStyle/>
          <a:p>
            <a:pPr marL="571500" indent="-571500" algn="just">
              <a:lnSpc>
                <a:spcPct val="160000"/>
              </a:lnSpc>
              <a:buFont typeface="+mj-lt"/>
              <a:buAutoNum type="romanUcPeriod"/>
            </a:pPr>
            <a:r>
              <a:rPr lang="en-US" sz="2000">
                <a:latin typeface="Times New Roman" panose="02020603050405020304" charset="0"/>
                <a:cs typeface="Times New Roman" panose="02020603050405020304" charset="0"/>
              </a:rPr>
              <a:t>Lack of </a:t>
            </a:r>
            <a:r>
              <a:rPr lang="en-IN" altLang="en-US" sz="2000">
                <a:latin typeface="Times New Roman" panose="02020603050405020304" charset="0"/>
                <a:cs typeface="Times New Roman" panose="02020603050405020304" charset="0"/>
              </a:rPr>
              <a:t>proper </a:t>
            </a:r>
            <a:r>
              <a:rPr lang="en-US" sz="2000">
                <a:latin typeface="Times New Roman" panose="02020603050405020304" charset="0"/>
                <a:cs typeface="Times New Roman" panose="02020603050405020304" charset="0"/>
              </a:rPr>
              <a:t>communication acts as a great barrier </a:t>
            </a:r>
          </a:p>
          <a:p>
            <a:pPr marL="571500" indent="-571500" algn="just">
              <a:lnSpc>
                <a:spcPct val="160000"/>
              </a:lnSpc>
              <a:buFont typeface="+mj-lt"/>
              <a:buAutoNum type="romanUcPeriod"/>
            </a:pPr>
            <a:r>
              <a:rPr lang="en-IN" altLang="en-US" sz="2000">
                <a:latin typeface="Times New Roman" panose="02020603050405020304" charset="0"/>
                <a:cs typeface="Times New Roman" panose="02020603050405020304" charset="0"/>
              </a:rPr>
              <a:t>C</a:t>
            </a:r>
            <a:r>
              <a:rPr lang="en-US" sz="2000">
                <a:latin typeface="Times New Roman" panose="02020603050405020304" charset="0"/>
                <a:cs typeface="Times New Roman" panose="02020603050405020304" charset="0"/>
              </a:rPr>
              <a:t>larity in communication helps to get a better view </a:t>
            </a:r>
          </a:p>
          <a:p>
            <a:pPr marL="571500" indent="-571500" algn="just">
              <a:lnSpc>
                <a:spcPct val="160000"/>
              </a:lnSpc>
              <a:buFont typeface="+mj-lt"/>
              <a:buAutoNum type="romanUcPeriod"/>
            </a:pPr>
            <a:r>
              <a:rPr lang="en-US" sz="2000">
                <a:latin typeface="Times New Roman" panose="02020603050405020304" charset="0"/>
                <a:cs typeface="Times New Roman" panose="02020603050405020304" charset="0"/>
              </a:rPr>
              <a:t>Clear communication makes the work easy</a:t>
            </a:r>
          </a:p>
          <a:p>
            <a:pPr marL="571500" indent="-571500" algn="just">
              <a:lnSpc>
                <a:spcPct val="160000"/>
              </a:lnSpc>
              <a:buFont typeface="+mj-lt"/>
              <a:buAutoNum type="romanUcPeriod"/>
            </a:pPr>
            <a:r>
              <a:rPr lang="en-IN" altLang="en-US" sz="2000">
                <a:latin typeface="Times New Roman" panose="02020603050405020304" charset="0"/>
                <a:cs typeface="Times New Roman" panose="02020603050405020304" charset="0"/>
              </a:rPr>
              <a:t>T</a:t>
            </a:r>
            <a:r>
              <a:rPr lang="en-US" sz="2000">
                <a:latin typeface="Times New Roman" panose="02020603050405020304" charset="0"/>
                <a:cs typeface="Times New Roman" panose="02020603050405020304" charset="0"/>
              </a:rPr>
              <a:t>eam leaders must make themselves responsive to avoid barriers</a:t>
            </a:r>
          </a:p>
        </p:txBody>
      </p:sp>
      <p:pic>
        <p:nvPicPr>
          <p:cNvPr id="4" name="Content Placeholder 3" descr="Barriers-To-Business-Communication"/>
          <p:cNvPicPr>
            <a:picLocks noGrp="1" noChangeAspect="1"/>
          </p:cNvPicPr>
          <p:nvPr>
            <p:ph sz="half" idx="2"/>
          </p:nvPr>
        </p:nvPicPr>
        <p:blipFill>
          <a:blip r:embed="rId3"/>
          <a:srcRect r="472" b="9693"/>
          <a:stretch>
            <a:fillRect/>
          </a:stretch>
        </p:blipFill>
        <p:spPr>
          <a:xfrm>
            <a:off x="4787900" y="2637155"/>
            <a:ext cx="4020820" cy="24320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u="sng">
                <a:ln w="9525">
                  <a:solidFill>
                    <a:schemeClr val="bg1"/>
                  </a:solidFill>
                  <a:prstDash val="solid"/>
                </a:ln>
                <a:solidFill>
                  <a:schemeClr val="tx1"/>
                </a:solidFill>
                <a:effectLst>
                  <a:outerShdw blurRad="12700" dist="38100" dir="2700000" algn="tl" rotWithShape="0">
                    <a:schemeClr val="bg1">
                      <a:lumMod val="50000"/>
                    </a:schemeClr>
                  </a:outerShdw>
                </a:effectLst>
              </a:rPr>
              <a:t> Language </a:t>
            </a:r>
            <a:r>
              <a:rPr lang="en-IN" altLang="en-US" sz="3600" b="1" u="sng">
                <a:ln w="9525">
                  <a:solidFill>
                    <a:schemeClr val="bg1"/>
                  </a:solidFill>
                  <a:prstDash val="solid"/>
                </a:ln>
                <a:solidFill>
                  <a:schemeClr val="tx1"/>
                </a:solidFill>
                <a:effectLst>
                  <a:outerShdw blurRad="12700" dist="38100" dir="2700000" algn="tl" rotWithShape="0">
                    <a:schemeClr val="bg1">
                      <a:lumMod val="50000"/>
                    </a:schemeClr>
                  </a:outerShdw>
                </a:effectLst>
              </a:rPr>
              <a:t>B</a:t>
            </a:r>
            <a:r>
              <a:rPr lang="en-US" sz="3600" b="1" u="sng">
                <a:ln w="9525">
                  <a:solidFill>
                    <a:schemeClr val="bg1"/>
                  </a:solidFill>
                  <a:prstDash val="solid"/>
                </a:ln>
                <a:solidFill>
                  <a:schemeClr val="tx1"/>
                </a:solidFill>
                <a:effectLst>
                  <a:outerShdw blurRad="12700" dist="38100" dir="2700000" algn="tl" rotWithShape="0">
                    <a:schemeClr val="bg1">
                      <a:lumMod val="50000"/>
                    </a:schemeClr>
                  </a:outerShdw>
                </a:effectLst>
              </a:rPr>
              <a:t>arriers</a:t>
            </a:r>
          </a:p>
        </p:txBody>
      </p:sp>
      <p:sp>
        <p:nvSpPr>
          <p:cNvPr id="3" name="Content Placeholder 2"/>
          <p:cNvSpPr>
            <a:spLocks noGrp="1"/>
          </p:cNvSpPr>
          <p:nvPr>
            <p:ph sz="half" idx="1"/>
          </p:nvPr>
        </p:nvSpPr>
        <p:spPr/>
        <p:txBody>
          <a:bodyPr/>
          <a:lstStyle/>
          <a:p>
            <a:pPr algn="just">
              <a:lnSpc>
                <a:spcPct val="150000"/>
              </a:lnSpc>
              <a:buFont typeface="Wingdings" panose="05000000000000000000" charset="0"/>
              <a:buChar char="§"/>
            </a:pPr>
            <a:r>
              <a:rPr lang="en-US" sz="2000">
                <a:latin typeface="Times New Roman" panose="02020603050405020304" charset="0"/>
                <a:cs typeface="Times New Roman" panose="02020603050405020304" charset="0"/>
              </a:rPr>
              <a:t>Several languages must be incorporated to avoid barriers</a:t>
            </a:r>
          </a:p>
          <a:p>
            <a:pPr algn="just">
              <a:lnSpc>
                <a:spcPct val="150000"/>
              </a:lnSpc>
              <a:buFont typeface="Wingdings" panose="05000000000000000000" charset="0"/>
              <a:buChar char="§"/>
            </a:pPr>
            <a:r>
              <a:rPr lang="en-IN" altLang="en-US" sz="2000">
                <a:latin typeface="Times New Roman" panose="02020603050405020304" charset="0"/>
                <a:cs typeface="Times New Roman" panose="02020603050405020304" charset="0"/>
              </a:rPr>
              <a:t>C</a:t>
            </a:r>
            <a:r>
              <a:rPr lang="en-US" sz="2000">
                <a:latin typeface="Times New Roman" panose="02020603050405020304" charset="0"/>
                <a:cs typeface="Times New Roman" panose="02020603050405020304" charset="0"/>
              </a:rPr>
              <a:t>ompany must avoid complex languages to avoid barriers</a:t>
            </a:r>
          </a:p>
          <a:p>
            <a:pPr algn="just">
              <a:lnSpc>
                <a:spcPct val="150000"/>
              </a:lnSpc>
              <a:buFont typeface="Wingdings" panose="05000000000000000000" charset="0"/>
              <a:buChar char="§"/>
            </a:pPr>
            <a:r>
              <a:rPr lang="en-US" sz="2000">
                <a:latin typeface="Times New Roman" panose="02020603050405020304" charset="0"/>
                <a:cs typeface="Times New Roman" panose="02020603050405020304" charset="0"/>
              </a:rPr>
              <a:t>Employees from several languages must be hired </a:t>
            </a:r>
          </a:p>
          <a:p>
            <a:pPr algn="just">
              <a:lnSpc>
                <a:spcPct val="150000"/>
              </a:lnSpc>
              <a:buFont typeface="Wingdings" panose="05000000000000000000" charset="0"/>
              <a:buChar char="§"/>
            </a:pPr>
            <a:r>
              <a:rPr lang="en-IN" altLang="en-US" sz="2000">
                <a:latin typeface="Times New Roman" panose="02020603050405020304" charset="0"/>
                <a:cs typeface="Times New Roman" panose="02020603050405020304" charset="0"/>
              </a:rPr>
              <a:t>W</a:t>
            </a:r>
            <a:r>
              <a:rPr lang="en-US" sz="2000">
                <a:latin typeface="Times New Roman" panose="02020603050405020304" charset="0"/>
                <a:cs typeface="Times New Roman" panose="02020603050405020304" charset="0"/>
              </a:rPr>
              <a:t>ebsite must be kept responsive to several languages</a:t>
            </a:r>
          </a:p>
        </p:txBody>
      </p:sp>
      <p:pic>
        <p:nvPicPr>
          <p:cNvPr id="4" name="Content Placeholder 3" descr="24th-May-DJ-Banner-How-to-Break-Down-Language-Barriers-in-Your-Dev-Team"/>
          <p:cNvPicPr>
            <a:picLocks noGrp="1" noChangeAspect="1"/>
          </p:cNvPicPr>
          <p:nvPr>
            <p:ph sz="half" idx="2"/>
          </p:nvPr>
        </p:nvPicPr>
        <p:blipFill>
          <a:blip r:embed="rId3"/>
          <a:stretch>
            <a:fillRect/>
          </a:stretch>
        </p:blipFill>
        <p:spPr>
          <a:xfrm>
            <a:off x="5003800" y="2277110"/>
            <a:ext cx="3669665" cy="275209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Barriers in terms of </a:t>
            </a:r>
            <a:r>
              <a:rPr lang="en-IN" altLang="en-US"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L</a:t>
            </a:r>
            <a:r>
              <a:rPr lang="en-US"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istening and being </a:t>
            </a:r>
            <a:r>
              <a:rPr lang="en-IN" altLang="en-US"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P</a:t>
            </a:r>
            <a:r>
              <a:rPr lang="en-US"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atience</a:t>
            </a:r>
          </a:p>
        </p:txBody>
      </p:sp>
      <p:sp>
        <p:nvSpPr>
          <p:cNvPr id="3" name="Content Placeholder 2"/>
          <p:cNvSpPr>
            <a:spLocks noGrp="1"/>
          </p:cNvSpPr>
          <p:nvPr>
            <p:ph sz="half" idx="1"/>
          </p:nvPr>
        </p:nvSpPr>
        <p:spPr/>
        <p:txBody>
          <a:bodyPr>
            <a:normAutofit lnSpcReduction="20000"/>
          </a:bodyPr>
          <a:lstStyle/>
          <a:p>
            <a:pPr marL="457200" indent="-457200" algn="just">
              <a:lnSpc>
                <a:spcPct val="170000"/>
              </a:lnSpc>
              <a:buFont typeface="+mj-lt"/>
              <a:buAutoNum type="arabicParenR"/>
            </a:pPr>
            <a:r>
              <a:rPr lang="en-IN" altLang="en-US" sz="2000">
                <a:latin typeface="Times New Roman" panose="02020603050405020304" charset="0"/>
                <a:cs typeface="Times New Roman" panose="02020603050405020304" charset="0"/>
              </a:rPr>
              <a:t>Supervisors </a:t>
            </a:r>
            <a:r>
              <a:rPr lang="en-US" sz="2000">
                <a:latin typeface="Times New Roman" panose="02020603050405020304" charset="0"/>
                <a:cs typeface="Times New Roman" panose="02020603050405020304" charset="0"/>
              </a:rPr>
              <a:t>must train the </a:t>
            </a:r>
            <a:r>
              <a:rPr lang="en-IN" altLang="en-US" sz="2000">
                <a:latin typeface="Times New Roman" panose="02020603050405020304" charset="0"/>
                <a:cs typeface="Times New Roman" panose="02020603050405020304" charset="0"/>
              </a:rPr>
              <a:t>staff</a:t>
            </a:r>
            <a:r>
              <a:rPr lang="en-US" sz="2000">
                <a:latin typeface="Times New Roman" panose="02020603050405020304" charset="0"/>
                <a:cs typeface="Times New Roman" panose="02020603050405020304" charset="0"/>
              </a:rPr>
              <a:t> to hear out to the customers</a:t>
            </a:r>
          </a:p>
          <a:p>
            <a:pPr marL="457200" indent="-457200" algn="just">
              <a:lnSpc>
                <a:spcPct val="170000"/>
              </a:lnSpc>
              <a:buFont typeface="+mj-lt"/>
              <a:buAutoNum type="arabicParenR"/>
            </a:pPr>
            <a:r>
              <a:rPr lang="en-IN" altLang="en-US" sz="2000">
                <a:latin typeface="Times New Roman" panose="02020603050405020304" charset="0"/>
                <a:cs typeface="Times New Roman" panose="02020603050405020304" charset="0"/>
              </a:rPr>
              <a:t>P</a:t>
            </a:r>
            <a:r>
              <a:rPr lang="en-US" sz="2000">
                <a:latin typeface="Times New Roman" panose="02020603050405020304" charset="0"/>
                <a:cs typeface="Times New Roman" panose="02020603050405020304" charset="0"/>
              </a:rPr>
              <a:t>roblems must be determined easily </a:t>
            </a:r>
          </a:p>
          <a:p>
            <a:pPr marL="457200" indent="-457200" algn="just">
              <a:lnSpc>
                <a:spcPct val="170000"/>
              </a:lnSpc>
              <a:buFont typeface="+mj-lt"/>
              <a:buAutoNum type="arabicParenR"/>
            </a:pPr>
            <a:r>
              <a:rPr lang="en-US" sz="2000">
                <a:latin typeface="Times New Roman" panose="02020603050405020304" charset="0"/>
                <a:cs typeface="Times New Roman" panose="02020603050405020304" charset="0"/>
              </a:rPr>
              <a:t>Good hearing maintains a good connection in the team</a:t>
            </a:r>
          </a:p>
          <a:p>
            <a:pPr marL="457200" indent="-457200" algn="just">
              <a:lnSpc>
                <a:spcPct val="170000"/>
              </a:lnSpc>
              <a:buFont typeface="+mj-lt"/>
              <a:buAutoNum type="arabicParenR"/>
            </a:pPr>
            <a:r>
              <a:rPr lang="en-IN" altLang="en-US" sz="2000">
                <a:latin typeface="Times New Roman" panose="02020603050405020304" charset="0"/>
                <a:cs typeface="Times New Roman" panose="02020603050405020304" charset="0"/>
              </a:rPr>
              <a:t>E</a:t>
            </a:r>
            <a:r>
              <a:rPr lang="en-US" sz="2000">
                <a:latin typeface="Times New Roman" panose="02020603050405020304" charset="0"/>
                <a:cs typeface="Times New Roman" panose="02020603050405020304" charset="0"/>
              </a:rPr>
              <a:t>mployees must not interrupt in the middle</a:t>
            </a:r>
          </a:p>
          <a:p>
            <a:pPr marL="457200" indent="-457200" algn="just">
              <a:lnSpc>
                <a:spcPct val="170000"/>
              </a:lnSpc>
              <a:buFont typeface="+mj-lt"/>
              <a:buAutoNum type="arabicParenR"/>
            </a:pPr>
            <a:r>
              <a:rPr lang="en-IN" altLang="en-US" sz="2000">
                <a:latin typeface="Times New Roman" panose="02020603050405020304" charset="0"/>
                <a:cs typeface="Times New Roman" panose="02020603050405020304" charset="0"/>
              </a:rPr>
              <a:t>L</a:t>
            </a:r>
            <a:r>
              <a:rPr lang="en-US" sz="2000">
                <a:latin typeface="Times New Roman" panose="02020603050405020304" charset="0"/>
                <a:cs typeface="Times New Roman" panose="02020603050405020304" charset="0"/>
              </a:rPr>
              <a:t>eader's instruction must be visualized</a:t>
            </a:r>
          </a:p>
        </p:txBody>
      </p:sp>
      <p:pic>
        <p:nvPicPr>
          <p:cNvPr id="4" name="Content Placeholder 3" descr="Barriers+to+Effective+Listening"/>
          <p:cNvPicPr>
            <a:picLocks noGrp="1" noChangeAspect="1"/>
          </p:cNvPicPr>
          <p:nvPr>
            <p:ph sz="half" idx="2"/>
          </p:nvPr>
        </p:nvPicPr>
        <p:blipFill>
          <a:blip r:embed="rId3"/>
          <a:stretch>
            <a:fillRect/>
          </a:stretch>
        </p:blipFill>
        <p:spPr>
          <a:xfrm>
            <a:off x="4758690" y="2348865"/>
            <a:ext cx="4077335" cy="292798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u="sng">
                <a:ln w="9525">
                  <a:solidFill>
                    <a:schemeClr val="bg1"/>
                  </a:solidFill>
                  <a:prstDash val="solid"/>
                </a:ln>
                <a:solidFill>
                  <a:schemeClr val="tx1"/>
                </a:solidFill>
                <a:effectLst>
                  <a:outerShdw blurRad="12700" dist="38100" dir="2700000" algn="tl" rotWithShape="0">
                    <a:schemeClr val="bg1">
                      <a:lumMod val="50000"/>
                    </a:schemeClr>
                  </a:outerShdw>
                </a:effectLst>
              </a:rPr>
              <a:t> Online </a:t>
            </a:r>
            <a:r>
              <a:rPr lang="en-IN" altLang="en-US" sz="3600" b="1" u="sng">
                <a:ln w="9525">
                  <a:solidFill>
                    <a:schemeClr val="bg1"/>
                  </a:solidFill>
                  <a:prstDash val="solid"/>
                </a:ln>
                <a:solidFill>
                  <a:schemeClr val="tx1"/>
                </a:solidFill>
                <a:effectLst>
                  <a:outerShdw blurRad="12700" dist="38100" dir="2700000" algn="tl" rotWithShape="0">
                    <a:schemeClr val="bg1">
                      <a:lumMod val="50000"/>
                    </a:schemeClr>
                  </a:outerShdw>
                </a:effectLst>
              </a:rPr>
              <a:t>C</a:t>
            </a:r>
            <a:r>
              <a:rPr lang="en-US" sz="3600" b="1" u="sng">
                <a:ln w="9525">
                  <a:solidFill>
                    <a:schemeClr val="bg1"/>
                  </a:solidFill>
                  <a:prstDash val="solid"/>
                </a:ln>
                <a:solidFill>
                  <a:schemeClr val="tx1"/>
                </a:solidFill>
                <a:effectLst>
                  <a:outerShdw blurRad="12700" dist="38100" dir="2700000" algn="tl" rotWithShape="0">
                    <a:schemeClr val="bg1">
                      <a:lumMod val="50000"/>
                    </a:schemeClr>
                  </a:outerShdw>
                </a:effectLst>
              </a:rPr>
              <a:t>ontent </a:t>
            </a:r>
          </a:p>
        </p:txBody>
      </p:sp>
      <p:sp>
        <p:nvSpPr>
          <p:cNvPr id="3" name="Content Placeholder 2"/>
          <p:cNvSpPr>
            <a:spLocks noGrp="1"/>
          </p:cNvSpPr>
          <p:nvPr>
            <p:ph sz="half" idx="1"/>
          </p:nvPr>
        </p:nvSpPr>
        <p:spPr/>
        <p:txBody>
          <a:bodyPr/>
          <a:lstStyle/>
          <a:p>
            <a:pPr algn="just">
              <a:lnSpc>
                <a:spcPct val="150000"/>
              </a:lnSpc>
              <a:buFont typeface="Wingdings" panose="05000000000000000000" charset="0"/>
              <a:buChar char="ü"/>
            </a:pPr>
            <a:r>
              <a:rPr lang="en-IN" altLang="en-US" sz="2400">
                <a:latin typeface="Times New Roman" panose="02020603050405020304" charset="0"/>
                <a:cs typeface="Times New Roman" panose="02020603050405020304" charset="0"/>
              </a:rPr>
              <a:t>E</a:t>
            </a:r>
            <a:r>
              <a:rPr lang="en-US" sz="2400">
                <a:latin typeface="Times New Roman" panose="02020603050405020304" charset="0"/>
                <a:cs typeface="Times New Roman" panose="02020603050405020304" charset="0"/>
              </a:rPr>
              <a:t>asiest way to connect potential customers</a:t>
            </a:r>
          </a:p>
          <a:p>
            <a:pPr algn="just">
              <a:lnSpc>
                <a:spcPct val="150000"/>
              </a:lnSpc>
              <a:buFont typeface="Wingdings" panose="05000000000000000000" charset="0"/>
              <a:buChar char="ü"/>
            </a:pPr>
            <a:r>
              <a:rPr lang="en-US" sz="2400">
                <a:latin typeface="Times New Roman" panose="02020603050405020304" charset="0"/>
                <a:cs typeface="Times New Roman" panose="02020603050405020304" charset="0"/>
              </a:rPr>
              <a:t>Keeps every information updated for</a:t>
            </a:r>
            <a:r>
              <a:rPr lang="en-IN" altLang="en-US" sz="2400">
                <a:latin typeface="Times New Roman" panose="02020603050405020304" charset="0"/>
                <a:cs typeface="Times New Roman" panose="02020603050405020304" charset="0"/>
              </a:rPr>
              <a:t> buyers</a:t>
            </a:r>
            <a:endParaRPr lang="en-US" sz="2400">
              <a:latin typeface="Times New Roman" panose="02020603050405020304" charset="0"/>
              <a:cs typeface="Times New Roman" panose="02020603050405020304" charset="0"/>
            </a:endParaRPr>
          </a:p>
          <a:p>
            <a:pPr algn="just">
              <a:lnSpc>
                <a:spcPct val="150000"/>
              </a:lnSpc>
              <a:buFont typeface="Wingdings" panose="05000000000000000000" charset="0"/>
              <a:buChar char="ü"/>
            </a:pPr>
            <a:r>
              <a:rPr lang="en-US" sz="2400">
                <a:latin typeface="Times New Roman" panose="02020603050405020304" charset="0"/>
                <a:cs typeface="Times New Roman" panose="02020603050405020304" charset="0"/>
              </a:rPr>
              <a:t>Displays important information for the </a:t>
            </a:r>
            <a:r>
              <a:rPr lang="en-IN" altLang="en-US" sz="2400">
                <a:latin typeface="Times New Roman" panose="02020603050405020304" charset="0"/>
                <a:cs typeface="Times New Roman" panose="02020603050405020304" charset="0"/>
              </a:rPr>
              <a:t>purchasers</a:t>
            </a:r>
          </a:p>
        </p:txBody>
      </p:sp>
      <p:pic>
        <p:nvPicPr>
          <p:cNvPr id="4" name="Content Placeholder 3" descr="online-content-strategy-thumbnail"/>
          <p:cNvPicPr>
            <a:picLocks noGrp="1" noChangeAspect="1"/>
          </p:cNvPicPr>
          <p:nvPr>
            <p:ph sz="half" idx="2"/>
          </p:nvPr>
        </p:nvPicPr>
        <p:blipFill>
          <a:blip r:embed="rId3"/>
          <a:stretch>
            <a:fillRect/>
          </a:stretch>
        </p:blipFill>
        <p:spPr>
          <a:xfrm>
            <a:off x="5219700" y="1988820"/>
            <a:ext cx="3124835" cy="312483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Social </a:t>
            </a:r>
            <a:r>
              <a:rPr lang="en-IN" altLang="en-US" sz="36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M</a:t>
            </a:r>
            <a:r>
              <a:rPr lang="en-US" sz="36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edia and </a:t>
            </a:r>
            <a:r>
              <a:rPr lang="en-IN" altLang="en-US" sz="36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L</a:t>
            </a:r>
            <a:r>
              <a:rPr lang="en-US" sz="36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ive </a:t>
            </a:r>
            <a:r>
              <a:rPr lang="en-IN" altLang="en-US" sz="36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C</a:t>
            </a:r>
            <a:r>
              <a:rPr lang="en-US" sz="36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hat</a:t>
            </a:r>
          </a:p>
        </p:txBody>
      </p:sp>
      <p:sp>
        <p:nvSpPr>
          <p:cNvPr id="3" name="Content Placeholder 2"/>
          <p:cNvSpPr>
            <a:spLocks noGrp="1"/>
          </p:cNvSpPr>
          <p:nvPr>
            <p:ph sz="half" idx="1"/>
          </p:nvPr>
        </p:nvSpPr>
        <p:spPr/>
        <p:txBody>
          <a:bodyPr>
            <a:normAutofit lnSpcReduction="20000"/>
          </a:bodyPr>
          <a:lstStyle/>
          <a:p>
            <a:pPr algn="just">
              <a:lnSpc>
                <a:spcPct val="170000"/>
              </a:lnSpc>
              <a:buFont typeface="Arial" panose="020B0604020202020204" pitchFamily="34" charset="0"/>
              <a:buChar char="×"/>
            </a:pPr>
            <a:r>
              <a:rPr lang="en-US" sz="2000">
                <a:latin typeface="Times New Roman" panose="02020603050405020304" charset="0"/>
                <a:cs typeface="Times New Roman" panose="02020603050405020304" charset="0"/>
              </a:rPr>
              <a:t>Two-way communication happens with the customers</a:t>
            </a:r>
          </a:p>
          <a:p>
            <a:pPr algn="just">
              <a:lnSpc>
                <a:spcPct val="170000"/>
              </a:lnSpc>
              <a:buFont typeface="Arial" panose="020B0604020202020204" pitchFamily="34" charset="0"/>
              <a:buChar char="×"/>
            </a:pPr>
            <a:r>
              <a:rPr lang="en-US" sz="2000">
                <a:latin typeface="Times New Roman" panose="02020603050405020304" charset="0"/>
                <a:cs typeface="Times New Roman" panose="02020603050405020304" charset="0"/>
              </a:rPr>
              <a:t>Allows customers to react, comment and share posts</a:t>
            </a:r>
          </a:p>
          <a:p>
            <a:pPr algn="just">
              <a:lnSpc>
                <a:spcPct val="170000"/>
              </a:lnSpc>
              <a:buFont typeface="Arial" panose="020B0604020202020204" pitchFamily="34" charset="0"/>
              <a:buChar char="×"/>
            </a:pPr>
            <a:r>
              <a:rPr lang="en-US" sz="2000">
                <a:latin typeface="Times New Roman" panose="02020603050405020304" charset="0"/>
                <a:cs typeface="Times New Roman" panose="02020603050405020304" charset="0"/>
              </a:rPr>
              <a:t>Connect directly with the customers</a:t>
            </a:r>
          </a:p>
          <a:p>
            <a:pPr algn="just">
              <a:lnSpc>
                <a:spcPct val="170000"/>
              </a:lnSpc>
              <a:buFont typeface="Arial" panose="020B0604020202020204" pitchFamily="34" charset="0"/>
              <a:buChar char="×"/>
            </a:pPr>
            <a:r>
              <a:rPr lang="en-US" sz="2000">
                <a:latin typeface="Times New Roman" panose="02020603050405020304" charset="0"/>
                <a:cs typeface="Times New Roman" panose="02020603050405020304" charset="0"/>
              </a:rPr>
              <a:t>C</a:t>
            </a:r>
            <a:r>
              <a:rPr lang="en-IN" altLang="en-US" sz="2000">
                <a:latin typeface="Times New Roman" panose="02020603050405020304" charset="0"/>
                <a:cs typeface="Times New Roman" panose="02020603050405020304" charset="0"/>
              </a:rPr>
              <a:t>onsumers</a:t>
            </a:r>
            <a:r>
              <a:rPr lang="en-US" sz="2000">
                <a:latin typeface="Times New Roman" panose="02020603050405020304" charset="0"/>
                <a:cs typeface="Times New Roman" panose="02020603050405020304" charset="0"/>
              </a:rPr>
              <a:t> can connect with the team members in live media</a:t>
            </a:r>
          </a:p>
        </p:txBody>
      </p:sp>
      <p:pic>
        <p:nvPicPr>
          <p:cNvPr id="4" name="Content Placeholder 3" descr="Hello-5-1"/>
          <p:cNvPicPr>
            <a:picLocks noGrp="1" noChangeAspect="1"/>
          </p:cNvPicPr>
          <p:nvPr>
            <p:ph sz="half" idx="2"/>
          </p:nvPr>
        </p:nvPicPr>
        <p:blipFill>
          <a:blip r:embed="rId3"/>
          <a:stretch>
            <a:fillRect/>
          </a:stretch>
        </p:blipFill>
        <p:spPr>
          <a:xfrm>
            <a:off x="5076190" y="1772920"/>
            <a:ext cx="3386455" cy="1904365"/>
          </a:xfrm>
          <a:prstGeom prst="rect">
            <a:avLst/>
          </a:prstGeom>
        </p:spPr>
      </p:pic>
      <p:pic>
        <p:nvPicPr>
          <p:cNvPr id="5" name="Picture 4" descr="two_way_communication_model_resized"/>
          <p:cNvPicPr>
            <a:picLocks noChangeAspect="1"/>
          </p:cNvPicPr>
          <p:nvPr/>
        </p:nvPicPr>
        <p:blipFill>
          <a:blip r:embed="rId4"/>
          <a:stretch>
            <a:fillRect/>
          </a:stretch>
        </p:blipFill>
        <p:spPr>
          <a:xfrm>
            <a:off x="5117465" y="4077335"/>
            <a:ext cx="3303905" cy="20447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445" b="1" u="sng">
                <a:ln w="9525">
                  <a:solidFill>
                    <a:schemeClr val="bg1"/>
                  </a:solidFill>
                  <a:prstDash val="solid"/>
                </a:ln>
                <a:solidFill>
                  <a:schemeClr val="tx1"/>
                </a:solidFill>
                <a:effectLst>
                  <a:outerShdw blurRad="12700" dist="38100" dir="2700000" algn="tl" rotWithShape="0">
                    <a:schemeClr val="bg1">
                      <a:lumMod val="50000"/>
                    </a:schemeClr>
                  </a:outerShdw>
                </a:effectLst>
                <a:sym typeface="+mn-ea"/>
              </a:rPr>
              <a:t>Conclusion</a:t>
            </a:r>
            <a:r>
              <a:rPr lang="en-US">
                <a:sym typeface="+mn-ea"/>
              </a:rPr>
              <a:t> </a:t>
            </a:r>
            <a:br>
              <a:rPr lang="en-US"/>
            </a:br>
            <a:endParaRPr lang="en-US"/>
          </a:p>
        </p:txBody>
      </p:sp>
      <p:sp>
        <p:nvSpPr>
          <p:cNvPr id="3" name="Content Placeholder 2"/>
          <p:cNvSpPr>
            <a:spLocks noGrp="1"/>
          </p:cNvSpPr>
          <p:nvPr>
            <p:ph sz="half" idx="1"/>
          </p:nvPr>
        </p:nvSpPr>
        <p:spPr/>
        <p:txBody>
          <a:bodyPr>
            <a:normAutofit/>
          </a:bodyPr>
          <a:lstStyle/>
          <a:p>
            <a:pPr algn="just">
              <a:lnSpc>
                <a:spcPct val="150000"/>
              </a:lnSpc>
              <a:buFont typeface="Wingdings" panose="05000000000000000000" charset="0"/>
              <a:buChar char="o"/>
            </a:pPr>
            <a:r>
              <a:rPr lang="en-US" sz="2000">
                <a:latin typeface="Times New Roman" panose="02020603050405020304" charset="0"/>
                <a:cs typeface="Times New Roman" panose="02020603050405020304" charset="0"/>
              </a:rPr>
              <a:t>Various processes of effective communication are discussed</a:t>
            </a:r>
          </a:p>
          <a:p>
            <a:pPr algn="just">
              <a:lnSpc>
                <a:spcPct val="150000"/>
              </a:lnSpc>
              <a:buFont typeface="Wingdings" panose="05000000000000000000" charset="0"/>
              <a:buChar char="o"/>
            </a:pPr>
            <a:r>
              <a:rPr lang="en-US" sz="2000">
                <a:latin typeface="Times New Roman" panose="02020603050405020304" charset="0"/>
                <a:cs typeface="Times New Roman" panose="02020603050405020304" charset="0"/>
              </a:rPr>
              <a:t>Theories of effective communication used by Amazon are displayed</a:t>
            </a:r>
          </a:p>
          <a:p>
            <a:pPr algn="just">
              <a:lnSpc>
                <a:spcPct val="150000"/>
              </a:lnSpc>
              <a:buFont typeface="Wingdings" panose="05000000000000000000" charset="0"/>
              <a:buChar char="o"/>
            </a:pPr>
            <a:r>
              <a:rPr lang="en-IN" altLang="en-US" sz="2000">
                <a:latin typeface="Times New Roman" panose="02020603050405020304" charset="0"/>
                <a:cs typeface="Times New Roman" panose="02020603050405020304" charset="0"/>
              </a:rPr>
              <a:t>B</a:t>
            </a:r>
            <a:r>
              <a:rPr lang="en-US" sz="2000">
                <a:latin typeface="Times New Roman" panose="02020603050405020304" charset="0"/>
                <a:cs typeface="Times New Roman" panose="02020603050405020304" charset="0"/>
              </a:rPr>
              <a:t>arriers to communication must be avoided</a:t>
            </a:r>
          </a:p>
          <a:p>
            <a:pPr algn="just">
              <a:lnSpc>
                <a:spcPct val="150000"/>
              </a:lnSpc>
              <a:buFont typeface="Wingdings" panose="05000000000000000000" charset="0"/>
              <a:buChar char="o"/>
            </a:pPr>
            <a:r>
              <a:rPr lang="en-US" sz="2000">
                <a:latin typeface="Times New Roman" panose="02020603050405020304" charset="0"/>
                <a:cs typeface="Times New Roman" panose="02020603050405020304" charset="0"/>
              </a:rPr>
              <a:t>Amazon must follow a wide set of channels for publicity</a:t>
            </a:r>
          </a:p>
        </p:txBody>
      </p:sp>
      <p:pic>
        <p:nvPicPr>
          <p:cNvPr id="5" name="Content Placeholder 4" descr="Conclusion"/>
          <p:cNvPicPr>
            <a:picLocks noGrp="1" noChangeAspect="1"/>
          </p:cNvPicPr>
          <p:nvPr>
            <p:ph sz="half" idx="2"/>
          </p:nvPr>
        </p:nvPicPr>
        <p:blipFill>
          <a:blip r:embed="rId3"/>
          <a:stretch>
            <a:fillRect/>
          </a:stretch>
        </p:blipFill>
        <p:spPr>
          <a:xfrm>
            <a:off x="4787900" y="2493010"/>
            <a:ext cx="3943350" cy="263715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Reference </a:t>
            </a:r>
            <a:r>
              <a:rPr lang="en-IN" altLang="en-US" sz="40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L</a:t>
            </a:r>
            <a:r>
              <a:rPr lang="en-US" sz="4000" b="1" u="sng">
                <a:ln/>
                <a:solidFill>
                  <a:schemeClr val="accent1"/>
                </a:solidFill>
                <a:effectLst>
                  <a:outerShdw blurRad="38100" dist="25400" dir="5400000" algn="ctr" rotWithShape="0">
                    <a:srgbClr val="6E747A">
                      <a:alpha val="43000"/>
                    </a:srgbClr>
                  </a:outerShdw>
                </a:effectLst>
                <a:latin typeface="Times New Roman" panose="02020603050405020304" charset="0"/>
                <a:cs typeface="Times New Roman" panose="02020603050405020304" charset="0"/>
              </a:rPr>
              <a:t>ist</a:t>
            </a:r>
            <a:r>
              <a:rPr lang="en-US"/>
              <a:t>  </a:t>
            </a:r>
          </a:p>
        </p:txBody>
      </p:sp>
      <p:sp>
        <p:nvSpPr>
          <p:cNvPr id="3" name="Content Placeholder 2"/>
          <p:cNvSpPr>
            <a:spLocks noGrp="1"/>
          </p:cNvSpPr>
          <p:nvPr>
            <p:ph sz="half" idx="1"/>
          </p:nvPr>
        </p:nvSpPr>
        <p:spPr/>
        <p:txBody>
          <a:bodyPr>
            <a:normAutofit fontScale="40000"/>
          </a:bodyPr>
          <a:lstStyle/>
          <a:p>
            <a:pPr>
              <a:buAutoNum type="arabicPeriod"/>
            </a:pPr>
            <a:r>
              <a:rPr lang="en-US" sz="2000">
                <a:latin typeface="Times New Roman" panose="02020603050405020304" charset="0"/>
                <a:cs typeface="Times New Roman" panose="02020603050405020304" charset="0"/>
              </a:rPr>
              <a:t>Abbritti, M., and Consolo, A. 2022. Labour market skills, endogenous productivity and business cycles. </a:t>
            </a:r>
          </a:p>
          <a:p>
            <a:pPr>
              <a:buAutoNum type="arabicPeriod"/>
            </a:pPr>
            <a:r>
              <a:rPr lang="en-US" sz="2000">
                <a:latin typeface="Times New Roman" panose="02020603050405020304" charset="0"/>
                <a:cs typeface="Times New Roman" panose="02020603050405020304" charset="0"/>
              </a:rPr>
              <a:t>Abranches, M., Goodarzy, S., Nazari, M., Mishra, S. and Keller, E., 2019. Shimmy: Shared Memory Channels for High Performance {Inter-Container} Communication. In 2nd USENIX Workshop on Hot Topics in Edge Computing (HotEdge 19).</a:t>
            </a:r>
          </a:p>
          <a:p>
            <a:pPr>
              <a:buAutoNum type="arabicPeriod"/>
            </a:pPr>
            <a:r>
              <a:rPr lang="en-US" sz="2000">
                <a:latin typeface="Times New Roman" panose="02020603050405020304" charset="0"/>
                <a:cs typeface="Times New Roman" panose="02020603050405020304" charset="0"/>
              </a:rPr>
              <a:t>Addis, M., and Rurale, A. 2021. A call to revise cultural business management. Managing the cultural business: Avoiding mistakes, finding success, 1-31. </a:t>
            </a:r>
          </a:p>
          <a:p>
            <a:pPr>
              <a:buAutoNum type="arabicPeriod"/>
            </a:pPr>
            <a:r>
              <a:rPr lang="en-US" sz="2000">
                <a:latin typeface="Times New Roman" panose="02020603050405020304" charset="0"/>
                <a:cs typeface="Times New Roman" panose="02020603050405020304" charset="0"/>
              </a:rPr>
              <a:t>Amazon. (2022). Home. available at. https://www.amazon.com/ (accessed on 22nd march, 2022)</a:t>
            </a:r>
          </a:p>
          <a:p>
            <a:pPr>
              <a:buAutoNum type="arabicPeriod"/>
            </a:pPr>
            <a:r>
              <a:rPr lang="en-US" sz="2000">
                <a:latin typeface="Times New Roman" panose="02020603050405020304" charset="0"/>
                <a:cs typeface="Times New Roman" panose="02020603050405020304" charset="0"/>
              </a:rPr>
              <a:t>Gunasekaran, A., Dubey, R., Fosso Wamba, S., Papadopoulos, T., Hazen, B.T. and Ngai, E.W., 2018. Bridging humanitarian operations management and organisational theory. International Journal of Production Research, 56(21), pp.6735-6740.</a:t>
            </a:r>
          </a:p>
          <a:p>
            <a:pPr>
              <a:buAutoNum type="arabicPeriod"/>
            </a:pPr>
            <a:r>
              <a:rPr lang="en-US" sz="2000">
                <a:latin typeface="Times New Roman" panose="02020603050405020304" charset="0"/>
                <a:cs typeface="Times New Roman" panose="02020603050405020304" charset="0"/>
              </a:rPr>
              <a:t>Harmon-Jones, E., and Mills, J. 2019. An introduction to cognitive dissonance theory and an overview of current perspectives on the theory. </a:t>
            </a:r>
          </a:p>
          <a:p>
            <a:pPr>
              <a:buAutoNum type="arabicPeriod"/>
            </a:pPr>
            <a:r>
              <a:rPr lang="en-US" sz="2000">
                <a:latin typeface="Times New Roman" panose="02020603050405020304" charset="0"/>
                <a:cs typeface="Times New Roman" panose="02020603050405020304" charset="0"/>
              </a:rPr>
              <a:t>Kalogiannidis, S. 2020. Impact of effective business communication on employee performance. European Journal of Business and Management Research, 5(6). </a:t>
            </a:r>
          </a:p>
          <a:p>
            <a:pPr>
              <a:buAutoNum type="arabicPeriod"/>
            </a:pPr>
            <a:r>
              <a:rPr lang="en-US" sz="2000">
                <a:latin typeface="Times New Roman" panose="02020603050405020304" charset="0"/>
                <a:cs typeface="Times New Roman" panose="02020603050405020304" charset="0"/>
              </a:rPr>
              <a:t>Kepuska, V. and Bohouta, G., 2018, January. Next-generation of virtual personal assistants (microsoft cortana, apple siri, amazon alexa and google home). In 2018 IEEE 8th annual computing and communication workshop and conference (CCWC) (pp. 99-103). IEEE.</a:t>
            </a:r>
          </a:p>
          <a:p>
            <a:pPr>
              <a:buAutoNum type="arabicPeriod"/>
            </a:pPr>
            <a:r>
              <a:rPr lang="en-US" sz="2000">
                <a:latin typeface="Times New Roman" panose="02020603050405020304" charset="0"/>
                <a:cs typeface="Times New Roman" panose="02020603050405020304" charset="0"/>
              </a:rPr>
              <a:t>Majumdar, A., Sinha, S.K. and Govindan, K., 2021. Prioritising risk mitigation strategies for environmentally sustainable clothing supply chains: Insights from selected organisational theories. Sustainable production and consumption, 28, pp.543-555.</a:t>
            </a:r>
          </a:p>
          <a:p>
            <a:pPr>
              <a:buAutoNum type="arabicPeriod"/>
            </a:pPr>
            <a:r>
              <a:rPr lang="en-US" sz="2000">
                <a:latin typeface="Times New Roman" panose="02020603050405020304" charset="0"/>
                <a:cs typeface="Times New Roman" panose="02020603050405020304" charset="0"/>
              </a:rPr>
              <a:t>Raju, C.P., 2018. Types of listening skills: Barriers and tips to overcome them. International Journal of Advanced Multidisciplinary Scientific Research (IJAMSR ISSN: 2581-4281), 1(2), pp.41-45.</a:t>
            </a:r>
          </a:p>
          <a:p>
            <a:pPr>
              <a:buAutoNum type="arabicPeriod"/>
            </a:pPr>
            <a:r>
              <a:rPr lang="en-US" sz="2000">
                <a:latin typeface="Times New Roman" panose="02020603050405020304" charset="0"/>
                <a:cs typeface="Times New Roman" panose="02020603050405020304" charset="0"/>
              </a:rPr>
              <a:t>Yusof, A.N.A.M. and Rahmat, N.H., 2020. Communication barriers at the workplace: A case study. European Journal of Education Studies, 7(10).</a:t>
            </a:r>
          </a:p>
          <a:p>
            <a:pPr>
              <a:buAutoNum type="arabicPeriod"/>
            </a:pPr>
            <a:r>
              <a:rPr lang="en-US" sz="2000">
                <a:latin typeface="Times New Roman" panose="02020603050405020304" charset="0"/>
                <a:cs typeface="Times New Roman" panose="02020603050405020304" charset="0"/>
              </a:rPr>
              <a:t>Zehrer, A. and Leiß, G., 2020. Intergenerational communication barriers and pitfalls of business families in transition—a qualitative action research approach. Corporate Communications: An International Journal.</a:t>
            </a:r>
          </a:p>
          <a:p>
            <a:pPr>
              <a:buAutoNum type="arabicPeriod"/>
            </a:pPr>
            <a:r>
              <a:rPr lang="en-US" sz="2000">
                <a:latin typeface="Times New Roman" panose="02020603050405020304" charset="0"/>
                <a:cs typeface="Times New Roman" panose="02020603050405020304" charset="0"/>
              </a:rPr>
              <a:t>Zhang, Y. B., and Giles, H. 2018. Communication accommodation theory. The international encyclopedia of intercultural communication, 95-108. </a:t>
            </a:r>
          </a:p>
        </p:txBody>
      </p:sp>
      <p:pic>
        <p:nvPicPr>
          <p:cNvPr id="4" name="Content Placeholder 3" descr="C:\Users\Subhrangsu Sinha\Desktop\scholarly-references.pngscholarly-references"/>
          <p:cNvPicPr>
            <a:picLocks noGrp="1" noChangeAspect="1"/>
          </p:cNvPicPr>
          <p:nvPr>
            <p:ph sz="half" idx="2"/>
          </p:nvPr>
        </p:nvPicPr>
        <p:blipFill>
          <a:blip r:embed="rId2"/>
          <a:srcRect/>
          <a:stretch>
            <a:fillRect/>
          </a:stretch>
        </p:blipFill>
        <p:spPr>
          <a:xfrm>
            <a:off x="5147945" y="2087880"/>
            <a:ext cx="3249295" cy="324929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etterteam-thank-you-letter-to-employees-5169x3446-2020124"/>
          <p:cNvPicPr>
            <a:picLocks noGrp="1" noChangeAspect="1"/>
          </p:cNvPicPr>
          <p:nvPr>
            <p:ph sz="quarter" idx="1"/>
          </p:nvPr>
        </p:nvPicPr>
        <p:blipFill>
          <a:blip r:embed="rId2"/>
          <a:stretch>
            <a:fillRect/>
          </a:stretch>
        </p:blipFill>
        <p:spPr>
          <a:xfrm>
            <a:off x="316865" y="1628775"/>
            <a:ext cx="8503920" cy="4464050"/>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Civic</Template>
  <TotalTime>0</TotalTime>
  <Words>5523</Words>
  <Application>Microsoft Office PowerPoint</Application>
  <PresentationFormat>On-screen Show (4:3)</PresentationFormat>
  <Paragraphs>114</Paragraphs>
  <Slides>16</Slides>
  <Notes>13</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Civic</vt:lpstr>
      <vt:lpstr>STRATEGIES FOR EFFECTIVE </vt:lpstr>
      <vt:lpstr> Introduction </vt:lpstr>
      <vt:lpstr>Communication constructs the Team</vt:lpstr>
      <vt:lpstr>Productivity Increases</vt:lpstr>
      <vt:lpstr>Cognitive Dissonance Theory</vt:lpstr>
      <vt:lpstr>Accommodation Theory of Communication</vt:lpstr>
      <vt:lpstr>Cultural Approach </vt:lpstr>
      <vt:lpstr> Organizational Information Theory</vt:lpstr>
      <vt:lpstr>Communication Barriers</vt:lpstr>
      <vt:lpstr> Language Barriers</vt:lpstr>
      <vt:lpstr>Barriers in terms of Listening and being Patience</vt:lpstr>
      <vt:lpstr> Online Content </vt:lpstr>
      <vt:lpstr>Social Media and Live Chat</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Windows User</dc:creator>
  <cp:lastModifiedBy>Subhrangsu Sinha</cp:lastModifiedBy>
  <cp:revision>97</cp:revision>
  <dcterms:created xsi:type="dcterms:W3CDTF">2022-03-24T11:47:00Z</dcterms:created>
  <dcterms:modified xsi:type="dcterms:W3CDTF">2022-03-27T15:59:33Z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4A137F377FAD4C72B2F2FAC3606080A2</vt:lpwstr>
  </property>
  <property fmtid="{D5CDD505-2E9C-101B-9397-08002B2CF9AE}" pid="3" name="KSOProductBuildVer">
    <vt:lpwstr>1033-11.2.0.11029</vt:lpwstr>
  </property>
</Properties>
</file>