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slideLayouts/slideLayout13.xml" ContentType="application/vnd.openxmlformats-officedocument.presentationml.slideLayout+xml"/>
  <Override PartName="/ppt/theme/theme13.xml" ContentType="application/vnd.openxmlformats-officedocument.theme+xml"/>
  <Override PartName="/ppt/slideLayouts/slideLayout14.xml" ContentType="application/vnd.openxmlformats-officedocument.presentationml.slideLayout+xml"/>
  <Override PartName="/ppt/theme/theme14.xml" ContentType="application/vnd.openxmlformats-officedocument.theme+xml"/>
  <Override PartName="/ppt/slideLayouts/slideLayout15.xml" ContentType="application/vnd.openxmlformats-officedocument.presentationml.slideLayout+xml"/>
  <Override PartName="/ppt/theme/theme15.xml" ContentType="application/vnd.openxmlformats-officedocument.theme+xml"/>
  <Override PartName="/ppt/slideLayouts/slideLayout16.xml" ContentType="application/vnd.openxmlformats-officedocument.presentationml.slideLayout+xml"/>
  <Override PartName="/ppt/theme/theme16.xml" ContentType="application/vnd.openxmlformats-officedocument.theme+xml"/>
  <Override PartName="/ppt/slideLayouts/slideLayout17.xml" ContentType="application/vnd.openxmlformats-officedocument.presentationml.slideLayout+xml"/>
  <Override PartName="/ppt/theme/theme17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18.xml" ContentType="application/vnd.openxmlformats-officedocument.theme+xml"/>
  <Override PartName="/ppt/slideLayouts/slideLayout26.xml" ContentType="application/vnd.openxmlformats-officedocument.presentationml.slideLayout+xml"/>
  <Override PartName="/ppt/theme/theme19.xml" ContentType="application/vnd.openxmlformats-officedocument.theme+xml"/>
  <Override PartName="/ppt/slideLayouts/slideLayout27.xml" ContentType="application/vnd.openxmlformats-officedocument.presentationml.slideLayout+xml"/>
  <Override PartName="/ppt/theme/theme20.xml" ContentType="application/vnd.openxmlformats-officedocument.theme+xml"/>
  <Override PartName="/ppt/slideLayouts/slideLayout28.xml" ContentType="application/vnd.openxmlformats-officedocument.presentationml.slideLayout+xml"/>
  <Override PartName="/ppt/theme/theme21.xml" ContentType="application/vnd.openxmlformats-officedocument.theme+xml"/>
  <Override PartName="/ppt/slideLayouts/slideLayout29.xml" ContentType="application/vnd.openxmlformats-officedocument.presentationml.slideLayout+xml"/>
  <Override PartName="/ppt/theme/theme22.xml" ContentType="application/vnd.openxmlformats-officedocument.theme+xml"/>
  <Override PartName="/ppt/theme/theme2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1" r:id="rId5"/>
    <p:sldMasterId id="2147483650" r:id="rId6"/>
    <p:sldMasterId id="2147483652" r:id="rId7"/>
    <p:sldMasterId id="2147483653" r:id="rId8"/>
    <p:sldMasterId id="2147483654" r:id="rId9"/>
    <p:sldMasterId id="2147483655" r:id="rId10"/>
    <p:sldMasterId id="2147483656" r:id="rId11"/>
    <p:sldMasterId id="2147483657" r:id="rId12"/>
    <p:sldMasterId id="2147483658" r:id="rId13"/>
    <p:sldMasterId id="2147483660" r:id="rId14"/>
    <p:sldMasterId id="2147483659" r:id="rId15"/>
    <p:sldMasterId id="2147483661" r:id="rId16"/>
    <p:sldMasterId id="2147483662" r:id="rId17"/>
    <p:sldMasterId id="2147483663" r:id="rId18"/>
    <p:sldMasterId id="2147483664" r:id="rId19"/>
    <p:sldMasterId id="2147483665" r:id="rId20"/>
    <p:sldMasterId id="2147483666" r:id="rId21"/>
    <p:sldMasterId id="2147483673" r:id="rId22"/>
    <p:sldMasterId id="2147483670" r:id="rId23"/>
    <p:sldMasterId id="2147483671" r:id="rId24"/>
    <p:sldMasterId id="2147483706" r:id="rId25"/>
  </p:sldMasterIdLst>
  <p:notesMasterIdLst>
    <p:notesMasterId r:id="rId35"/>
  </p:notesMasterIdLst>
  <p:sldIdLst>
    <p:sldId id="266" r:id="rId26"/>
    <p:sldId id="391" r:id="rId27"/>
    <p:sldId id="444" r:id="rId28"/>
    <p:sldId id="445" r:id="rId29"/>
    <p:sldId id="446" r:id="rId30"/>
    <p:sldId id="447" r:id="rId31"/>
    <p:sldId id="448" r:id="rId32"/>
    <p:sldId id="449" r:id="rId33"/>
    <p:sldId id="450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E9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3414" autoAdjust="0"/>
  </p:normalViewPr>
  <p:slideViewPr>
    <p:cSldViewPr snapToGrid="0">
      <p:cViewPr varScale="1">
        <p:scale>
          <a:sx n="51" d="100"/>
          <a:sy n="51" d="100"/>
        </p:scale>
        <p:origin x="12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1.xml"/><Relationship Id="rId39" Type="http://schemas.openxmlformats.org/officeDocument/2006/relationships/tableStyles" Target="tableStyles.xml"/><Relationship Id="rId21" Type="http://schemas.openxmlformats.org/officeDocument/2006/relationships/slideMaster" Target="slideMasters/slideMaster18.xml"/><Relationship Id="rId34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Master" Target="slideMasters/slideMaster22.xml"/><Relationship Id="rId33" Type="http://schemas.openxmlformats.org/officeDocument/2006/relationships/slide" Target="slides/slide8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Master" Target="slideMasters/slideMaster21.xml"/><Relationship Id="rId32" Type="http://schemas.openxmlformats.org/officeDocument/2006/relationships/slide" Target="slides/slide7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3.xml"/><Relationship Id="rId36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2.xml"/><Relationship Id="rId30" Type="http://schemas.openxmlformats.org/officeDocument/2006/relationships/slide" Target="slides/slide5.xml"/><Relationship Id="rId35" Type="http://schemas.openxmlformats.org/officeDocument/2006/relationships/notesMaster" Target="notesMasters/notesMaster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3D2297-0D71-4AB4-9F2F-04EC4F9409AC}" type="datetimeFigureOut">
              <a:rPr lang="en-GB" smtClean="0"/>
              <a:t>12/12/2023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554485-19FD-416A-B051-20FE4EFF01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9630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77602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69057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59053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53658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74679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7395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926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46665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78255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8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8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8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8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8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8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8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4379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5" Type="http://schemas.openxmlformats.org/officeDocument/2006/relationships/slideLayout" Target="../slideLayouts/slideLayout22.xml"/><Relationship Id="rId4" Type="http://schemas.openxmlformats.org/officeDocument/2006/relationships/slideLayout" Target="../slideLayouts/slideLayout21.xml"/><Relationship Id="rId9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6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7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28.xml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12/12/2023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8EA94852-2BA4-0A45-840B-96DCEE0E00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23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1C7EAB8-6FCF-4D69-AE3E-78B1E4AEE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5755922" cy="3864989"/>
          </a:xfrm>
        </p:spPr>
        <p:txBody>
          <a:bodyPr/>
          <a:lstStyle/>
          <a:p>
            <a:endParaRPr lang="en-US" sz="6000" b="1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r>
              <a:rPr lang="en-US" sz="66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Where Next?</a:t>
            </a:r>
            <a:endParaRPr lang="en-US" sz="6000" b="1" dirty="0"/>
          </a:p>
        </p:txBody>
      </p:sp>
    </p:spTree>
    <p:extLst>
      <p:ext uri="{BB962C8B-B14F-4D97-AF65-F5344CB8AC3E}">
        <p14:creationId xmlns:p14="http://schemas.microsoft.com/office/powerpoint/2010/main" val="3986525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What’s been covered…</a:t>
            </a:r>
            <a:endParaRPr lang="en-GB" sz="60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7"/>
            <a:ext cx="11475562" cy="402431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dirty="0"/>
              <a:t>Introduction to AI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Expert Systems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Software and Frameworks to use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Data and Data Preparation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Introduction to ML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Stages to a ML project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Training and Evaluation and Confusion Matrix</a:t>
            </a:r>
          </a:p>
          <a:p>
            <a:pPr>
              <a:lnSpc>
                <a:spcPct val="100000"/>
              </a:lnSpc>
            </a:pPr>
            <a:endParaRPr lang="en-US" dirty="0">
              <a:solidFill>
                <a:prstClr val="black"/>
              </a:solidFill>
              <a:ea typeface="+mj-ea"/>
              <a:cs typeface="+mj-cs"/>
            </a:endParaRPr>
          </a:p>
          <a:p>
            <a:pPr>
              <a:lnSpc>
                <a:spcPct val="100000"/>
              </a:lnSpc>
            </a:pPr>
            <a:endParaRPr lang="en-US" dirty="0">
              <a:solidFill>
                <a:prstClr val="black"/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15380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What’s been covered…</a:t>
            </a:r>
            <a:endParaRPr lang="en-GB" sz="60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7"/>
            <a:ext cx="11475562" cy="402431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Linear and Logistic Regression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K-Fold Cross Validation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ML Algorithms for Supervised Learning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SVM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KNN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Naïve Bayes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Decision Trees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Ensemble, Bagging, Boosting and Random Forest</a:t>
            </a:r>
          </a:p>
        </p:txBody>
      </p:sp>
    </p:spTree>
    <p:extLst>
      <p:ext uri="{BB962C8B-B14F-4D97-AF65-F5344CB8AC3E}">
        <p14:creationId xmlns:p14="http://schemas.microsoft.com/office/powerpoint/2010/main" val="2666656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What’s been covered…</a:t>
            </a:r>
            <a:endParaRPr lang="en-GB" sz="60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7"/>
            <a:ext cx="11475562" cy="402431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ML Algorithm for Unsupervised Learning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Clustering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K-Means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Perceptron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Multi Layer Perceptron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Neural Networks Training</a:t>
            </a:r>
          </a:p>
          <a:p>
            <a:pPr lvl="1"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Back Propagation</a:t>
            </a:r>
          </a:p>
          <a:p>
            <a:pPr lvl="1">
              <a:lnSpc>
                <a:spcPct val="100000"/>
              </a:lnSpc>
            </a:pPr>
            <a:r>
              <a:rPr lang="en-US" dirty="0" err="1">
                <a:solidFill>
                  <a:prstClr val="black"/>
                </a:solidFill>
                <a:ea typeface="+mj-ea"/>
                <a:cs typeface="+mj-cs"/>
              </a:rPr>
              <a:t>Optimisation</a:t>
            </a:r>
            <a:endParaRPr lang="en-US" dirty="0">
              <a:solidFill>
                <a:prstClr val="black"/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957861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What’s been covered…</a:t>
            </a:r>
            <a:endParaRPr lang="en-GB" sz="60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7"/>
            <a:ext cx="11475562" cy="402431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Neural Networks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solidFill>
                  <a:prstClr val="black"/>
                </a:solidFill>
                <a:ea typeface="+mj-ea"/>
                <a:cs typeface="+mj-cs"/>
              </a:rPr>
              <a:t>TensorFlow and </a:t>
            </a:r>
            <a:r>
              <a:rPr lang="en-US" sz="2800" dirty="0" err="1">
                <a:solidFill>
                  <a:prstClr val="black"/>
                </a:solidFill>
                <a:ea typeface="+mj-ea"/>
                <a:cs typeface="+mj-cs"/>
              </a:rPr>
              <a:t>Keras</a:t>
            </a:r>
            <a:endParaRPr lang="en-US" sz="2800" dirty="0">
              <a:solidFill>
                <a:prstClr val="black"/>
              </a:solidFill>
              <a:ea typeface="+mj-ea"/>
              <a:cs typeface="+mj-cs"/>
            </a:endParaRPr>
          </a:p>
          <a:p>
            <a:pPr lvl="1">
              <a:lnSpc>
                <a:spcPct val="100000"/>
              </a:lnSpc>
            </a:pPr>
            <a:r>
              <a:rPr lang="en-US" sz="2800" dirty="0">
                <a:solidFill>
                  <a:prstClr val="black"/>
                </a:solidFill>
                <a:ea typeface="+mj-ea"/>
                <a:cs typeface="+mj-cs"/>
              </a:rPr>
              <a:t>Callbacks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solidFill>
                  <a:prstClr val="black"/>
                </a:solidFill>
                <a:ea typeface="+mj-ea"/>
                <a:cs typeface="+mj-cs"/>
              </a:rPr>
              <a:t>For Computer Vision – Convolutional Neural Network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solidFill>
                  <a:prstClr val="black"/>
                </a:solidFill>
                <a:ea typeface="+mj-ea"/>
                <a:cs typeface="+mj-cs"/>
              </a:rPr>
              <a:t>For Sequential Data – Recurrent Neural Network / LSTM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solidFill>
                  <a:prstClr val="black"/>
                </a:solidFill>
                <a:ea typeface="+mj-ea"/>
                <a:cs typeface="+mj-cs"/>
              </a:rPr>
              <a:t>Encoder and decoders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solidFill>
                  <a:prstClr val="black"/>
                </a:solidFill>
                <a:ea typeface="+mj-ea"/>
                <a:cs typeface="+mj-cs"/>
              </a:rPr>
              <a:t>Intro to VAEs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solidFill>
                  <a:prstClr val="black"/>
                </a:solidFill>
                <a:ea typeface="+mj-ea"/>
                <a:cs typeface="+mj-cs"/>
              </a:rPr>
              <a:t>Intro to GANs</a:t>
            </a:r>
          </a:p>
        </p:txBody>
      </p:sp>
    </p:spTree>
    <p:extLst>
      <p:ext uri="{BB962C8B-B14F-4D97-AF65-F5344CB8AC3E}">
        <p14:creationId xmlns:p14="http://schemas.microsoft.com/office/powerpoint/2010/main" val="1653712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What hasn’t been covered…</a:t>
            </a:r>
            <a:endParaRPr lang="en-GB" sz="60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7"/>
            <a:ext cx="11475562" cy="402431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Gaussian Mixture Models (GMMs) for example.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Sequential pattern segmentation and time series prediction:-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solidFill>
                  <a:prstClr val="black"/>
                </a:solidFill>
                <a:ea typeface="+mj-ea"/>
                <a:cs typeface="+mj-cs"/>
              </a:rPr>
              <a:t>Hidden Markov models,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solidFill>
                  <a:prstClr val="black"/>
                </a:solidFill>
                <a:ea typeface="+mj-ea"/>
                <a:cs typeface="+mj-cs"/>
              </a:rPr>
              <a:t>Dynamic Programming,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solidFill>
                  <a:prstClr val="black"/>
                </a:solidFill>
                <a:ea typeface="+mj-ea"/>
                <a:cs typeface="+mj-cs"/>
              </a:rPr>
              <a:t>Dynamic time warping (DTW)</a:t>
            </a:r>
          </a:p>
        </p:txBody>
      </p:sp>
    </p:spTree>
    <p:extLst>
      <p:ext uri="{BB962C8B-B14F-4D97-AF65-F5344CB8AC3E}">
        <p14:creationId xmlns:p14="http://schemas.microsoft.com/office/powerpoint/2010/main" val="237423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What hasn’t been covered…</a:t>
            </a:r>
            <a:endParaRPr lang="en-GB" sz="60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7"/>
            <a:ext cx="11475562" cy="402431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Transformer Networks for Natural Language Processing.</a:t>
            </a:r>
          </a:p>
          <a:p>
            <a:pPr>
              <a:lnSpc>
                <a:spcPct val="100000"/>
              </a:lnSpc>
            </a:pPr>
            <a:r>
              <a:rPr lang="en-US" dirty="0">
                <a:solidFill>
                  <a:prstClr val="black"/>
                </a:solidFill>
                <a:ea typeface="+mj-ea"/>
                <a:cs typeface="+mj-cs"/>
              </a:rPr>
              <a:t>Generative Learning:-</a:t>
            </a:r>
          </a:p>
          <a:p>
            <a:pPr lvl="1">
              <a:lnSpc>
                <a:spcPct val="100000"/>
              </a:lnSpc>
            </a:pPr>
            <a:r>
              <a:rPr lang="en-US" sz="2800" dirty="0">
                <a:solidFill>
                  <a:prstClr val="black"/>
                </a:solidFill>
                <a:ea typeface="+mj-ea"/>
                <a:cs typeface="+mj-cs"/>
              </a:rPr>
              <a:t>Auto-encoders,</a:t>
            </a:r>
          </a:p>
          <a:p>
            <a:pPr lvl="1">
              <a:lnSpc>
                <a:spcPct val="100000"/>
              </a:lnSpc>
            </a:pPr>
            <a:r>
              <a:rPr lang="en-US" sz="2800">
                <a:solidFill>
                  <a:prstClr val="black"/>
                </a:solidFill>
                <a:ea typeface="+mj-ea"/>
                <a:cs typeface="+mj-cs"/>
              </a:rPr>
              <a:t>Further Generative </a:t>
            </a:r>
            <a:r>
              <a:rPr lang="en-US" sz="2800" dirty="0">
                <a:solidFill>
                  <a:prstClr val="black"/>
                </a:solidFill>
                <a:ea typeface="+mj-ea"/>
                <a:cs typeface="+mj-cs"/>
              </a:rPr>
              <a:t>adversarial networks (GANs).</a:t>
            </a:r>
          </a:p>
          <a:p>
            <a:pPr lvl="1">
              <a:lnSpc>
                <a:spcPct val="100000"/>
              </a:lnSpc>
            </a:pPr>
            <a:r>
              <a:rPr lang="en-US" sz="2800" dirty="0" err="1">
                <a:solidFill>
                  <a:prstClr val="black"/>
                </a:solidFill>
                <a:ea typeface="+mj-ea"/>
                <a:cs typeface="+mj-cs"/>
              </a:rPr>
              <a:t>Difussion</a:t>
            </a:r>
            <a:r>
              <a:rPr lang="en-US" sz="2800" dirty="0">
                <a:solidFill>
                  <a:prstClr val="black"/>
                </a:solidFill>
                <a:ea typeface="+mj-ea"/>
                <a:cs typeface="+mj-cs"/>
              </a:rPr>
              <a:t> Models</a:t>
            </a:r>
          </a:p>
        </p:txBody>
      </p:sp>
    </p:spTree>
    <p:extLst>
      <p:ext uri="{BB962C8B-B14F-4D97-AF65-F5344CB8AC3E}">
        <p14:creationId xmlns:p14="http://schemas.microsoft.com/office/powerpoint/2010/main" val="413178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What hasn’t been covered…</a:t>
            </a:r>
            <a:endParaRPr lang="en-GB" sz="60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7"/>
            <a:ext cx="11475562" cy="4024313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US" sz="3200" dirty="0">
                <a:solidFill>
                  <a:prstClr val="black"/>
                </a:solidFill>
                <a:ea typeface="+mj-ea"/>
                <a:cs typeface="+mj-cs"/>
              </a:rPr>
              <a:t>Reinforcement Learning:-</a:t>
            </a:r>
          </a:p>
          <a:p>
            <a:pPr lvl="1">
              <a:lnSpc>
                <a:spcPct val="100000"/>
              </a:lnSpc>
            </a:pPr>
            <a:r>
              <a:rPr lang="en-US" sz="3200" dirty="0">
                <a:solidFill>
                  <a:prstClr val="black"/>
                </a:solidFill>
                <a:ea typeface="+mj-ea"/>
                <a:cs typeface="+mj-cs"/>
              </a:rPr>
              <a:t>Rewards</a:t>
            </a:r>
          </a:p>
          <a:p>
            <a:pPr lvl="1">
              <a:lnSpc>
                <a:spcPct val="100000"/>
              </a:lnSpc>
            </a:pPr>
            <a:r>
              <a:rPr lang="en-US" sz="3200" dirty="0">
                <a:solidFill>
                  <a:prstClr val="black"/>
                </a:solidFill>
                <a:ea typeface="+mj-ea"/>
                <a:cs typeface="+mj-cs"/>
              </a:rPr>
              <a:t>Policies</a:t>
            </a:r>
          </a:p>
          <a:p>
            <a:pPr lvl="1">
              <a:lnSpc>
                <a:spcPct val="100000"/>
              </a:lnSpc>
            </a:pPr>
            <a:r>
              <a:rPr lang="en-US" sz="3200" dirty="0">
                <a:solidFill>
                  <a:prstClr val="black"/>
                </a:solidFill>
                <a:ea typeface="+mj-ea"/>
                <a:cs typeface="+mj-cs"/>
              </a:rPr>
              <a:t>Q Learning</a:t>
            </a:r>
          </a:p>
          <a:p>
            <a:pPr lvl="1">
              <a:lnSpc>
                <a:spcPct val="100000"/>
              </a:lnSpc>
            </a:pPr>
            <a:endParaRPr lang="en-US" sz="3200" dirty="0">
              <a:solidFill>
                <a:prstClr val="black"/>
              </a:solidFill>
              <a:ea typeface="+mj-ea"/>
              <a:cs typeface="+mj-cs"/>
            </a:endParaRPr>
          </a:p>
          <a:p>
            <a:pPr>
              <a:lnSpc>
                <a:spcPct val="100000"/>
              </a:lnSpc>
            </a:pPr>
            <a:r>
              <a:rPr lang="en-US" sz="3600" dirty="0">
                <a:solidFill>
                  <a:prstClr val="black"/>
                </a:solidFill>
                <a:ea typeface="+mj-ea"/>
                <a:cs typeface="+mj-cs"/>
              </a:rPr>
              <a:t>Ethics and Responsible AI</a:t>
            </a:r>
          </a:p>
        </p:txBody>
      </p:sp>
    </p:spTree>
    <p:extLst>
      <p:ext uri="{BB962C8B-B14F-4D97-AF65-F5344CB8AC3E}">
        <p14:creationId xmlns:p14="http://schemas.microsoft.com/office/powerpoint/2010/main" val="35399629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SO much more to go…</a:t>
            </a:r>
            <a:endParaRPr lang="en-GB" sz="60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690687"/>
            <a:ext cx="11475562" cy="402431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3600" dirty="0">
                <a:solidFill>
                  <a:prstClr val="black"/>
                </a:solidFill>
                <a:ea typeface="+mj-ea"/>
                <a:cs typeface="+mj-cs"/>
              </a:rPr>
              <a:t>Questions or Comments…</a:t>
            </a:r>
          </a:p>
          <a:p>
            <a:pPr marL="0" indent="0" algn="ctr">
              <a:lnSpc>
                <a:spcPct val="100000"/>
              </a:lnSpc>
              <a:buNone/>
            </a:pPr>
            <a:endParaRPr lang="en-US" sz="3600" dirty="0">
              <a:solidFill>
                <a:prstClr val="black"/>
              </a:solidFill>
              <a:ea typeface="+mj-ea"/>
              <a:cs typeface="+mj-cs"/>
            </a:endParaRPr>
          </a:p>
          <a:p>
            <a:pPr marL="0" indent="0" algn="ctr">
              <a:lnSpc>
                <a:spcPct val="100000"/>
              </a:lnSpc>
              <a:buNone/>
            </a:pPr>
            <a:endParaRPr lang="en-US" sz="3600" dirty="0">
              <a:solidFill>
                <a:prstClr val="black"/>
              </a:solidFill>
              <a:ea typeface="+mj-ea"/>
              <a:cs typeface="+mj-cs"/>
            </a:endParaRP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600" dirty="0">
                <a:solidFill>
                  <a:prstClr val="black"/>
                </a:solidFill>
                <a:ea typeface="+mj-ea"/>
                <a:cs typeface="+mj-cs"/>
              </a:rPr>
              <a:t>Thank you for your attendance and attention</a:t>
            </a:r>
          </a:p>
          <a:p>
            <a:pPr marL="0" indent="0" algn="ctr">
              <a:lnSpc>
                <a:spcPct val="100000"/>
              </a:lnSpc>
              <a:buNone/>
            </a:pPr>
            <a:r>
              <a:rPr lang="en-US" sz="3600" dirty="0">
                <a:solidFill>
                  <a:prstClr val="black"/>
                </a:solidFill>
                <a:ea typeface="+mj-ea"/>
                <a:cs typeface="+mj-cs"/>
              </a:rPr>
              <a:t>for </a:t>
            </a:r>
            <a:r>
              <a:rPr lang="en-US" sz="3600">
                <a:solidFill>
                  <a:prstClr val="black"/>
                </a:solidFill>
                <a:ea typeface="+mj-ea"/>
                <a:cs typeface="+mj-cs"/>
              </a:rPr>
              <a:t>the module!</a:t>
            </a:r>
            <a:endParaRPr lang="en-US" sz="3600" dirty="0">
              <a:solidFill>
                <a:prstClr val="black"/>
              </a:solidFill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910649723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228</Words>
  <Application>Microsoft Office PowerPoint</Application>
  <PresentationFormat>Widescreen</PresentationFormat>
  <Paragraphs>71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22</vt:i4>
      </vt:variant>
      <vt:variant>
        <vt:lpstr>Slide Titles</vt:lpstr>
      </vt:variant>
      <vt:variant>
        <vt:i4>9</vt:i4>
      </vt:variant>
    </vt:vector>
  </HeadingPairs>
  <TitlesOfParts>
    <vt:vector size="34" baseType="lpstr">
      <vt:lpstr>Arial</vt:lpstr>
      <vt:lpstr>Calibri</vt:lpstr>
      <vt:lpstr>Calibri Light</vt:lpstr>
      <vt:lpstr>UWTSD 200 Holding Page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Title Slide 1</vt:lpstr>
      <vt:lpstr>PowerPoint Presentation</vt:lpstr>
      <vt:lpstr>What’s been covered…</vt:lpstr>
      <vt:lpstr>What’s been covered…</vt:lpstr>
      <vt:lpstr>What’s been covered…</vt:lpstr>
      <vt:lpstr>What’s been covered…</vt:lpstr>
      <vt:lpstr>What hasn’t been covered…</vt:lpstr>
      <vt:lpstr>What hasn’t been covered…</vt:lpstr>
      <vt:lpstr>What hasn’t been covered…</vt:lpstr>
      <vt:lpstr>SO much more to go…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Mark Huntly</cp:lastModifiedBy>
  <cp:revision>180</cp:revision>
  <dcterms:created xsi:type="dcterms:W3CDTF">2021-03-09T15:35:42Z</dcterms:created>
  <dcterms:modified xsi:type="dcterms:W3CDTF">2023-12-12T13:47:48Z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