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59" d="100"/>
          <a:sy n="59" d="100"/>
        </p:scale>
        <p:origin x="940" y="5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6/22/2026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6/22/2026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6/22/2026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6/22/2026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6/22/2026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6/22/2026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6/22/2026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6/22/2026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6/22/2026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6/22/2026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6/22/2026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6/22/2026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72A45"/>
        </a:solidFill>
        <a:effectLst/>
      </p:bgPr>
    </p:bg>
    <p:spTree>
      <p:nvGrpSpPr>
        <p:cNvPr id="1" name=""/>
        <p:cNvGrpSpPr/>
        <p:nvPr/>
      </p:nvGrpSpPr>
      <p:grpSpPr>
        <a:xfrm>
          <a:off x="0" y="0"/>
          <a:ext cx="0" cy="0"/>
          <a:chOff x="0" y="0"/>
          <a:chExt cx="0" cy="0"/>
        </a:xfrm>
      </p:grpSpPr>
      <p:sp>
        <p:nvSpPr>
          <p:cNvPr id="2" name="TextBox 1"/>
          <p:cNvSpPr txBox="1"/>
          <p:nvPr/>
        </p:nvSpPr>
        <p:spPr>
          <a:xfrm>
            <a:off x="914400" y="1645920"/>
            <a:ext cx="10332720" cy="3200400"/>
          </a:xfrm>
          <a:prstGeom prst="rect">
            <a:avLst/>
          </a:prstGeom>
          <a:noFill/>
        </p:spPr>
        <p:txBody>
          <a:bodyPr wrap="square">
            <a:spAutoFit/>
          </a:bodyPr>
          <a:lstStyle/>
          <a:p>
            <a:pPr>
              <a:spcAft>
                <a:spcPts val="1200"/>
              </a:spcAft>
              <a:defRPr sz="2800" b="1">
                <a:solidFill>
                  <a:srgbClr val="FFFFFF"/>
                </a:solidFill>
                <a:latin typeface="Arial"/>
              </a:defRPr>
            </a:pPr>
            <a:r>
              <a:t>STRATEGIC RECRUITMENT &amp; SELECTION IN ORGANISATIONAL TRANSFORMATION</a:t>
            </a:r>
          </a:p>
          <a:p>
            <a:pPr>
              <a:spcAft>
                <a:spcPts val="2400"/>
              </a:spcAft>
              <a:defRPr sz="1600">
                <a:solidFill>
                  <a:srgbClr val="E6EBF5"/>
                </a:solidFill>
                <a:latin typeface="Arial"/>
              </a:defRPr>
            </a:pPr>
            <a:r>
              <a:t>Navigating Royal Mail's 'One Network' Digitalisation &amp; Logistics Evolution</a:t>
            </a:r>
          </a:p>
        </p:txBody>
      </p:sp>
      <p:sp>
        <p:nvSpPr>
          <p:cNvPr id="3" name="TextBox 2"/>
          <p:cNvSpPr txBox="1"/>
          <p:nvPr/>
        </p:nvSpPr>
        <p:spPr>
          <a:xfrm>
            <a:off x="914400" y="4114800"/>
            <a:ext cx="2188420" cy="769441"/>
          </a:xfrm>
          <a:prstGeom prst="rect">
            <a:avLst/>
          </a:prstGeom>
          <a:noFill/>
        </p:spPr>
        <p:txBody>
          <a:bodyPr wrap="none">
            <a:spAutoFit/>
          </a:bodyPr>
          <a:lstStyle/>
          <a:p>
            <a:pPr>
              <a:defRPr sz="1100" b="1">
                <a:solidFill>
                  <a:srgbClr val="BEC8D7"/>
                </a:solidFill>
                <a:latin typeface="Arial"/>
              </a:defRPr>
            </a:pPr>
            <a:r>
              <a:rPr dirty="0"/>
              <a:t>Prepared By: </a:t>
            </a:r>
            <a:r>
              <a:rPr lang="en-GB" dirty="0">
                <a:solidFill>
                  <a:srgbClr val="FFFFFF"/>
                </a:solidFill>
              </a:rPr>
              <a:t>Yulia Walkowicz</a:t>
            </a:r>
            <a:endParaRPr b="0" dirty="0">
              <a:solidFill>
                <a:srgbClr val="FFFFFF"/>
              </a:solidFill>
            </a:endParaRPr>
          </a:p>
          <a:p>
            <a:pPr>
              <a:defRPr sz="1100" b="1">
                <a:solidFill>
                  <a:srgbClr val="BEC8D7"/>
                </a:solidFill>
                <a:latin typeface="Arial"/>
              </a:defRPr>
            </a:pPr>
            <a:r>
              <a:rPr dirty="0"/>
              <a:t>Student ID: </a:t>
            </a:r>
            <a:r>
              <a:rPr lang="en-GB" dirty="0"/>
              <a:t>2435487</a:t>
            </a:r>
            <a:endParaRPr b="0" dirty="0">
              <a:solidFill>
                <a:srgbClr val="FFFFFF"/>
              </a:solidFill>
            </a:endParaRPr>
          </a:p>
          <a:p>
            <a:pPr>
              <a:defRPr sz="1100" b="1">
                <a:solidFill>
                  <a:srgbClr val="BEC8D7"/>
                </a:solidFill>
                <a:latin typeface="Arial"/>
              </a:defRPr>
            </a:pPr>
            <a:r>
              <a:rPr dirty="0"/>
              <a:t>Lecturer: </a:t>
            </a:r>
            <a:r>
              <a:rPr lang="en-GB" dirty="0"/>
              <a:t>Mr Samson Oladejo</a:t>
            </a:r>
            <a:endParaRPr b="0" dirty="0">
              <a:solidFill>
                <a:srgbClr val="FFFFFF"/>
              </a:solidFill>
            </a:endParaRPr>
          </a:p>
          <a:p>
            <a:pPr>
              <a:defRPr sz="1100" b="1">
                <a:solidFill>
                  <a:srgbClr val="BEC8D7"/>
                </a:solidFill>
                <a:latin typeface="Arial"/>
              </a:defRPr>
            </a:pPr>
            <a:r>
              <a:rPr dirty="0"/>
              <a:t>Date: </a:t>
            </a:r>
            <a:r>
              <a:rPr b="0" dirty="0">
                <a:solidFill>
                  <a:srgbClr val="FFFFFF"/>
                </a:solidFill>
              </a:rPr>
              <a:t>June 2026</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8F9FA"/>
        </a:solidFill>
        <a:effectLst/>
      </p:bgPr>
    </p:bg>
    <p:spTree>
      <p:nvGrpSpPr>
        <p:cNvPr id="1" name=""/>
        <p:cNvGrpSpPr/>
        <p:nvPr/>
      </p:nvGrpSpPr>
      <p:grpSpPr>
        <a:xfrm>
          <a:off x="0" y="0"/>
          <a:ext cx="0" cy="0"/>
          <a:chOff x="0" y="0"/>
          <a:chExt cx="0" cy="0"/>
        </a:xfrm>
      </p:grpSpPr>
      <p:sp>
        <p:nvSpPr>
          <p:cNvPr id="2" name="TextBox 1"/>
          <p:cNvSpPr txBox="1"/>
          <p:nvPr/>
        </p:nvSpPr>
        <p:spPr>
          <a:xfrm>
            <a:off x="548640" y="365760"/>
            <a:ext cx="10972800" cy="274320"/>
          </a:xfrm>
          <a:prstGeom prst="rect">
            <a:avLst/>
          </a:prstGeom>
          <a:noFill/>
        </p:spPr>
        <p:txBody>
          <a:bodyPr wrap="square">
            <a:spAutoFit/>
          </a:bodyPr>
          <a:lstStyle/>
          <a:p>
            <a:pPr>
              <a:defRPr sz="900" b="1">
                <a:solidFill>
                  <a:srgbClr val="DB0D1B"/>
                </a:solidFill>
                <a:latin typeface="Arial"/>
              </a:defRPr>
            </a:pPr>
            <a:r>
              <a:t>ROYAL MAIL GROUP PLC | HR STRATEGY</a:t>
            </a:r>
          </a:p>
        </p:txBody>
      </p:sp>
      <p:sp>
        <p:nvSpPr>
          <p:cNvPr id="3" name="TextBox 2"/>
          <p:cNvSpPr txBox="1"/>
          <p:nvPr/>
        </p:nvSpPr>
        <p:spPr>
          <a:xfrm>
            <a:off x="548640" y="548640"/>
            <a:ext cx="10972800" cy="548640"/>
          </a:xfrm>
          <a:prstGeom prst="rect">
            <a:avLst/>
          </a:prstGeom>
          <a:noFill/>
        </p:spPr>
        <p:txBody>
          <a:bodyPr wrap="square">
            <a:spAutoFit/>
          </a:bodyPr>
          <a:lstStyle/>
          <a:p>
            <a:pPr>
              <a:defRPr sz="2000" b="1">
                <a:solidFill>
                  <a:srgbClr val="172A45"/>
                </a:solidFill>
                <a:latin typeface="Arial"/>
              </a:defRPr>
            </a:pPr>
            <a:r>
              <a:t>Agenda &amp; Executive Outline</a:t>
            </a:r>
          </a:p>
        </p:txBody>
      </p:sp>
      <p:sp>
        <p:nvSpPr>
          <p:cNvPr id="4" name="Rectangle 3"/>
          <p:cNvSpPr/>
          <p:nvPr/>
        </p:nvSpPr>
        <p:spPr>
          <a:xfrm>
            <a:off x="548640" y="1188720"/>
            <a:ext cx="11094415" cy="18288"/>
          </a:xfrm>
          <a:prstGeom prst="rect">
            <a:avLst/>
          </a:prstGeom>
          <a:solidFill>
            <a:srgbClr val="DCE0E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548640" y="1645920"/>
            <a:ext cx="5303520" cy="4389120"/>
          </a:xfrm>
          <a:prstGeom prst="rect">
            <a:avLst/>
          </a:prstGeom>
          <a:noFill/>
        </p:spPr>
        <p:txBody>
          <a:bodyPr wrap="square">
            <a:spAutoFit/>
          </a:bodyPr>
          <a:lstStyle/>
          <a:p>
            <a:pPr>
              <a:spcAft>
                <a:spcPts val="1400"/>
              </a:spcAft>
              <a:defRPr sz="1200" b="1">
                <a:solidFill>
                  <a:srgbClr val="172A45"/>
                </a:solidFill>
                <a:latin typeface="Arial"/>
              </a:defRPr>
            </a:pPr>
            <a:r>
              <a:t>01   Context: Royal Mail's Modernisation Transformation</a:t>
            </a:r>
          </a:p>
          <a:p>
            <a:pPr>
              <a:spcAft>
                <a:spcPts val="1400"/>
              </a:spcAft>
              <a:defRPr sz="1200" b="1">
                <a:solidFill>
                  <a:srgbClr val="172A45"/>
                </a:solidFill>
                <a:latin typeface="Arial"/>
              </a:defRPr>
            </a:pPr>
            <a:r>
              <a:t>02   Strategic Workflow: The 4-Step Recruitment Model</a:t>
            </a:r>
          </a:p>
          <a:p>
            <a:pPr>
              <a:spcAft>
                <a:spcPts val="1400"/>
              </a:spcAft>
              <a:defRPr sz="1200" b="1">
                <a:solidFill>
                  <a:srgbClr val="172A45"/>
                </a:solidFill>
                <a:latin typeface="Arial"/>
              </a:defRPr>
            </a:pPr>
            <a:r>
              <a:t>03   Job Analysis &amp; Predictive Utility Formulation</a:t>
            </a:r>
          </a:p>
          <a:p>
            <a:pPr>
              <a:spcAft>
                <a:spcPts val="1400"/>
              </a:spcAft>
              <a:defRPr sz="1200" b="1">
                <a:solidFill>
                  <a:srgbClr val="172A45"/>
                </a:solidFill>
                <a:latin typeface="Arial"/>
              </a:defRPr>
            </a:pPr>
            <a:r>
              <a:t>04   Role Blueprinting: Job Specification &amp; Sourcing Channels</a:t>
            </a:r>
          </a:p>
          <a:p>
            <a:pPr>
              <a:spcAft>
                <a:spcPts val="1400"/>
              </a:spcAft>
              <a:defRPr sz="1200" b="1">
                <a:solidFill>
                  <a:srgbClr val="172A45"/>
                </a:solidFill>
                <a:latin typeface="Arial"/>
              </a:defRPr>
            </a:pPr>
            <a:r>
              <a:t>05   Interview Architecture: Assessment Methodology Options</a:t>
            </a:r>
          </a:p>
          <a:p>
            <a:pPr>
              <a:spcAft>
                <a:spcPts val="1400"/>
              </a:spcAft>
              <a:defRPr sz="1200" b="1">
                <a:solidFill>
                  <a:srgbClr val="172A45"/>
                </a:solidFill>
                <a:latin typeface="Arial"/>
              </a:defRPr>
            </a:pPr>
            <a:r>
              <a:t>06   Deep Dive: Structured Competency-Based Interviews</a:t>
            </a:r>
          </a:p>
        </p:txBody>
      </p:sp>
      <p:sp>
        <p:nvSpPr>
          <p:cNvPr id="7" name="TextBox 6"/>
          <p:cNvSpPr txBox="1"/>
          <p:nvPr/>
        </p:nvSpPr>
        <p:spPr>
          <a:xfrm>
            <a:off x="6217920" y="1645920"/>
            <a:ext cx="5303520" cy="4389120"/>
          </a:xfrm>
          <a:prstGeom prst="rect">
            <a:avLst/>
          </a:prstGeom>
          <a:noFill/>
        </p:spPr>
        <p:txBody>
          <a:bodyPr wrap="square">
            <a:spAutoFit/>
          </a:bodyPr>
          <a:lstStyle/>
          <a:p>
            <a:pPr>
              <a:spcAft>
                <a:spcPts val="1400"/>
              </a:spcAft>
              <a:defRPr sz="1200" b="1">
                <a:solidFill>
                  <a:srgbClr val="172A45"/>
                </a:solidFill>
                <a:latin typeface="Arial"/>
              </a:defRPr>
            </a:pPr>
            <a:r>
              <a:t>07   Deep Dive: Situational Judgement &amp; Case Simulation</a:t>
            </a:r>
          </a:p>
          <a:p>
            <a:pPr>
              <a:spcAft>
                <a:spcPts val="1400"/>
              </a:spcAft>
              <a:defRPr sz="1200" b="1">
                <a:solidFill>
                  <a:srgbClr val="172A45"/>
                </a:solidFill>
                <a:latin typeface="Arial"/>
              </a:defRPr>
            </a:pPr>
            <a:r>
              <a:t>08   Deep Dive: Technical &amp; Digital Portfolio Review</a:t>
            </a:r>
          </a:p>
          <a:p>
            <a:pPr>
              <a:spcAft>
                <a:spcPts val="1400"/>
              </a:spcAft>
              <a:defRPr sz="1200" b="1">
                <a:solidFill>
                  <a:srgbClr val="172A45"/>
                </a:solidFill>
                <a:latin typeface="Arial"/>
              </a:defRPr>
            </a:pPr>
            <a:r>
              <a:t>09   Psychometric Justification: Advanced Questioning Techniques</a:t>
            </a:r>
          </a:p>
          <a:p>
            <a:pPr>
              <a:spcAft>
                <a:spcPts val="1400"/>
              </a:spcAft>
              <a:defRPr sz="1200" b="1">
                <a:solidFill>
                  <a:srgbClr val="172A45"/>
                </a:solidFill>
                <a:latin typeface="Arial"/>
              </a:defRPr>
            </a:pPr>
            <a:r>
              <a:t>10   Channel Comparison: Face-to-Face vs. Virtual Mediums</a:t>
            </a:r>
          </a:p>
          <a:p>
            <a:pPr>
              <a:spcAft>
                <a:spcPts val="1400"/>
              </a:spcAft>
              <a:defRPr sz="1200" b="1">
                <a:solidFill>
                  <a:srgbClr val="172A45"/>
                </a:solidFill>
                <a:latin typeface="Arial"/>
              </a:defRPr>
            </a:pPr>
            <a:r>
              <a:t>11   Strategic Synthesis &amp; Operational Recommendations</a:t>
            </a:r>
          </a:p>
          <a:p>
            <a:pPr>
              <a:spcAft>
                <a:spcPts val="1400"/>
              </a:spcAft>
              <a:defRPr sz="1200" b="1">
                <a:solidFill>
                  <a:srgbClr val="172A45"/>
                </a:solidFill>
                <a:latin typeface="Arial"/>
              </a:defRPr>
            </a:pPr>
            <a:r>
              <a:t>12   Academic References &amp; Evidence Framework</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8F9FA"/>
        </a:solidFill>
        <a:effectLst/>
      </p:bgPr>
    </p:bg>
    <p:spTree>
      <p:nvGrpSpPr>
        <p:cNvPr id="1" name=""/>
        <p:cNvGrpSpPr/>
        <p:nvPr/>
      </p:nvGrpSpPr>
      <p:grpSpPr>
        <a:xfrm>
          <a:off x="0" y="0"/>
          <a:ext cx="0" cy="0"/>
          <a:chOff x="0" y="0"/>
          <a:chExt cx="0" cy="0"/>
        </a:xfrm>
      </p:grpSpPr>
      <p:sp>
        <p:nvSpPr>
          <p:cNvPr id="2" name="TextBox 1"/>
          <p:cNvSpPr txBox="1"/>
          <p:nvPr/>
        </p:nvSpPr>
        <p:spPr>
          <a:xfrm>
            <a:off x="548640" y="365760"/>
            <a:ext cx="10972800" cy="274320"/>
          </a:xfrm>
          <a:prstGeom prst="rect">
            <a:avLst/>
          </a:prstGeom>
          <a:noFill/>
        </p:spPr>
        <p:txBody>
          <a:bodyPr wrap="square">
            <a:spAutoFit/>
          </a:bodyPr>
          <a:lstStyle/>
          <a:p>
            <a:pPr>
              <a:defRPr sz="900" b="1">
                <a:solidFill>
                  <a:srgbClr val="DB0D1B"/>
                </a:solidFill>
                <a:latin typeface="Arial"/>
              </a:defRPr>
            </a:pPr>
            <a:r>
              <a:t>ROYAL MAIL GROUP PLC | HR STRATEGY</a:t>
            </a:r>
          </a:p>
        </p:txBody>
      </p:sp>
      <p:sp>
        <p:nvSpPr>
          <p:cNvPr id="3" name="TextBox 2"/>
          <p:cNvSpPr txBox="1"/>
          <p:nvPr/>
        </p:nvSpPr>
        <p:spPr>
          <a:xfrm>
            <a:off x="548640" y="548640"/>
            <a:ext cx="10972800" cy="548640"/>
          </a:xfrm>
          <a:prstGeom prst="rect">
            <a:avLst/>
          </a:prstGeom>
          <a:noFill/>
        </p:spPr>
        <p:txBody>
          <a:bodyPr wrap="square">
            <a:spAutoFit/>
          </a:bodyPr>
          <a:lstStyle/>
          <a:p>
            <a:pPr>
              <a:defRPr sz="2000" b="1">
                <a:solidFill>
                  <a:srgbClr val="172A45"/>
                </a:solidFill>
                <a:latin typeface="Arial"/>
              </a:defRPr>
            </a:pPr>
            <a:r>
              <a:t>Organisational Context: Royal Mail Group's 'One Network' Shift</a:t>
            </a:r>
          </a:p>
        </p:txBody>
      </p:sp>
      <p:sp>
        <p:nvSpPr>
          <p:cNvPr id="4" name="Rectangle 3"/>
          <p:cNvSpPr/>
          <p:nvPr/>
        </p:nvSpPr>
        <p:spPr>
          <a:xfrm>
            <a:off x="548640" y="1188720"/>
            <a:ext cx="11094415" cy="18288"/>
          </a:xfrm>
          <a:prstGeom prst="rect">
            <a:avLst/>
          </a:prstGeom>
          <a:solidFill>
            <a:srgbClr val="DCE0E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548640" y="1463040"/>
            <a:ext cx="10972800" cy="4572000"/>
          </a:xfrm>
          <a:prstGeom prst="rect">
            <a:avLst/>
          </a:prstGeom>
          <a:noFill/>
        </p:spPr>
        <p:txBody>
          <a:bodyPr wrap="square">
            <a:spAutoFit/>
          </a:bodyPr>
          <a:lstStyle/>
          <a:p>
            <a:pPr>
              <a:spcAft>
                <a:spcPts val="600"/>
              </a:spcAft>
              <a:defRPr sz="1400" b="1">
                <a:solidFill>
                  <a:srgbClr val="DB0D1B"/>
                </a:solidFill>
              </a:defRPr>
            </a:pPr>
            <a:r>
              <a:t>The Imperative for Transformation</a:t>
            </a:r>
          </a:p>
          <a:p>
            <a:pPr>
              <a:spcAft>
                <a:spcPts val="1600"/>
              </a:spcAft>
              <a:defRPr sz="1100"/>
            </a:pPr>
            <a:r>
              <a:t>Royal Mail is undergoing a structural paradigm shift from a letter-centric business to a parcel-dominated, high-efficiency international logistics provider. Driven by e-commerce expansion and an 11% year-on-year structural decline in letter volumes, senior management has launched the 'One Network' strategy (International Distributions Services, 2025). This requires comprehensive automation of sorting networks, deployment of AI route optimization, and full-scale fleet electrification.</a:t>
            </a:r>
          </a:p>
          <a:p>
            <a:pPr>
              <a:spcAft>
                <a:spcPts val="600"/>
              </a:spcAft>
              <a:defRPr sz="1300" b="1">
                <a:solidFill>
                  <a:srgbClr val="172A45"/>
                </a:solidFill>
              </a:defRPr>
            </a:pPr>
            <a:r>
              <a:t>Key Pillars of the Transformation Strategy:</a:t>
            </a:r>
          </a:p>
          <a:p>
            <a:pPr>
              <a:spcAft>
                <a:spcPts val="600"/>
              </a:spcAft>
              <a:defRPr sz="1100" b="1"/>
            </a:pPr>
            <a:r>
              <a:t>•  Digitalisation &amp; Automation: </a:t>
            </a:r>
            <a:r>
              <a:rPr b="0"/>
              <a:t>Integrating automated parcel sorting hubs (Super Hubs) utilizing machine learning, replacing legacy manual breakdown operations.</a:t>
            </a:r>
          </a:p>
          <a:p>
            <a:pPr>
              <a:spcAft>
                <a:spcPts val="600"/>
              </a:spcAft>
              <a:defRPr sz="1100" b="1"/>
            </a:pPr>
            <a:r>
              <a:t>•  Operational Consolidation: </a:t>
            </a:r>
            <a:r>
              <a:rPr b="0"/>
              <a:t>Merging parcel and letter networks into a unified pipeline to lower unit-handling overheads and expand Sunday delivery capacity.</a:t>
            </a:r>
          </a:p>
          <a:p>
            <a:pPr>
              <a:spcAft>
                <a:spcPts val="600"/>
              </a:spcAft>
              <a:defRPr sz="1100" b="1"/>
            </a:pPr>
            <a:r>
              <a:t>•  Fleet Decarbonisation: </a:t>
            </a:r>
            <a:r>
              <a:rPr b="0"/>
              <a:t>Transitioning the UK's largest final-mile fleet to 100% electric vehicles (EVs) by 2030, necessitating specialized route-planning models.</a:t>
            </a:r>
          </a:p>
          <a:p>
            <a:pPr>
              <a:spcAft>
                <a:spcPts val="600"/>
              </a:spcAft>
              <a:defRPr sz="1100" b="1"/>
            </a:pPr>
            <a:r>
              <a:t>•  Cultural Realignment: </a:t>
            </a:r>
            <a:r>
              <a:rPr b="0"/>
              <a:t>Overhauling highly institutionalized industrial relations into an agile, continuous-improvement mindset focused on data-driven KPIs.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8F9FA"/>
        </a:solidFill>
        <a:effectLst/>
      </p:bgPr>
    </p:bg>
    <p:spTree>
      <p:nvGrpSpPr>
        <p:cNvPr id="1" name=""/>
        <p:cNvGrpSpPr/>
        <p:nvPr/>
      </p:nvGrpSpPr>
      <p:grpSpPr>
        <a:xfrm>
          <a:off x="0" y="0"/>
          <a:ext cx="0" cy="0"/>
          <a:chOff x="0" y="0"/>
          <a:chExt cx="0" cy="0"/>
        </a:xfrm>
      </p:grpSpPr>
      <p:sp>
        <p:nvSpPr>
          <p:cNvPr id="2" name="TextBox 1"/>
          <p:cNvSpPr txBox="1"/>
          <p:nvPr/>
        </p:nvSpPr>
        <p:spPr>
          <a:xfrm>
            <a:off x="548640" y="365760"/>
            <a:ext cx="10972800" cy="274320"/>
          </a:xfrm>
          <a:prstGeom prst="rect">
            <a:avLst/>
          </a:prstGeom>
          <a:noFill/>
        </p:spPr>
        <p:txBody>
          <a:bodyPr wrap="square">
            <a:spAutoFit/>
          </a:bodyPr>
          <a:lstStyle/>
          <a:p>
            <a:pPr>
              <a:defRPr sz="900" b="1">
                <a:solidFill>
                  <a:srgbClr val="DB0D1B"/>
                </a:solidFill>
                <a:latin typeface="Arial"/>
              </a:defRPr>
            </a:pPr>
            <a:r>
              <a:t>ROYAL MAIL GROUP PLC | HR STRATEGY</a:t>
            </a:r>
          </a:p>
        </p:txBody>
      </p:sp>
      <p:sp>
        <p:nvSpPr>
          <p:cNvPr id="3" name="TextBox 2"/>
          <p:cNvSpPr txBox="1"/>
          <p:nvPr/>
        </p:nvSpPr>
        <p:spPr>
          <a:xfrm>
            <a:off x="548640" y="548640"/>
            <a:ext cx="10972800" cy="548640"/>
          </a:xfrm>
          <a:prstGeom prst="rect">
            <a:avLst/>
          </a:prstGeom>
          <a:noFill/>
        </p:spPr>
        <p:txBody>
          <a:bodyPr wrap="square">
            <a:spAutoFit/>
          </a:bodyPr>
          <a:lstStyle/>
          <a:p>
            <a:pPr>
              <a:defRPr sz="2000" b="1">
                <a:solidFill>
                  <a:srgbClr val="172A45"/>
                </a:solidFill>
                <a:latin typeface="Arial"/>
              </a:defRPr>
            </a:pPr>
            <a:r>
              <a:t>The 4-Step Right-Talent Acquisition Framework</a:t>
            </a:r>
          </a:p>
        </p:txBody>
      </p:sp>
      <p:sp>
        <p:nvSpPr>
          <p:cNvPr id="4" name="Rectangle 3"/>
          <p:cNvSpPr/>
          <p:nvPr/>
        </p:nvSpPr>
        <p:spPr>
          <a:xfrm>
            <a:off x="548640" y="1188720"/>
            <a:ext cx="11094415" cy="18288"/>
          </a:xfrm>
          <a:prstGeom prst="rect">
            <a:avLst/>
          </a:prstGeom>
          <a:solidFill>
            <a:srgbClr val="DCE0E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ounded Rectangle 5"/>
          <p:cNvSpPr/>
          <p:nvPr/>
        </p:nvSpPr>
        <p:spPr>
          <a:xfrm>
            <a:off x="548640" y="1645920"/>
            <a:ext cx="2560320" cy="4114800"/>
          </a:xfrm>
          <a:prstGeom prst="roundRect">
            <a:avLst/>
          </a:prstGeom>
          <a:solidFill>
            <a:srgbClr val="FFFFFF"/>
          </a:solidFill>
          <a:ln w="12700">
            <a:solidFill>
              <a:srgbClr val="D2D7E1"/>
            </a:solidFill>
          </a:ln>
        </p:spPr>
        <p:style>
          <a:lnRef idx="1">
            <a:schemeClr val="accent1"/>
          </a:lnRef>
          <a:fillRef idx="3">
            <a:schemeClr val="accent1"/>
          </a:fillRef>
          <a:effectRef idx="2">
            <a:schemeClr val="accent1"/>
          </a:effectRef>
          <a:fontRef idx="minor">
            <a:schemeClr val="lt1"/>
          </a:fontRef>
        </p:style>
        <p:txBody>
          <a:bodyPr wrap="square" lIns="137160" tIns="182880" rIns="137160" rtlCol="0" anchor="ctr"/>
          <a:lstStyle/>
          <a:p>
            <a:pPr algn="l">
              <a:defRPr sz="1100" b="1">
                <a:solidFill>
                  <a:srgbClr val="DB0D1B"/>
                </a:solidFill>
              </a:defRPr>
            </a:pPr>
            <a:r>
              <a:t>STEP 01</a:t>
            </a:r>
          </a:p>
          <a:p>
            <a:pPr>
              <a:spcAft>
                <a:spcPts val="1000"/>
              </a:spcAft>
              <a:defRPr sz="1400" b="1">
                <a:solidFill>
                  <a:srgbClr val="172A45"/>
                </a:solidFill>
              </a:defRPr>
            </a:pPr>
            <a:r>
              <a:t>Job Analysis</a:t>
            </a:r>
          </a:p>
          <a:p>
            <a:pPr>
              <a:defRPr sz="1000">
                <a:solidFill>
                  <a:srgbClr val="212529"/>
                </a:solidFill>
              </a:defRPr>
            </a:pPr>
            <a:r>
              <a:t>Deconstructing roles into behavioral and technical requirements using O*NET framework and critical incident techniques to isolate transformation-critical capabilities.</a:t>
            </a:r>
          </a:p>
        </p:txBody>
      </p:sp>
      <p:sp>
        <p:nvSpPr>
          <p:cNvPr id="7" name="Rounded Rectangle 6"/>
          <p:cNvSpPr/>
          <p:nvPr/>
        </p:nvSpPr>
        <p:spPr>
          <a:xfrm>
            <a:off x="3383280" y="1645920"/>
            <a:ext cx="2560320" cy="4114800"/>
          </a:xfrm>
          <a:prstGeom prst="roundRect">
            <a:avLst/>
          </a:prstGeom>
          <a:solidFill>
            <a:srgbClr val="FFFFFF"/>
          </a:solidFill>
          <a:ln w="12700">
            <a:solidFill>
              <a:srgbClr val="D2D7E1"/>
            </a:solidFill>
          </a:ln>
        </p:spPr>
        <p:style>
          <a:lnRef idx="1">
            <a:schemeClr val="accent1"/>
          </a:lnRef>
          <a:fillRef idx="3">
            <a:schemeClr val="accent1"/>
          </a:fillRef>
          <a:effectRef idx="2">
            <a:schemeClr val="accent1"/>
          </a:effectRef>
          <a:fontRef idx="minor">
            <a:schemeClr val="lt1"/>
          </a:fontRef>
        </p:style>
        <p:txBody>
          <a:bodyPr wrap="square" lIns="137160" tIns="182880" rIns="137160" rtlCol="0" anchor="ctr"/>
          <a:lstStyle/>
          <a:p>
            <a:pPr algn="l">
              <a:defRPr sz="1100" b="1">
                <a:solidFill>
                  <a:srgbClr val="DB0D1B"/>
                </a:solidFill>
              </a:defRPr>
            </a:pPr>
            <a:r>
              <a:t>STEP 02</a:t>
            </a:r>
          </a:p>
          <a:p>
            <a:pPr>
              <a:spcAft>
                <a:spcPts val="1000"/>
              </a:spcAft>
              <a:defRPr sz="1400" b="1">
                <a:solidFill>
                  <a:srgbClr val="172A45"/>
                </a:solidFill>
              </a:defRPr>
            </a:pPr>
            <a:r>
              <a:t>Job Description</a:t>
            </a:r>
          </a:p>
          <a:p>
            <a:pPr>
              <a:defRPr sz="1000">
                <a:solidFill>
                  <a:srgbClr val="212529"/>
                </a:solidFill>
              </a:defRPr>
            </a:pPr>
            <a:r>
              <a:t>Formalizing core operational mandates, accountabilities, data ownership, and systemic reporting boundaries tailored to the new automated infrastructure.</a:t>
            </a:r>
          </a:p>
        </p:txBody>
      </p:sp>
      <p:sp>
        <p:nvSpPr>
          <p:cNvPr id="8" name="Rounded Rectangle 7"/>
          <p:cNvSpPr/>
          <p:nvPr/>
        </p:nvSpPr>
        <p:spPr>
          <a:xfrm>
            <a:off x="6217920" y="1645920"/>
            <a:ext cx="2560320" cy="4114800"/>
          </a:xfrm>
          <a:prstGeom prst="roundRect">
            <a:avLst/>
          </a:prstGeom>
          <a:solidFill>
            <a:srgbClr val="FFFFFF"/>
          </a:solidFill>
          <a:ln w="12700">
            <a:solidFill>
              <a:srgbClr val="D2D7E1"/>
            </a:solidFill>
          </a:ln>
        </p:spPr>
        <p:style>
          <a:lnRef idx="1">
            <a:schemeClr val="accent1"/>
          </a:lnRef>
          <a:fillRef idx="3">
            <a:schemeClr val="accent1"/>
          </a:fillRef>
          <a:effectRef idx="2">
            <a:schemeClr val="accent1"/>
          </a:effectRef>
          <a:fontRef idx="minor">
            <a:schemeClr val="lt1"/>
          </a:fontRef>
        </p:style>
        <p:txBody>
          <a:bodyPr wrap="square" lIns="137160" tIns="182880" rIns="137160" rtlCol="0" anchor="ctr"/>
          <a:lstStyle/>
          <a:p>
            <a:pPr algn="l">
              <a:defRPr sz="1100" b="1">
                <a:solidFill>
                  <a:srgbClr val="DB0D1B"/>
                </a:solidFill>
              </a:defRPr>
            </a:pPr>
            <a:r>
              <a:t>STEP 03</a:t>
            </a:r>
          </a:p>
          <a:p>
            <a:pPr>
              <a:spcAft>
                <a:spcPts val="1000"/>
              </a:spcAft>
              <a:defRPr sz="1400" b="1">
                <a:solidFill>
                  <a:srgbClr val="172A45"/>
                </a:solidFill>
              </a:defRPr>
            </a:pPr>
            <a:r>
              <a:t>Person Specification</a:t>
            </a:r>
          </a:p>
          <a:p>
            <a:pPr>
              <a:defRPr sz="1000">
                <a:solidFill>
                  <a:srgbClr val="212529"/>
                </a:solidFill>
              </a:defRPr>
            </a:pPr>
            <a:r>
              <a:t>Establishing psychometric targets, cognitive flexibility parameters, digital literacies, and professional credentials required using the Rodger's 7-Point system.</a:t>
            </a:r>
          </a:p>
        </p:txBody>
      </p:sp>
      <p:sp>
        <p:nvSpPr>
          <p:cNvPr id="9" name="Rounded Rectangle 8"/>
          <p:cNvSpPr/>
          <p:nvPr/>
        </p:nvSpPr>
        <p:spPr>
          <a:xfrm>
            <a:off x="9052560" y="1645920"/>
            <a:ext cx="2560320" cy="4114800"/>
          </a:xfrm>
          <a:prstGeom prst="roundRect">
            <a:avLst/>
          </a:prstGeom>
          <a:solidFill>
            <a:srgbClr val="FFFFFF"/>
          </a:solidFill>
          <a:ln w="12700">
            <a:solidFill>
              <a:srgbClr val="D2D7E1"/>
            </a:solidFill>
          </a:ln>
        </p:spPr>
        <p:style>
          <a:lnRef idx="1">
            <a:schemeClr val="accent1"/>
          </a:lnRef>
          <a:fillRef idx="3">
            <a:schemeClr val="accent1"/>
          </a:fillRef>
          <a:effectRef idx="2">
            <a:schemeClr val="accent1"/>
          </a:effectRef>
          <a:fontRef idx="minor">
            <a:schemeClr val="lt1"/>
          </a:fontRef>
        </p:style>
        <p:txBody>
          <a:bodyPr wrap="square" lIns="137160" tIns="182880" rIns="137160" rtlCol="0" anchor="ctr"/>
          <a:lstStyle/>
          <a:p>
            <a:pPr algn="l">
              <a:defRPr sz="1100" b="1">
                <a:solidFill>
                  <a:srgbClr val="DB0D1B"/>
                </a:solidFill>
              </a:defRPr>
            </a:pPr>
            <a:r>
              <a:t>STEP 04</a:t>
            </a:r>
          </a:p>
          <a:p>
            <a:pPr>
              <a:spcAft>
                <a:spcPts val="1000"/>
              </a:spcAft>
              <a:defRPr sz="1400" b="1">
                <a:solidFill>
                  <a:srgbClr val="172A45"/>
                </a:solidFill>
              </a:defRPr>
            </a:pPr>
            <a:r>
              <a:t>Sourcing Channels</a:t>
            </a:r>
          </a:p>
          <a:p>
            <a:pPr>
              <a:defRPr sz="1000">
                <a:solidFill>
                  <a:srgbClr val="212529"/>
                </a:solidFill>
              </a:defRPr>
            </a:pPr>
            <a:r>
              <a:t>Targeting multi-tiered professional vectors (LinkedIn Corporate, specialized technology boards like CWJobs, internal talent pools) to attract specialized skillsets.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8F9FA"/>
        </a:solidFill>
        <a:effectLst/>
      </p:bgPr>
    </p:bg>
    <p:spTree>
      <p:nvGrpSpPr>
        <p:cNvPr id="1" name=""/>
        <p:cNvGrpSpPr/>
        <p:nvPr/>
      </p:nvGrpSpPr>
      <p:grpSpPr>
        <a:xfrm>
          <a:off x="0" y="0"/>
          <a:ext cx="0" cy="0"/>
          <a:chOff x="0" y="0"/>
          <a:chExt cx="0" cy="0"/>
        </a:xfrm>
      </p:grpSpPr>
      <p:sp>
        <p:nvSpPr>
          <p:cNvPr id="2" name="TextBox 1"/>
          <p:cNvSpPr txBox="1"/>
          <p:nvPr/>
        </p:nvSpPr>
        <p:spPr>
          <a:xfrm>
            <a:off x="548640" y="365760"/>
            <a:ext cx="10972800" cy="274320"/>
          </a:xfrm>
          <a:prstGeom prst="rect">
            <a:avLst/>
          </a:prstGeom>
          <a:noFill/>
        </p:spPr>
        <p:txBody>
          <a:bodyPr wrap="square">
            <a:spAutoFit/>
          </a:bodyPr>
          <a:lstStyle/>
          <a:p>
            <a:pPr>
              <a:defRPr sz="900" b="1">
                <a:solidFill>
                  <a:srgbClr val="DB0D1B"/>
                </a:solidFill>
                <a:latin typeface="Arial"/>
              </a:defRPr>
            </a:pPr>
            <a:r>
              <a:t>ROYAL MAIL GROUP PLC | HR STRATEGY</a:t>
            </a:r>
          </a:p>
        </p:txBody>
      </p:sp>
      <p:sp>
        <p:nvSpPr>
          <p:cNvPr id="3" name="TextBox 2"/>
          <p:cNvSpPr txBox="1"/>
          <p:nvPr/>
        </p:nvSpPr>
        <p:spPr>
          <a:xfrm>
            <a:off x="548640" y="548640"/>
            <a:ext cx="10972800" cy="548640"/>
          </a:xfrm>
          <a:prstGeom prst="rect">
            <a:avLst/>
          </a:prstGeom>
          <a:noFill/>
        </p:spPr>
        <p:txBody>
          <a:bodyPr wrap="square">
            <a:spAutoFit/>
          </a:bodyPr>
          <a:lstStyle/>
          <a:p>
            <a:pPr>
              <a:defRPr sz="2000" b="1">
                <a:solidFill>
                  <a:srgbClr val="172A45"/>
                </a:solidFill>
                <a:latin typeface="Arial"/>
              </a:defRPr>
            </a:pPr>
            <a:r>
              <a:t>Deep Dive: Rigorous Job Analysis &amp; Strategic Utility Mapping</a:t>
            </a:r>
          </a:p>
        </p:txBody>
      </p:sp>
      <p:sp>
        <p:nvSpPr>
          <p:cNvPr id="4" name="Rectangle 3"/>
          <p:cNvSpPr/>
          <p:nvPr/>
        </p:nvSpPr>
        <p:spPr>
          <a:xfrm>
            <a:off x="548640" y="1188720"/>
            <a:ext cx="11094415" cy="18288"/>
          </a:xfrm>
          <a:prstGeom prst="rect">
            <a:avLst/>
          </a:prstGeom>
          <a:solidFill>
            <a:srgbClr val="DCE0E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548640" y="1463040"/>
            <a:ext cx="10972800" cy="4572000"/>
          </a:xfrm>
          <a:prstGeom prst="rect">
            <a:avLst/>
          </a:prstGeom>
          <a:noFill/>
        </p:spPr>
        <p:txBody>
          <a:bodyPr wrap="square">
            <a:spAutoFit/>
          </a:bodyPr>
          <a:lstStyle/>
          <a:p>
            <a:pPr>
              <a:spcAft>
                <a:spcPts val="600"/>
              </a:spcAft>
              <a:defRPr sz="1400" b="1">
                <a:solidFill>
                  <a:srgbClr val="172A45"/>
                </a:solidFill>
              </a:defRPr>
            </a:pPr>
            <a:r>
              <a:t>Micro-Level Execution of Job Analysis</a:t>
            </a:r>
          </a:p>
          <a:p>
            <a:pPr>
              <a:spcAft>
                <a:spcPts val="1400"/>
              </a:spcAft>
              <a:defRPr sz="1100"/>
            </a:pPr>
            <a:r>
              <a:t>To guarantee role alignment during transformation, we deploy a dual-method approach: the Critical Incident Technique (CIT) (Flanagan, 1954) to map performance exceptions under operational duress, combined with Structured Questionnaires mapped to the Position Analysis Questionnaire (PAQ). This identifies hidden competencies like cognitive flexibility and digital change championing, which standard, static appraisals fail to reveal (Morgeson &amp; Dierdorff, 2011).</a:t>
            </a:r>
          </a:p>
          <a:p>
            <a:pPr>
              <a:spcAft>
                <a:spcPts val="600"/>
              </a:spcAft>
              <a:defRPr sz="1300" b="1">
                <a:solidFill>
                  <a:srgbClr val="DB0D1B"/>
                </a:solidFill>
              </a:defRPr>
            </a:pPr>
            <a:r>
              <a:t>Quantifying Recruitment Value: The Taylor-Russell &amp; Brogden-Cronbach-Gleser Utility Model</a:t>
            </a:r>
          </a:p>
        </p:txBody>
      </p:sp>
      <p:sp>
        <p:nvSpPr>
          <p:cNvPr id="7" name="Rectangle 6"/>
          <p:cNvSpPr/>
          <p:nvPr/>
        </p:nvSpPr>
        <p:spPr>
          <a:xfrm>
            <a:off x="548640" y="3474720"/>
            <a:ext cx="11094415" cy="2560320"/>
          </a:xfrm>
          <a:prstGeom prst="rect">
            <a:avLst/>
          </a:prstGeom>
          <a:solidFill>
            <a:srgbClr val="FFFFFF"/>
          </a:solidFill>
          <a:ln>
            <a:solidFill>
              <a:srgbClr val="DCE1EB"/>
            </a:solidFill>
          </a:ln>
        </p:spPr>
        <p:style>
          <a:lnRef idx="1">
            <a:schemeClr val="accent1"/>
          </a:lnRef>
          <a:fillRef idx="3">
            <a:schemeClr val="accent1"/>
          </a:fillRef>
          <a:effectRef idx="2">
            <a:schemeClr val="accent1"/>
          </a:effectRef>
          <a:fontRef idx="minor">
            <a:schemeClr val="lt1"/>
          </a:fontRef>
        </p:style>
        <p:txBody>
          <a:bodyPr wrap="square" lIns="182880" tIns="137160" rtlCol="0" anchor="ctr"/>
          <a:lstStyle/>
          <a:p>
            <a:pPr algn="ctr">
              <a:spcAft>
                <a:spcPts val="400"/>
              </a:spcAft>
              <a:defRPr sz="1100" b="1">
                <a:solidFill>
                  <a:srgbClr val="172A45"/>
                </a:solidFill>
              </a:defRPr>
            </a:pPr>
            <a:r>
              <a:t>Mathematical Equation for Financial Utility Assessment:</a:t>
            </a:r>
          </a:p>
          <a:p>
            <a:pPr algn="ctr">
              <a:spcAft>
                <a:spcPts val="400"/>
              </a:spcAft>
              <a:defRPr sz="1500" b="1" i="1">
                <a:solidFill>
                  <a:srgbClr val="DB0D1B"/>
                </a:solidFill>
                <a:latin typeface="Times New Roman"/>
              </a:defRPr>
            </a:pPr>
            <a:r>
              <a:t>ΔU = N × T × r_xy × SD_y × Z_x − N × C</a:t>
            </a:r>
          </a:p>
          <a:p>
            <a:pPr>
              <a:spcAft>
                <a:spcPts val="600"/>
              </a:spcAft>
              <a:defRPr sz="950">
                <a:solidFill>
                  <a:srgbClr val="212529"/>
                </a:solidFill>
              </a:defRPr>
            </a:pPr>
            <a:r>
              <a:t>Where: ΔU = Net monetary value added to Royal Mail by the recruitment program; N = Number of candidates selected for transformation roles; T = Expected tenure of the selected individuals (estimated 4.5 years); r_xy = Validity coefficient of the selection instrument (e.g., highly structured behavioral interview = 0.51); SD_y = Standard deviation of job performance in monetary terms (benchmarked at 40% of standard annual base salary due to high-impact change levers); Z_x = Average standardized predictor score of the selected group; C = Direct per-candidate cost of assessment methodology.</a:t>
            </a:r>
          </a:p>
          <a:p>
            <a:pPr>
              <a:defRPr sz="950" b="1">
                <a:solidFill>
                  <a:srgbClr val="172A45"/>
                </a:solidFill>
              </a:defRPr>
            </a:pPr>
            <a:r>
              <a:t>Strategic Impact: Transitioning from unstructured screening (r_xy = 0.20) to structured multi-method architecture (r_xy = 0.55) increases the net productivity utility per key transformation hire by an estimated £42,500 annually, minimizing the financial risk of transformation failure (Schmidt &amp; Hunter, 1998).</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8F9FA"/>
        </a:solidFill>
        <a:effectLst/>
      </p:bgPr>
    </p:bg>
    <p:spTree>
      <p:nvGrpSpPr>
        <p:cNvPr id="1" name=""/>
        <p:cNvGrpSpPr/>
        <p:nvPr/>
      </p:nvGrpSpPr>
      <p:grpSpPr>
        <a:xfrm>
          <a:off x="0" y="0"/>
          <a:ext cx="0" cy="0"/>
          <a:chOff x="0" y="0"/>
          <a:chExt cx="0" cy="0"/>
        </a:xfrm>
      </p:grpSpPr>
      <p:sp>
        <p:nvSpPr>
          <p:cNvPr id="2" name="TextBox 1"/>
          <p:cNvSpPr txBox="1"/>
          <p:nvPr/>
        </p:nvSpPr>
        <p:spPr>
          <a:xfrm>
            <a:off x="548640" y="365760"/>
            <a:ext cx="10972800" cy="274320"/>
          </a:xfrm>
          <a:prstGeom prst="rect">
            <a:avLst/>
          </a:prstGeom>
          <a:noFill/>
        </p:spPr>
        <p:txBody>
          <a:bodyPr wrap="square">
            <a:spAutoFit/>
          </a:bodyPr>
          <a:lstStyle/>
          <a:p>
            <a:pPr>
              <a:defRPr sz="900" b="1">
                <a:solidFill>
                  <a:srgbClr val="DB0D1B"/>
                </a:solidFill>
                <a:latin typeface="Arial"/>
              </a:defRPr>
            </a:pPr>
            <a:r>
              <a:t>ROYAL MAIL GROUP PLC | HR STRATEGY</a:t>
            </a:r>
          </a:p>
        </p:txBody>
      </p:sp>
      <p:sp>
        <p:nvSpPr>
          <p:cNvPr id="3" name="TextBox 2"/>
          <p:cNvSpPr txBox="1"/>
          <p:nvPr/>
        </p:nvSpPr>
        <p:spPr>
          <a:xfrm>
            <a:off x="548640" y="548640"/>
            <a:ext cx="10972800" cy="548640"/>
          </a:xfrm>
          <a:prstGeom prst="rect">
            <a:avLst/>
          </a:prstGeom>
          <a:noFill/>
        </p:spPr>
        <p:txBody>
          <a:bodyPr wrap="square">
            <a:spAutoFit/>
          </a:bodyPr>
          <a:lstStyle/>
          <a:p>
            <a:pPr>
              <a:defRPr sz="2000" b="1">
                <a:solidFill>
                  <a:srgbClr val="172A45"/>
                </a:solidFill>
                <a:latin typeface="Arial"/>
              </a:defRPr>
            </a:pPr>
            <a:r>
              <a:t>Targeted Role Blueprinting: Digital Logistics Change Manager</a:t>
            </a:r>
          </a:p>
        </p:txBody>
      </p:sp>
      <p:sp>
        <p:nvSpPr>
          <p:cNvPr id="4" name="Rectangle 3"/>
          <p:cNvSpPr/>
          <p:nvPr/>
        </p:nvSpPr>
        <p:spPr>
          <a:xfrm>
            <a:off x="548640" y="1188720"/>
            <a:ext cx="11094415" cy="18288"/>
          </a:xfrm>
          <a:prstGeom prst="rect">
            <a:avLst/>
          </a:prstGeom>
          <a:solidFill>
            <a:srgbClr val="DCE0E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graphicFrame>
        <p:nvGraphicFramePr>
          <p:cNvPr id="6" name="Table 5"/>
          <p:cNvGraphicFramePr>
            <a:graphicFrameLocks noGrp="1"/>
          </p:cNvGraphicFramePr>
          <p:nvPr/>
        </p:nvGraphicFramePr>
        <p:xfrm>
          <a:off x="548640" y="1463040"/>
          <a:ext cx="11094415" cy="4572000"/>
        </p:xfrm>
        <a:graphic>
          <a:graphicData uri="http://schemas.openxmlformats.org/drawingml/2006/table">
            <a:tbl>
              <a:tblPr firstRow="1" bandRow="1">
                <a:tableStyleId>{5C22544A-7EE6-4342-B048-85BDC9FD1C3A}</a:tableStyleId>
              </a:tblPr>
              <a:tblGrid>
                <a:gridCol w="2560320">
                  <a:extLst>
                    <a:ext uri="{9D8B030D-6E8A-4147-A177-3AD203B41FA5}">
                      <a16:colId xmlns:a16="http://schemas.microsoft.com/office/drawing/2014/main" val="20000"/>
                    </a:ext>
                  </a:extLst>
                </a:gridCol>
                <a:gridCol w="8534095">
                  <a:extLst>
                    <a:ext uri="{9D8B030D-6E8A-4147-A177-3AD203B41FA5}">
                      <a16:colId xmlns:a16="http://schemas.microsoft.com/office/drawing/2014/main" val="20001"/>
                    </a:ext>
                  </a:extLst>
                </a:gridCol>
              </a:tblGrid>
              <a:tr h="914400">
                <a:tc>
                  <a:txBody>
                    <a:bodyPr/>
                    <a:lstStyle/>
                    <a:p>
                      <a:pPr>
                        <a:defRPr sz="1100" b="1">
                          <a:solidFill>
                            <a:srgbClr val="FFFFFF"/>
                          </a:solidFill>
                          <a:latin typeface="Arial"/>
                        </a:defRPr>
                      </a:pPr>
                      <a:r>
                        <a:t>SPECIFICATION VECTOR</a:t>
                      </a:r>
                    </a:p>
                  </a:txBody>
                  <a:tcPr>
                    <a:solidFill>
                      <a:srgbClr val="172A45"/>
                    </a:solidFill>
                  </a:tcPr>
                </a:tc>
                <a:tc>
                  <a:txBody>
                    <a:bodyPr/>
                    <a:lstStyle/>
                    <a:p>
                      <a:pPr>
                        <a:defRPr sz="1100" b="1">
                          <a:solidFill>
                            <a:srgbClr val="FFFFFF"/>
                          </a:solidFill>
                          <a:latin typeface="Arial"/>
                        </a:defRPr>
                      </a:pPr>
                      <a:r>
                        <a:t>OPERATIONAL FORMALISATION &amp; DESIGN METRICS</a:t>
                      </a:r>
                    </a:p>
                  </a:txBody>
                  <a:tcPr>
                    <a:solidFill>
                      <a:srgbClr val="172A45"/>
                    </a:solidFill>
                  </a:tcPr>
                </a:tc>
                <a:extLst>
                  <a:ext uri="{0D108BD9-81ED-4DB2-BD59-A6C34878D82A}">
                    <a16:rowId xmlns:a16="http://schemas.microsoft.com/office/drawing/2014/main" val="10000"/>
                  </a:ext>
                </a:extLst>
              </a:tr>
              <a:tr h="914400">
                <a:tc>
                  <a:txBody>
                    <a:bodyPr/>
                    <a:lstStyle/>
                    <a:p>
                      <a:pPr>
                        <a:defRPr sz="1050" b="1">
                          <a:solidFill>
                            <a:srgbClr val="172A45"/>
                          </a:solidFill>
                          <a:latin typeface="Arial"/>
                        </a:defRPr>
                      </a:pPr>
                      <a:r>
                        <a:t>Core Job Mandate</a:t>
                      </a:r>
                    </a:p>
                  </a:txBody>
                  <a:tcPr>
                    <a:solidFill>
                      <a:srgbClr val="EBF0F5"/>
                    </a:solidFill>
                  </a:tcPr>
                </a:tc>
                <a:tc>
                  <a:txBody>
                    <a:bodyPr/>
                    <a:lstStyle/>
                    <a:p>
                      <a:pPr>
                        <a:defRPr sz="1000">
                          <a:solidFill>
                            <a:srgbClr val="212529"/>
                          </a:solidFill>
                          <a:latin typeface="Arial"/>
                        </a:defRPr>
                      </a:pPr>
                      <a:r>
                        <a:t>Lead tactical deployment of automated conveyor sorting technology and continuous AI-driven route optimization pipelines across regional sorting hubs. Bridge operational deficits between automated metrics and real-time frontline carrier execution.</a:t>
                      </a:r>
                    </a:p>
                  </a:txBody>
                  <a:tcPr>
                    <a:solidFill>
                      <a:srgbClr val="FFFFFF"/>
                    </a:solidFill>
                  </a:tcPr>
                </a:tc>
                <a:extLst>
                  <a:ext uri="{0D108BD9-81ED-4DB2-BD59-A6C34878D82A}">
                    <a16:rowId xmlns:a16="http://schemas.microsoft.com/office/drawing/2014/main" val="10001"/>
                  </a:ext>
                </a:extLst>
              </a:tr>
              <a:tr h="914400">
                <a:tc>
                  <a:txBody>
                    <a:bodyPr/>
                    <a:lstStyle/>
                    <a:p>
                      <a:pPr>
                        <a:defRPr sz="1050" b="1">
                          <a:solidFill>
                            <a:srgbClr val="172A45"/>
                          </a:solidFill>
                          <a:latin typeface="Arial"/>
                        </a:defRPr>
                      </a:pPr>
                      <a:r>
                        <a:t>Primary Accountabilities</a:t>
                      </a:r>
                    </a:p>
                  </a:txBody>
                  <a:tcPr>
                    <a:solidFill>
                      <a:srgbClr val="EBF0F5"/>
                    </a:solidFill>
                  </a:tcPr>
                </a:tc>
                <a:tc>
                  <a:txBody>
                    <a:bodyPr/>
                    <a:lstStyle/>
                    <a:p>
                      <a:pPr>
                        <a:defRPr sz="1000">
                          <a:solidFill>
                            <a:srgbClr val="212529"/>
                          </a:solidFill>
                          <a:latin typeface="Arial"/>
                        </a:defRPr>
                      </a:pPr>
                      <a:r>
                        <a:t>1. Minimize Super Hub sorting exceptions by 18% over a 12-month period.</a:t>
                      </a:r>
                    </a:p>
                    <a:p>
                      <a:pPr>
                        <a:defRPr sz="1000">
                          <a:solidFill>
                            <a:srgbClr val="212529"/>
                          </a:solidFill>
                          <a:latin typeface="Arial"/>
                        </a:defRPr>
                      </a:pPr>
                      <a:r>
                        <a:t>2. Standardize data-driven standard operating procedures (SOPs) across 4 regional nodes.</a:t>
                      </a:r>
                    </a:p>
                    <a:p>
                      <a:pPr>
                        <a:defRPr sz="1000">
                          <a:solidFill>
                            <a:srgbClr val="212529"/>
                          </a:solidFill>
                          <a:latin typeface="Arial"/>
                        </a:defRPr>
                      </a:pPr>
                      <a:r>
                        <a:t>3. Champion daily collaboration with trade union representatives to facilitate agile shift patterns.</a:t>
                      </a:r>
                    </a:p>
                  </a:txBody>
                  <a:tcPr>
                    <a:solidFill>
                      <a:srgbClr val="FFFFFF"/>
                    </a:solidFill>
                  </a:tcPr>
                </a:tc>
                <a:extLst>
                  <a:ext uri="{0D108BD9-81ED-4DB2-BD59-A6C34878D82A}">
                    <a16:rowId xmlns:a16="http://schemas.microsoft.com/office/drawing/2014/main" val="10002"/>
                  </a:ext>
                </a:extLst>
              </a:tr>
              <a:tr h="914400">
                <a:tc>
                  <a:txBody>
                    <a:bodyPr/>
                    <a:lstStyle/>
                    <a:p>
                      <a:pPr>
                        <a:defRPr sz="1050" b="1">
                          <a:solidFill>
                            <a:srgbClr val="172A45"/>
                          </a:solidFill>
                          <a:latin typeface="Arial"/>
                        </a:defRPr>
                      </a:pPr>
                      <a:r>
                        <a:t>Person Specification</a:t>
                      </a:r>
                    </a:p>
                    <a:p>
                      <a:pPr>
                        <a:defRPr sz="1050" b="1">
                          <a:solidFill>
                            <a:srgbClr val="172A45"/>
                          </a:solidFill>
                          <a:latin typeface="Arial"/>
                        </a:defRPr>
                      </a:pPr>
                      <a:r>
                        <a:t>(Rodger's 7-Point Framework)</a:t>
                      </a:r>
                    </a:p>
                  </a:txBody>
                  <a:tcPr>
                    <a:solidFill>
                      <a:srgbClr val="EBF0F5"/>
                    </a:solidFill>
                  </a:tcPr>
                </a:tc>
                <a:tc>
                  <a:txBody>
                    <a:bodyPr/>
                    <a:lstStyle/>
                    <a:p>
                      <a:pPr>
                        <a:defRPr sz="1000">
                          <a:solidFill>
                            <a:srgbClr val="212529"/>
                          </a:solidFill>
                          <a:latin typeface="Arial"/>
                        </a:defRPr>
                      </a:pPr>
                      <a:r>
                        <a:t>• Technical Attainments: MSc in Logistics, Supply Chain Systems, or Data Analytics; Lean Six Sigma Black Belt certification.</a:t>
                      </a:r>
                    </a:p>
                    <a:p>
                      <a:pPr>
                        <a:defRPr sz="1000">
                          <a:solidFill>
                            <a:srgbClr val="212529"/>
                          </a:solidFill>
                          <a:latin typeface="Arial"/>
                        </a:defRPr>
                      </a:pPr>
                      <a:r>
                        <a:t>• Specialized Aptitudes: Advanced proficiency in SQL, Python optimization modeling, and real-time automated telemetry analytics.</a:t>
                      </a:r>
                    </a:p>
                    <a:p>
                      <a:pPr>
                        <a:defRPr sz="1000">
                          <a:solidFill>
                            <a:srgbClr val="212529"/>
                          </a:solidFill>
                          <a:latin typeface="Arial"/>
                        </a:defRPr>
                      </a:pPr>
                      <a:r>
                        <a:t>• Disposition: Highly resilient under high-stakes operations; collaborative negotiation skills tailored to complex collective bargaining environments.</a:t>
                      </a:r>
                    </a:p>
                  </a:txBody>
                  <a:tcPr>
                    <a:solidFill>
                      <a:srgbClr val="FFFFFF"/>
                    </a:solidFill>
                  </a:tcPr>
                </a:tc>
                <a:extLst>
                  <a:ext uri="{0D108BD9-81ED-4DB2-BD59-A6C34878D82A}">
                    <a16:rowId xmlns:a16="http://schemas.microsoft.com/office/drawing/2014/main" val="10003"/>
                  </a:ext>
                </a:extLst>
              </a:tr>
              <a:tr h="914400">
                <a:tc>
                  <a:txBody>
                    <a:bodyPr/>
                    <a:lstStyle/>
                    <a:p>
                      <a:pPr>
                        <a:defRPr sz="1050" b="1">
                          <a:solidFill>
                            <a:srgbClr val="172A45"/>
                          </a:solidFill>
                          <a:latin typeface="Arial"/>
                        </a:defRPr>
                      </a:pPr>
                      <a:r>
                        <a:t>Strategic Advertisement</a:t>
                      </a:r>
                    </a:p>
                    <a:p>
                      <a:pPr>
                        <a:defRPr sz="1050" b="1">
                          <a:solidFill>
                            <a:srgbClr val="172A45"/>
                          </a:solidFill>
                          <a:latin typeface="Arial"/>
                        </a:defRPr>
                      </a:pPr>
                      <a:r>
                        <a:t>&amp; Sourcing Channels</a:t>
                      </a:r>
                    </a:p>
                  </a:txBody>
                  <a:tcPr>
                    <a:solidFill>
                      <a:srgbClr val="EBF0F5"/>
                    </a:solidFill>
                  </a:tcPr>
                </a:tc>
                <a:tc>
                  <a:txBody>
                    <a:bodyPr/>
                    <a:lstStyle/>
                    <a:p>
                      <a:pPr>
                        <a:defRPr sz="1000">
                          <a:solidFill>
                            <a:srgbClr val="212529"/>
                          </a:solidFill>
                          <a:latin typeface="Arial"/>
                        </a:defRPr>
                      </a:pPr>
                      <a:r>
                        <a:t>• CWJobs &amp; LinkedIn Corporate: Sourcing tech-logistics professionals using targeted Boolean search parameters.</a:t>
                      </a:r>
                    </a:p>
                    <a:p>
                      <a:pPr>
                        <a:defRPr sz="1000">
                          <a:solidFill>
                            <a:srgbClr val="212529"/>
                          </a:solidFill>
                          <a:latin typeface="Arial"/>
                        </a:defRPr>
                      </a:pPr>
                      <a:r>
                        <a:t>• CILT (Chartered Institute of Logistics and Transport) Network: Digital placement within high-authority industry journals.</a:t>
                      </a:r>
                    </a:p>
                    <a:p>
                      <a:pPr>
                        <a:defRPr sz="1000">
                          <a:solidFill>
                            <a:srgbClr val="212529"/>
                          </a:solidFill>
                          <a:latin typeface="Arial"/>
                        </a:defRPr>
                      </a:pPr>
                      <a:r>
                        <a:t>• Internal Executive Talent Pool: Leveraging internal management fast-track systems via modern intranet alerts to retain legacy institutional intelligence.</a:t>
                      </a:r>
                    </a:p>
                  </a:txBody>
                  <a:tcPr>
                    <a:solidFill>
                      <a:srgbClr val="FFFFFF"/>
                    </a:solidFill>
                  </a:tcPr>
                </a:tc>
                <a:extLst>
                  <a:ext uri="{0D108BD9-81ED-4DB2-BD59-A6C34878D82A}">
                    <a16:rowId xmlns:a16="http://schemas.microsoft.com/office/drawing/2014/main" val="10004"/>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8F9FA"/>
        </a:solidFill>
        <a:effectLst/>
      </p:bgPr>
    </p:bg>
    <p:spTree>
      <p:nvGrpSpPr>
        <p:cNvPr id="1" name=""/>
        <p:cNvGrpSpPr/>
        <p:nvPr/>
      </p:nvGrpSpPr>
      <p:grpSpPr>
        <a:xfrm>
          <a:off x="0" y="0"/>
          <a:ext cx="0" cy="0"/>
          <a:chOff x="0" y="0"/>
          <a:chExt cx="0" cy="0"/>
        </a:xfrm>
      </p:grpSpPr>
      <p:sp>
        <p:nvSpPr>
          <p:cNvPr id="2" name="TextBox 1"/>
          <p:cNvSpPr txBox="1"/>
          <p:nvPr/>
        </p:nvSpPr>
        <p:spPr>
          <a:xfrm>
            <a:off x="548640" y="365760"/>
            <a:ext cx="10972800" cy="274320"/>
          </a:xfrm>
          <a:prstGeom prst="rect">
            <a:avLst/>
          </a:prstGeom>
          <a:noFill/>
        </p:spPr>
        <p:txBody>
          <a:bodyPr wrap="square">
            <a:spAutoFit/>
          </a:bodyPr>
          <a:lstStyle/>
          <a:p>
            <a:pPr>
              <a:defRPr sz="900" b="1">
                <a:solidFill>
                  <a:srgbClr val="DB0D1B"/>
                </a:solidFill>
                <a:latin typeface="Arial"/>
              </a:defRPr>
            </a:pPr>
            <a:r>
              <a:t>ROYAL MAIL GROUP PLC | HR STRATEGY</a:t>
            </a:r>
          </a:p>
        </p:txBody>
      </p:sp>
      <p:sp>
        <p:nvSpPr>
          <p:cNvPr id="3" name="TextBox 2"/>
          <p:cNvSpPr txBox="1"/>
          <p:nvPr/>
        </p:nvSpPr>
        <p:spPr>
          <a:xfrm>
            <a:off x="548640" y="548640"/>
            <a:ext cx="10972800" cy="548640"/>
          </a:xfrm>
          <a:prstGeom prst="rect">
            <a:avLst/>
          </a:prstGeom>
          <a:noFill/>
        </p:spPr>
        <p:txBody>
          <a:bodyPr wrap="square">
            <a:spAutoFit/>
          </a:bodyPr>
          <a:lstStyle/>
          <a:p>
            <a:pPr>
              <a:defRPr sz="2000" b="1">
                <a:solidFill>
                  <a:srgbClr val="172A45"/>
                </a:solidFill>
                <a:latin typeface="Arial"/>
              </a:defRPr>
            </a:pPr>
            <a:r>
              <a:t>Interview Architecture I: Structured Competency-Based Interviews</a:t>
            </a:r>
          </a:p>
        </p:txBody>
      </p:sp>
      <p:sp>
        <p:nvSpPr>
          <p:cNvPr id="4" name="Rectangle 3"/>
          <p:cNvSpPr/>
          <p:nvPr/>
        </p:nvSpPr>
        <p:spPr>
          <a:xfrm>
            <a:off x="548640" y="1188720"/>
            <a:ext cx="11094415" cy="18288"/>
          </a:xfrm>
          <a:prstGeom prst="rect">
            <a:avLst/>
          </a:prstGeom>
          <a:solidFill>
            <a:srgbClr val="DCE0E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548640" y="1463040"/>
            <a:ext cx="10972800" cy="4572000"/>
          </a:xfrm>
          <a:prstGeom prst="rect">
            <a:avLst/>
          </a:prstGeom>
          <a:noFill/>
        </p:spPr>
        <p:txBody>
          <a:bodyPr wrap="square">
            <a:spAutoFit/>
          </a:bodyPr>
          <a:lstStyle/>
          <a:p>
            <a:pPr>
              <a:spcAft>
                <a:spcPts val="400"/>
              </a:spcAft>
              <a:defRPr sz="1400" b="1">
                <a:solidFill>
                  <a:srgbClr val="172A45"/>
                </a:solidFill>
              </a:defRPr>
            </a:pPr>
            <a:r>
              <a:t>Methodological Framework</a:t>
            </a:r>
          </a:p>
          <a:p>
            <a:pPr>
              <a:spcAft>
                <a:spcPts val="1400"/>
              </a:spcAft>
              <a:defRPr sz="1100"/>
            </a:pPr>
            <a:r>
              <a:t>Structured competency interviews standardize administration by evaluating every candidate against a fixed behavioral rubric tied to predefined KSAOs (Knowledge, Skills, Abilities, and Other characteristics). This eliminates standard psychological biases (e.g., halo/horn effects, first-impression bias) by enforcing identical prompt delivery, fixed follow-ups, and a synchronized behaviorally anchored rating scale (BARS) (Campion et al., 1997).</a:t>
            </a:r>
          </a:p>
          <a:p>
            <a:pPr>
              <a:spcAft>
                <a:spcPts val="600"/>
              </a:spcAft>
              <a:defRPr sz="1300" b="1">
                <a:solidFill>
                  <a:srgbClr val="DB0D1B"/>
                </a:solidFill>
              </a:defRPr>
            </a:pPr>
            <a:r>
              <a:t>Strategic Application for Royal Mail Transformation Roles:</a:t>
            </a:r>
          </a:p>
          <a:p>
            <a:pPr>
              <a:spcAft>
                <a:spcPts val="600"/>
              </a:spcAft>
              <a:defRPr sz="1100" b="1"/>
            </a:pPr>
            <a:r>
              <a:t>•  Target Roles: </a:t>
            </a:r>
            <a:r>
              <a:rPr b="0"/>
              <a:t>Project Managers, Financial Analysts, Operations Managers.</a:t>
            </a:r>
          </a:p>
          <a:p>
            <a:pPr>
              <a:spcAft>
                <a:spcPts val="600"/>
              </a:spcAft>
              <a:defRPr sz="1100" b="1"/>
            </a:pPr>
            <a:r>
              <a:t>•  Core Evaluative Vector: </a:t>
            </a:r>
            <a:r>
              <a:rPr b="0"/>
              <a:t>Verifying past execution behavior in complex stakeholder matrix environments and evaluating systematic variance control during infrastructure transitions.</a:t>
            </a:r>
          </a:p>
          <a:p>
            <a:pPr>
              <a:spcAft>
                <a:spcPts val="600"/>
              </a:spcAft>
              <a:defRPr sz="1100" b="1"/>
            </a:pPr>
            <a:r>
              <a:t>•  Empirical Predictive Validity: </a:t>
            </a:r>
            <a:r>
              <a:rPr b="0"/>
              <a:t>Meta-analytic data demonstrates a high predictive validity coefficient (r = 0.51) for future task performance, making it an essential tool for scaling up technical delivery teams (Schmidt &amp; Hunter, 1998).</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8F9FA"/>
        </a:solidFill>
        <a:effectLst/>
      </p:bgPr>
    </p:bg>
    <p:spTree>
      <p:nvGrpSpPr>
        <p:cNvPr id="1" name=""/>
        <p:cNvGrpSpPr/>
        <p:nvPr/>
      </p:nvGrpSpPr>
      <p:grpSpPr>
        <a:xfrm>
          <a:off x="0" y="0"/>
          <a:ext cx="0" cy="0"/>
          <a:chOff x="0" y="0"/>
          <a:chExt cx="0" cy="0"/>
        </a:xfrm>
      </p:grpSpPr>
      <p:sp>
        <p:nvSpPr>
          <p:cNvPr id="2" name="TextBox 1"/>
          <p:cNvSpPr txBox="1"/>
          <p:nvPr/>
        </p:nvSpPr>
        <p:spPr>
          <a:xfrm>
            <a:off x="548640" y="365760"/>
            <a:ext cx="10972800" cy="274320"/>
          </a:xfrm>
          <a:prstGeom prst="rect">
            <a:avLst/>
          </a:prstGeom>
          <a:noFill/>
        </p:spPr>
        <p:txBody>
          <a:bodyPr wrap="square">
            <a:spAutoFit/>
          </a:bodyPr>
          <a:lstStyle/>
          <a:p>
            <a:pPr>
              <a:defRPr sz="900" b="1">
                <a:solidFill>
                  <a:srgbClr val="DB0D1B"/>
                </a:solidFill>
                <a:latin typeface="Arial"/>
              </a:defRPr>
            </a:pPr>
            <a:r>
              <a:t>ROYAL MAIL GROUP PLC | HR STRATEGY</a:t>
            </a:r>
          </a:p>
        </p:txBody>
      </p:sp>
      <p:sp>
        <p:nvSpPr>
          <p:cNvPr id="3" name="TextBox 2"/>
          <p:cNvSpPr txBox="1"/>
          <p:nvPr/>
        </p:nvSpPr>
        <p:spPr>
          <a:xfrm>
            <a:off x="548640" y="548640"/>
            <a:ext cx="10972800" cy="548640"/>
          </a:xfrm>
          <a:prstGeom prst="rect">
            <a:avLst/>
          </a:prstGeom>
          <a:noFill/>
        </p:spPr>
        <p:txBody>
          <a:bodyPr wrap="square">
            <a:spAutoFit/>
          </a:bodyPr>
          <a:lstStyle/>
          <a:p>
            <a:pPr>
              <a:defRPr sz="2000" b="1">
                <a:solidFill>
                  <a:srgbClr val="172A45"/>
                </a:solidFill>
                <a:latin typeface="Arial"/>
              </a:defRPr>
            </a:pPr>
            <a:r>
              <a:t>Interview Architecture II: Situational Judgement &amp; Case Simulation</a:t>
            </a:r>
          </a:p>
        </p:txBody>
      </p:sp>
      <p:sp>
        <p:nvSpPr>
          <p:cNvPr id="4" name="Rectangle 3"/>
          <p:cNvSpPr/>
          <p:nvPr/>
        </p:nvSpPr>
        <p:spPr>
          <a:xfrm>
            <a:off x="548640" y="1188720"/>
            <a:ext cx="11094415" cy="18288"/>
          </a:xfrm>
          <a:prstGeom prst="rect">
            <a:avLst/>
          </a:prstGeom>
          <a:solidFill>
            <a:srgbClr val="DCE0E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548640" y="1463040"/>
            <a:ext cx="10972800" cy="4572000"/>
          </a:xfrm>
          <a:prstGeom prst="rect">
            <a:avLst/>
          </a:prstGeom>
          <a:noFill/>
        </p:spPr>
        <p:txBody>
          <a:bodyPr wrap="square">
            <a:spAutoFit/>
          </a:bodyPr>
          <a:lstStyle/>
          <a:p>
            <a:pPr>
              <a:spcAft>
                <a:spcPts val="400"/>
              </a:spcAft>
              <a:defRPr sz="1400" b="1">
                <a:solidFill>
                  <a:srgbClr val="172A45"/>
                </a:solidFill>
              </a:defRPr>
            </a:pPr>
            <a:r>
              <a:t>Methodological Framework</a:t>
            </a:r>
          </a:p>
          <a:p>
            <a:pPr>
              <a:spcAft>
                <a:spcPts val="1400"/>
              </a:spcAft>
              <a:defRPr sz="1100"/>
            </a:pPr>
            <a:r>
              <a:t>Rooted in Goal-Setting Theory (Locke &amp; Latham, 2002), situational interviews operate on the premise that future intentions predict future actions. Candidates encounter highly contextualized, hypothetical workplace dilemmas tailored to the company's transformation roadmap. They must articulate their strategic intent, prioritization logic, and tactical action plans under tight constraints (Latham &amp; Sue-Chan, 1999).</a:t>
            </a:r>
          </a:p>
          <a:p>
            <a:pPr>
              <a:spcAft>
                <a:spcPts val="600"/>
              </a:spcAft>
              <a:defRPr sz="1300" b="1">
                <a:solidFill>
                  <a:srgbClr val="DB0D1B"/>
                </a:solidFill>
              </a:defRPr>
            </a:pPr>
            <a:r>
              <a:t>Strategic Application for Royal Mail Transformation Roles:</a:t>
            </a:r>
          </a:p>
          <a:p>
            <a:pPr>
              <a:spcAft>
                <a:spcPts val="600"/>
              </a:spcAft>
              <a:defRPr sz="1100" b="1"/>
            </a:pPr>
            <a:r>
              <a:t>•  Target Roles: </a:t>
            </a:r>
            <a:r>
              <a:rPr b="0"/>
              <a:t>Change Managers, Employee Relations Specialists.</a:t>
            </a:r>
          </a:p>
          <a:p>
            <a:pPr>
              <a:spcAft>
                <a:spcPts val="600"/>
              </a:spcAft>
              <a:defRPr sz="1100" b="1"/>
            </a:pPr>
            <a:r>
              <a:t>•  Core Evaluative Vector: </a:t>
            </a:r>
            <a:r>
              <a:rPr b="0"/>
              <a:t>Assessing adaptive capability, navigating sudden industrial disputes during automation rollouts, and maintaining team cohesion through structural realignments.</a:t>
            </a:r>
          </a:p>
          <a:p>
            <a:pPr>
              <a:spcAft>
                <a:spcPts val="600"/>
              </a:spcAft>
              <a:defRPr sz="1100" b="1"/>
            </a:pPr>
            <a:r>
              <a:t>•  Empirical Predictive Validity: </a:t>
            </a:r>
            <a:r>
              <a:rPr b="0"/>
              <a:t>Provides high incremental validity (r = 0.43 to 0.47) and significantly lowers adverse impact compared to traditional cognitive testing, promoting equity across diverse backgrounds (Huffcutt et al., 2001).</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8F9FA"/>
        </a:solidFill>
        <a:effectLst/>
      </p:bgPr>
    </p:bg>
    <p:spTree>
      <p:nvGrpSpPr>
        <p:cNvPr id="1" name=""/>
        <p:cNvGrpSpPr/>
        <p:nvPr/>
      </p:nvGrpSpPr>
      <p:grpSpPr>
        <a:xfrm>
          <a:off x="0" y="0"/>
          <a:ext cx="0" cy="0"/>
          <a:chOff x="0" y="0"/>
          <a:chExt cx="0" cy="0"/>
        </a:xfrm>
      </p:grpSpPr>
      <p:sp>
        <p:nvSpPr>
          <p:cNvPr id="2" name="TextBox 1"/>
          <p:cNvSpPr txBox="1"/>
          <p:nvPr/>
        </p:nvSpPr>
        <p:spPr>
          <a:xfrm>
            <a:off x="548640" y="365760"/>
            <a:ext cx="10972800" cy="274320"/>
          </a:xfrm>
          <a:prstGeom prst="rect">
            <a:avLst/>
          </a:prstGeom>
          <a:noFill/>
        </p:spPr>
        <p:txBody>
          <a:bodyPr wrap="square">
            <a:spAutoFit/>
          </a:bodyPr>
          <a:lstStyle/>
          <a:p>
            <a:pPr>
              <a:defRPr sz="900" b="1">
                <a:solidFill>
                  <a:srgbClr val="DB0D1B"/>
                </a:solidFill>
                <a:latin typeface="Arial"/>
              </a:defRPr>
            </a:pPr>
            <a:r>
              <a:t>ROYAL MAIL GROUP PLC | HR STRATEGY</a:t>
            </a:r>
          </a:p>
        </p:txBody>
      </p:sp>
      <p:sp>
        <p:nvSpPr>
          <p:cNvPr id="3" name="TextBox 2"/>
          <p:cNvSpPr txBox="1"/>
          <p:nvPr/>
        </p:nvSpPr>
        <p:spPr>
          <a:xfrm>
            <a:off x="548640" y="548640"/>
            <a:ext cx="10972800" cy="548640"/>
          </a:xfrm>
          <a:prstGeom prst="rect">
            <a:avLst/>
          </a:prstGeom>
          <a:noFill/>
        </p:spPr>
        <p:txBody>
          <a:bodyPr wrap="square">
            <a:spAutoFit/>
          </a:bodyPr>
          <a:lstStyle/>
          <a:p>
            <a:pPr>
              <a:defRPr sz="2000" b="1">
                <a:solidFill>
                  <a:srgbClr val="172A45"/>
                </a:solidFill>
                <a:latin typeface="Arial"/>
              </a:defRPr>
            </a:pPr>
            <a:r>
              <a:t>Interview Architecture III: Technical &amp; Digital Portfolio Reviews</a:t>
            </a:r>
          </a:p>
        </p:txBody>
      </p:sp>
      <p:sp>
        <p:nvSpPr>
          <p:cNvPr id="4" name="Rectangle 3"/>
          <p:cNvSpPr/>
          <p:nvPr/>
        </p:nvSpPr>
        <p:spPr>
          <a:xfrm>
            <a:off x="548640" y="1188720"/>
            <a:ext cx="11094415" cy="18288"/>
          </a:xfrm>
          <a:prstGeom prst="rect">
            <a:avLst/>
          </a:prstGeom>
          <a:solidFill>
            <a:srgbClr val="DCE0E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548640" y="1463040"/>
            <a:ext cx="10972800" cy="4572000"/>
          </a:xfrm>
          <a:prstGeom prst="rect">
            <a:avLst/>
          </a:prstGeom>
          <a:noFill/>
        </p:spPr>
        <p:txBody>
          <a:bodyPr wrap="square">
            <a:spAutoFit/>
          </a:bodyPr>
          <a:lstStyle/>
          <a:p>
            <a:pPr>
              <a:spcAft>
                <a:spcPts val="400"/>
              </a:spcAft>
              <a:defRPr sz="1400" b="1">
                <a:solidFill>
                  <a:srgbClr val="172A45"/>
                </a:solidFill>
              </a:defRPr>
            </a:pPr>
            <a:r>
              <a:t>Methodological Framework</a:t>
            </a:r>
          </a:p>
          <a:p>
            <a:pPr>
              <a:spcAft>
                <a:spcPts val="1400"/>
              </a:spcAft>
              <a:defRPr sz="1100"/>
            </a:pPr>
            <a:r>
              <a:t>Portfolio reviews move beyond theoretical descriptions to isolate and audit actual technical artifacts produced by candidates. In transformation scenarios, this involves peer-reviewed engineering walk-throughs where senior engineers examine code efficiency, data modeling infrastructure, and algorithmic optimizations, testing the practical limits of a candidate's hard skills.</a:t>
            </a:r>
          </a:p>
          <a:p>
            <a:pPr>
              <a:spcAft>
                <a:spcPts val="600"/>
              </a:spcAft>
              <a:defRPr sz="1300" b="1">
                <a:solidFill>
                  <a:srgbClr val="DB0D1B"/>
                </a:solidFill>
              </a:defRPr>
            </a:pPr>
            <a:r>
              <a:t>Strategic Application for Royal Mail Transformation Roles:</a:t>
            </a:r>
          </a:p>
          <a:p>
            <a:pPr>
              <a:spcAft>
                <a:spcPts val="600"/>
              </a:spcAft>
              <a:defRPr sz="1100" b="1"/>
            </a:pPr>
            <a:r>
              <a:t>•  Target Roles: </a:t>
            </a:r>
            <a:r>
              <a:rPr b="0"/>
              <a:t>Digital Specialists, Automation Engineers, AI Route Optimizers.</a:t>
            </a:r>
          </a:p>
          <a:p>
            <a:pPr>
              <a:spcAft>
                <a:spcPts val="600"/>
              </a:spcAft>
              <a:defRPr sz="1100" b="1"/>
            </a:pPr>
            <a:r>
              <a:t>•  Core Evaluative Vector: </a:t>
            </a:r>
            <a:r>
              <a:rPr b="0"/>
              <a:t>Verifying capability in deploying operational infrastructure (e.g., automated conveyor sortation, predictive fleet telematics tools).</a:t>
            </a:r>
          </a:p>
          <a:p>
            <a:pPr>
              <a:spcAft>
                <a:spcPts val="600"/>
              </a:spcAft>
              <a:defRPr sz="1100" b="1"/>
            </a:pPr>
            <a:r>
              <a:t>•  Empirical Predictive Validity: </a:t>
            </a:r>
            <a:r>
              <a:rPr b="0"/>
              <a:t>Work-sample tests and artifact validations yield the highest predictive utility (r = 0.54) for specialized roles, preventing catastrophic bad hires in core infrastructure projects (Schmidt &amp; Hunter, 1998).</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8F9FA"/>
        </a:solidFill>
        <a:effectLst/>
      </p:bgPr>
    </p:bg>
    <p:spTree>
      <p:nvGrpSpPr>
        <p:cNvPr id="1" name=""/>
        <p:cNvGrpSpPr/>
        <p:nvPr/>
      </p:nvGrpSpPr>
      <p:grpSpPr>
        <a:xfrm>
          <a:off x="0" y="0"/>
          <a:ext cx="0" cy="0"/>
          <a:chOff x="0" y="0"/>
          <a:chExt cx="0" cy="0"/>
        </a:xfrm>
      </p:grpSpPr>
      <p:sp>
        <p:nvSpPr>
          <p:cNvPr id="2" name="TextBox 1"/>
          <p:cNvSpPr txBox="1"/>
          <p:nvPr/>
        </p:nvSpPr>
        <p:spPr>
          <a:xfrm>
            <a:off x="548640" y="365760"/>
            <a:ext cx="10972800" cy="274320"/>
          </a:xfrm>
          <a:prstGeom prst="rect">
            <a:avLst/>
          </a:prstGeom>
          <a:noFill/>
        </p:spPr>
        <p:txBody>
          <a:bodyPr wrap="square">
            <a:spAutoFit/>
          </a:bodyPr>
          <a:lstStyle/>
          <a:p>
            <a:pPr>
              <a:defRPr sz="900" b="1">
                <a:solidFill>
                  <a:srgbClr val="DB0D1B"/>
                </a:solidFill>
                <a:latin typeface="Arial"/>
              </a:defRPr>
            </a:pPr>
            <a:r>
              <a:t>ROYAL MAIL GROUP PLC | HR STRATEGY</a:t>
            </a:r>
          </a:p>
        </p:txBody>
      </p:sp>
      <p:sp>
        <p:nvSpPr>
          <p:cNvPr id="3" name="TextBox 2"/>
          <p:cNvSpPr txBox="1"/>
          <p:nvPr/>
        </p:nvSpPr>
        <p:spPr>
          <a:xfrm>
            <a:off x="548640" y="548640"/>
            <a:ext cx="10972800" cy="548640"/>
          </a:xfrm>
          <a:prstGeom prst="rect">
            <a:avLst/>
          </a:prstGeom>
          <a:noFill/>
        </p:spPr>
        <p:txBody>
          <a:bodyPr wrap="square">
            <a:spAutoFit/>
          </a:bodyPr>
          <a:lstStyle/>
          <a:p>
            <a:pPr>
              <a:defRPr sz="2000" b="1">
                <a:solidFill>
                  <a:srgbClr val="172A45"/>
                </a:solidFill>
                <a:latin typeface="Arial"/>
              </a:defRPr>
            </a:pPr>
            <a:r>
              <a:t>Psychometric Justification of Advanced Questioning Techniques</a:t>
            </a:r>
          </a:p>
        </p:txBody>
      </p:sp>
      <p:sp>
        <p:nvSpPr>
          <p:cNvPr id="4" name="Rectangle 3"/>
          <p:cNvSpPr/>
          <p:nvPr/>
        </p:nvSpPr>
        <p:spPr>
          <a:xfrm>
            <a:off x="548640" y="1188720"/>
            <a:ext cx="11094415" cy="18288"/>
          </a:xfrm>
          <a:prstGeom prst="rect">
            <a:avLst/>
          </a:prstGeom>
          <a:solidFill>
            <a:srgbClr val="DCE0E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548640" y="1463040"/>
            <a:ext cx="3474720" cy="4663440"/>
          </a:xfrm>
          <a:prstGeom prst="rect">
            <a:avLst/>
          </a:prstGeom>
          <a:solidFill>
            <a:srgbClr val="FFFFFF"/>
          </a:solidFill>
          <a:ln>
            <a:solidFill>
              <a:srgbClr val="D7DCE6"/>
            </a:solidFill>
          </a:ln>
        </p:spPr>
        <p:style>
          <a:lnRef idx="1">
            <a:schemeClr val="accent1"/>
          </a:lnRef>
          <a:fillRef idx="3">
            <a:schemeClr val="accent1"/>
          </a:fillRef>
          <a:effectRef idx="2">
            <a:schemeClr val="accent1"/>
          </a:effectRef>
          <a:fontRef idx="minor">
            <a:schemeClr val="lt1"/>
          </a:fontRef>
        </p:style>
        <p:txBody>
          <a:bodyPr wrap="square" lIns="137160" tIns="137160" rtlCol="0" anchor="ctr"/>
          <a:lstStyle/>
          <a:p>
            <a:pPr algn="ctr">
              <a:spcAft>
                <a:spcPts val="800"/>
              </a:spcAft>
              <a:defRPr sz="1300" b="1">
                <a:solidFill>
                  <a:srgbClr val="172A45"/>
                </a:solidFill>
              </a:defRPr>
            </a:pPr>
            <a:r>
              <a:t>Behavioral (STAR Method)</a:t>
            </a:r>
          </a:p>
          <a:p>
            <a:pPr>
              <a:spcAft>
                <a:spcPts val="1000"/>
              </a:spcAft>
              <a:defRPr sz="1000">
                <a:solidFill>
                  <a:srgbClr val="6C757D"/>
                </a:solidFill>
              </a:defRPr>
            </a:pPr>
            <a:r>
              <a:t>Probes past achievements to evaluate strategic execution capability under pressure.</a:t>
            </a:r>
          </a:p>
          <a:p>
            <a:pPr>
              <a:defRPr sz="1000">
                <a:solidFill>
                  <a:srgbClr val="212529"/>
                </a:solidFill>
              </a:defRPr>
            </a:pPr>
            <a:r>
              <a:t>‘Describe a situation when an optimization algorithm configuration failed. How did you restore sorting throughput under a hard deadline?’</a:t>
            </a:r>
            <a:br/>
            <a:br/>
            <a:r>
              <a:t>Justification: Aligns with Behavioural Consistency Theory, mitigating candidate exaggeration by checking verifiable historical actions.</a:t>
            </a:r>
          </a:p>
        </p:txBody>
      </p:sp>
      <p:sp>
        <p:nvSpPr>
          <p:cNvPr id="7" name="Rectangle 6"/>
          <p:cNvSpPr/>
          <p:nvPr/>
        </p:nvSpPr>
        <p:spPr>
          <a:xfrm>
            <a:off x="4297679" y="1463040"/>
            <a:ext cx="3474720" cy="4663440"/>
          </a:xfrm>
          <a:prstGeom prst="rect">
            <a:avLst/>
          </a:prstGeom>
          <a:solidFill>
            <a:srgbClr val="FFFFFF"/>
          </a:solidFill>
          <a:ln>
            <a:solidFill>
              <a:srgbClr val="D7DCE6"/>
            </a:solidFill>
          </a:ln>
        </p:spPr>
        <p:style>
          <a:lnRef idx="1">
            <a:schemeClr val="accent1"/>
          </a:lnRef>
          <a:fillRef idx="3">
            <a:schemeClr val="accent1"/>
          </a:fillRef>
          <a:effectRef idx="2">
            <a:schemeClr val="accent1"/>
          </a:effectRef>
          <a:fontRef idx="minor">
            <a:schemeClr val="lt1"/>
          </a:fontRef>
        </p:style>
        <p:txBody>
          <a:bodyPr wrap="square" lIns="137160" tIns="137160" rtlCol="0" anchor="ctr"/>
          <a:lstStyle/>
          <a:p>
            <a:pPr algn="ctr">
              <a:spcAft>
                <a:spcPts val="800"/>
              </a:spcAft>
              <a:defRPr sz="1300" b="1">
                <a:solidFill>
                  <a:srgbClr val="172A45"/>
                </a:solidFill>
              </a:defRPr>
            </a:pPr>
            <a:r>
              <a:t>Situational Framing</a:t>
            </a:r>
          </a:p>
          <a:p>
            <a:pPr>
              <a:spcAft>
                <a:spcPts val="1000"/>
              </a:spcAft>
              <a:defRPr sz="1000">
                <a:solidFill>
                  <a:srgbClr val="6C757D"/>
                </a:solidFill>
              </a:defRPr>
            </a:pPr>
            <a:r>
              <a:t>Evaluates forward-looking planning logic and predictive problem-solving capabilities.</a:t>
            </a:r>
          </a:p>
          <a:p>
            <a:pPr>
              <a:defRPr sz="1000">
                <a:solidFill>
                  <a:srgbClr val="212529"/>
                </a:solidFill>
              </a:defRPr>
            </a:pPr>
            <a:r>
              <a:t>‘If frontline union handlers refuse to adopt new sorting scanner software tomorrow morning, what immediate escalation protocol do you deploy?’</a:t>
            </a:r>
            <a:br/>
            <a:br/>
            <a:r>
              <a:t>Justification: Activates goal-directed cognitive intentions, exposing immediate crisis-management readiness (Locke &amp; Latham, 2002).</a:t>
            </a:r>
          </a:p>
        </p:txBody>
      </p:sp>
      <p:sp>
        <p:nvSpPr>
          <p:cNvPr id="8" name="Rectangle 7"/>
          <p:cNvSpPr/>
          <p:nvPr/>
        </p:nvSpPr>
        <p:spPr>
          <a:xfrm>
            <a:off x="8046718" y="1463040"/>
            <a:ext cx="3474720" cy="4663440"/>
          </a:xfrm>
          <a:prstGeom prst="rect">
            <a:avLst/>
          </a:prstGeom>
          <a:solidFill>
            <a:srgbClr val="FFFFFF"/>
          </a:solidFill>
          <a:ln>
            <a:solidFill>
              <a:srgbClr val="D7DCE6"/>
            </a:solidFill>
          </a:ln>
        </p:spPr>
        <p:style>
          <a:lnRef idx="1">
            <a:schemeClr val="accent1"/>
          </a:lnRef>
          <a:fillRef idx="3">
            <a:schemeClr val="accent1"/>
          </a:fillRef>
          <a:effectRef idx="2">
            <a:schemeClr val="accent1"/>
          </a:effectRef>
          <a:fontRef idx="minor">
            <a:schemeClr val="lt1"/>
          </a:fontRef>
        </p:style>
        <p:txBody>
          <a:bodyPr wrap="square" lIns="137160" tIns="137160" rtlCol="0" anchor="ctr"/>
          <a:lstStyle/>
          <a:p>
            <a:pPr algn="ctr">
              <a:spcAft>
                <a:spcPts val="800"/>
              </a:spcAft>
              <a:defRPr sz="1300" b="1">
                <a:solidFill>
                  <a:srgbClr val="172A45"/>
                </a:solidFill>
              </a:defRPr>
            </a:pPr>
            <a:r>
              <a:t>Socratic Probing</a:t>
            </a:r>
          </a:p>
          <a:p>
            <a:pPr>
              <a:spcAft>
                <a:spcPts val="1000"/>
              </a:spcAft>
              <a:defRPr sz="1000">
                <a:solidFill>
                  <a:srgbClr val="6C757D"/>
                </a:solidFill>
              </a:defRPr>
            </a:pPr>
            <a:r>
              <a:t>Deconstructs a candidate's mental models, assumptions, and metacognition.</a:t>
            </a:r>
          </a:p>
          <a:p>
            <a:pPr>
              <a:defRPr sz="1000">
                <a:solidFill>
                  <a:srgbClr val="212529"/>
                </a:solidFill>
              </a:defRPr>
            </a:pPr>
            <a:r>
              <a:t>‘Why did you prioritize sensor accuracy over speed in that deployment? What empirical metric validated that trade-off?’</a:t>
            </a:r>
            <a:br/>
            <a:br/>
            <a:r>
              <a:t>Justification: Mitigates candidate impression management, distinguishing deep technical mastery from rehearsed interview scripts.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8F9FA"/>
        </a:solidFill>
        <a:effectLst/>
      </p:bgPr>
    </p:bg>
    <p:spTree>
      <p:nvGrpSpPr>
        <p:cNvPr id="1" name=""/>
        <p:cNvGrpSpPr/>
        <p:nvPr/>
      </p:nvGrpSpPr>
      <p:grpSpPr>
        <a:xfrm>
          <a:off x="0" y="0"/>
          <a:ext cx="0" cy="0"/>
          <a:chOff x="0" y="0"/>
          <a:chExt cx="0" cy="0"/>
        </a:xfrm>
      </p:grpSpPr>
      <p:sp>
        <p:nvSpPr>
          <p:cNvPr id="2" name="TextBox 1"/>
          <p:cNvSpPr txBox="1"/>
          <p:nvPr/>
        </p:nvSpPr>
        <p:spPr>
          <a:xfrm>
            <a:off x="548640" y="365760"/>
            <a:ext cx="10972800" cy="274320"/>
          </a:xfrm>
          <a:prstGeom prst="rect">
            <a:avLst/>
          </a:prstGeom>
          <a:noFill/>
        </p:spPr>
        <p:txBody>
          <a:bodyPr wrap="square">
            <a:spAutoFit/>
          </a:bodyPr>
          <a:lstStyle/>
          <a:p>
            <a:pPr>
              <a:defRPr sz="900" b="1">
                <a:solidFill>
                  <a:srgbClr val="DB0D1B"/>
                </a:solidFill>
                <a:latin typeface="Arial"/>
              </a:defRPr>
            </a:pPr>
            <a:r>
              <a:t>ROYAL MAIL GROUP PLC | HR STRATEGY</a:t>
            </a:r>
          </a:p>
        </p:txBody>
      </p:sp>
      <p:sp>
        <p:nvSpPr>
          <p:cNvPr id="3" name="TextBox 2"/>
          <p:cNvSpPr txBox="1"/>
          <p:nvPr/>
        </p:nvSpPr>
        <p:spPr>
          <a:xfrm>
            <a:off x="548640" y="548640"/>
            <a:ext cx="10972800" cy="548640"/>
          </a:xfrm>
          <a:prstGeom prst="rect">
            <a:avLst/>
          </a:prstGeom>
          <a:noFill/>
        </p:spPr>
        <p:txBody>
          <a:bodyPr wrap="square">
            <a:spAutoFit/>
          </a:bodyPr>
          <a:lstStyle/>
          <a:p>
            <a:pPr>
              <a:defRPr sz="2000" b="1">
                <a:solidFill>
                  <a:srgbClr val="172A45"/>
                </a:solidFill>
                <a:latin typeface="Arial"/>
              </a:defRPr>
            </a:pPr>
            <a:r>
              <a:t>Channel Dynamics: Face-to-Face vs. Virtual Interview Assessment</a:t>
            </a:r>
          </a:p>
        </p:txBody>
      </p:sp>
      <p:sp>
        <p:nvSpPr>
          <p:cNvPr id="4" name="Rectangle 3"/>
          <p:cNvSpPr/>
          <p:nvPr/>
        </p:nvSpPr>
        <p:spPr>
          <a:xfrm>
            <a:off x="548640" y="1188720"/>
            <a:ext cx="11094415" cy="18288"/>
          </a:xfrm>
          <a:prstGeom prst="rect">
            <a:avLst/>
          </a:prstGeom>
          <a:solidFill>
            <a:srgbClr val="DCE0E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graphicFrame>
        <p:nvGraphicFramePr>
          <p:cNvPr id="6" name="Table 5"/>
          <p:cNvGraphicFramePr>
            <a:graphicFrameLocks noGrp="1"/>
          </p:cNvGraphicFramePr>
          <p:nvPr/>
        </p:nvGraphicFramePr>
        <p:xfrm>
          <a:off x="548640" y="1463040"/>
          <a:ext cx="11094415" cy="4572000"/>
        </p:xfrm>
        <a:graphic>
          <a:graphicData uri="http://schemas.openxmlformats.org/drawingml/2006/table">
            <a:tbl>
              <a:tblPr firstRow="1" bandRow="1">
                <a:tableStyleId>{5C22544A-7EE6-4342-B048-85BDC9FD1C3A}</a:tableStyleId>
              </a:tblPr>
              <a:tblGrid>
                <a:gridCol w="2103120">
                  <a:extLst>
                    <a:ext uri="{9D8B030D-6E8A-4147-A177-3AD203B41FA5}">
                      <a16:colId xmlns:a16="http://schemas.microsoft.com/office/drawing/2014/main" val="20000"/>
                    </a:ext>
                  </a:extLst>
                </a:gridCol>
                <a:gridCol w="4480560">
                  <a:extLst>
                    <a:ext uri="{9D8B030D-6E8A-4147-A177-3AD203B41FA5}">
                      <a16:colId xmlns:a16="http://schemas.microsoft.com/office/drawing/2014/main" val="20001"/>
                    </a:ext>
                  </a:extLst>
                </a:gridCol>
                <a:gridCol w="4510735">
                  <a:extLst>
                    <a:ext uri="{9D8B030D-6E8A-4147-A177-3AD203B41FA5}">
                      <a16:colId xmlns:a16="http://schemas.microsoft.com/office/drawing/2014/main" val="20002"/>
                    </a:ext>
                  </a:extLst>
                </a:gridCol>
              </a:tblGrid>
              <a:tr h="914400">
                <a:tc>
                  <a:txBody>
                    <a:bodyPr/>
                    <a:lstStyle/>
                    <a:p>
                      <a:pPr>
                        <a:defRPr sz="1050" b="1">
                          <a:solidFill>
                            <a:srgbClr val="FFFFFF"/>
                          </a:solidFill>
                          <a:latin typeface="Arial"/>
                        </a:defRPr>
                      </a:pPr>
                      <a:r>
                        <a:t>EVALUATION CRITERIA</a:t>
                      </a:r>
                    </a:p>
                  </a:txBody>
                  <a:tcPr>
                    <a:solidFill>
                      <a:srgbClr val="172A45"/>
                    </a:solidFill>
                  </a:tcPr>
                </a:tc>
                <a:tc>
                  <a:txBody>
                    <a:bodyPr/>
                    <a:lstStyle/>
                    <a:p>
                      <a:pPr>
                        <a:defRPr sz="1050" b="1">
                          <a:solidFill>
                            <a:srgbClr val="FFFFFF"/>
                          </a:solidFill>
                          <a:latin typeface="Arial"/>
                        </a:defRPr>
                      </a:pPr>
                      <a:r>
                        <a:t>FACE-TO-FACE (IN-PERSON) ASSESSMENT</a:t>
                      </a:r>
                    </a:p>
                  </a:txBody>
                  <a:tcPr>
                    <a:solidFill>
                      <a:srgbClr val="172A45"/>
                    </a:solidFill>
                  </a:tcPr>
                </a:tc>
                <a:tc>
                  <a:txBody>
                    <a:bodyPr/>
                    <a:lstStyle/>
                    <a:p>
                      <a:pPr>
                        <a:defRPr sz="1050" b="1">
                          <a:solidFill>
                            <a:srgbClr val="FFFFFF"/>
                          </a:solidFill>
                          <a:latin typeface="Arial"/>
                        </a:defRPr>
                      </a:pPr>
                      <a:r>
                        <a:t>VIRTUAL (VIDEO CONFERENCING) MEDIUM</a:t>
                      </a:r>
                    </a:p>
                  </a:txBody>
                  <a:tcPr>
                    <a:solidFill>
                      <a:srgbClr val="172A45"/>
                    </a:solidFill>
                  </a:tcPr>
                </a:tc>
                <a:extLst>
                  <a:ext uri="{0D108BD9-81ED-4DB2-BD59-A6C34878D82A}">
                    <a16:rowId xmlns:a16="http://schemas.microsoft.com/office/drawing/2014/main" val="10000"/>
                  </a:ext>
                </a:extLst>
              </a:tr>
              <a:tr h="914400">
                <a:tc>
                  <a:txBody>
                    <a:bodyPr/>
                    <a:lstStyle/>
                    <a:p>
                      <a:pPr>
                        <a:defRPr sz="1000" b="1">
                          <a:solidFill>
                            <a:srgbClr val="172A45"/>
                          </a:solidFill>
                        </a:defRPr>
                      </a:pPr>
                      <a:r>
                        <a:t>Interpersonal Fidelity &amp;</a:t>
                      </a:r>
                    </a:p>
                    <a:p>
                      <a:pPr>
                        <a:defRPr sz="1000" b="1">
                          <a:solidFill>
                            <a:srgbClr val="172A45"/>
                          </a:solidFill>
                        </a:defRPr>
                      </a:pPr>
                      <a:r>
                        <a:t>Non-Verbal Leakage</a:t>
                      </a:r>
                    </a:p>
                  </a:txBody>
                  <a:tcPr>
                    <a:solidFill>
                      <a:srgbClr val="EBF0F5"/>
                    </a:solidFill>
                  </a:tcPr>
                </a:tc>
                <a:tc>
                  <a:txBody>
                    <a:bodyPr/>
                    <a:lstStyle/>
                    <a:p>
                      <a:pPr>
                        <a:defRPr sz="950">
                          <a:solidFill>
                            <a:srgbClr val="212529"/>
                          </a:solidFill>
                        </a:defRPr>
                      </a:pPr>
                      <a:r>
                        <a:t>Captures microscopic physiological cues, stress management signals, and authentic micro-expressions. Ideal for senior stakeholder management roles (Project/Change Managers).</a:t>
                      </a:r>
                    </a:p>
                  </a:txBody>
                  <a:tcPr>
                    <a:solidFill>
                      <a:srgbClr val="FFFFFF"/>
                    </a:solidFill>
                  </a:tcPr>
                </a:tc>
                <a:tc>
                  <a:txBody>
                    <a:bodyPr/>
                    <a:lstStyle/>
                    <a:p>
                      <a:pPr>
                        <a:defRPr sz="950">
                          <a:solidFill>
                            <a:srgbClr val="212529"/>
                          </a:solidFill>
                        </a:defRPr>
                      </a:pPr>
                      <a:r>
                        <a:t>Attenuated view restricts non-verbal reading; subject to ‘zoom fatigue’ and eye-contact illusions, which can introduce rating distortions (Blacksmith et al., 2016).</a:t>
                      </a:r>
                    </a:p>
                  </a:txBody>
                  <a:tcPr>
                    <a:solidFill>
                      <a:srgbClr val="FFFFFF"/>
                    </a:solidFill>
                  </a:tcPr>
                </a:tc>
                <a:extLst>
                  <a:ext uri="{0D108BD9-81ED-4DB2-BD59-A6C34878D82A}">
                    <a16:rowId xmlns:a16="http://schemas.microsoft.com/office/drawing/2014/main" val="10001"/>
                  </a:ext>
                </a:extLst>
              </a:tr>
              <a:tr h="914400">
                <a:tc>
                  <a:txBody>
                    <a:bodyPr/>
                    <a:lstStyle/>
                    <a:p>
                      <a:pPr>
                        <a:defRPr sz="1000" b="1">
                          <a:solidFill>
                            <a:srgbClr val="172A45"/>
                          </a:solidFill>
                        </a:defRPr>
                      </a:pPr>
                      <a:r>
                        <a:t>Technical Validation &amp;</a:t>
                      </a:r>
                    </a:p>
                    <a:p>
                      <a:pPr>
                        <a:defRPr sz="1000" b="1">
                          <a:solidFill>
                            <a:srgbClr val="172A45"/>
                          </a:solidFill>
                        </a:defRPr>
                      </a:pPr>
                      <a:r>
                        <a:t>Workspace Synthesis</a:t>
                      </a:r>
                    </a:p>
                  </a:txBody>
                  <a:tcPr>
                    <a:solidFill>
                      <a:srgbClr val="EBF0F5"/>
                    </a:solidFill>
                  </a:tcPr>
                </a:tc>
                <a:tc>
                  <a:txBody>
                    <a:bodyPr/>
                    <a:lstStyle/>
                    <a:p>
                      <a:pPr>
                        <a:defRPr sz="950">
                          <a:solidFill>
                            <a:srgbClr val="212529"/>
                          </a:solidFill>
                        </a:defRPr>
                      </a:pPr>
                      <a:r>
                        <a:t>Supports complex interactive physical whiteboard architecture exercises and real-time team-interaction simulation.</a:t>
                      </a:r>
                    </a:p>
                  </a:txBody>
                  <a:tcPr>
                    <a:solidFill>
                      <a:srgbClr val="FFFFFF"/>
                    </a:solidFill>
                  </a:tcPr>
                </a:tc>
                <a:tc>
                  <a:txBody>
                    <a:bodyPr/>
                    <a:lstStyle/>
                    <a:p>
                      <a:pPr>
                        <a:defRPr sz="950">
                          <a:solidFill>
                            <a:srgbClr val="212529"/>
                          </a:solidFill>
                        </a:defRPr>
                      </a:pPr>
                      <a:r>
                        <a:t>Excellent integration for digital portfolio walkthroughs, live IDE code writing, and seamless screen sharing (Digital Specialists).</a:t>
                      </a:r>
                    </a:p>
                  </a:txBody>
                  <a:tcPr>
                    <a:solidFill>
                      <a:srgbClr val="FFFFFF"/>
                    </a:solidFill>
                  </a:tcPr>
                </a:tc>
                <a:extLst>
                  <a:ext uri="{0D108BD9-81ED-4DB2-BD59-A6C34878D82A}">
                    <a16:rowId xmlns:a16="http://schemas.microsoft.com/office/drawing/2014/main" val="10002"/>
                  </a:ext>
                </a:extLst>
              </a:tr>
              <a:tr h="914400">
                <a:tc>
                  <a:txBody>
                    <a:bodyPr/>
                    <a:lstStyle/>
                    <a:p>
                      <a:pPr>
                        <a:defRPr sz="1000" b="1">
                          <a:solidFill>
                            <a:srgbClr val="172A45"/>
                          </a:solidFill>
                        </a:defRPr>
                      </a:pPr>
                      <a:r>
                        <a:t>Logistical Agility &amp;</a:t>
                      </a:r>
                    </a:p>
                    <a:p>
                      <a:pPr>
                        <a:defRPr sz="1000" b="1">
                          <a:solidFill>
                            <a:srgbClr val="172A45"/>
                          </a:solidFill>
                        </a:defRPr>
                      </a:pPr>
                      <a:r>
                        <a:t>Sourcing Reach</a:t>
                      </a:r>
                    </a:p>
                  </a:txBody>
                  <a:tcPr>
                    <a:solidFill>
                      <a:srgbClr val="EBF0F5"/>
                    </a:solidFill>
                  </a:tcPr>
                </a:tc>
                <a:tc>
                  <a:txBody>
                    <a:bodyPr/>
                    <a:lstStyle/>
                    <a:p>
                      <a:pPr>
                        <a:defRPr sz="950">
                          <a:solidFill>
                            <a:srgbClr val="212529"/>
                          </a:solidFill>
                        </a:defRPr>
                      </a:pPr>
                      <a:r>
                        <a:t>Restricted by geographical constraints, higher candidate travel reimbursements, and extended scheduling timelines.</a:t>
                      </a:r>
                    </a:p>
                  </a:txBody>
                  <a:tcPr>
                    <a:solidFill>
                      <a:srgbClr val="FFFFFF"/>
                    </a:solidFill>
                  </a:tcPr>
                </a:tc>
                <a:tc>
                  <a:txBody>
                    <a:bodyPr/>
                    <a:lstStyle/>
                    <a:p>
                      <a:pPr>
                        <a:defRPr sz="950">
                          <a:solidFill>
                            <a:srgbClr val="212529"/>
                          </a:solidFill>
                        </a:defRPr>
                      </a:pPr>
                      <a:r>
                        <a:t>High velocity scheduling; eliminates geographic boundaries, enabling access to international tech logisitcs talent pools.</a:t>
                      </a:r>
                    </a:p>
                  </a:txBody>
                  <a:tcPr>
                    <a:solidFill>
                      <a:srgbClr val="FFFFFF"/>
                    </a:solidFill>
                  </a:tcPr>
                </a:tc>
                <a:extLst>
                  <a:ext uri="{0D108BD9-81ED-4DB2-BD59-A6C34878D82A}">
                    <a16:rowId xmlns:a16="http://schemas.microsoft.com/office/drawing/2014/main" val="10003"/>
                  </a:ext>
                </a:extLst>
              </a:tr>
              <a:tr h="914400">
                <a:tc>
                  <a:txBody>
                    <a:bodyPr/>
                    <a:lstStyle/>
                    <a:p>
                      <a:pPr>
                        <a:defRPr sz="1000" b="1">
                          <a:solidFill>
                            <a:srgbClr val="172A45"/>
                          </a:solidFill>
                        </a:defRPr>
                      </a:pPr>
                      <a:r>
                        <a:t>Systemic Assessment</a:t>
                      </a:r>
                    </a:p>
                    <a:p>
                      <a:pPr>
                        <a:defRPr sz="1000" b="1">
                          <a:solidFill>
                            <a:srgbClr val="172A45"/>
                          </a:solidFill>
                        </a:defRPr>
                      </a:pPr>
                      <a:r>
                        <a:t>Bias Risks</a:t>
                      </a:r>
                    </a:p>
                  </a:txBody>
                  <a:tcPr>
                    <a:solidFill>
                      <a:srgbClr val="EBF0F5"/>
                    </a:solidFill>
                  </a:tcPr>
                </a:tc>
                <a:tc>
                  <a:txBody>
                    <a:bodyPr/>
                    <a:lstStyle/>
                    <a:p>
                      <a:pPr>
                        <a:defRPr sz="950">
                          <a:solidFill>
                            <a:srgbClr val="212529"/>
                          </a:solidFill>
                        </a:defRPr>
                      </a:pPr>
                      <a:r>
                        <a:t>Prone to localized personal affinity biases, look-appearance stereotyping, and immediate first-impression errors.</a:t>
                      </a:r>
                    </a:p>
                  </a:txBody>
                  <a:tcPr>
                    <a:solidFill>
                      <a:srgbClr val="FFFFFF"/>
                    </a:solidFill>
                  </a:tcPr>
                </a:tc>
                <a:tc>
                  <a:txBody>
                    <a:bodyPr/>
                    <a:lstStyle/>
                    <a:p>
                      <a:pPr>
                        <a:defRPr sz="950">
                          <a:solidFill>
                            <a:srgbClr val="212529"/>
                          </a:solidFill>
                        </a:defRPr>
                      </a:pPr>
                      <a:r>
                        <a:t>Risk of socio-economic background signaling based on hardware setup or home background quality; can lead to subtle evaluator bias.</a:t>
                      </a:r>
                    </a:p>
                  </a:txBody>
                  <a:tcPr>
                    <a:solidFill>
                      <a:srgbClr val="FFFFFF"/>
                    </a:solidFill>
                  </a:tcPr>
                </a:tc>
                <a:extLst>
                  <a:ext uri="{0D108BD9-81ED-4DB2-BD59-A6C34878D82A}">
                    <a16:rowId xmlns:a16="http://schemas.microsoft.com/office/drawing/2014/main" val="10004"/>
                  </a:ext>
                </a:extLst>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8F9FA"/>
        </a:solidFill>
        <a:effectLst/>
      </p:bgPr>
    </p:bg>
    <p:spTree>
      <p:nvGrpSpPr>
        <p:cNvPr id="1" name=""/>
        <p:cNvGrpSpPr/>
        <p:nvPr/>
      </p:nvGrpSpPr>
      <p:grpSpPr>
        <a:xfrm>
          <a:off x="0" y="0"/>
          <a:ext cx="0" cy="0"/>
          <a:chOff x="0" y="0"/>
          <a:chExt cx="0" cy="0"/>
        </a:xfrm>
      </p:grpSpPr>
      <p:sp>
        <p:nvSpPr>
          <p:cNvPr id="2" name="TextBox 1"/>
          <p:cNvSpPr txBox="1"/>
          <p:nvPr/>
        </p:nvSpPr>
        <p:spPr>
          <a:xfrm>
            <a:off x="548640" y="365760"/>
            <a:ext cx="10972800" cy="274320"/>
          </a:xfrm>
          <a:prstGeom prst="rect">
            <a:avLst/>
          </a:prstGeom>
          <a:noFill/>
        </p:spPr>
        <p:txBody>
          <a:bodyPr wrap="square">
            <a:spAutoFit/>
          </a:bodyPr>
          <a:lstStyle/>
          <a:p>
            <a:pPr>
              <a:defRPr sz="900" b="1">
                <a:solidFill>
                  <a:srgbClr val="DB0D1B"/>
                </a:solidFill>
                <a:latin typeface="Arial"/>
              </a:defRPr>
            </a:pPr>
            <a:r>
              <a:t>ROYAL MAIL GROUP PLC | HR STRATEGY</a:t>
            </a:r>
          </a:p>
        </p:txBody>
      </p:sp>
      <p:sp>
        <p:nvSpPr>
          <p:cNvPr id="3" name="TextBox 2"/>
          <p:cNvSpPr txBox="1"/>
          <p:nvPr/>
        </p:nvSpPr>
        <p:spPr>
          <a:xfrm>
            <a:off x="548640" y="548640"/>
            <a:ext cx="10972800" cy="548640"/>
          </a:xfrm>
          <a:prstGeom prst="rect">
            <a:avLst/>
          </a:prstGeom>
          <a:noFill/>
        </p:spPr>
        <p:txBody>
          <a:bodyPr wrap="square">
            <a:spAutoFit/>
          </a:bodyPr>
          <a:lstStyle/>
          <a:p>
            <a:pPr>
              <a:defRPr sz="2000" b="1">
                <a:solidFill>
                  <a:srgbClr val="172A45"/>
                </a:solidFill>
                <a:latin typeface="Arial"/>
              </a:defRPr>
            </a:pPr>
            <a:r>
              <a:t>Strategic Synthesis: Actionable Operational Recommendations</a:t>
            </a:r>
          </a:p>
        </p:txBody>
      </p:sp>
      <p:sp>
        <p:nvSpPr>
          <p:cNvPr id="4" name="Rectangle 3"/>
          <p:cNvSpPr/>
          <p:nvPr/>
        </p:nvSpPr>
        <p:spPr>
          <a:xfrm>
            <a:off x="548640" y="1188720"/>
            <a:ext cx="11094415" cy="18288"/>
          </a:xfrm>
          <a:prstGeom prst="rect">
            <a:avLst/>
          </a:prstGeom>
          <a:solidFill>
            <a:srgbClr val="DCE0E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548640" y="1463040"/>
            <a:ext cx="10972800" cy="4572000"/>
          </a:xfrm>
          <a:prstGeom prst="rect">
            <a:avLst/>
          </a:prstGeom>
          <a:noFill/>
        </p:spPr>
        <p:txBody>
          <a:bodyPr wrap="square">
            <a:spAutoFit/>
          </a:bodyPr>
          <a:lstStyle/>
          <a:p>
            <a:pPr>
              <a:spcAft>
                <a:spcPts val="1400"/>
              </a:spcAft>
              <a:defRPr sz="1100"/>
            </a:pPr>
            <a:r>
              <a:t>To guarantee long-term stability for Royal Mail's 'One Network' transformation, HR must move beyond legacy unstructured assessments. Implementing the following changes will build a robust talent pipeline:</a:t>
            </a:r>
          </a:p>
          <a:p>
            <a:pPr>
              <a:spcAft>
                <a:spcPts val="1000"/>
              </a:spcAft>
              <a:defRPr sz="1150" b="1">
                <a:solidFill>
                  <a:srgbClr val="172A45"/>
                </a:solidFill>
              </a:defRPr>
            </a:pPr>
            <a:r>
              <a:t>•  1. Mandatory Multi-Method Selection Integration: </a:t>
            </a:r>
            <a:r>
              <a:rPr b="0">
                <a:solidFill>
                  <a:srgbClr val="212529"/>
                </a:solidFill>
              </a:rPr>
              <a:t>Combine structured competency behavioral interviews (r = 0.51) with interactive work-sample portfolios (r = 0.54) for all digital and operational leads. This maximizes combined predictive validity and reduces selection error.</a:t>
            </a:r>
          </a:p>
          <a:p>
            <a:pPr>
              <a:spcAft>
                <a:spcPts val="1000"/>
              </a:spcAft>
              <a:defRPr sz="1150" b="1">
                <a:solidFill>
                  <a:srgbClr val="172A45"/>
                </a:solidFill>
              </a:defRPr>
            </a:pPr>
            <a:r>
              <a:t>•  2. Deployment of a Unified BARS Framework: </a:t>
            </a:r>
            <a:r>
              <a:rPr b="0">
                <a:solidFill>
                  <a:srgbClr val="212529"/>
                </a:solidFill>
              </a:rPr>
              <a:t>Replace subjective scoring with explicit, behaviorally anchored rating scales (1 to 5) linked directly to target metrics, eliminating assessor bias during calibration panels.</a:t>
            </a:r>
          </a:p>
          <a:p>
            <a:pPr>
              <a:spcAft>
                <a:spcPts val="1000"/>
              </a:spcAft>
              <a:defRPr sz="1150" b="1">
                <a:solidFill>
                  <a:srgbClr val="172A45"/>
                </a:solidFill>
              </a:defRPr>
            </a:pPr>
            <a:r>
              <a:t>•  3. Strategic Optimization of Communication Channels: </a:t>
            </a:r>
            <a:r>
              <a:rPr b="0">
                <a:solidFill>
                  <a:srgbClr val="212529"/>
                </a:solidFill>
              </a:rPr>
              <a:t>Use virtual mediums for initial technical portfolio screening to speed up hiring. Transition to multi-panel, in-person structured assessments for final rounds for senior change and operations roles.</a:t>
            </a:r>
          </a:p>
          <a:p>
            <a:pPr>
              <a:spcAft>
                <a:spcPts val="1000"/>
              </a:spcAft>
              <a:defRPr sz="1150" b="1">
                <a:solidFill>
                  <a:srgbClr val="172A45"/>
                </a:solidFill>
              </a:defRPr>
            </a:pPr>
            <a:r>
              <a:t>•  4. Rigorous Equal Opportunity &amp; Compliance Auditing: </a:t>
            </a:r>
            <a:r>
              <a:rPr b="0">
                <a:solidFill>
                  <a:srgbClr val="212529"/>
                </a:solidFill>
              </a:rPr>
              <a:t>Enforce strict compliance with the UK Equality Act 2010. Monitor digital accessibility and conduct regular adverse impact assessments across all interview processes to ensure fairness.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8F9FA"/>
        </a:solidFill>
        <a:effectLst/>
      </p:bgPr>
    </p:bg>
    <p:spTree>
      <p:nvGrpSpPr>
        <p:cNvPr id="1" name=""/>
        <p:cNvGrpSpPr/>
        <p:nvPr/>
      </p:nvGrpSpPr>
      <p:grpSpPr>
        <a:xfrm>
          <a:off x="0" y="0"/>
          <a:ext cx="0" cy="0"/>
          <a:chOff x="0" y="0"/>
          <a:chExt cx="0" cy="0"/>
        </a:xfrm>
      </p:grpSpPr>
      <p:sp>
        <p:nvSpPr>
          <p:cNvPr id="2" name="TextBox 1"/>
          <p:cNvSpPr txBox="1"/>
          <p:nvPr/>
        </p:nvSpPr>
        <p:spPr>
          <a:xfrm>
            <a:off x="548640" y="365760"/>
            <a:ext cx="10972800" cy="274320"/>
          </a:xfrm>
          <a:prstGeom prst="rect">
            <a:avLst/>
          </a:prstGeom>
          <a:noFill/>
        </p:spPr>
        <p:txBody>
          <a:bodyPr wrap="square">
            <a:spAutoFit/>
          </a:bodyPr>
          <a:lstStyle/>
          <a:p>
            <a:pPr>
              <a:defRPr sz="900" b="1">
                <a:solidFill>
                  <a:srgbClr val="DB0D1B"/>
                </a:solidFill>
                <a:latin typeface="Arial"/>
              </a:defRPr>
            </a:pPr>
            <a:r>
              <a:t>ROYAL MAIL GROUP PLC | HR STRATEGY</a:t>
            </a:r>
          </a:p>
        </p:txBody>
      </p:sp>
      <p:sp>
        <p:nvSpPr>
          <p:cNvPr id="3" name="TextBox 2"/>
          <p:cNvSpPr txBox="1"/>
          <p:nvPr/>
        </p:nvSpPr>
        <p:spPr>
          <a:xfrm>
            <a:off x="548640" y="548640"/>
            <a:ext cx="10972800" cy="548640"/>
          </a:xfrm>
          <a:prstGeom prst="rect">
            <a:avLst/>
          </a:prstGeom>
          <a:noFill/>
        </p:spPr>
        <p:txBody>
          <a:bodyPr wrap="square">
            <a:spAutoFit/>
          </a:bodyPr>
          <a:lstStyle/>
          <a:p>
            <a:pPr>
              <a:defRPr sz="2000" b="1">
                <a:solidFill>
                  <a:srgbClr val="172A45"/>
                </a:solidFill>
                <a:latin typeface="Arial"/>
              </a:defRPr>
            </a:pPr>
            <a:r>
              <a:t>Academic &amp; Institutional References</a:t>
            </a:r>
          </a:p>
        </p:txBody>
      </p:sp>
      <p:sp>
        <p:nvSpPr>
          <p:cNvPr id="4" name="Rectangle 3"/>
          <p:cNvSpPr/>
          <p:nvPr/>
        </p:nvSpPr>
        <p:spPr>
          <a:xfrm>
            <a:off x="548640" y="1188720"/>
            <a:ext cx="11094415" cy="18288"/>
          </a:xfrm>
          <a:prstGeom prst="rect">
            <a:avLst/>
          </a:prstGeom>
          <a:solidFill>
            <a:srgbClr val="DCE0E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548640" y="1371600"/>
            <a:ext cx="10972800" cy="4754880"/>
          </a:xfrm>
          <a:prstGeom prst="rect">
            <a:avLst/>
          </a:prstGeom>
          <a:noFill/>
        </p:spPr>
        <p:txBody>
          <a:bodyPr wrap="square">
            <a:spAutoFit/>
          </a:bodyPr>
          <a:lstStyle/>
          <a:p>
            <a:pPr>
              <a:spcAft>
                <a:spcPts val="500"/>
              </a:spcAft>
              <a:defRPr sz="850">
                <a:solidFill>
                  <a:srgbClr val="212529"/>
                </a:solidFill>
                <a:latin typeface="Arial"/>
              </a:defRPr>
            </a:pPr>
            <a:r>
              <a:t>Blacksmith, N., Willford, J.C. and Behrend, T.S. (2016) ‘Technology in the employment interview: A meta-analysis and research agenda’, Journal of Business and Psychology, 31(4), pp. 519–533.</a:t>
            </a:r>
          </a:p>
          <a:p>
            <a:pPr>
              <a:spcAft>
                <a:spcPts val="500"/>
              </a:spcAft>
              <a:defRPr sz="850">
                <a:solidFill>
                  <a:srgbClr val="212529"/>
                </a:solidFill>
                <a:latin typeface="Arial"/>
              </a:defRPr>
            </a:pPr>
            <a:r>
              <a:t>Campion, M.A., Palmer, D.K. and Campion, J.E. (1997) ‘A review of structure in the selection interview’, Personnel Psychology, 50(3), pp. 655–702.</a:t>
            </a:r>
          </a:p>
          <a:p>
            <a:pPr>
              <a:spcAft>
                <a:spcPts val="500"/>
              </a:spcAft>
              <a:defRPr sz="850">
                <a:solidFill>
                  <a:srgbClr val="212529"/>
                </a:solidFill>
                <a:latin typeface="Arial"/>
              </a:defRPr>
            </a:pPr>
            <a:r>
              <a:t>Flanagan, J.C. (1954) ‘The critical incident technique’, Psychological Bulletin, 51(4), pp. 327–358.</a:t>
            </a:r>
          </a:p>
          <a:p>
            <a:pPr>
              <a:spcAft>
                <a:spcPts val="500"/>
              </a:spcAft>
              <a:defRPr sz="850">
                <a:solidFill>
                  <a:srgbClr val="212529"/>
                </a:solidFill>
                <a:latin typeface="Arial"/>
              </a:defRPr>
            </a:pPr>
            <a:r>
              <a:t>Huffcutt, A.I., Conway, J.M., Roth, P.L. and Ananda, C.A. (2001) ‘Identification and meta-analytic assessment of psychological constructs measured in employment interviews’, Journal of Applied Psychology, 86(5), pp. 897–913.</a:t>
            </a:r>
          </a:p>
          <a:p>
            <a:pPr>
              <a:spcAft>
                <a:spcPts val="500"/>
              </a:spcAft>
              <a:defRPr sz="850">
                <a:solidFill>
                  <a:srgbClr val="212529"/>
                </a:solidFill>
                <a:latin typeface="Arial"/>
              </a:defRPr>
            </a:pPr>
            <a:r>
              <a:t>International Distributions Services (2025) Royal Mail Group Annual Report and Financial Strategic Mandate. London: IDS plc.</a:t>
            </a:r>
          </a:p>
          <a:p>
            <a:pPr>
              <a:spcAft>
                <a:spcPts val="500"/>
              </a:spcAft>
              <a:defRPr sz="850">
                <a:solidFill>
                  <a:srgbClr val="212529"/>
                </a:solidFill>
                <a:latin typeface="Arial"/>
              </a:defRPr>
            </a:pPr>
            <a:r>
              <a:t>Latham, G.P. and Sue-Chan, C. (1999) ‘A meta-analysis of the situational interview: An assessment of its predictive validity and adverse impact’, International Journal of Selection and Assessment, 7(3), pp. 156–167.</a:t>
            </a:r>
          </a:p>
          <a:p>
            <a:pPr>
              <a:spcAft>
                <a:spcPts val="500"/>
              </a:spcAft>
              <a:defRPr sz="850">
                <a:solidFill>
                  <a:srgbClr val="212529"/>
                </a:solidFill>
                <a:latin typeface="Arial"/>
              </a:defRPr>
            </a:pPr>
            <a:r>
              <a:t>Locke, E.A. and Latham, G.P. (2002) ‘Building a practically useful theory of goal setting and task motivation: A 35-year odyssey’, American Psychologist, 57(9), pp. 705–717.</a:t>
            </a:r>
          </a:p>
          <a:p>
            <a:pPr>
              <a:spcAft>
                <a:spcPts val="500"/>
              </a:spcAft>
              <a:defRPr sz="850">
                <a:solidFill>
                  <a:srgbClr val="212529"/>
                </a:solidFill>
                <a:latin typeface="Arial"/>
              </a:defRPr>
            </a:pPr>
            <a:r>
              <a:t>Morgeson, F.P. and Dierdorff, E.C. (2011) ‘Work analysis: From methods to applications’, in Handbook of Industrial and Organizational Psychology. Washington, DC: American Psychological Association.</a:t>
            </a:r>
          </a:p>
          <a:p>
            <a:pPr>
              <a:spcAft>
                <a:spcPts val="500"/>
              </a:spcAft>
              <a:defRPr sz="850">
                <a:solidFill>
                  <a:srgbClr val="212529"/>
                </a:solidFill>
                <a:latin typeface="Arial"/>
              </a:defRPr>
            </a:pPr>
            <a:r>
              <a:t>Schmidt, F.L. and Hunter, J.E. (1998) ‘The validity and utility of selection methods in personnel psychology: Practical and theoretical implications of 85 years of research findings’, Psychological Bulletin, 124(2), pp. 262–274.</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0</TotalTime>
  <Words>2414</Words>
  <Application>Microsoft Office PowerPoint</Application>
  <PresentationFormat>Widescreen</PresentationFormat>
  <Paragraphs>146</Paragraphs>
  <Slides>13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Julia Aleksandra Walkowicz (2435487)</cp:lastModifiedBy>
  <cp:revision>2</cp:revision>
  <dcterms:created xsi:type="dcterms:W3CDTF">2013-01-27T09:14:16Z</dcterms:created>
  <dcterms:modified xsi:type="dcterms:W3CDTF">2026-06-22T01:19:11Z</dcterms:modified>
  <cp:category/>
</cp:coreProperties>
</file>