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shiba" initials="T" lastIdx="1" clrIdx="0">
    <p:extLst>
      <p:ext uri="{19B8F6BF-5375-455C-9EA6-DF929625EA0E}">
        <p15:presenceInfo xmlns:p15="http://schemas.microsoft.com/office/powerpoint/2012/main" userId="Toshib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0" autoAdjust="0"/>
    <p:restoredTop sz="94660"/>
  </p:normalViewPr>
  <p:slideViewPr>
    <p:cSldViewPr snapToGrid="0">
      <p:cViewPr>
        <p:scale>
          <a:sx n="80" d="100"/>
          <a:sy n="80" d="100"/>
        </p:scale>
        <p:origin x="6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DBBA-75B2-48A1-BFBA-FEE5739394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400714-9838-4872-AC77-14CDD2E4EA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335D60-1AF4-49F3-98DE-641A04CB48F9}"/>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C4E907C5-D9EE-4C28-9322-13ADDEAFB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AB4E3-65D5-4F8D-98E0-7ADFCB10AC83}"/>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2723924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F392-07F8-4E17-BE7B-35EDC8ABB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24FE9C-5564-4029-872F-2AEA5251A6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482B3-C5D6-45A8-A9B3-D8D77E45879B}"/>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4B2B4320-9944-474E-A472-435F30C0E6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5141CE-3458-4A2D-A9D2-B9B18539C3A7}"/>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4060728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B16A7-7DF6-4976-8ACB-1891C97794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A48AD4-E767-494C-B663-5C94189D5A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9C09017-A7EB-4480-9E58-40B54EECB624}"/>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F9ABCD0E-5BCB-4E92-AD76-A20E4E4BB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FCE26E-78CB-4027-B472-4E6C47AF73CC}"/>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1044629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A500-E283-4A6E-82EC-E5289767A6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96C90-8CF7-4AA0-AB46-99D2E141E12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3D2259-8AEA-416F-85D3-2842B76EAA2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4AB9D1-E6B7-43B0-B761-C202FA07C378}"/>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6" name="Footer Placeholder 5">
            <a:extLst>
              <a:ext uri="{FF2B5EF4-FFF2-40B4-BE49-F238E27FC236}">
                <a16:creationId xmlns:a16="http://schemas.microsoft.com/office/drawing/2014/main" id="{5C71030A-4518-4272-9CEC-348CA29E69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0C8B6C-CF30-4338-A209-4E2BC94F8FF4}"/>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238696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D8B04-BB22-47B2-B580-102AF0FFA8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528EFF-95A8-4ADA-815D-27DAB13772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2D0588F-19A6-4F2C-8DFD-B91461EFD67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5F11F2-7F7D-4341-BC40-36838A1444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52B856A-9C5C-482F-B697-38492FF1771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B6EF27-93A1-4D96-84DC-8A90460044D4}"/>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8" name="Footer Placeholder 7">
            <a:extLst>
              <a:ext uri="{FF2B5EF4-FFF2-40B4-BE49-F238E27FC236}">
                <a16:creationId xmlns:a16="http://schemas.microsoft.com/office/drawing/2014/main" id="{B729E786-03A4-4113-84C5-52AA61A2FC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517EF9-D234-47F4-B42D-3AB3C4D4E1EE}"/>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3149133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CB21-315F-4B54-B259-5C68003CCA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4356D0-9E1D-47A8-A01F-0A3364369EC6}"/>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4" name="Footer Placeholder 3">
            <a:extLst>
              <a:ext uri="{FF2B5EF4-FFF2-40B4-BE49-F238E27FC236}">
                <a16:creationId xmlns:a16="http://schemas.microsoft.com/office/drawing/2014/main" id="{E89699C1-13AC-42E8-858C-462825ADA2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BDE2D6-CF39-41C5-992A-DB7B29276514}"/>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1845114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CA0FF4-4840-47FC-890E-A4FA9AD04B54}"/>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3" name="Footer Placeholder 2">
            <a:extLst>
              <a:ext uri="{FF2B5EF4-FFF2-40B4-BE49-F238E27FC236}">
                <a16:creationId xmlns:a16="http://schemas.microsoft.com/office/drawing/2014/main" id="{C1B299AF-0722-40F9-94F6-AB2420ED85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C16D06-E45A-4B30-AD7A-EFE0F7708D96}"/>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1592566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7EC30-74F6-480D-9C39-67E7A5E472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3D8843-0D1C-4367-9ADB-BBEE8286DF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B7A32D-ACD8-489D-A946-19AF02838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9A594AB-6055-4FA7-94D3-496B6B2857FD}"/>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6" name="Footer Placeholder 5">
            <a:extLst>
              <a:ext uri="{FF2B5EF4-FFF2-40B4-BE49-F238E27FC236}">
                <a16:creationId xmlns:a16="http://schemas.microsoft.com/office/drawing/2014/main" id="{A06F6264-9BEA-4C9C-81F8-C2994A778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88F06-842A-4FC7-B942-574C0252FF1B}"/>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4052509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9BFA-3555-47A9-A660-CE6D2F27C2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B30364-ED50-4D2E-8B1C-193A53F53B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E09A7C-F310-40A9-870C-CD82E891C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75AD52-6C5E-45F6-B7A9-DA5C5070905B}"/>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6" name="Footer Placeholder 5">
            <a:extLst>
              <a:ext uri="{FF2B5EF4-FFF2-40B4-BE49-F238E27FC236}">
                <a16:creationId xmlns:a16="http://schemas.microsoft.com/office/drawing/2014/main" id="{4019A8ED-D497-492B-8E87-D7972847EF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14C99E-0BAF-4962-86D3-C6FD553C5EE2}"/>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399602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6AACC-DEBA-411A-8FCC-323D30D466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D4B9D3-E897-45F8-BDDC-F228AB35A63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C34E9-17CE-4B9A-B88D-90EFE39B2A3C}"/>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5082E124-0652-4EC8-A9CB-A09F951CD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2C0B3-2EE3-476C-B745-89AF7A8B6622}"/>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3528588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322761-959F-44D7-AA90-A0D31B695D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41C2F-D249-4C1F-947E-72CE329A5E5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6205CB-1A35-4E1E-AD1B-79EE893CA4CA}"/>
              </a:ext>
            </a:extLst>
          </p:cNvPr>
          <p:cNvSpPr>
            <a:spLocks noGrp="1"/>
          </p:cNvSpPr>
          <p:nvPr>
            <p:ph type="dt" sz="half" idx="10"/>
          </p:nvPr>
        </p:nvSpPr>
        <p:spPr/>
        <p:txBody>
          <a:body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FD814EFA-E283-4F88-B0FD-3FB55A8639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5B02E-6E64-485E-AEB9-D6A8C354267A}"/>
              </a:ext>
            </a:extLst>
          </p:cNvPr>
          <p:cNvSpPr>
            <a:spLocks noGrp="1"/>
          </p:cNvSpPr>
          <p:nvPr>
            <p:ph type="sldNum" sz="quarter" idx="12"/>
          </p:nvPr>
        </p:nvSpPr>
        <p:spPr/>
        <p:txBody>
          <a:bodyPr/>
          <a:lstStyle/>
          <a:p>
            <a:fld id="{949498B5-E4C8-44B3-AA2E-6598C41FF7F8}" type="slidenum">
              <a:rPr lang="en-GB" smtClean="0"/>
              <a:t>‹#›</a:t>
            </a:fld>
            <a:endParaRPr lang="en-GB"/>
          </a:p>
        </p:txBody>
      </p:sp>
    </p:spTree>
    <p:extLst>
      <p:ext uri="{BB962C8B-B14F-4D97-AF65-F5344CB8AC3E}">
        <p14:creationId xmlns:p14="http://schemas.microsoft.com/office/powerpoint/2010/main" val="2616934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20390A-39CE-446C-B188-E12C14A9A4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FBE9AB-BB76-4CD6-8F2E-C345B1B314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BD31A5-BC59-4163-BE4E-16A4F46D7B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3E1217-FEEE-4374-B2E9-9D0A922C0260}" type="datetimeFigureOut">
              <a:rPr lang="en-GB" smtClean="0"/>
              <a:t>25/09/2018</a:t>
            </a:fld>
            <a:endParaRPr lang="en-GB"/>
          </a:p>
        </p:txBody>
      </p:sp>
      <p:sp>
        <p:nvSpPr>
          <p:cNvPr id="5" name="Footer Placeholder 4">
            <a:extLst>
              <a:ext uri="{FF2B5EF4-FFF2-40B4-BE49-F238E27FC236}">
                <a16:creationId xmlns:a16="http://schemas.microsoft.com/office/drawing/2014/main" id="{8F219490-FA71-4028-995F-4D11F274F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D5549B-1339-4ED2-B32C-18A0AA86F3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498B5-E4C8-44B3-AA2E-6598C41FF7F8}" type="slidenum">
              <a:rPr lang="en-GB" smtClean="0"/>
              <a:t>‹#›</a:t>
            </a:fld>
            <a:endParaRPr lang="en-GB"/>
          </a:p>
        </p:txBody>
      </p:sp>
    </p:spTree>
    <p:extLst>
      <p:ext uri="{BB962C8B-B14F-4D97-AF65-F5344CB8AC3E}">
        <p14:creationId xmlns:p14="http://schemas.microsoft.com/office/powerpoint/2010/main" val="2839589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atrobe.libguides.com/reflectivepractice" TargetMode="External"/><Relationship Id="rId3" Type="http://schemas.openxmlformats.org/officeDocument/2006/relationships/image" Target="../media/image1.png"/><Relationship Id="rId7" Type="http://schemas.openxmlformats.org/officeDocument/2006/relationships/hyperlink" Target="https://owlcation.com/academia/Why-Research-is-Important-Within-and-Beyond-the-Academe" TargetMode="External"/><Relationship Id="rId2" Type="http://schemas.openxmlformats.org/officeDocument/2006/relationships/hyperlink" Target="https://study.com/academy/lesson/what-is-critical-thinking-definition-skills-meaning.html" TargetMode="External"/><Relationship Id="rId1" Type="http://schemas.openxmlformats.org/officeDocument/2006/relationships/slideLayout" Target="../slideLayouts/slideLayout1.xml"/><Relationship Id="rId6" Type="http://schemas.openxmlformats.org/officeDocument/2006/relationships/hyperlink" Target="http://www.ictineducation.org/home-page/2011/2/8/the-importance-of-research-for-ict-teachers.html" TargetMode="External"/><Relationship Id="rId5" Type="http://schemas.openxmlformats.org/officeDocument/2006/relationships/image" Target="../media/image2.png"/><Relationship Id="rId4" Type="http://schemas.openxmlformats.org/officeDocument/2006/relationships/hyperlink" Target="https://www.oxford-royale.co.uk/articles/13-skills-university.html" TargetMode="External"/><Relationship Id="rId9" Type="http://schemas.openxmlformats.org/officeDocument/2006/relationships/hyperlink" Target="https://www.virtuallibrary.info/critical-thinking.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oxford-royale.co.uk/articles/13-skills-university.html" TargetMode="External"/><Relationship Id="rId2" Type="http://schemas.openxmlformats.org/officeDocument/2006/relationships/hyperlink" Target="https://latrobe.libguides.com/reflectivepractic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01391-CF3F-4993-84E7-19EDC7B6847A}"/>
              </a:ext>
            </a:extLst>
          </p:cNvPr>
          <p:cNvSpPr>
            <a:spLocks noGrp="1"/>
          </p:cNvSpPr>
          <p:nvPr>
            <p:ph type="ctrTitle"/>
          </p:nvPr>
        </p:nvSpPr>
        <p:spPr>
          <a:xfrm>
            <a:off x="1524000" y="2267211"/>
            <a:ext cx="9144000" cy="1242752"/>
          </a:xfrm>
          <a:ln>
            <a:solidFill>
              <a:schemeClr val="tx1"/>
            </a:solidFill>
          </a:ln>
          <a:effectLst>
            <a:innerShdw blurRad="114300">
              <a:prstClr val="black"/>
            </a:innerShdw>
          </a:effectLst>
        </p:spPr>
        <p:style>
          <a:lnRef idx="0">
            <a:schemeClr val="accent3"/>
          </a:lnRef>
          <a:fillRef idx="3">
            <a:schemeClr val="accent3"/>
          </a:fillRef>
          <a:effectRef idx="3">
            <a:schemeClr val="accent3"/>
          </a:effectRef>
          <a:fontRef idx="minor">
            <a:schemeClr val="lt1"/>
          </a:fontRef>
        </p:style>
        <p:txBody>
          <a:bodyPr/>
          <a:lstStyle/>
          <a:p>
            <a:r>
              <a:rPr lang="en-GB" dirty="0">
                <a:latin typeface="Arial" panose="020B0604020202020204" pitchFamily="34" charset="0"/>
                <a:cs typeface="Arial" panose="020B0604020202020204" pitchFamily="34" charset="0"/>
              </a:rPr>
              <a:t>Lucy Grimes</a:t>
            </a:r>
          </a:p>
        </p:txBody>
      </p:sp>
      <p:sp>
        <p:nvSpPr>
          <p:cNvPr id="3" name="Subtitle 2">
            <a:extLst>
              <a:ext uri="{FF2B5EF4-FFF2-40B4-BE49-F238E27FC236}">
                <a16:creationId xmlns:a16="http://schemas.microsoft.com/office/drawing/2014/main" id="{99258FE4-9288-4FA0-8D25-5EF1BF1F7409}"/>
              </a:ext>
            </a:extLst>
          </p:cNvPr>
          <p:cNvSpPr>
            <a:spLocks noGrp="1"/>
          </p:cNvSpPr>
          <p:nvPr>
            <p:ph type="subTitle" idx="1"/>
          </p:nvPr>
        </p:nvSpPr>
        <p:spPr>
          <a:solidFill>
            <a:schemeClr val="bg2"/>
          </a:solidFill>
          <a:effectLst>
            <a:outerShdw blurRad="50800" dist="38100" dir="5400000" algn="t" rotWithShape="0">
              <a:prstClr val="black">
                <a:alpha val="40000"/>
              </a:prstClr>
            </a:outerShdw>
          </a:effectLst>
          <a:scene3d>
            <a:camera prst="orthographicFront"/>
            <a:lightRig rig="threePt" dir="t"/>
          </a:scene3d>
          <a:sp3d>
            <a:bevelT prst="relaxedInset"/>
          </a:sp3d>
        </p:spPr>
        <p:style>
          <a:lnRef idx="2">
            <a:schemeClr val="dk1"/>
          </a:lnRef>
          <a:fillRef idx="1">
            <a:schemeClr val="lt1"/>
          </a:fillRef>
          <a:effectRef idx="0">
            <a:schemeClr val="dk1"/>
          </a:effectRef>
          <a:fontRef idx="minor">
            <a:schemeClr val="dk1"/>
          </a:fontRef>
        </p:style>
        <p:txBody>
          <a:bodyPr>
            <a:normAutofit fontScale="92500"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ECGE2001P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Academic study skills for students </a:t>
            </a:r>
          </a:p>
        </p:txBody>
      </p:sp>
    </p:spTree>
    <p:extLst>
      <p:ext uri="{BB962C8B-B14F-4D97-AF65-F5344CB8AC3E}">
        <p14:creationId xmlns:p14="http://schemas.microsoft.com/office/powerpoint/2010/main" val="249678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F1D4A-6F44-4457-8457-A7728FB70F97}"/>
              </a:ext>
            </a:extLst>
          </p:cNvPr>
          <p:cNvSpPr>
            <a:spLocks noGrp="1"/>
          </p:cNvSpPr>
          <p:nvPr>
            <p:ph type="ctrTitle"/>
          </p:nvPr>
        </p:nvSpPr>
        <p:spPr>
          <a:xfrm>
            <a:off x="140871" y="1503520"/>
            <a:ext cx="3224463" cy="2980574"/>
          </a:xfrm>
        </p:spPr>
        <p:txBody>
          <a:bodyPr>
            <a:normAutofit/>
          </a:bodyPr>
          <a:lstStyle/>
          <a:p>
            <a:br>
              <a:rPr lang="en-GB" dirty="0">
                <a:solidFill>
                  <a:srgbClr val="C00000"/>
                </a:solidFill>
                <a:latin typeface="Arial" panose="020B0604020202020204" pitchFamily="34" charset="0"/>
                <a:cs typeface="Arial" panose="020B0604020202020204" pitchFamily="34" charset="0"/>
              </a:rPr>
            </a:br>
            <a:endParaRPr lang="en-GB" dirty="0"/>
          </a:p>
        </p:txBody>
      </p:sp>
      <p:sp>
        <p:nvSpPr>
          <p:cNvPr id="3" name="Subtitle 2">
            <a:extLst>
              <a:ext uri="{FF2B5EF4-FFF2-40B4-BE49-F238E27FC236}">
                <a16:creationId xmlns:a16="http://schemas.microsoft.com/office/drawing/2014/main" id="{25E50D32-A3AB-4162-B2EF-3226D4387F04}"/>
              </a:ext>
            </a:extLst>
          </p:cNvPr>
          <p:cNvSpPr>
            <a:spLocks noGrp="1"/>
          </p:cNvSpPr>
          <p:nvPr>
            <p:ph type="subTitle" idx="1"/>
          </p:nvPr>
        </p:nvSpPr>
        <p:spPr>
          <a:xfrm>
            <a:off x="1524001" y="5181600"/>
            <a:ext cx="323850" cy="76200"/>
          </a:xfrm>
        </p:spPr>
        <p:txBody>
          <a:bodyPr>
            <a:normAutofit fontScale="25000" lnSpcReduction="20000"/>
          </a:bodyPr>
          <a:lstStyle/>
          <a:p>
            <a:endParaRPr lang="en-GB" dirty="0"/>
          </a:p>
        </p:txBody>
      </p:sp>
      <p:sp>
        <p:nvSpPr>
          <p:cNvPr id="10" name="Flowchart: Process 9">
            <a:extLst>
              <a:ext uri="{FF2B5EF4-FFF2-40B4-BE49-F238E27FC236}">
                <a16:creationId xmlns:a16="http://schemas.microsoft.com/office/drawing/2014/main" id="{AF574AF8-5734-49A3-99C2-66689932B043}"/>
              </a:ext>
            </a:extLst>
          </p:cNvPr>
          <p:cNvSpPr/>
          <p:nvPr/>
        </p:nvSpPr>
        <p:spPr>
          <a:xfrm>
            <a:off x="3412667" y="3747840"/>
            <a:ext cx="3650081" cy="845576"/>
          </a:xfrm>
          <a:prstGeom prst="flowChartProcess">
            <a:avLst/>
          </a:prstGeom>
          <a:solidFill>
            <a:schemeClr val="accent4">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People who use critical thinking are the ones who say things such as, “How do you know that? Is this conclusion based on evidence or gut feelings?” and “Are there alternative possibilities when given new pieces of information? </a:t>
            </a:r>
            <a:r>
              <a:rPr lang="en-GB" sz="8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https://study.com/academy/lesson/what-is-critical-thinking-definition-skills-meaning.html</a:t>
            </a:r>
            <a:r>
              <a:rPr lang="en-GB" sz="800" dirty="0">
                <a:solidFill>
                  <a:schemeClr val="tx1"/>
                </a:solidFill>
                <a:latin typeface="Arial" panose="020B0604020202020204" pitchFamily="34" charset="0"/>
                <a:cs typeface="Arial" panose="020B0604020202020204" pitchFamily="34" charset="0"/>
              </a:rPr>
              <a:t> (Accessed 17th September 2018</a:t>
            </a:r>
            <a:endParaRPr lang="en-GB" sz="800" dirty="0">
              <a:solidFill>
                <a:schemeClr val="tx1"/>
              </a:solidFill>
            </a:endParaRPr>
          </a:p>
        </p:txBody>
      </p:sp>
      <p:sp>
        <p:nvSpPr>
          <p:cNvPr id="12" name="Flowchart: Process 11">
            <a:extLst>
              <a:ext uri="{FF2B5EF4-FFF2-40B4-BE49-F238E27FC236}">
                <a16:creationId xmlns:a16="http://schemas.microsoft.com/office/drawing/2014/main" id="{B7F8B31F-B74D-461B-849C-49298BEC5475}"/>
              </a:ext>
            </a:extLst>
          </p:cNvPr>
          <p:cNvSpPr/>
          <p:nvPr/>
        </p:nvSpPr>
        <p:spPr>
          <a:xfrm>
            <a:off x="3412667" y="4593416"/>
            <a:ext cx="3650081" cy="564283"/>
          </a:xfrm>
          <a:prstGeom prst="flowChartProcess">
            <a:avLst/>
          </a:prstGeom>
          <a:solidFill>
            <a:schemeClr val="accent4">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800" dirty="0">
                <a:solidFill>
                  <a:schemeClr val="tx1"/>
                </a:solidFill>
                <a:latin typeface="Arial" panose="020B0604020202020204" pitchFamily="34" charset="0"/>
                <a:cs typeface="Arial" panose="020B0604020202020204" pitchFamily="34" charset="0"/>
              </a:rPr>
              <a:t>To develop critical and analytical thinking ability, you might imagine that you are developing a detective-like mind. </a:t>
            </a:r>
            <a:r>
              <a:rPr lang="en-GB" sz="800" dirty="0" err="1">
                <a:solidFill>
                  <a:schemeClr val="tx1"/>
                </a:solidFill>
                <a:latin typeface="Arial" panose="020B0604020202020204" pitchFamily="34" charset="0"/>
                <a:cs typeface="Arial" panose="020B0604020202020204" pitchFamily="34" charset="0"/>
              </a:rPr>
              <a:t>Cottrell.S</a:t>
            </a:r>
            <a:r>
              <a:rPr lang="en-GB" sz="800" dirty="0">
                <a:solidFill>
                  <a:schemeClr val="tx1"/>
                </a:solidFill>
                <a:latin typeface="Arial" panose="020B0604020202020204" pitchFamily="34" charset="0"/>
                <a:cs typeface="Arial" panose="020B0604020202020204" pitchFamily="34" charset="0"/>
              </a:rPr>
              <a:t>, </a:t>
            </a:r>
            <a:r>
              <a:rPr lang="en-GB" sz="800" i="1" dirty="0">
                <a:solidFill>
                  <a:schemeClr val="tx1"/>
                </a:solidFill>
                <a:latin typeface="Arial" panose="020B0604020202020204" pitchFamily="34" charset="0"/>
                <a:cs typeface="Arial" panose="020B0604020202020204" pitchFamily="34" charset="0"/>
              </a:rPr>
              <a:t>The study Skills Handbook (1999)</a:t>
            </a:r>
            <a:endParaRPr lang="en-GB" sz="800" dirty="0">
              <a:solidFill>
                <a:schemeClr val="tx1"/>
              </a:solidFill>
              <a:latin typeface="Arial" panose="020B0604020202020204" pitchFamily="34" charset="0"/>
              <a:cs typeface="Arial" panose="020B0604020202020204" pitchFamily="34" charset="0"/>
            </a:endParaRPr>
          </a:p>
        </p:txBody>
      </p:sp>
      <p:sp>
        <p:nvSpPr>
          <p:cNvPr id="15" name="Flowchart: Process 14">
            <a:extLst>
              <a:ext uri="{FF2B5EF4-FFF2-40B4-BE49-F238E27FC236}">
                <a16:creationId xmlns:a16="http://schemas.microsoft.com/office/drawing/2014/main" id="{449AB785-E461-49B3-82F7-810172341BF5}"/>
              </a:ext>
            </a:extLst>
          </p:cNvPr>
          <p:cNvSpPr/>
          <p:nvPr/>
        </p:nvSpPr>
        <p:spPr>
          <a:xfrm>
            <a:off x="156996" y="2160394"/>
            <a:ext cx="3152985" cy="1900611"/>
          </a:xfrm>
          <a:prstGeom prst="flowChartProcess">
            <a:avLst/>
          </a:prstGeom>
          <a:solidFill>
            <a:schemeClr val="accent1">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800" dirty="0">
              <a:solidFill>
                <a:srgbClr val="C00000"/>
              </a:solidFill>
            </a:endParaRPr>
          </a:p>
          <a:p>
            <a:pPr>
              <a:lnSpc>
                <a:spcPct val="150000"/>
              </a:lnSpc>
            </a:pPr>
            <a:r>
              <a:rPr lang="en-GB" sz="800" dirty="0">
                <a:solidFill>
                  <a:schemeClr val="tx1"/>
                </a:solidFill>
              </a:rPr>
              <a:t> </a:t>
            </a:r>
          </a:p>
          <a:p>
            <a:pPr>
              <a:lnSpc>
                <a:spcPct val="150000"/>
              </a:lnSpc>
            </a:pPr>
            <a:endParaRPr lang="en-GB" sz="800" dirty="0">
              <a:solidFill>
                <a:schemeClr val="tx1"/>
              </a:solidFill>
            </a:endParaRPr>
          </a:p>
          <a:p>
            <a:pPr algn="just">
              <a:lnSpc>
                <a:spcPct val="150000"/>
              </a:lnSpc>
            </a:pPr>
            <a:r>
              <a:rPr lang="en-GB" sz="800" dirty="0" err="1">
                <a:solidFill>
                  <a:schemeClr val="tx1"/>
                </a:solidFill>
                <a:latin typeface="Arial" panose="020B0604020202020204" pitchFamily="34" charset="0"/>
                <a:cs typeface="Arial" panose="020B0604020202020204" pitchFamily="34" charset="0"/>
              </a:rPr>
              <a:t>Cottrell,S</a:t>
            </a:r>
            <a:r>
              <a:rPr lang="en-GB" sz="800" dirty="0">
                <a:solidFill>
                  <a:schemeClr val="tx1"/>
                </a:solidFill>
                <a:latin typeface="Arial" panose="020B0604020202020204" pitchFamily="34" charset="0"/>
                <a:cs typeface="Arial" panose="020B0604020202020204" pitchFamily="34" charset="0"/>
              </a:rPr>
              <a:t>. (1999) </a:t>
            </a:r>
            <a:r>
              <a:rPr lang="en-GB" sz="800" i="1" dirty="0">
                <a:solidFill>
                  <a:schemeClr val="tx1"/>
                </a:solidFill>
                <a:latin typeface="Arial" panose="020B0604020202020204" pitchFamily="34" charset="0"/>
                <a:cs typeface="Arial" panose="020B0604020202020204" pitchFamily="34" charset="0"/>
              </a:rPr>
              <a:t>The Study Skills Handbook) suggests     </a:t>
            </a:r>
          </a:p>
          <a:p>
            <a:pPr algn="just">
              <a:lnSpc>
                <a:spcPct val="150000"/>
              </a:lnSpc>
            </a:pPr>
            <a:r>
              <a:rPr lang="en-GB" sz="800" dirty="0">
                <a:solidFill>
                  <a:schemeClr val="tx1"/>
                </a:solidFill>
                <a:latin typeface="Arial" panose="020B0604020202020204" pitchFamily="34" charset="0"/>
                <a:cs typeface="Arial" panose="020B0604020202020204" pitchFamily="34" charset="0"/>
              </a:rPr>
              <a:t>The postcard Technique</a:t>
            </a:r>
          </a:p>
          <a:p>
            <a:pPr marL="171450" indent="-171450" algn="just">
              <a:lnSpc>
                <a:spcPct val="150000"/>
              </a:lnSpc>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Break your talk into sections.</a:t>
            </a:r>
          </a:p>
          <a:p>
            <a:pPr marL="171450" indent="-171450" algn="just">
              <a:lnSpc>
                <a:spcPct val="150000"/>
              </a:lnSpc>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Give each section a heading.</a:t>
            </a:r>
          </a:p>
          <a:p>
            <a:pPr marL="171450" indent="-171450" algn="just">
              <a:lnSpc>
                <a:spcPct val="150000"/>
              </a:lnSpc>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Write one heading, and a few easily-read prompt words, onto each postcard.</a:t>
            </a:r>
          </a:p>
          <a:p>
            <a:pPr marL="171450" indent="-171450" algn="just">
              <a:lnSpc>
                <a:spcPct val="150000"/>
              </a:lnSpc>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Number the cards in the order that you want to introduce those points.</a:t>
            </a:r>
          </a:p>
          <a:p>
            <a:pPr marL="171450" indent="-171450" algn="just">
              <a:lnSpc>
                <a:spcPct val="150000"/>
              </a:lnSpc>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These will give you confidence that you have something to say, and give structure to what you say.</a:t>
            </a:r>
          </a:p>
          <a:p>
            <a:pPr>
              <a:lnSpc>
                <a:spcPct val="150000"/>
              </a:lnSpc>
            </a:pPr>
            <a:endParaRPr lang="en-GB" sz="800" dirty="0">
              <a:solidFill>
                <a:srgbClr val="C00000"/>
              </a:solidFill>
            </a:endParaRPr>
          </a:p>
          <a:p>
            <a:pPr>
              <a:lnSpc>
                <a:spcPct val="150000"/>
              </a:lnSpc>
            </a:pPr>
            <a:endParaRPr lang="en-GB" sz="800" dirty="0">
              <a:solidFill>
                <a:srgbClr val="C00000"/>
              </a:solidFill>
            </a:endParaRPr>
          </a:p>
          <a:p>
            <a:pPr>
              <a:lnSpc>
                <a:spcPct val="150000"/>
              </a:lnSpc>
            </a:pPr>
            <a:endParaRPr lang="en-GB" sz="800" dirty="0">
              <a:solidFill>
                <a:srgbClr val="C00000"/>
              </a:solidFill>
            </a:endParaRPr>
          </a:p>
        </p:txBody>
      </p:sp>
      <p:pic>
        <p:nvPicPr>
          <p:cNvPr id="16" name="Picture 15">
            <a:extLst>
              <a:ext uri="{FF2B5EF4-FFF2-40B4-BE49-F238E27FC236}">
                <a16:creationId xmlns:a16="http://schemas.microsoft.com/office/drawing/2014/main" id="{E5B77AD9-14F4-4FB6-BD3B-A16F7E26C1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335" y="5141679"/>
            <a:ext cx="3396412" cy="1579145"/>
          </a:xfrm>
          <a:prstGeom prst="rect">
            <a:avLst/>
          </a:prstGeom>
        </p:spPr>
      </p:pic>
      <p:sp>
        <p:nvSpPr>
          <p:cNvPr id="18" name="Flowchart: Process 17">
            <a:extLst>
              <a:ext uri="{FF2B5EF4-FFF2-40B4-BE49-F238E27FC236}">
                <a16:creationId xmlns:a16="http://schemas.microsoft.com/office/drawing/2014/main" id="{5372DFB1-CC07-4EB6-B8A0-8AB5ED0F3EAB}"/>
              </a:ext>
            </a:extLst>
          </p:cNvPr>
          <p:cNvSpPr/>
          <p:nvPr/>
        </p:nvSpPr>
        <p:spPr>
          <a:xfrm>
            <a:off x="165268" y="4041356"/>
            <a:ext cx="3152985" cy="1025345"/>
          </a:xfrm>
          <a:prstGeom prst="flowChartProcess">
            <a:avLst/>
          </a:prstGeom>
          <a:solidFill>
            <a:schemeClr val="accent1">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800" dirty="0">
                <a:solidFill>
                  <a:schemeClr val="tx1"/>
                </a:solidFill>
                <a:latin typeface="Arial" panose="020B0604020202020204" pitchFamily="34" charset="0"/>
                <a:cs typeface="Arial" panose="020B0604020202020204" pitchFamily="34" charset="0"/>
              </a:rPr>
              <a:t>The more you practice presentation skills, the less public speaking will faze you in the future.</a:t>
            </a:r>
          </a:p>
          <a:p>
            <a:pPr algn="just">
              <a:lnSpc>
                <a:spcPct val="150000"/>
              </a:lnSpc>
            </a:pPr>
            <a:r>
              <a:rPr lang="en-GB" sz="800" b="1"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https://www.oxford-royale.co.uk/articles/13-skills-university.html</a:t>
            </a:r>
            <a:r>
              <a:rPr lang="en-GB" sz="800" b="1" dirty="0">
                <a:solidFill>
                  <a:schemeClr val="tx1"/>
                </a:solidFill>
                <a:latin typeface="Arial" panose="020B0604020202020204" pitchFamily="34" charset="0"/>
                <a:cs typeface="Arial" panose="020B0604020202020204" pitchFamily="34" charset="0"/>
              </a:rPr>
              <a:t> (Accessed: 17</a:t>
            </a:r>
            <a:r>
              <a:rPr lang="en-GB" sz="800" b="1" baseline="30000" dirty="0">
                <a:solidFill>
                  <a:schemeClr val="tx1"/>
                </a:solidFill>
                <a:latin typeface="Arial" panose="020B0604020202020204" pitchFamily="34" charset="0"/>
                <a:cs typeface="Arial" panose="020B0604020202020204" pitchFamily="34" charset="0"/>
              </a:rPr>
              <a:t>TH</a:t>
            </a:r>
            <a:r>
              <a:rPr lang="en-GB" sz="800" b="1" dirty="0">
                <a:solidFill>
                  <a:schemeClr val="tx1"/>
                </a:solidFill>
                <a:latin typeface="Arial" panose="020B0604020202020204" pitchFamily="34" charset="0"/>
                <a:cs typeface="Arial" panose="020B0604020202020204" pitchFamily="34" charset="0"/>
              </a:rPr>
              <a:t> September 2018)</a:t>
            </a:r>
          </a:p>
        </p:txBody>
      </p:sp>
      <p:pic>
        <p:nvPicPr>
          <p:cNvPr id="20" name="Picture 19">
            <a:extLst>
              <a:ext uri="{FF2B5EF4-FFF2-40B4-BE49-F238E27FC236}">
                <a16:creationId xmlns:a16="http://schemas.microsoft.com/office/drawing/2014/main" id="{4E4BFA36-15E0-4F19-927D-CA15C713DF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995" y="5066798"/>
            <a:ext cx="3152986" cy="1671595"/>
          </a:xfrm>
          <a:prstGeom prst="rect">
            <a:avLst/>
          </a:prstGeom>
        </p:spPr>
      </p:pic>
      <p:sp>
        <p:nvSpPr>
          <p:cNvPr id="21" name="Flowchart: Process 20">
            <a:extLst>
              <a:ext uri="{FF2B5EF4-FFF2-40B4-BE49-F238E27FC236}">
                <a16:creationId xmlns:a16="http://schemas.microsoft.com/office/drawing/2014/main" id="{86BF28E3-D3F3-4898-BE18-D00D6403F692}"/>
              </a:ext>
            </a:extLst>
          </p:cNvPr>
          <p:cNvSpPr/>
          <p:nvPr/>
        </p:nvSpPr>
        <p:spPr>
          <a:xfrm>
            <a:off x="163129" y="100055"/>
            <a:ext cx="3152985" cy="2060339"/>
          </a:xfrm>
          <a:prstGeom prst="flowChartProcess">
            <a:avLst/>
          </a:prstGeom>
          <a:solidFill>
            <a:schemeClr val="accent1">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800" b="1" dirty="0">
                <a:solidFill>
                  <a:schemeClr val="tx1"/>
                </a:solidFill>
              </a:rPr>
              <a:t>1-Presentation skills…</a:t>
            </a:r>
          </a:p>
          <a:p>
            <a:pPr algn="ctr">
              <a:lnSpc>
                <a:spcPct val="150000"/>
              </a:lnSpc>
            </a:pPr>
            <a:r>
              <a:rPr lang="en-GB" sz="800" dirty="0">
                <a:solidFill>
                  <a:schemeClr val="tx1"/>
                </a:solidFill>
              </a:rPr>
              <a:t>Presentation skills require organisation and is an effective way to communicate while delivering information about key themes when presenting it to an audience. Students will need to demonstrate and actively take part in presentation and group discussions helping strengthen oral, listening and interpersonal skills.</a:t>
            </a:r>
          </a:p>
          <a:p>
            <a:pPr algn="ctr">
              <a:lnSpc>
                <a:spcPct val="150000"/>
              </a:lnSpc>
            </a:pPr>
            <a:r>
              <a:rPr lang="en-GB" sz="800" dirty="0">
                <a:solidFill>
                  <a:schemeClr val="tx1"/>
                </a:solidFill>
              </a:rPr>
              <a:t>Using a digital display such as PowerPoint, Prezi, Google slides or Apple keynotes students are able to share information in a confident manner while having direct interaction with the audience</a:t>
            </a:r>
            <a:r>
              <a:rPr lang="en-GB" dirty="0">
                <a:solidFill>
                  <a:schemeClr val="tx1"/>
                </a:solidFill>
              </a:rPr>
              <a:t>.</a:t>
            </a:r>
            <a:endParaRPr lang="en-GB" dirty="0"/>
          </a:p>
        </p:txBody>
      </p:sp>
      <p:sp>
        <p:nvSpPr>
          <p:cNvPr id="22" name="Flowchart: Process 21">
            <a:extLst>
              <a:ext uri="{FF2B5EF4-FFF2-40B4-BE49-F238E27FC236}">
                <a16:creationId xmlns:a16="http://schemas.microsoft.com/office/drawing/2014/main" id="{70875723-B193-4629-B26E-B6E25DCC5FC5}"/>
              </a:ext>
            </a:extLst>
          </p:cNvPr>
          <p:cNvSpPr/>
          <p:nvPr/>
        </p:nvSpPr>
        <p:spPr>
          <a:xfrm>
            <a:off x="3412667" y="2993807"/>
            <a:ext cx="3633537" cy="754033"/>
          </a:xfrm>
          <a:prstGeom prst="flowChartProcess">
            <a:avLst/>
          </a:prstGeom>
          <a:solidFill>
            <a:schemeClr val="accent4">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dirty="0">
                <a:solidFill>
                  <a:schemeClr val="tx1"/>
                </a:solidFill>
              </a:rPr>
              <a:t>3 - Critical thinking…</a:t>
            </a:r>
            <a:br>
              <a:rPr lang="en-GB" sz="800" b="1" dirty="0">
                <a:solidFill>
                  <a:schemeClr val="tx1"/>
                </a:solidFill>
              </a:rPr>
            </a:br>
            <a:r>
              <a:rPr lang="en-GB" sz="800" dirty="0">
                <a:solidFill>
                  <a:schemeClr val="tx1"/>
                </a:solidFill>
                <a:latin typeface="Arial" panose="020B0604020202020204" pitchFamily="34" charset="0"/>
                <a:cs typeface="Arial" panose="020B0604020202020204" pitchFamily="34" charset="0"/>
              </a:rPr>
              <a:t>Critical thinking is the ability to understand logical connections between ideas and understand the relevance and  importance of different ideas.  It involves being able to solve problems and research relevant sources of  information to improving theories</a:t>
            </a:r>
            <a:endParaRPr lang="en-GB" sz="800" dirty="0"/>
          </a:p>
        </p:txBody>
      </p:sp>
      <p:sp>
        <p:nvSpPr>
          <p:cNvPr id="23" name="Flowchart: Process 22">
            <a:extLst>
              <a:ext uri="{FF2B5EF4-FFF2-40B4-BE49-F238E27FC236}">
                <a16:creationId xmlns:a16="http://schemas.microsoft.com/office/drawing/2014/main" id="{03E3DE20-1F61-43B1-BF06-29A66BCCDF69}"/>
              </a:ext>
            </a:extLst>
          </p:cNvPr>
          <p:cNvSpPr/>
          <p:nvPr/>
        </p:nvSpPr>
        <p:spPr>
          <a:xfrm>
            <a:off x="3402257" y="732722"/>
            <a:ext cx="3650081" cy="1214940"/>
          </a:xfrm>
          <a:prstGeom prst="flowChartProcess">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800" b="1" dirty="0">
                <a:solidFill>
                  <a:schemeClr val="tx1"/>
                </a:solidFill>
                <a:latin typeface="Arial" panose="020B0604020202020204" pitchFamily="34" charset="0"/>
                <a:cs typeface="Arial" panose="020B0604020202020204" pitchFamily="34" charset="0"/>
              </a:rPr>
              <a:t>2-Research abilities…</a:t>
            </a:r>
          </a:p>
          <a:p>
            <a:pPr algn="just">
              <a:lnSpc>
                <a:spcPct val="150000"/>
              </a:lnSpc>
            </a:pPr>
            <a:r>
              <a:rPr lang="en-GB" sz="800" dirty="0">
                <a:solidFill>
                  <a:schemeClr val="tx1"/>
                </a:solidFill>
                <a:latin typeface="Arial" panose="020B0604020202020204" pitchFamily="34" charset="0"/>
                <a:cs typeface="Arial" panose="020B0604020202020204" pitchFamily="34" charset="0"/>
              </a:rPr>
              <a:t>Research is a detailed study and gathering of information for assignments. It can help build knowledge and understanding through academic reading of books, journals, articles and the internet. </a:t>
            </a:r>
          </a:p>
          <a:p>
            <a:pPr algn="just">
              <a:lnSpc>
                <a:spcPct val="150000"/>
              </a:lnSpc>
            </a:pPr>
            <a:r>
              <a:rPr lang="en-GB" sz="800" dirty="0">
                <a:solidFill>
                  <a:schemeClr val="tx1"/>
                </a:solidFill>
                <a:latin typeface="Arial" panose="020B0604020202020204" pitchFamily="34" charset="0"/>
                <a:cs typeface="Arial" panose="020B0604020202020204" pitchFamily="34" charset="0"/>
              </a:rPr>
              <a:t>Research is important for assignments and helps demonstrate analytical work where a source is analysed and expressed through writing and presentations</a:t>
            </a:r>
            <a:endParaRPr lang="en-GB" sz="800" dirty="0">
              <a:latin typeface="Arial" panose="020B0604020202020204" pitchFamily="34" charset="0"/>
              <a:cs typeface="Arial" panose="020B0604020202020204" pitchFamily="34" charset="0"/>
            </a:endParaRPr>
          </a:p>
        </p:txBody>
      </p:sp>
      <p:sp>
        <p:nvSpPr>
          <p:cNvPr id="24" name="Flowchart: Process 23">
            <a:extLst>
              <a:ext uri="{FF2B5EF4-FFF2-40B4-BE49-F238E27FC236}">
                <a16:creationId xmlns:a16="http://schemas.microsoft.com/office/drawing/2014/main" id="{B79C223D-E26B-4944-B654-4F8737BD634D}"/>
              </a:ext>
            </a:extLst>
          </p:cNvPr>
          <p:cNvSpPr/>
          <p:nvPr/>
        </p:nvSpPr>
        <p:spPr>
          <a:xfrm>
            <a:off x="3396124" y="1947662"/>
            <a:ext cx="3650080" cy="1046145"/>
          </a:xfrm>
          <a:prstGeom prst="flowChartProcess">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800" b="1" dirty="0">
              <a:solidFill>
                <a:schemeClr val="tx1"/>
              </a:solidFill>
              <a:latin typeface="Arial" panose="020B0604020202020204" pitchFamily="34" charset="0"/>
              <a:cs typeface="Arial" panose="020B0604020202020204" pitchFamily="34" charset="0"/>
            </a:endParaRPr>
          </a:p>
          <a:p>
            <a:pPr algn="just"/>
            <a:r>
              <a:rPr lang="en-GB" sz="800" b="1" dirty="0" err="1">
                <a:solidFill>
                  <a:schemeClr val="tx1"/>
                </a:solidFill>
                <a:latin typeface="Arial" panose="020B0604020202020204" pitchFamily="34" charset="0"/>
                <a:cs typeface="Arial" panose="020B0604020202020204" pitchFamily="34" charset="0"/>
              </a:rPr>
              <a:t>Freedman,T</a:t>
            </a:r>
            <a:r>
              <a:rPr lang="en-GB" sz="800" b="1" dirty="0">
                <a:solidFill>
                  <a:schemeClr val="tx1"/>
                </a:solidFill>
                <a:latin typeface="Arial" panose="020B0604020202020204" pitchFamily="34" charset="0"/>
                <a:cs typeface="Arial" panose="020B0604020202020204" pitchFamily="34" charset="0"/>
              </a:rPr>
              <a:t>. (2011) </a:t>
            </a:r>
            <a:r>
              <a:rPr lang="en-GB" sz="800" dirty="0">
                <a:solidFill>
                  <a:schemeClr val="tx1"/>
                </a:solidFill>
                <a:latin typeface="Arial" panose="020B0604020202020204" pitchFamily="34" charset="0"/>
                <a:cs typeface="Arial" panose="020B0604020202020204" pitchFamily="34" charset="0"/>
              </a:rPr>
              <a:t>states in </a:t>
            </a:r>
            <a:r>
              <a:rPr lang="en-GB" sz="8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The Importance of Research for ICT Teachers</a:t>
            </a:r>
            <a:r>
              <a:rPr lang="en-GB" sz="800" b="1" dirty="0">
                <a:solidFill>
                  <a:schemeClr val="tx1"/>
                </a:solidFill>
                <a:latin typeface="Arial" panose="020B0604020202020204" pitchFamily="34" charset="0"/>
                <a:cs typeface="Arial" panose="020B0604020202020204" pitchFamily="34" charset="0"/>
              </a:rPr>
              <a:t> (2011): </a:t>
            </a:r>
            <a:r>
              <a:rPr lang="en-GB" sz="800" dirty="0">
                <a:solidFill>
                  <a:schemeClr val="tx1"/>
                </a:solidFill>
                <a:latin typeface="Arial" panose="020B0604020202020204" pitchFamily="34" charset="0"/>
                <a:cs typeface="Arial" panose="020B0604020202020204" pitchFamily="34" charset="0"/>
              </a:rPr>
              <a:t>"Research can shed light on issues we didn’t even know existed, and can raise questions we hadn’t realised even needed asking." Thus, almost all writers of imaginary and non-fictive tales also do research, for doing so helps them create a good story and/or achieve strong credibility as an academic.</a:t>
            </a:r>
          </a:p>
          <a:p>
            <a:pPr algn="just"/>
            <a:r>
              <a:rPr lang="en-GB" sz="800" dirty="0">
                <a:solidFill>
                  <a:schemeClr val="tx1"/>
                </a:solidFill>
                <a:latin typeface="Arial" panose="020B0604020202020204" pitchFamily="34" charset="0"/>
                <a:cs typeface="Arial" panose="020B0604020202020204" pitchFamily="34" charset="0"/>
                <a:hlinkClick r:id="rId7"/>
              </a:rPr>
              <a:t>https://owlcation.com/academia/Why-Research-is-Important-Within-and-Beyond-the-Academe</a:t>
            </a:r>
            <a:r>
              <a:rPr lang="en-GB" sz="800" dirty="0">
                <a:solidFill>
                  <a:schemeClr val="tx1"/>
                </a:solidFill>
                <a:latin typeface="Arial" panose="020B0604020202020204" pitchFamily="34" charset="0"/>
                <a:cs typeface="Arial" panose="020B0604020202020204" pitchFamily="34" charset="0"/>
              </a:rPr>
              <a:t> (Accessed  23</a:t>
            </a:r>
            <a:r>
              <a:rPr lang="en-GB" sz="800" baseline="30000" dirty="0">
                <a:solidFill>
                  <a:schemeClr val="tx1"/>
                </a:solidFill>
                <a:latin typeface="Arial" panose="020B0604020202020204" pitchFamily="34" charset="0"/>
                <a:cs typeface="Arial" panose="020B0604020202020204" pitchFamily="34" charset="0"/>
              </a:rPr>
              <a:t>RD</a:t>
            </a:r>
            <a:r>
              <a:rPr lang="en-GB" sz="800" dirty="0">
                <a:solidFill>
                  <a:schemeClr val="tx1"/>
                </a:solidFill>
                <a:latin typeface="Arial" panose="020B0604020202020204" pitchFamily="34" charset="0"/>
                <a:cs typeface="Arial" panose="020B0604020202020204" pitchFamily="34" charset="0"/>
              </a:rPr>
              <a:t> September 2018)</a:t>
            </a:r>
          </a:p>
          <a:p>
            <a:pPr algn="ctr"/>
            <a:endParaRPr lang="en-GB" sz="800" dirty="0">
              <a:solidFill>
                <a:schemeClr val="tx1"/>
              </a:solidFill>
            </a:endParaRPr>
          </a:p>
        </p:txBody>
      </p:sp>
      <p:sp>
        <p:nvSpPr>
          <p:cNvPr id="25" name="Flowchart: Process 24">
            <a:extLst>
              <a:ext uri="{FF2B5EF4-FFF2-40B4-BE49-F238E27FC236}">
                <a16:creationId xmlns:a16="http://schemas.microsoft.com/office/drawing/2014/main" id="{ACFCE2D7-F975-458A-8A88-86C9709AB4F7}"/>
              </a:ext>
            </a:extLst>
          </p:cNvPr>
          <p:cNvSpPr/>
          <p:nvPr/>
        </p:nvSpPr>
        <p:spPr>
          <a:xfrm>
            <a:off x="7149798" y="1747078"/>
            <a:ext cx="4856245" cy="1145439"/>
          </a:xfrm>
          <a:prstGeom prst="flowChartProcess">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800" b="1" dirty="0">
              <a:solidFill>
                <a:schemeClr val="tx1"/>
              </a:solidFill>
            </a:endParaRPr>
          </a:p>
          <a:p>
            <a:pPr algn="just"/>
            <a:endParaRPr lang="en-GB" sz="800" b="1" dirty="0">
              <a:solidFill>
                <a:schemeClr val="tx1"/>
              </a:solidFill>
            </a:endParaRPr>
          </a:p>
          <a:p>
            <a:pPr algn="just">
              <a:lnSpc>
                <a:spcPct val="150000"/>
              </a:lnSpc>
            </a:pPr>
            <a:r>
              <a:rPr lang="en-GB" sz="800" b="1" dirty="0">
                <a:solidFill>
                  <a:schemeClr val="tx1"/>
                </a:solidFill>
                <a:latin typeface="Arial" panose="020B0604020202020204" pitchFamily="34" charset="0"/>
                <a:cs typeface="Arial" panose="020B0604020202020204" pitchFamily="34" charset="0"/>
              </a:rPr>
              <a:t>4-Reflective Learning… </a:t>
            </a:r>
          </a:p>
          <a:p>
            <a:pPr algn="just">
              <a:lnSpc>
                <a:spcPct val="150000"/>
              </a:lnSpc>
            </a:pPr>
            <a:r>
              <a:rPr lang="en-GB" sz="800" dirty="0">
                <a:solidFill>
                  <a:schemeClr val="tx1"/>
                </a:solidFill>
                <a:latin typeface="Arial" panose="020B0604020202020204" pitchFamily="34" charset="0"/>
                <a:cs typeface="Arial" panose="020B0604020202020204" pitchFamily="34" charset="0"/>
              </a:rPr>
              <a:t>Refection-in-action allows students to take a step back from what they have learned and reflect on their learning experience. It can develop critical thinking skills, building on what has been learnt  and help to expand future performances.</a:t>
            </a:r>
          </a:p>
          <a:p>
            <a:pPr algn="just">
              <a:lnSpc>
                <a:spcPct val="150000"/>
              </a:lnSpc>
            </a:pPr>
            <a:r>
              <a:rPr lang="en-GB" sz="800" b="1" dirty="0">
                <a:solidFill>
                  <a:schemeClr val="tx1"/>
                </a:solidFill>
                <a:latin typeface="Arial" panose="020B0604020202020204" pitchFamily="34" charset="0"/>
                <a:cs typeface="Arial" panose="020B0604020202020204" pitchFamily="34" charset="0"/>
              </a:rPr>
              <a:t>Reflection-in-action </a:t>
            </a:r>
            <a:r>
              <a:rPr lang="en-GB" sz="800" dirty="0">
                <a:solidFill>
                  <a:schemeClr val="tx1"/>
                </a:solidFill>
                <a:latin typeface="Arial" panose="020B0604020202020204" pitchFamily="34" charset="0"/>
                <a:cs typeface="Arial" panose="020B0604020202020204" pitchFamily="34" charset="0"/>
              </a:rPr>
              <a:t>allows students use analysis of observation. A more hands on approach for example listening, touching  to help with problem solving.</a:t>
            </a:r>
          </a:p>
          <a:p>
            <a:pPr algn="just"/>
            <a:endParaRPr lang="en-GB" dirty="0"/>
          </a:p>
        </p:txBody>
      </p:sp>
      <p:sp>
        <p:nvSpPr>
          <p:cNvPr id="29" name="Flowchart: Process 28">
            <a:extLst>
              <a:ext uri="{FF2B5EF4-FFF2-40B4-BE49-F238E27FC236}">
                <a16:creationId xmlns:a16="http://schemas.microsoft.com/office/drawing/2014/main" id="{17DB6F6A-5D61-44D1-B21E-763F2E71335B}"/>
              </a:ext>
            </a:extLst>
          </p:cNvPr>
          <p:cNvSpPr/>
          <p:nvPr/>
        </p:nvSpPr>
        <p:spPr>
          <a:xfrm>
            <a:off x="7149798" y="2945843"/>
            <a:ext cx="4840121" cy="1080161"/>
          </a:xfrm>
          <a:prstGeom prst="flowChartProcess">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800" b="1" dirty="0">
                <a:solidFill>
                  <a:schemeClr val="tx1"/>
                </a:solidFill>
                <a:latin typeface="Arial" panose="020B0604020202020204" pitchFamily="34" charset="0"/>
                <a:cs typeface="Arial" panose="020B0604020202020204" pitchFamily="34" charset="0"/>
              </a:rPr>
              <a:t>Superficial (= descriptive reflection) </a:t>
            </a:r>
            <a:r>
              <a:rPr lang="en-GB" sz="800" b="1" i="1" dirty="0">
                <a:solidFill>
                  <a:schemeClr val="tx1"/>
                </a:solidFill>
                <a:latin typeface="Arial" panose="020B0604020202020204" pitchFamily="34" charset="0"/>
                <a:cs typeface="Arial" panose="020B0604020202020204" pitchFamily="34" charset="0"/>
              </a:rPr>
              <a:t>non-reflectors</a:t>
            </a:r>
            <a:endParaRPr lang="en-GB" sz="800" b="1" dirty="0">
              <a:solidFill>
                <a:schemeClr val="tx1"/>
              </a:solidFill>
              <a:latin typeface="Arial" panose="020B0604020202020204" pitchFamily="34" charset="0"/>
              <a:cs typeface="Arial" panose="020B0604020202020204" pitchFamily="34" charset="0"/>
            </a:endParaRPr>
          </a:p>
          <a:p>
            <a:pPr algn="just">
              <a:lnSpc>
                <a:spcPct val="150000"/>
              </a:lnSpc>
            </a:pPr>
            <a:r>
              <a:rPr lang="en-GB" sz="800" dirty="0">
                <a:solidFill>
                  <a:schemeClr val="tx1"/>
                </a:solidFill>
                <a:latin typeface="Arial" panose="020B0604020202020204" pitchFamily="34" charset="0"/>
                <a:cs typeface="Arial" panose="020B0604020202020204" pitchFamily="34" charset="0"/>
              </a:rPr>
              <a:t>Reflection at this level is very basic – some would say it is not reflection at all, as it is largely descriptive! However the description should not just be of what happened but should include a description of why those things happened.</a:t>
            </a:r>
          </a:p>
          <a:p>
            <a:pPr algn="just">
              <a:lnSpc>
                <a:spcPct val="150000"/>
              </a:lnSpc>
            </a:pPr>
            <a:r>
              <a:rPr lang="en-GB" sz="800" dirty="0">
                <a:solidFill>
                  <a:schemeClr val="tx1"/>
                </a:solidFill>
                <a:latin typeface="Arial" panose="020B0604020202020204" pitchFamily="34" charset="0"/>
                <a:cs typeface="Arial" panose="020B0604020202020204" pitchFamily="34" charset="0"/>
              </a:rPr>
              <a:t>Reflection at a superficial level makes reference to an existing knowledge base, including differing theories but does not make any comment or critique of them.</a:t>
            </a:r>
          </a:p>
        </p:txBody>
      </p:sp>
      <p:sp>
        <p:nvSpPr>
          <p:cNvPr id="30" name="Flowchart: Process 29">
            <a:extLst>
              <a:ext uri="{FF2B5EF4-FFF2-40B4-BE49-F238E27FC236}">
                <a16:creationId xmlns:a16="http://schemas.microsoft.com/office/drawing/2014/main" id="{D2BB4ED8-6A15-4783-B615-C18FF6EFBFC0}"/>
              </a:ext>
            </a:extLst>
          </p:cNvPr>
          <p:cNvSpPr/>
          <p:nvPr/>
        </p:nvSpPr>
        <p:spPr>
          <a:xfrm>
            <a:off x="7141946" y="4079329"/>
            <a:ext cx="4847973" cy="1062349"/>
          </a:xfrm>
          <a:prstGeom prst="flowChartProcess">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800" b="1" dirty="0">
                <a:solidFill>
                  <a:schemeClr val="tx1"/>
                </a:solidFill>
                <a:latin typeface="Arial" panose="020B0604020202020204" pitchFamily="34" charset="0"/>
                <a:cs typeface="Arial" panose="020B0604020202020204" pitchFamily="34" charset="0"/>
              </a:rPr>
              <a:t>Medium (= dialogic reflection) </a:t>
            </a:r>
            <a:r>
              <a:rPr lang="en-GB" sz="800" b="1" i="1" dirty="0">
                <a:solidFill>
                  <a:schemeClr val="tx1"/>
                </a:solidFill>
                <a:latin typeface="Arial" panose="020B0604020202020204" pitchFamily="34" charset="0"/>
                <a:cs typeface="Arial" panose="020B0604020202020204" pitchFamily="34" charset="0"/>
              </a:rPr>
              <a:t>reflectors</a:t>
            </a:r>
            <a:endParaRPr lang="en-GB" sz="800" b="1" dirty="0">
              <a:solidFill>
                <a:schemeClr val="tx1"/>
              </a:solidFill>
              <a:latin typeface="Arial" panose="020B0604020202020204" pitchFamily="34" charset="0"/>
              <a:cs typeface="Arial" panose="020B0604020202020204" pitchFamily="34" charset="0"/>
            </a:endParaRPr>
          </a:p>
          <a:p>
            <a:pPr algn="just">
              <a:lnSpc>
                <a:spcPct val="150000"/>
              </a:lnSpc>
            </a:pPr>
            <a:r>
              <a:rPr lang="en-GB" sz="800" dirty="0">
                <a:solidFill>
                  <a:schemeClr val="tx1"/>
                </a:solidFill>
                <a:latin typeface="Arial" panose="020B0604020202020204" pitchFamily="34" charset="0"/>
                <a:cs typeface="Arial" panose="020B0604020202020204" pitchFamily="34" charset="0"/>
              </a:rPr>
              <a:t>At this level of reflection, the person takes a step back from what has happened and starts to explore thoughts, feelings, assumptions and gaps in knowledge as part of the problem solving process.</a:t>
            </a:r>
            <a:br>
              <a:rPr lang="en-GB" sz="800" dirty="0">
                <a:solidFill>
                  <a:schemeClr val="tx1"/>
                </a:solidFill>
                <a:latin typeface="Arial" panose="020B0604020202020204" pitchFamily="34" charset="0"/>
                <a:cs typeface="Arial" panose="020B0604020202020204" pitchFamily="34" charset="0"/>
              </a:rPr>
            </a:br>
            <a:r>
              <a:rPr lang="en-GB" sz="800" dirty="0">
                <a:solidFill>
                  <a:schemeClr val="tx1"/>
                </a:solidFill>
                <a:latin typeface="Arial" panose="020B0604020202020204" pitchFamily="34" charset="0"/>
                <a:cs typeface="Arial" panose="020B0604020202020204" pitchFamily="34" charset="0"/>
              </a:rPr>
              <a:t>The reflector makes sense of what has been learnt from the experience and what future action might need to take.</a:t>
            </a:r>
          </a:p>
        </p:txBody>
      </p:sp>
      <p:sp>
        <p:nvSpPr>
          <p:cNvPr id="31" name="Flowchart: Process 30">
            <a:extLst>
              <a:ext uri="{FF2B5EF4-FFF2-40B4-BE49-F238E27FC236}">
                <a16:creationId xmlns:a16="http://schemas.microsoft.com/office/drawing/2014/main" id="{2DA3A122-238C-4C0C-9A97-F9AC8D4B1C72}"/>
              </a:ext>
            </a:extLst>
          </p:cNvPr>
          <p:cNvSpPr/>
          <p:nvPr/>
        </p:nvSpPr>
        <p:spPr>
          <a:xfrm>
            <a:off x="7127220" y="5195002"/>
            <a:ext cx="4862699" cy="1324443"/>
          </a:xfrm>
          <a:prstGeom prst="flowChartProcess">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800" b="1" dirty="0">
                <a:solidFill>
                  <a:schemeClr val="tx1"/>
                </a:solidFill>
                <a:latin typeface="Arial" panose="020B0604020202020204" pitchFamily="34" charset="0"/>
                <a:cs typeface="Arial" panose="020B0604020202020204" pitchFamily="34" charset="0"/>
              </a:rPr>
              <a:t>Deep (= critical reflection) </a:t>
            </a:r>
            <a:r>
              <a:rPr lang="en-GB" sz="800" b="1" i="1" dirty="0">
                <a:solidFill>
                  <a:schemeClr val="tx1"/>
                </a:solidFill>
                <a:latin typeface="Arial" panose="020B0604020202020204" pitchFamily="34" charset="0"/>
                <a:cs typeface="Arial" panose="020B0604020202020204" pitchFamily="34" charset="0"/>
              </a:rPr>
              <a:t>critical reflectors</a:t>
            </a:r>
            <a:endParaRPr lang="en-GB" sz="800" b="1" dirty="0">
              <a:solidFill>
                <a:schemeClr val="tx1"/>
              </a:solidFill>
              <a:latin typeface="Arial" panose="020B0604020202020204" pitchFamily="34" charset="0"/>
              <a:cs typeface="Arial" panose="020B0604020202020204" pitchFamily="34" charset="0"/>
            </a:endParaRPr>
          </a:p>
          <a:p>
            <a:pPr algn="just">
              <a:lnSpc>
                <a:spcPct val="150000"/>
              </a:lnSpc>
            </a:pPr>
            <a:r>
              <a:rPr lang="en-GB" sz="800" dirty="0">
                <a:solidFill>
                  <a:schemeClr val="tx1"/>
                </a:solidFill>
                <a:latin typeface="Arial" panose="020B0604020202020204" pitchFamily="34" charset="0"/>
                <a:cs typeface="Arial" panose="020B0604020202020204" pitchFamily="34" charset="0"/>
              </a:rPr>
              <a:t>This level of reflection has the most depth. This level of reflection shows that the experience has created a change in the person – his/her views of self, relationships, community of practice, society and so on. To do so, the writer needs to be aware of the relevance of multiple perspectives from contexts beyond the chosen incident – and how the learning from the chosen incident will impact on other situations.</a:t>
            </a:r>
          </a:p>
        </p:txBody>
      </p:sp>
      <p:sp>
        <p:nvSpPr>
          <p:cNvPr id="32" name="Rectangle 31">
            <a:extLst>
              <a:ext uri="{FF2B5EF4-FFF2-40B4-BE49-F238E27FC236}">
                <a16:creationId xmlns:a16="http://schemas.microsoft.com/office/drawing/2014/main" id="{E5769FF1-9F1B-46E2-A98F-099D616F066A}"/>
              </a:ext>
            </a:extLst>
          </p:cNvPr>
          <p:cNvSpPr/>
          <p:nvPr/>
        </p:nvSpPr>
        <p:spPr>
          <a:xfrm>
            <a:off x="7127220" y="6519446"/>
            <a:ext cx="5196306" cy="338554"/>
          </a:xfrm>
          <a:prstGeom prst="rect">
            <a:avLst/>
          </a:prstGeom>
        </p:spPr>
        <p:txBody>
          <a:bodyPr wrap="square">
            <a:spAutoFit/>
          </a:bodyPr>
          <a:lstStyle/>
          <a:p>
            <a:r>
              <a:rPr lang="en-GB" sz="800" dirty="0">
                <a:solidFill>
                  <a:srgbClr val="666666"/>
                </a:solidFill>
                <a:latin typeface="&amp;quot"/>
                <a:hlinkClick r:id="rId8"/>
              </a:rPr>
              <a:t>https://latrobe.libguides.com/reflectivepractice</a:t>
            </a:r>
            <a:r>
              <a:rPr lang="en-GB" sz="800" dirty="0">
                <a:solidFill>
                  <a:srgbClr val="666666"/>
                </a:solidFill>
                <a:latin typeface="&amp;quot"/>
              </a:rPr>
              <a:t>  LA Trobe University (Accessed 23</a:t>
            </a:r>
            <a:r>
              <a:rPr lang="en-GB" sz="800" baseline="30000" dirty="0">
                <a:solidFill>
                  <a:srgbClr val="666666"/>
                </a:solidFill>
                <a:latin typeface="&amp;quot"/>
              </a:rPr>
              <a:t>RD</a:t>
            </a:r>
            <a:r>
              <a:rPr lang="en-GB" sz="800" dirty="0">
                <a:solidFill>
                  <a:srgbClr val="666666"/>
                </a:solidFill>
                <a:latin typeface="&amp;quot"/>
              </a:rPr>
              <a:t> September 2018) </a:t>
            </a:r>
            <a:r>
              <a:rPr lang="en-GB" sz="800" dirty="0" err="1">
                <a:solidFill>
                  <a:srgbClr val="666666"/>
                </a:solidFill>
                <a:latin typeface="&amp;quot"/>
              </a:rPr>
              <a:t>Donald.S</a:t>
            </a:r>
            <a:r>
              <a:rPr lang="en-GB" sz="800" dirty="0">
                <a:solidFill>
                  <a:srgbClr val="666666"/>
                </a:solidFill>
                <a:latin typeface="&amp;quot"/>
              </a:rPr>
              <a:t>, (1930-1997)</a:t>
            </a:r>
            <a:endParaRPr lang="en-GB" sz="800" dirty="0"/>
          </a:p>
        </p:txBody>
      </p:sp>
      <p:sp>
        <p:nvSpPr>
          <p:cNvPr id="34" name="Flowchart: Process 33">
            <a:extLst>
              <a:ext uri="{FF2B5EF4-FFF2-40B4-BE49-F238E27FC236}">
                <a16:creationId xmlns:a16="http://schemas.microsoft.com/office/drawing/2014/main" id="{F9000237-5DE5-4209-B4A5-BC1F86D2E7C9}"/>
              </a:ext>
            </a:extLst>
          </p:cNvPr>
          <p:cNvSpPr/>
          <p:nvPr/>
        </p:nvSpPr>
        <p:spPr>
          <a:xfrm>
            <a:off x="3396124" y="100055"/>
            <a:ext cx="8632747" cy="533637"/>
          </a:xfrm>
          <a:prstGeom prst="flowChartProcess">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Developing Critical Thinking Through Education…</a:t>
            </a:r>
          </a:p>
        </p:txBody>
      </p:sp>
      <p:sp>
        <p:nvSpPr>
          <p:cNvPr id="38" name="Flowchart: Process 37">
            <a:extLst>
              <a:ext uri="{FF2B5EF4-FFF2-40B4-BE49-F238E27FC236}">
                <a16:creationId xmlns:a16="http://schemas.microsoft.com/office/drawing/2014/main" id="{A9795180-CA55-4801-AF3C-31A41191CCD9}"/>
              </a:ext>
            </a:extLst>
          </p:cNvPr>
          <p:cNvSpPr/>
          <p:nvPr/>
        </p:nvSpPr>
        <p:spPr>
          <a:xfrm>
            <a:off x="7149798" y="732723"/>
            <a:ext cx="4846575" cy="915324"/>
          </a:xfrm>
          <a:prstGeom prst="flowChartProcess">
            <a:avLst/>
          </a:prstGeom>
          <a:solidFill>
            <a:schemeClr val="accent2">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800" b="1" dirty="0">
                <a:solidFill>
                  <a:schemeClr val="tx1"/>
                </a:solidFill>
                <a:latin typeface="Arial" panose="020B0604020202020204" pitchFamily="34" charset="0"/>
                <a:cs typeface="Arial" panose="020B0604020202020204" pitchFamily="34" charset="0"/>
              </a:rPr>
              <a:t>What is Critical Thinking?...</a:t>
            </a:r>
          </a:p>
          <a:p>
            <a:pPr algn="just">
              <a:lnSpc>
                <a:spcPct val="150000"/>
              </a:lnSpc>
            </a:pPr>
            <a:r>
              <a:rPr lang="en-GB" sz="800" dirty="0">
                <a:solidFill>
                  <a:schemeClr val="tx1"/>
                </a:solidFill>
                <a:latin typeface="Arial" panose="020B0604020202020204" pitchFamily="34" charset="0"/>
                <a:cs typeface="Arial" panose="020B0604020202020204" pitchFamily="34" charset="0"/>
              </a:rPr>
              <a:t>Critical thinking is a wide range of abilities applied to academic studies enabling students to demonstrate a range of skills. It is not one defined skill alone but the ability to use  a number of qualities and skills to think critical. This is done through practice and which will help evolve skills and a deeper understandings of knowledge.</a:t>
            </a:r>
          </a:p>
        </p:txBody>
      </p:sp>
      <p:sp>
        <p:nvSpPr>
          <p:cNvPr id="39" name="Rectangle 38">
            <a:extLst>
              <a:ext uri="{FF2B5EF4-FFF2-40B4-BE49-F238E27FC236}">
                <a16:creationId xmlns:a16="http://schemas.microsoft.com/office/drawing/2014/main" id="{6E82CFB3-3FC4-4AC7-9736-DEED89560CAD}"/>
              </a:ext>
            </a:extLst>
          </p:cNvPr>
          <p:cNvSpPr/>
          <p:nvPr/>
        </p:nvSpPr>
        <p:spPr>
          <a:xfrm>
            <a:off x="3407256" y="6650223"/>
            <a:ext cx="4249916" cy="215444"/>
          </a:xfrm>
          <a:prstGeom prst="rect">
            <a:avLst/>
          </a:prstGeom>
        </p:spPr>
        <p:txBody>
          <a:bodyPr wrap="square">
            <a:spAutoFit/>
          </a:bodyPr>
          <a:lstStyle/>
          <a:p>
            <a:r>
              <a:rPr lang="en-GB" sz="800" dirty="0">
                <a:hlinkClick r:id="rId9"/>
              </a:rPr>
              <a:t>https://www.virtuallibrary.info/critical-thinking.html</a:t>
            </a:r>
            <a:r>
              <a:rPr lang="en-GB" sz="800" dirty="0"/>
              <a:t> [Accessed 23RD September]</a:t>
            </a:r>
          </a:p>
        </p:txBody>
      </p:sp>
    </p:spTree>
    <p:extLst>
      <p:ext uri="{BB962C8B-B14F-4D97-AF65-F5344CB8AC3E}">
        <p14:creationId xmlns:p14="http://schemas.microsoft.com/office/powerpoint/2010/main" val="1156353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E4A8FFA-2A70-475E-92B2-9DF13E8183A6}"/>
              </a:ext>
            </a:extLst>
          </p:cNvPr>
          <p:cNvSpPr/>
          <p:nvPr/>
        </p:nvSpPr>
        <p:spPr>
          <a:xfrm>
            <a:off x="668118" y="1427582"/>
            <a:ext cx="2078967" cy="338554"/>
          </a:xfrm>
          <a:prstGeom prst="rect">
            <a:avLst/>
          </a:prstGeom>
        </p:spPr>
        <p:txBody>
          <a:bodyPr wrap="none">
            <a:spAutoFit/>
          </a:bodyPr>
          <a:lstStyle/>
          <a:p>
            <a:r>
              <a:rPr lang="en-GB" sz="1600" dirty="0" err="1">
                <a:latin typeface="Arial" panose="020B0604020202020204" pitchFamily="34" charset="0"/>
                <a:cs typeface="Arial" panose="020B0604020202020204" pitchFamily="34" charset="0"/>
              </a:rPr>
              <a:t>Freedman,T</a:t>
            </a:r>
            <a:r>
              <a:rPr lang="en-GB" sz="1600" dirty="0">
                <a:latin typeface="Arial" panose="020B0604020202020204" pitchFamily="34" charset="0"/>
                <a:cs typeface="Arial" panose="020B0604020202020204" pitchFamily="34" charset="0"/>
              </a:rPr>
              <a:t>. (2011) </a:t>
            </a:r>
            <a:endParaRPr lang="en-GB" sz="1600" dirty="0"/>
          </a:p>
        </p:txBody>
      </p:sp>
      <p:sp>
        <p:nvSpPr>
          <p:cNvPr id="4" name="Rectangle 3">
            <a:extLst>
              <a:ext uri="{FF2B5EF4-FFF2-40B4-BE49-F238E27FC236}">
                <a16:creationId xmlns:a16="http://schemas.microsoft.com/office/drawing/2014/main" id="{82F3E895-27E8-4319-9D20-24139C1A285E}"/>
              </a:ext>
            </a:extLst>
          </p:cNvPr>
          <p:cNvSpPr/>
          <p:nvPr/>
        </p:nvSpPr>
        <p:spPr>
          <a:xfrm>
            <a:off x="685815" y="750030"/>
            <a:ext cx="4219425" cy="338554"/>
          </a:xfrm>
          <a:prstGeom prst="rect">
            <a:avLst/>
          </a:prstGeom>
        </p:spPr>
        <p:txBody>
          <a:bodyPr wrap="none">
            <a:spAutoFit/>
          </a:bodyPr>
          <a:lstStyle/>
          <a:p>
            <a:r>
              <a:rPr lang="en-GB" sz="1600" dirty="0" err="1">
                <a:latin typeface="Arial" panose="020B0604020202020204" pitchFamily="34" charset="0"/>
                <a:cs typeface="Arial" panose="020B0604020202020204" pitchFamily="34" charset="0"/>
              </a:rPr>
              <a:t>Cottrell.S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The study Skills Handbook (1999)</a:t>
            </a:r>
            <a:endParaRPr lang="en-GB" sz="1600" dirty="0"/>
          </a:p>
        </p:txBody>
      </p:sp>
      <p:sp>
        <p:nvSpPr>
          <p:cNvPr id="5" name="Rectangle 4">
            <a:extLst>
              <a:ext uri="{FF2B5EF4-FFF2-40B4-BE49-F238E27FC236}">
                <a16:creationId xmlns:a16="http://schemas.microsoft.com/office/drawing/2014/main" id="{B340195E-15B5-40BA-9B3C-6BBD3617BC3D}"/>
              </a:ext>
            </a:extLst>
          </p:cNvPr>
          <p:cNvSpPr/>
          <p:nvPr/>
        </p:nvSpPr>
        <p:spPr>
          <a:xfrm>
            <a:off x="601597" y="3071463"/>
            <a:ext cx="6096000" cy="646331"/>
          </a:xfrm>
          <a:prstGeom prst="rect">
            <a:avLst/>
          </a:prstGeom>
        </p:spPr>
        <p:txBody>
          <a:bodyPr>
            <a:spAutoFit/>
          </a:bodyPr>
          <a:lstStyle/>
          <a:p>
            <a:r>
              <a:rPr lang="en-GB" dirty="0">
                <a:solidFill>
                  <a:srgbClr val="666666"/>
                </a:solidFill>
                <a:latin typeface="&amp;quot"/>
                <a:hlinkClick r:id="rId2"/>
              </a:rPr>
              <a:t>https://latrobe.libguides.com/reflectivepractice</a:t>
            </a:r>
            <a:r>
              <a:rPr lang="en-GB" dirty="0">
                <a:solidFill>
                  <a:srgbClr val="666666"/>
                </a:solidFill>
                <a:latin typeface="&amp;quot"/>
              </a:rPr>
              <a:t>  LA Trobe University (Accessed 23</a:t>
            </a:r>
            <a:r>
              <a:rPr lang="en-GB" baseline="30000" dirty="0">
                <a:solidFill>
                  <a:srgbClr val="666666"/>
                </a:solidFill>
                <a:latin typeface="&amp;quot"/>
              </a:rPr>
              <a:t>RD</a:t>
            </a:r>
            <a:r>
              <a:rPr lang="en-GB" dirty="0">
                <a:solidFill>
                  <a:srgbClr val="666666"/>
                </a:solidFill>
                <a:latin typeface="&amp;quot"/>
              </a:rPr>
              <a:t> September 2018)</a:t>
            </a:r>
            <a:endParaRPr lang="en-GB" dirty="0"/>
          </a:p>
        </p:txBody>
      </p:sp>
      <p:sp>
        <p:nvSpPr>
          <p:cNvPr id="6" name="Rectangle 5">
            <a:extLst>
              <a:ext uri="{FF2B5EF4-FFF2-40B4-BE49-F238E27FC236}">
                <a16:creationId xmlns:a16="http://schemas.microsoft.com/office/drawing/2014/main" id="{8BC241FF-8D4B-4E9A-B699-42C0A4EF847F}"/>
              </a:ext>
            </a:extLst>
          </p:cNvPr>
          <p:cNvSpPr/>
          <p:nvPr/>
        </p:nvSpPr>
        <p:spPr>
          <a:xfrm>
            <a:off x="601597" y="1885281"/>
            <a:ext cx="6096000" cy="872034"/>
          </a:xfrm>
          <a:prstGeom prst="rect">
            <a:avLst/>
          </a:prstGeom>
        </p:spPr>
        <p:txBody>
          <a:bodyPr>
            <a:spAutoFit/>
          </a:bodyPr>
          <a:lstStyle/>
          <a:p>
            <a:pPr algn="just">
              <a:lnSpc>
                <a:spcPct val="150000"/>
              </a:lnSpc>
            </a:pP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https://www.oxford-royale.co.uk/articles/13-skills-university.html</a:t>
            </a:r>
            <a:r>
              <a:rPr lang="en-GB" dirty="0">
                <a:latin typeface="Arial" panose="020B0604020202020204" pitchFamily="34" charset="0"/>
                <a:cs typeface="Arial" panose="020B0604020202020204" pitchFamily="34" charset="0"/>
              </a:rPr>
              <a:t> (Accessed: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September 2018)</a:t>
            </a:r>
          </a:p>
        </p:txBody>
      </p:sp>
      <p:sp>
        <p:nvSpPr>
          <p:cNvPr id="7" name="Rectangle 6">
            <a:extLst>
              <a:ext uri="{FF2B5EF4-FFF2-40B4-BE49-F238E27FC236}">
                <a16:creationId xmlns:a16="http://schemas.microsoft.com/office/drawing/2014/main" id="{9CCF5818-5CE5-4803-9106-D3A4B01691A8}"/>
              </a:ext>
            </a:extLst>
          </p:cNvPr>
          <p:cNvSpPr/>
          <p:nvPr/>
        </p:nvSpPr>
        <p:spPr>
          <a:xfrm>
            <a:off x="668118" y="1058250"/>
            <a:ext cx="2073003" cy="338554"/>
          </a:xfrm>
          <a:prstGeom prst="rect">
            <a:avLst/>
          </a:prstGeom>
        </p:spPr>
        <p:txBody>
          <a:bodyPr wrap="none">
            <a:spAutoFit/>
          </a:bodyPr>
          <a:lstStyle/>
          <a:p>
            <a:r>
              <a:rPr lang="en-GB" sz="1600" dirty="0" err="1">
                <a:latin typeface="&amp;quot"/>
              </a:rPr>
              <a:t>Donald.S</a:t>
            </a:r>
            <a:r>
              <a:rPr lang="en-GB" sz="1600" dirty="0">
                <a:latin typeface="&amp;quot"/>
              </a:rPr>
              <a:t>, (1930-1997)</a:t>
            </a:r>
            <a:endParaRPr lang="en-GB" sz="1600" dirty="0"/>
          </a:p>
        </p:txBody>
      </p:sp>
    </p:spTree>
    <p:extLst>
      <p:ext uri="{BB962C8B-B14F-4D97-AF65-F5344CB8AC3E}">
        <p14:creationId xmlns:p14="http://schemas.microsoft.com/office/powerpoint/2010/main" val="540845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3454</TotalTime>
  <Words>906</Words>
  <Application>Microsoft Office PowerPoint</Application>
  <PresentationFormat>Widescreen</PresentationFormat>
  <Paragraphs>53</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&amp;quot</vt:lpstr>
      <vt:lpstr>Arial</vt:lpstr>
      <vt:lpstr>Calibri</vt:lpstr>
      <vt:lpstr>Calibri Light</vt:lpstr>
      <vt:lpstr>Office Theme</vt:lpstr>
      <vt:lpstr>Lucy Grimes</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Lucy Grimes</dc:title>
  <dc:creator>Toshiba</dc:creator>
  <cp:lastModifiedBy>Toshiba</cp:lastModifiedBy>
  <cp:revision>56</cp:revision>
  <dcterms:created xsi:type="dcterms:W3CDTF">2018-09-11T13:03:29Z</dcterms:created>
  <dcterms:modified xsi:type="dcterms:W3CDTF">2018-09-26T20:06:27Z</dcterms:modified>
</cp:coreProperties>
</file>