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4630400" cy="8229600"/>
  <p:notesSz cx="8229600" cy="14630400"/>
  <p:embeddedFontLst>
    <p:embeddedFont>
      <p:font typeface="DM Sans Light" panose="020B0604020202020204" charset="0"/>
      <p:regular r:id="rId12"/>
    </p:embeddedFont>
    <p:embeddedFont>
      <p:font typeface="Manrope"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1" d="100"/>
          <a:sy n="71" d="100"/>
        </p:scale>
        <p:origin x="56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5549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6F8F99"/>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00"/>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272525"/>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sv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1.sv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hyperlink" Target="http://Mo.Work" TargetMode="Externa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png"/><Relationship Id="rId18" Type="http://schemas.openxmlformats.org/officeDocument/2006/relationships/image" Target="../media/image39.svg"/><Relationship Id="rId3" Type="http://schemas.openxmlformats.org/officeDocument/2006/relationships/image" Target="../media/image23.png"/><Relationship Id="rId21" Type="http://schemas.openxmlformats.org/officeDocument/2006/relationships/image" Target="../media/image42.svg"/><Relationship Id="rId7" Type="http://schemas.openxmlformats.org/officeDocument/2006/relationships/image" Target="../media/image28.png"/><Relationship Id="rId12" Type="http://schemas.openxmlformats.org/officeDocument/2006/relationships/image" Target="../media/image33.svg"/><Relationship Id="rId17" Type="http://schemas.openxmlformats.org/officeDocument/2006/relationships/image" Target="../media/image38.png"/><Relationship Id="rId2" Type="http://schemas.openxmlformats.org/officeDocument/2006/relationships/notesSlide" Target="../notesSlides/notesSlide9.xml"/><Relationship Id="rId16" Type="http://schemas.openxmlformats.org/officeDocument/2006/relationships/image" Target="../media/image37.png"/><Relationship Id="rId20" Type="http://schemas.openxmlformats.org/officeDocument/2006/relationships/image" Target="../media/image41.png"/><Relationship Id="rId1" Type="http://schemas.openxmlformats.org/officeDocument/2006/relationships/slideLayout" Target="../slideLayouts/slideLayout10.xml"/><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5" Type="http://schemas.openxmlformats.org/officeDocument/2006/relationships/image" Target="../media/image36.svg"/><Relationship Id="rId10" Type="http://schemas.openxmlformats.org/officeDocument/2006/relationships/image" Target="../media/image31.png"/><Relationship Id="rId19" Type="http://schemas.openxmlformats.org/officeDocument/2006/relationships/image" Target="../media/image40.png"/><Relationship Id="rId4" Type="http://schemas.openxmlformats.org/officeDocument/2006/relationships/image" Target="../media/image25.png"/><Relationship Id="rId9" Type="http://schemas.openxmlformats.org/officeDocument/2006/relationships/image" Target="../media/image30.svg"/><Relationship Id="rId1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961073"/>
            <a:ext cx="7556421" cy="1721644"/>
          </a:xfrm>
          <a:prstGeom prst="rect">
            <a:avLst/>
          </a:prstGeom>
          <a:noFill/>
          <a:ln/>
        </p:spPr>
        <p:txBody>
          <a:bodyPr wrap="square" lIns="0" tIns="0" rIns="0" bIns="0" rtlCol="0" anchor="t"/>
          <a:lstStyle/>
          <a:p>
            <a:pPr marL="0" indent="0" algn="l">
              <a:lnSpc>
                <a:spcPts val="6750"/>
              </a:lnSpc>
              <a:buNone/>
            </a:pPr>
            <a:r>
              <a:rPr lang="en-US" sz="6150" dirty="0">
                <a:solidFill>
                  <a:srgbClr val="000000"/>
                </a:solidFill>
                <a:latin typeface="DM Sans Light" pitchFamily="34" charset="0"/>
                <a:ea typeface="DM Sans Light" pitchFamily="34" charset="-122"/>
                <a:cs typeface="DM Sans Light" pitchFamily="34" charset="-120"/>
              </a:rPr>
              <a:t>Compensation and Rewards in the NHS</a:t>
            </a:r>
            <a:endParaRPr lang="en-US" sz="6150" dirty="0"/>
          </a:p>
        </p:txBody>
      </p:sp>
      <p:sp>
        <p:nvSpPr>
          <p:cNvPr id="4" name="Text 1"/>
          <p:cNvSpPr/>
          <p:nvPr/>
        </p:nvSpPr>
        <p:spPr>
          <a:xfrm>
            <a:off x="793790" y="3022878"/>
            <a:ext cx="7556421" cy="317540"/>
          </a:xfrm>
          <a:prstGeom prst="rect">
            <a:avLst/>
          </a:prstGeom>
          <a:noFill/>
          <a:ln/>
        </p:spPr>
        <p:txBody>
          <a:bodyPr wrap="none" lIns="0" tIns="0" rIns="0" bIns="0" rtlCol="0" anchor="t"/>
          <a:lstStyle/>
          <a:p>
            <a:pPr marL="0" indent="0" algn="l">
              <a:lnSpc>
                <a:spcPts val="2500"/>
              </a:lnSpc>
              <a:buNone/>
            </a:pPr>
            <a:r>
              <a:rPr lang="en-US" sz="1750" dirty="0">
                <a:solidFill>
                  <a:srgbClr val="000000"/>
                </a:solidFill>
                <a:latin typeface="Manrope" pitchFamily="34" charset="0"/>
                <a:ea typeface="Manrope" pitchFamily="34" charset="-122"/>
                <a:cs typeface="Manrope" pitchFamily="34" charset="-120"/>
              </a:rPr>
              <a:t>HCM Challenges, Root Causes and Evidence-Based Solutions</a:t>
            </a:r>
            <a:endParaRPr lang="en-US" sz="1750" dirty="0"/>
          </a:p>
        </p:txBody>
      </p:sp>
      <p:pic>
        <p:nvPicPr>
          <p:cNvPr id="5" name="Image 1" descr="preencoded.png"/>
          <p:cNvPicPr>
            <a:picLocks noChangeAspect="1"/>
          </p:cNvPicPr>
          <p:nvPr/>
        </p:nvPicPr>
        <p:blipFill>
          <a:blip r:embed="rId4"/>
          <a:stretch>
            <a:fillRect/>
          </a:stretch>
        </p:blipFill>
        <p:spPr>
          <a:xfrm>
            <a:off x="793790" y="3595568"/>
            <a:ext cx="5522357" cy="623768"/>
          </a:xfrm>
          <a:prstGeom prst="rect">
            <a:avLst/>
          </a:prstGeom>
        </p:spPr>
      </p:pic>
      <p:sp>
        <p:nvSpPr>
          <p:cNvPr id="6" name="Text 2"/>
          <p:cNvSpPr/>
          <p:nvPr/>
        </p:nvSpPr>
        <p:spPr>
          <a:xfrm>
            <a:off x="793790" y="4474488"/>
            <a:ext cx="7556421" cy="317540"/>
          </a:xfrm>
          <a:prstGeom prst="rect">
            <a:avLst/>
          </a:prstGeom>
          <a:noFill/>
          <a:ln/>
        </p:spPr>
        <p:txBody>
          <a:bodyPr wrap="none" lIns="0" tIns="0" rIns="0" bIns="0" rtlCol="0" anchor="t"/>
          <a:lstStyle/>
          <a:p>
            <a:pPr marL="0" indent="0" algn="l">
              <a:lnSpc>
                <a:spcPts val="2500"/>
              </a:lnSpc>
              <a:buNone/>
            </a:pPr>
            <a:r>
              <a:rPr lang="en-US" sz="1750" b="1" dirty="0">
                <a:solidFill>
                  <a:srgbClr val="000000"/>
                </a:solidFill>
                <a:latin typeface="Manrope" pitchFamily="34" charset="0"/>
                <a:ea typeface="Manrope" pitchFamily="34" charset="-122"/>
                <a:cs typeface="Manrope" pitchFamily="34" charset="-120"/>
              </a:rPr>
              <a:t>Course:</a:t>
            </a:r>
            <a:r>
              <a:rPr lang="en-US" sz="1750" dirty="0">
                <a:solidFill>
                  <a:srgbClr val="000000"/>
                </a:solidFill>
                <a:latin typeface="Manrope" pitchFamily="34" charset="0"/>
                <a:ea typeface="Manrope" pitchFamily="34" charset="-122"/>
                <a:cs typeface="Manrope" pitchFamily="34" charset="-120"/>
              </a:rPr>
              <a:t> Human Capital Management |  </a:t>
            </a:r>
            <a:r>
              <a:rPr lang="en-US" sz="1750" b="1" dirty="0">
                <a:solidFill>
                  <a:srgbClr val="000000"/>
                </a:solidFill>
                <a:latin typeface="Manrope" pitchFamily="34" charset="0"/>
                <a:ea typeface="Manrope" pitchFamily="34" charset="-122"/>
                <a:cs typeface="Manrope" pitchFamily="34" charset="-120"/>
              </a:rPr>
              <a:t>Group 6</a:t>
            </a:r>
            <a:endParaRPr lang="en-US" sz="1750" dirty="0"/>
          </a:p>
        </p:txBody>
      </p:sp>
      <p:sp>
        <p:nvSpPr>
          <p:cNvPr id="7" name="Shape 3"/>
          <p:cNvSpPr/>
          <p:nvPr/>
        </p:nvSpPr>
        <p:spPr>
          <a:xfrm>
            <a:off x="793790" y="5047178"/>
            <a:ext cx="2367558" cy="2221230"/>
          </a:xfrm>
          <a:prstGeom prst="roundRect">
            <a:avLst>
              <a:gd name="adj" fmla="val 9191"/>
            </a:avLst>
          </a:prstGeom>
          <a:solidFill>
            <a:srgbClr val="6F8F99"/>
          </a:solidFill>
          <a:ln w="30480">
            <a:solidFill>
              <a:srgbClr val="BADDDB"/>
            </a:solidFill>
            <a:prstDash val="solid"/>
          </a:ln>
        </p:spPr>
      </p:sp>
      <p:sp>
        <p:nvSpPr>
          <p:cNvPr id="8" name="Text 4"/>
          <p:cNvSpPr/>
          <p:nvPr/>
        </p:nvSpPr>
        <p:spPr>
          <a:xfrm>
            <a:off x="1051084" y="5304473"/>
            <a:ext cx="1852970" cy="935474"/>
          </a:xfrm>
          <a:prstGeom prst="rect">
            <a:avLst/>
          </a:prstGeom>
          <a:noFill/>
          <a:ln/>
        </p:spPr>
        <p:txBody>
          <a:bodyPr wrap="squar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Shariara Mahmud Rafat</a:t>
            </a:r>
            <a:endParaRPr lang="en-US" sz="2200" dirty="0"/>
          </a:p>
        </p:txBody>
      </p:sp>
      <p:sp>
        <p:nvSpPr>
          <p:cNvPr id="9" name="Text 5"/>
          <p:cNvSpPr/>
          <p:nvPr/>
        </p:nvSpPr>
        <p:spPr>
          <a:xfrm>
            <a:off x="1051084" y="6376035"/>
            <a:ext cx="1852970" cy="635079"/>
          </a:xfrm>
          <a:prstGeom prst="rect">
            <a:avLst/>
          </a:prstGeom>
          <a:noFill/>
          <a:ln/>
        </p:spPr>
        <p:txBody>
          <a:bodyPr wrap="square" lIns="0" tIns="0" rIns="0" bIns="0" rtlCol="0" anchor="t"/>
          <a:lstStyle/>
          <a:p>
            <a:pPr marL="0" indent="0" algn="ctr">
              <a:lnSpc>
                <a:spcPts val="2500"/>
              </a:lnSpc>
              <a:buNone/>
            </a:pPr>
            <a:r>
              <a:rPr lang="en-US" sz="1750" dirty="0">
                <a:solidFill>
                  <a:srgbClr val="000000"/>
                </a:solidFill>
                <a:latin typeface="Manrope" pitchFamily="34" charset="0"/>
                <a:ea typeface="Manrope" pitchFamily="34" charset="-122"/>
                <a:cs typeface="Manrope" pitchFamily="34" charset="-120"/>
              </a:rPr>
              <a:t>Student ID: 2521546</a:t>
            </a:r>
            <a:endParaRPr lang="en-US" sz="1750" dirty="0"/>
          </a:p>
        </p:txBody>
      </p:sp>
      <p:sp>
        <p:nvSpPr>
          <p:cNvPr id="10" name="Shape 6"/>
          <p:cNvSpPr/>
          <p:nvPr/>
        </p:nvSpPr>
        <p:spPr>
          <a:xfrm>
            <a:off x="3388162" y="5047178"/>
            <a:ext cx="2367558" cy="2221230"/>
          </a:xfrm>
          <a:prstGeom prst="roundRect">
            <a:avLst>
              <a:gd name="adj" fmla="val 9191"/>
            </a:avLst>
          </a:prstGeom>
          <a:solidFill>
            <a:srgbClr val="6F8F99"/>
          </a:solidFill>
          <a:ln w="30480">
            <a:solidFill>
              <a:srgbClr val="BADDDB"/>
            </a:solidFill>
            <a:prstDash val="solid"/>
          </a:ln>
        </p:spPr>
      </p:sp>
      <p:sp>
        <p:nvSpPr>
          <p:cNvPr id="11" name="Text 7"/>
          <p:cNvSpPr/>
          <p:nvPr/>
        </p:nvSpPr>
        <p:spPr>
          <a:xfrm>
            <a:off x="3645456" y="5304473"/>
            <a:ext cx="1852970" cy="623649"/>
          </a:xfrm>
          <a:prstGeom prst="rect">
            <a:avLst/>
          </a:prstGeom>
          <a:noFill/>
          <a:ln/>
        </p:spPr>
        <p:txBody>
          <a:bodyPr wrap="squar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Ikhtear Mahbub</a:t>
            </a:r>
            <a:endParaRPr lang="en-US" sz="2200" dirty="0"/>
          </a:p>
        </p:txBody>
      </p:sp>
      <p:sp>
        <p:nvSpPr>
          <p:cNvPr id="12" name="Text 8"/>
          <p:cNvSpPr/>
          <p:nvPr/>
        </p:nvSpPr>
        <p:spPr>
          <a:xfrm>
            <a:off x="3645456" y="6064210"/>
            <a:ext cx="1852970" cy="635079"/>
          </a:xfrm>
          <a:prstGeom prst="rect">
            <a:avLst/>
          </a:prstGeom>
          <a:noFill/>
          <a:ln/>
        </p:spPr>
        <p:txBody>
          <a:bodyPr wrap="square" lIns="0" tIns="0" rIns="0" bIns="0" rtlCol="0" anchor="t"/>
          <a:lstStyle/>
          <a:p>
            <a:pPr marL="0" indent="0" algn="ctr">
              <a:lnSpc>
                <a:spcPts val="2500"/>
              </a:lnSpc>
              <a:buNone/>
            </a:pPr>
            <a:r>
              <a:rPr lang="en-US" sz="1750" dirty="0">
                <a:solidFill>
                  <a:srgbClr val="000000"/>
                </a:solidFill>
                <a:latin typeface="Manrope" pitchFamily="34" charset="0"/>
                <a:ea typeface="Manrope" pitchFamily="34" charset="-122"/>
                <a:cs typeface="Manrope" pitchFamily="34" charset="-120"/>
              </a:rPr>
              <a:t>Student ID: 2527585</a:t>
            </a:r>
            <a:endParaRPr lang="en-US" sz="1750" dirty="0"/>
          </a:p>
        </p:txBody>
      </p:sp>
      <p:sp>
        <p:nvSpPr>
          <p:cNvPr id="13" name="Shape 9"/>
          <p:cNvSpPr/>
          <p:nvPr/>
        </p:nvSpPr>
        <p:spPr>
          <a:xfrm>
            <a:off x="5982533" y="5047178"/>
            <a:ext cx="2367558" cy="2221230"/>
          </a:xfrm>
          <a:prstGeom prst="roundRect">
            <a:avLst>
              <a:gd name="adj" fmla="val 9191"/>
            </a:avLst>
          </a:prstGeom>
          <a:solidFill>
            <a:srgbClr val="6F8F99"/>
          </a:solidFill>
          <a:ln w="30480">
            <a:solidFill>
              <a:srgbClr val="BADDDB"/>
            </a:solidFill>
            <a:prstDash val="solid"/>
          </a:ln>
        </p:spPr>
      </p:sp>
      <p:sp>
        <p:nvSpPr>
          <p:cNvPr id="14" name="Text 10"/>
          <p:cNvSpPr/>
          <p:nvPr/>
        </p:nvSpPr>
        <p:spPr>
          <a:xfrm>
            <a:off x="6239828" y="5304473"/>
            <a:ext cx="1852970" cy="311825"/>
          </a:xfrm>
          <a:prstGeom prst="rect">
            <a:avLst/>
          </a:prstGeom>
          <a:noFill/>
          <a:ln/>
        </p:spPr>
        <p:txBody>
          <a:bodyPr wrap="non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Mehedi Kobir</a:t>
            </a:r>
            <a:endParaRPr lang="en-US" sz="2200" dirty="0"/>
          </a:p>
        </p:txBody>
      </p:sp>
      <p:sp>
        <p:nvSpPr>
          <p:cNvPr id="15" name="Text 11"/>
          <p:cNvSpPr/>
          <p:nvPr/>
        </p:nvSpPr>
        <p:spPr>
          <a:xfrm>
            <a:off x="6239828" y="5752386"/>
            <a:ext cx="1852970" cy="635079"/>
          </a:xfrm>
          <a:prstGeom prst="rect">
            <a:avLst/>
          </a:prstGeom>
          <a:noFill/>
          <a:ln/>
        </p:spPr>
        <p:txBody>
          <a:bodyPr wrap="square" lIns="0" tIns="0" rIns="0" bIns="0" rtlCol="0" anchor="t"/>
          <a:lstStyle/>
          <a:p>
            <a:pPr marL="0" indent="0" algn="ctr">
              <a:lnSpc>
                <a:spcPts val="2500"/>
              </a:lnSpc>
              <a:buNone/>
            </a:pPr>
            <a:r>
              <a:rPr lang="en-US" sz="1750" dirty="0">
                <a:solidFill>
                  <a:srgbClr val="000000"/>
                </a:solidFill>
                <a:latin typeface="Manrope" pitchFamily="34" charset="0"/>
                <a:ea typeface="Manrope" pitchFamily="34" charset="-122"/>
                <a:cs typeface="Manrope" pitchFamily="34" charset="-120"/>
              </a:rPr>
              <a:t>Student ID: 2521541</a:t>
            </a:r>
            <a:endParaRPr lang="en-US" sz="1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00000">
              <a:alpha val="80000"/>
            </a:srgbClr>
          </a:solidFill>
          <a:ln/>
        </p:spPr>
      </p:sp>
      <p:sp>
        <p:nvSpPr>
          <p:cNvPr id="4" name="Shape 1"/>
          <p:cNvSpPr/>
          <p:nvPr/>
        </p:nvSpPr>
        <p:spPr>
          <a:xfrm>
            <a:off x="793790" y="1622465"/>
            <a:ext cx="1149906" cy="389930"/>
          </a:xfrm>
          <a:prstGeom prst="roundRect">
            <a:avLst>
              <a:gd name="adj" fmla="val 41884"/>
            </a:avLst>
          </a:prstGeom>
          <a:solidFill>
            <a:srgbClr val="0C403D"/>
          </a:solidFill>
          <a:ln/>
        </p:spPr>
      </p:sp>
      <p:sp>
        <p:nvSpPr>
          <p:cNvPr id="5" name="Text 2"/>
          <p:cNvSpPr/>
          <p:nvPr/>
        </p:nvSpPr>
        <p:spPr>
          <a:xfrm>
            <a:off x="929878" y="1690449"/>
            <a:ext cx="877729" cy="253960"/>
          </a:xfrm>
          <a:prstGeom prst="rect">
            <a:avLst/>
          </a:prstGeom>
          <a:noFill/>
          <a:ln/>
        </p:spPr>
        <p:txBody>
          <a:bodyPr wrap="none" lIns="0" tIns="0" rIns="0" bIns="0" rtlCol="0" anchor="t"/>
          <a:lstStyle/>
          <a:p>
            <a:pPr marL="0" indent="0" algn="l">
              <a:lnSpc>
                <a:spcPts val="2000"/>
              </a:lnSpc>
              <a:buNone/>
            </a:pPr>
            <a:r>
              <a:rPr lang="en-US" sz="1400" dirty="0">
                <a:solidFill>
                  <a:srgbClr val="FFFFFF"/>
                </a:solidFill>
                <a:latin typeface="Manrope" pitchFamily="34" charset="0"/>
                <a:ea typeface="Manrope" pitchFamily="34" charset="-122"/>
                <a:cs typeface="Manrope" pitchFamily="34" charset="-120"/>
              </a:rPr>
              <a:t>OVERVIEW</a:t>
            </a:r>
            <a:endParaRPr lang="en-US" sz="1400" dirty="0"/>
          </a:p>
        </p:txBody>
      </p:sp>
      <p:sp>
        <p:nvSpPr>
          <p:cNvPr id="6" name="Text 3"/>
          <p:cNvSpPr/>
          <p:nvPr/>
        </p:nvSpPr>
        <p:spPr>
          <a:xfrm>
            <a:off x="793790" y="2103120"/>
            <a:ext cx="5813822" cy="623768"/>
          </a:xfrm>
          <a:prstGeom prst="rect">
            <a:avLst/>
          </a:prstGeom>
          <a:noFill/>
          <a:ln/>
        </p:spPr>
        <p:txBody>
          <a:bodyPr wrap="none" lIns="0" tIns="0" rIns="0" bIns="0" rtlCol="0" anchor="t"/>
          <a:lstStyle/>
          <a:p>
            <a:pPr marL="0" indent="0" algn="l">
              <a:lnSpc>
                <a:spcPts val="4900"/>
              </a:lnSpc>
              <a:buNone/>
            </a:pPr>
            <a:r>
              <a:rPr lang="en-US" sz="4450" dirty="0">
                <a:solidFill>
                  <a:srgbClr val="FFFFFF"/>
                </a:solidFill>
                <a:latin typeface="DM Sans Light" pitchFamily="34" charset="0"/>
                <a:ea typeface="DM Sans Light" pitchFamily="34" charset="-122"/>
                <a:cs typeface="DM Sans Light" pitchFamily="34" charset="-120"/>
              </a:rPr>
              <a:t>Presentation Overview</a:t>
            </a:r>
            <a:endParaRPr lang="en-US" sz="4450" dirty="0"/>
          </a:p>
        </p:txBody>
      </p:sp>
      <p:sp>
        <p:nvSpPr>
          <p:cNvPr id="7" name="Shape 4"/>
          <p:cNvSpPr/>
          <p:nvPr/>
        </p:nvSpPr>
        <p:spPr>
          <a:xfrm>
            <a:off x="793790" y="3067050"/>
            <a:ext cx="13042821" cy="1219081"/>
          </a:xfrm>
          <a:prstGeom prst="roundRect">
            <a:avLst>
              <a:gd name="adj" fmla="val 16746"/>
            </a:avLst>
          </a:prstGeom>
          <a:solidFill>
            <a:srgbClr val="D4F7F5"/>
          </a:solidFill>
          <a:ln/>
        </p:spPr>
      </p:sp>
      <p:sp>
        <p:nvSpPr>
          <p:cNvPr id="8" name="Text 5"/>
          <p:cNvSpPr/>
          <p:nvPr/>
        </p:nvSpPr>
        <p:spPr>
          <a:xfrm>
            <a:off x="1020604" y="3293864"/>
            <a:ext cx="2835235" cy="311825"/>
          </a:xfrm>
          <a:prstGeom prst="rect">
            <a:avLst/>
          </a:prstGeom>
          <a:noFill/>
          <a:ln/>
        </p:spPr>
        <p:txBody>
          <a:bodyPr wrap="none" lIns="0" tIns="0" rIns="0" bIns="0" rtlCol="0" anchor="t"/>
          <a:lstStyle/>
          <a:p>
            <a:pPr marL="0" indent="0" algn="l">
              <a:lnSpc>
                <a:spcPts val="2450"/>
              </a:lnSpc>
              <a:buNone/>
            </a:pPr>
            <a:r>
              <a:rPr lang="en-US" sz="2200" dirty="0">
                <a:solidFill>
                  <a:srgbClr val="000000"/>
                </a:solidFill>
                <a:latin typeface="DM Sans Light" pitchFamily="34" charset="0"/>
                <a:ea typeface="DM Sans Light" pitchFamily="34" charset="-122"/>
                <a:cs typeface="DM Sans Light" pitchFamily="34" charset="-120"/>
              </a:rPr>
              <a:t>Scope</a:t>
            </a:r>
            <a:endParaRPr lang="en-US" sz="2200" dirty="0"/>
          </a:p>
        </p:txBody>
      </p:sp>
      <p:sp>
        <p:nvSpPr>
          <p:cNvPr id="9" name="Text 6"/>
          <p:cNvSpPr/>
          <p:nvPr/>
        </p:nvSpPr>
        <p:spPr>
          <a:xfrm>
            <a:off x="1020604" y="3741777"/>
            <a:ext cx="12589193" cy="317540"/>
          </a:xfrm>
          <a:prstGeom prst="rect">
            <a:avLst/>
          </a:prstGeom>
          <a:noFill/>
          <a:ln/>
        </p:spPr>
        <p:txBody>
          <a:bodyPr wrap="none" lIns="0" tIns="0" rIns="0" bIns="0" rtlCol="0" anchor="t"/>
          <a:lstStyle/>
          <a:p>
            <a:pPr marL="0" indent="0" algn="l">
              <a:lnSpc>
                <a:spcPts val="2500"/>
              </a:lnSpc>
              <a:buNone/>
            </a:pPr>
            <a:r>
              <a:rPr lang="en-US" sz="1750" dirty="0">
                <a:solidFill>
                  <a:srgbClr val="000000"/>
                </a:solidFill>
                <a:latin typeface="Manrope" pitchFamily="34" charset="0"/>
                <a:ea typeface="Manrope" pitchFamily="34" charset="-122"/>
                <a:cs typeface="Manrope" pitchFamily="34" charset="-120"/>
              </a:rPr>
              <a:t>This presentation focuses on the NHS in </a:t>
            </a:r>
            <a:r>
              <a:rPr lang="en-US" sz="1750" b="1" dirty="0">
                <a:solidFill>
                  <a:srgbClr val="000000"/>
                </a:solidFill>
                <a:latin typeface="Manrope" pitchFamily="34" charset="0"/>
                <a:ea typeface="Manrope" pitchFamily="34" charset="-122"/>
                <a:cs typeface="Manrope" pitchFamily="34" charset="-120"/>
              </a:rPr>
              <a:t>England, Scotland, Wales and Northern Ireland</a:t>
            </a:r>
            <a:r>
              <a:rPr lang="en-US" sz="1750" dirty="0">
                <a:solidFill>
                  <a:srgbClr val="000000"/>
                </a:solidFill>
                <a:latin typeface="Manrope" pitchFamily="34" charset="0"/>
                <a:ea typeface="Manrope" pitchFamily="34" charset="-122"/>
                <a:cs typeface="Manrope" pitchFamily="34" charset="-120"/>
              </a:rPr>
              <a:t>.</a:t>
            </a:r>
            <a:endParaRPr lang="en-US" sz="1750" dirty="0"/>
          </a:p>
        </p:txBody>
      </p:sp>
      <p:sp>
        <p:nvSpPr>
          <p:cNvPr id="10" name="Text 7"/>
          <p:cNvSpPr/>
          <p:nvPr/>
        </p:nvSpPr>
        <p:spPr>
          <a:xfrm>
            <a:off x="2778562" y="4541282"/>
            <a:ext cx="226814" cy="249436"/>
          </a:xfrm>
          <a:prstGeom prst="rect">
            <a:avLst/>
          </a:prstGeom>
          <a:noFill/>
          <a:ln/>
        </p:spPr>
        <p:txBody>
          <a:bodyPr wrap="none" lIns="0" tIns="0" rIns="0" bIns="0" rtlCol="0" anchor="t"/>
          <a:lstStyle/>
          <a:p>
            <a:pPr marL="0" indent="0" algn="l">
              <a:lnSpc>
                <a:spcPts val="2500"/>
              </a:lnSpc>
              <a:buNone/>
            </a:pPr>
            <a:r>
              <a:rPr lang="en-US" sz="1750" dirty="0">
                <a:solidFill>
                  <a:srgbClr val="FFFFFF"/>
                </a:solidFill>
                <a:latin typeface="DM Sans Light" pitchFamily="34" charset="0"/>
                <a:ea typeface="DM Sans Light" pitchFamily="34" charset="-122"/>
                <a:cs typeface="DM Sans Light" pitchFamily="34" charset="-120"/>
              </a:rPr>
              <a:t>01</a:t>
            </a:r>
            <a:endParaRPr lang="en-US" sz="1750" dirty="0"/>
          </a:p>
        </p:txBody>
      </p:sp>
      <p:sp>
        <p:nvSpPr>
          <p:cNvPr id="11" name="Shape 8"/>
          <p:cNvSpPr/>
          <p:nvPr/>
        </p:nvSpPr>
        <p:spPr>
          <a:xfrm>
            <a:off x="793790" y="4862274"/>
            <a:ext cx="4196358" cy="30480"/>
          </a:xfrm>
          <a:prstGeom prst="rect">
            <a:avLst/>
          </a:prstGeom>
          <a:solidFill>
            <a:srgbClr val="28D3C9"/>
          </a:solidFill>
          <a:ln/>
        </p:spPr>
      </p:sp>
      <p:sp>
        <p:nvSpPr>
          <p:cNvPr id="12" name="Text 9"/>
          <p:cNvSpPr/>
          <p:nvPr/>
        </p:nvSpPr>
        <p:spPr>
          <a:xfrm>
            <a:off x="1395293" y="5036582"/>
            <a:ext cx="2993231" cy="311825"/>
          </a:xfrm>
          <a:prstGeom prst="rect">
            <a:avLst/>
          </a:prstGeom>
          <a:noFill/>
          <a:ln/>
        </p:spPr>
        <p:txBody>
          <a:bodyPr wrap="none" lIns="0" tIns="0" rIns="0" bIns="0" rtlCol="0" anchor="t"/>
          <a:lstStyle/>
          <a:p>
            <a:pPr marL="0" indent="0" algn="l">
              <a:lnSpc>
                <a:spcPts val="2450"/>
              </a:lnSpc>
              <a:buNone/>
            </a:pPr>
            <a:r>
              <a:rPr lang="en-US" sz="2200" dirty="0">
                <a:solidFill>
                  <a:srgbClr val="FFFFFF"/>
                </a:solidFill>
                <a:latin typeface="DM Sans Light" pitchFamily="34" charset="0"/>
                <a:ea typeface="DM Sans Light" pitchFamily="34" charset="-122"/>
                <a:cs typeface="DM Sans Light" pitchFamily="34" charset="-120"/>
              </a:rPr>
              <a:t>Area 1: HCM Challenges</a:t>
            </a:r>
            <a:endParaRPr lang="en-US" sz="2200" dirty="0"/>
          </a:p>
        </p:txBody>
      </p:sp>
      <p:sp>
        <p:nvSpPr>
          <p:cNvPr id="13" name="Text 10"/>
          <p:cNvSpPr/>
          <p:nvPr/>
        </p:nvSpPr>
        <p:spPr>
          <a:xfrm>
            <a:off x="793790" y="5484495"/>
            <a:ext cx="4196358" cy="635079"/>
          </a:xfrm>
          <a:prstGeom prst="rect">
            <a:avLst/>
          </a:prstGeom>
          <a:noFill/>
          <a:ln/>
        </p:spPr>
        <p:txBody>
          <a:bodyPr wrap="square" lIns="0" tIns="0" rIns="0" bIns="0" rtlCol="0" anchor="t"/>
          <a:lstStyle/>
          <a:p>
            <a:pPr marL="0" indent="0" algn="ctr">
              <a:lnSpc>
                <a:spcPts val="2500"/>
              </a:lnSpc>
              <a:buNone/>
            </a:pPr>
            <a:r>
              <a:rPr lang="en-US" sz="1750" dirty="0">
                <a:solidFill>
                  <a:srgbClr val="FFFFFF"/>
                </a:solidFill>
                <a:latin typeface="Manrope" pitchFamily="34" charset="0"/>
                <a:ea typeface="Manrope" pitchFamily="34" charset="-122"/>
                <a:cs typeface="Manrope" pitchFamily="34" charset="-120"/>
              </a:rPr>
              <a:t>Current HCM challenges facing NHS compensation and rewards in the UK.</a:t>
            </a:r>
            <a:endParaRPr lang="en-US" sz="1750" dirty="0"/>
          </a:p>
        </p:txBody>
      </p:sp>
      <p:sp>
        <p:nvSpPr>
          <p:cNvPr id="14" name="Text 11"/>
          <p:cNvSpPr/>
          <p:nvPr/>
        </p:nvSpPr>
        <p:spPr>
          <a:xfrm>
            <a:off x="7201733" y="4541282"/>
            <a:ext cx="226814" cy="249436"/>
          </a:xfrm>
          <a:prstGeom prst="rect">
            <a:avLst/>
          </a:prstGeom>
          <a:noFill/>
          <a:ln/>
        </p:spPr>
        <p:txBody>
          <a:bodyPr wrap="none" lIns="0" tIns="0" rIns="0" bIns="0" rtlCol="0" anchor="t"/>
          <a:lstStyle/>
          <a:p>
            <a:pPr marL="0" indent="0" algn="l">
              <a:lnSpc>
                <a:spcPts val="2500"/>
              </a:lnSpc>
              <a:buNone/>
            </a:pPr>
            <a:r>
              <a:rPr lang="en-US" sz="1750" dirty="0">
                <a:solidFill>
                  <a:srgbClr val="FFFFFF"/>
                </a:solidFill>
                <a:latin typeface="DM Sans Light" pitchFamily="34" charset="0"/>
                <a:ea typeface="DM Sans Light" pitchFamily="34" charset="-122"/>
                <a:cs typeface="DM Sans Light" pitchFamily="34" charset="-120"/>
              </a:rPr>
              <a:t>02</a:t>
            </a:r>
            <a:endParaRPr lang="en-US" sz="1750" dirty="0"/>
          </a:p>
        </p:txBody>
      </p:sp>
      <p:sp>
        <p:nvSpPr>
          <p:cNvPr id="15" name="Shape 12"/>
          <p:cNvSpPr/>
          <p:nvPr/>
        </p:nvSpPr>
        <p:spPr>
          <a:xfrm>
            <a:off x="5216962" y="4862274"/>
            <a:ext cx="4196358" cy="30480"/>
          </a:xfrm>
          <a:prstGeom prst="rect">
            <a:avLst/>
          </a:prstGeom>
          <a:solidFill>
            <a:srgbClr val="28D3C9"/>
          </a:solidFill>
          <a:ln/>
        </p:spPr>
      </p:sp>
      <p:sp>
        <p:nvSpPr>
          <p:cNvPr id="16" name="Text 13"/>
          <p:cNvSpPr/>
          <p:nvPr/>
        </p:nvSpPr>
        <p:spPr>
          <a:xfrm>
            <a:off x="5897523" y="5036582"/>
            <a:ext cx="2835235" cy="311825"/>
          </a:xfrm>
          <a:prstGeom prst="rect">
            <a:avLst/>
          </a:prstGeom>
          <a:noFill/>
          <a:ln/>
        </p:spPr>
        <p:txBody>
          <a:bodyPr wrap="none" lIns="0" tIns="0" rIns="0" bIns="0" rtlCol="0" anchor="t"/>
          <a:lstStyle/>
          <a:p>
            <a:pPr marL="0" indent="0" algn="l">
              <a:lnSpc>
                <a:spcPts val="2450"/>
              </a:lnSpc>
              <a:buNone/>
            </a:pPr>
            <a:r>
              <a:rPr lang="en-US" sz="2200" dirty="0">
                <a:solidFill>
                  <a:srgbClr val="FFFFFF"/>
                </a:solidFill>
                <a:latin typeface="DM Sans Light" pitchFamily="34" charset="0"/>
                <a:ea typeface="DM Sans Light" pitchFamily="34" charset="-122"/>
                <a:cs typeface="DM Sans Light" pitchFamily="34" charset="-120"/>
              </a:rPr>
              <a:t>Area 2: Root Causes</a:t>
            </a:r>
            <a:endParaRPr lang="en-US" sz="2200" dirty="0"/>
          </a:p>
        </p:txBody>
      </p:sp>
      <p:sp>
        <p:nvSpPr>
          <p:cNvPr id="17" name="Text 14"/>
          <p:cNvSpPr/>
          <p:nvPr/>
        </p:nvSpPr>
        <p:spPr>
          <a:xfrm>
            <a:off x="5216962" y="5484495"/>
            <a:ext cx="4196358" cy="952619"/>
          </a:xfrm>
          <a:prstGeom prst="rect">
            <a:avLst/>
          </a:prstGeom>
          <a:noFill/>
          <a:ln/>
        </p:spPr>
        <p:txBody>
          <a:bodyPr wrap="square" lIns="0" tIns="0" rIns="0" bIns="0" rtlCol="0" anchor="t"/>
          <a:lstStyle/>
          <a:p>
            <a:pPr marL="0" indent="0" algn="ctr">
              <a:lnSpc>
                <a:spcPts val="2500"/>
              </a:lnSpc>
              <a:buNone/>
            </a:pPr>
            <a:r>
              <a:rPr lang="en-US" sz="1750" dirty="0">
                <a:solidFill>
                  <a:srgbClr val="FFFFFF"/>
                </a:solidFill>
                <a:latin typeface="Manrope" pitchFamily="34" charset="0"/>
                <a:ea typeface="Manrope" pitchFamily="34" charset="-122"/>
                <a:cs typeface="Manrope" pitchFamily="34" charset="-120"/>
              </a:rPr>
              <a:t>Including UK government policy, NHS leadership, and British workplace culture.</a:t>
            </a:r>
            <a:endParaRPr lang="en-US" sz="1750" dirty="0"/>
          </a:p>
        </p:txBody>
      </p:sp>
      <p:sp>
        <p:nvSpPr>
          <p:cNvPr id="18" name="Text 15"/>
          <p:cNvSpPr/>
          <p:nvPr/>
        </p:nvSpPr>
        <p:spPr>
          <a:xfrm>
            <a:off x="11624905" y="4541282"/>
            <a:ext cx="226814" cy="249436"/>
          </a:xfrm>
          <a:prstGeom prst="rect">
            <a:avLst/>
          </a:prstGeom>
          <a:noFill/>
          <a:ln/>
        </p:spPr>
        <p:txBody>
          <a:bodyPr wrap="none" lIns="0" tIns="0" rIns="0" bIns="0" rtlCol="0" anchor="t"/>
          <a:lstStyle/>
          <a:p>
            <a:pPr marL="0" indent="0" algn="l">
              <a:lnSpc>
                <a:spcPts val="2500"/>
              </a:lnSpc>
              <a:buNone/>
            </a:pPr>
            <a:r>
              <a:rPr lang="en-US" sz="1750" dirty="0">
                <a:solidFill>
                  <a:srgbClr val="FFFFFF"/>
                </a:solidFill>
                <a:latin typeface="DM Sans Light" pitchFamily="34" charset="0"/>
                <a:ea typeface="DM Sans Light" pitchFamily="34" charset="-122"/>
                <a:cs typeface="DM Sans Light" pitchFamily="34" charset="-120"/>
              </a:rPr>
              <a:t>03</a:t>
            </a:r>
            <a:endParaRPr lang="en-US" sz="1750" dirty="0"/>
          </a:p>
        </p:txBody>
      </p:sp>
      <p:sp>
        <p:nvSpPr>
          <p:cNvPr id="19" name="Shape 16"/>
          <p:cNvSpPr/>
          <p:nvPr/>
        </p:nvSpPr>
        <p:spPr>
          <a:xfrm>
            <a:off x="9640133" y="4862274"/>
            <a:ext cx="4196358" cy="30480"/>
          </a:xfrm>
          <a:prstGeom prst="rect">
            <a:avLst/>
          </a:prstGeom>
          <a:solidFill>
            <a:srgbClr val="28D3C9"/>
          </a:solidFill>
          <a:ln/>
        </p:spPr>
      </p:sp>
      <p:sp>
        <p:nvSpPr>
          <p:cNvPr id="20" name="Text 17"/>
          <p:cNvSpPr/>
          <p:nvPr/>
        </p:nvSpPr>
        <p:spPr>
          <a:xfrm>
            <a:off x="10043874" y="5036582"/>
            <a:ext cx="3388876" cy="311825"/>
          </a:xfrm>
          <a:prstGeom prst="rect">
            <a:avLst/>
          </a:prstGeom>
          <a:noFill/>
          <a:ln/>
        </p:spPr>
        <p:txBody>
          <a:bodyPr wrap="none" lIns="0" tIns="0" rIns="0" bIns="0" rtlCol="0" anchor="t"/>
          <a:lstStyle/>
          <a:p>
            <a:pPr marL="0" indent="0" algn="l">
              <a:lnSpc>
                <a:spcPts val="2450"/>
              </a:lnSpc>
              <a:buNone/>
            </a:pPr>
            <a:r>
              <a:rPr lang="en-US" sz="2200" dirty="0">
                <a:solidFill>
                  <a:srgbClr val="FFFFFF"/>
                </a:solidFill>
                <a:latin typeface="DM Sans Light" pitchFamily="34" charset="0"/>
                <a:ea typeface="DM Sans Light" pitchFamily="34" charset="-122"/>
                <a:cs typeface="DM Sans Light" pitchFamily="34" charset="-120"/>
              </a:rPr>
              <a:t>Area 3: Recommendations</a:t>
            </a:r>
            <a:endParaRPr lang="en-US" sz="2200" dirty="0"/>
          </a:p>
        </p:txBody>
      </p:sp>
      <p:sp>
        <p:nvSpPr>
          <p:cNvPr id="21" name="Text 18"/>
          <p:cNvSpPr/>
          <p:nvPr/>
        </p:nvSpPr>
        <p:spPr>
          <a:xfrm>
            <a:off x="9640133" y="5484495"/>
            <a:ext cx="4196358" cy="952619"/>
          </a:xfrm>
          <a:prstGeom prst="rect">
            <a:avLst/>
          </a:prstGeom>
          <a:noFill/>
          <a:ln/>
        </p:spPr>
        <p:txBody>
          <a:bodyPr wrap="square" lIns="0" tIns="0" rIns="0" bIns="0" rtlCol="0" anchor="t"/>
          <a:lstStyle/>
          <a:p>
            <a:pPr marL="0" indent="0" algn="ctr">
              <a:lnSpc>
                <a:spcPts val="2500"/>
              </a:lnSpc>
              <a:buNone/>
            </a:pPr>
            <a:r>
              <a:rPr lang="en-US" sz="1750" dirty="0">
                <a:solidFill>
                  <a:srgbClr val="FFFFFF"/>
                </a:solidFill>
                <a:latin typeface="Manrope" pitchFamily="34" charset="0"/>
                <a:ea typeface="Manrope" pitchFamily="34" charset="-122"/>
                <a:cs typeface="Manrope" pitchFamily="34" charset="-120"/>
              </a:rPr>
              <a:t>Evidence-based recommendations grounded in UK HRM practice and NHS strategy.</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6261973" y="1478518"/>
            <a:ext cx="2106454" cy="389930"/>
          </a:xfrm>
          <a:prstGeom prst="roundRect">
            <a:avLst>
              <a:gd name="adj" fmla="val 41884"/>
            </a:avLst>
          </a:prstGeom>
          <a:solidFill>
            <a:srgbClr val="D4F7F5"/>
          </a:solidFill>
          <a:ln/>
        </p:spPr>
      </p:sp>
      <p:pic>
        <p:nvPicPr>
          <p:cNvPr id="4"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98062" y="1582698"/>
            <a:ext cx="181451" cy="181451"/>
          </a:xfrm>
          <a:prstGeom prst="rect">
            <a:avLst/>
          </a:prstGeom>
        </p:spPr>
      </p:pic>
      <p:sp>
        <p:nvSpPr>
          <p:cNvPr id="5" name="Text 1"/>
          <p:cNvSpPr/>
          <p:nvPr/>
        </p:nvSpPr>
        <p:spPr>
          <a:xfrm>
            <a:off x="6670238" y="1546503"/>
            <a:ext cx="1562100" cy="253960"/>
          </a:xfrm>
          <a:prstGeom prst="rect">
            <a:avLst/>
          </a:prstGeom>
          <a:noFill/>
          <a:ln/>
        </p:spPr>
        <p:txBody>
          <a:bodyPr wrap="none" lIns="0" tIns="0" rIns="0" bIns="0" rtlCol="0" anchor="t"/>
          <a:lstStyle/>
          <a:p>
            <a:pPr marL="0" indent="0" algn="l">
              <a:lnSpc>
                <a:spcPts val="2000"/>
              </a:lnSpc>
              <a:buNone/>
            </a:pPr>
            <a:r>
              <a:rPr lang="en-US" sz="1400" dirty="0">
                <a:solidFill>
                  <a:srgbClr val="272525"/>
                </a:solidFill>
                <a:latin typeface="Manrope" pitchFamily="34" charset="0"/>
                <a:ea typeface="Manrope" pitchFamily="34" charset="-122"/>
                <a:cs typeface="Manrope" pitchFamily="34" charset="-120"/>
              </a:rPr>
              <a:t>HCM CHALLENGES</a:t>
            </a:r>
            <a:endParaRPr lang="en-US" sz="1400" dirty="0"/>
          </a:p>
        </p:txBody>
      </p:sp>
      <p:sp>
        <p:nvSpPr>
          <p:cNvPr id="6" name="Text 2"/>
          <p:cNvSpPr/>
          <p:nvPr/>
        </p:nvSpPr>
        <p:spPr>
          <a:xfrm>
            <a:off x="4063841" y="1959173"/>
            <a:ext cx="6502718" cy="623768"/>
          </a:xfrm>
          <a:prstGeom prst="rect">
            <a:avLst/>
          </a:prstGeom>
          <a:noFill/>
          <a:ln/>
        </p:spPr>
        <p:txBody>
          <a:bodyPr wrap="none" lIns="0" tIns="0" rIns="0" bIns="0" rtlCol="0" anchor="t"/>
          <a:lstStyle/>
          <a:p>
            <a:pPr marL="0" indent="0" algn="ctr">
              <a:lnSpc>
                <a:spcPts val="4900"/>
              </a:lnSpc>
              <a:buNone/>
            </a:pPr>
            <a:r>
              <a:rPr lang="en-US" sz="4450" dirty="0">
                <a:solidFill>
                  <a:srgbClr val="2F4F4F"/>
                </a:solidFill>
                <a:latin typeface="DM Sans Light" pitchFamily="34" charset="0"/>
                <a:ea typeface="DM Sans Light" pitchFamily="34" charset="-122"/>
                <a:cs typeface="DM Sans Light" pitchFamily="34" charset="-120"/>
              </a:rPr>
              <a:t>Current HCM Challenges </a:t>
            </a:r>
            <a:endParaRPr lang="en-US" sz="4450" dirty="0"/>
          </a:p>
        </p:txBody>
      </p:sp>
      <p:sp>
        <p:nvSpPr>
          <p:cNvPr id="7" name="Shape 3"/>
          <p:cNvSpPr/>
          <p:nvPr/>
        </p:nvSpPr>
        <p:spPr>
          <a:xfrm>
            <a:off x="793790" y="2923103"/>
            <a:ext cx="4196358" cy="3827978"/>
          </a:xfrm>
          <a:prstGeom prst="roundRect">
            <a:avLst>
              <a:gd name="adj" fmla="val 3822"/>
            </a:avLst>
          </a:prstGeom>
          <a:solidFill>
            <a:srgbClr val="FFFFFF"/>
          </a:solidFill>
          <a:ln w="30480">
            <a:solidFill>
              <a:srgbClr val="BADDDB"/>
            </a:solidFill>
            <a:prstDash val="solid"/>
          </a:ln>
        </p:spPr>
      </p:sp>
      <p:sp>
        <p:nvSpPr>
          <p:cNvPr id="8" name="Shape 4"/>
          <p:cNvSpPr/>
          <p:nvPr/>
        </p:nvSpPr>
        <p:spPr>
          <a:xfrm>
            <a:off x="763310" y="2923103"/>
            <a:ext cx="121920" cy="3827978"/>
          </a:xfrm>
          <a:prstGeom prst="roundRect">
            <a:avLst>
              <a:gd name="adj" fmla="val 167442"/>
            </a:avLst>
          </a:prstGeom>
          <a:solidFill>
            <a:srgbClr val="28D3C9"/>
          </a:solidFill>
          <a:ln/>
        </p:spPr>
      </p:sp>
      <p:sp>
        <p:nvSpPr>
          <p:cNvPr id="9" name="Text 5"/>
          <p:cNvSpPr/>
          <p:nvPr/>
        </p:nvSpPr>
        <p:spPr>
          <a:xfrm>
            <a:off x="1221105" y="3180398"/>
            <a:ext cx="3433167" cy="319445"/>
          </a:xfrm>
          <a:prstGeom prst="rect">
            <a:avLst/>
          </a:prstGeom>
          <a:noFill/>
          <a:ln/>
        </p:spPr>
        <p:txBody>
          <a:bodyPr wrap="non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a:t>
            </a:r>
            <a:r>
              <a:rPr lang="en-US" sz="2200" dirty="0">
                <a:solidFill>
                  <a:srgbClr val="272525"/>
                </a:solidFill>
                <a:latin typeface="DM Sans Light" pitchFamily="34" charset="0"/>
                <a:ea typeface="DM Sans Light" pitchFamily="34" charset="-122"/>
                <a:cs typeface="DM Sans Light" pitchFamily="34" charset="-120"/>
              </a:rPr>
              <a:t> Real-Terms Pay Decline</a:t>
            </a:r>
            <a:endParaRPr lang="en-US" sz="2200" dirty="0"/>
          </a:p>
        </p:txBody>
      </p:sp>
      <p:sp>
        <p:nvSpPr>
          <p:cNvPr id="10" name="Text 6"/>
          <p:cNvSpPr/>
          <p:nvPr/>
        </p:nvSpPr>
        <p:spPr>
          <a:xfrm>
            <a:off x="1142524" y="3635931"/>
            <a:ext cx="3590330" cy="2857857"/>
          </a:xfrm>
          <a:prstGeom prst="rect">
            <a:avLst/>
          </a:prstGeom>
          <a:noFill/>
          <a:ln/>
        </p:spPr>
        <p:txBody>
          <a:bodyPr wrap="square" lIns="0" tIns="0" rIns="0" bIns="0" rtlCol="0" anchor="t"/>
          <a:lstStyle/>
          <a:p>
            <a:pPr marL="0" indent="0" algn="ctr">
              <a:lnSpc>
                <a:spcPts val="2500"/>
              </a:lnSpc>
              <a:buNone/>
            </a:pPr>
            <a:r>
              <a:rPr lang="en-US" sz="1750" dirty="0">
                <a:solidFill>
                  <a:srgbClr val="272525"/>
                </a:solidFill>
                <a:latin typeface="Manrope" pitchFamily="34" charset="0"/>
                <a:ea typeface="Manrope" pitchFamily="34" charset="-122"/>
                <a:cs typeface="Manrope" pitchFamily="34" charset="-120"/>
              </a:rPr>
              <a:t>NHS pay in the UK has fallen by around </a:t>
            </a:r>
            <a:r>
              <a:rPr lang="en-US" sz="1750" b="1" dirty="0">
                <a:solidFill>
                  <a:srgbClr val="272525"/>
                </a:solidFill>
                <a:latin typeface="Manrope" pitchFamily="34" charset="0"/>
                <a:ea typeface="Manrope" pitchFamily="34" charset="-122"/>
                <a:cs typeface="Manrope" pitchFamily="34" charset="-120"/>
              </a:rPr>
              <a:t>20% in real terms since 2010</a:t>
            </a:r>
            <a:r>
              <a:rPr lang="en-US" sz="1750" dirty="0">
                <a:solidFill>
                  <a:srgbClr val="272525"/>
                </a:solidFill>
                <a:latin typeface="Manrope" pitchFamily="34" charset="0"/>
                <a:ea typeface="Manrope" pitchFamily="34" charset="-122"/>
                <a:cs typeface="Manrope" pitchFamily="34" charset="-120"/>
              </a:rPr>
              <a:t> due to inflation rising faster than wages </a:t>
            </a:r>
            <a:r>
              <a:rPr lang="en-US" sz="1750" i="1" dirty="0">
                <a:solidFill>
                  <a:srgbClr val="272525"/>
                </a:solidFill>
                <a:latin typeface="Manrope" pitchFamily="34" charset="0"/>
                <a:ea typeface="Manrope" pitchFamily="34" charset="-122"/>
                <a:cs typeface="Manrope" pitchFamily="34" charset="-120"/>
              </a:rPr>
              <a:t>(NHS Pay Review Body, 2023)</a:t>
            </a:r>
            <a:r>
              <a:rPr lang="en-US" sz="1750" dirty="0">
                <a:solidFill>
                  <a:srgbClr val="272525"/>
                </a:solidFill>
                <a:latin typeface="Manrope" pitchFamily="34" charset="0"/>
                <a:ea typeface="Manrope" pitchFamily="34" charset="-122"/>
                <a:cs typeface="Manrope" pitchFamily="34" charset="-120"/>
              </a:rPr>
              <a:t>. The Agenda for Change (AfC) pay framework — used across all UK NHS Trusts — has not kept up with the UK cost of living.</a:t>
            </a:r>
            <a:endParaRPr lang="en-US" sz="1750" dirty="0"/>
          </a:p>
        </p:txBody>
      </p:sp>
      <p:sp>
        <p:nvSpPr>
          <p:cNvPr id="11" name="Shape 7"/>
          <p:cNvSpPr/>
          <p:nvPr/>
        </p:nvSpPr>
        <p:spPr>
          <a:xfrm>
            <a:off x="5216962" y="2923103"/>
            <a:ext cx="4196358" cy="3827978"/>
          </a:xfrm>
          <a:prstGeom prst="roundRect">
            <a:avLst>
              <a:gd name="adj" fmla="val 3822"/>
            </a:avLst>
          </a:prstGeom>
          <a:solidFill>
            <a:srgbClr val="FFFFFF"/>
          </a:solidFill>
          <a:ln w="30480">
            <a:solidFill>
              <a:srgbClr val="BADDDB"/>
            </a:solidFill>
            <a:prstDash val="solid"/>
          </a:ln>
        </p:spPr>
      </p:sp>
      <p:sp>
        <p:nvSpPr>
          <p:cNvPr id="12" name="Shape 8"/>
          <p:cNvSpPr/>
          <p:nvPr/>
        </p:nvSpPr>
        <p:spPr>
          <a:xfrm>
            <a:off x="5186482" y="2923103"/>
            <a:ext cx="121920" cy="3827978"/>
          </a:xfrm>
          <a:prstGeom prst="roundRect">
            <a:avLst>
              <a:gd name="adj" fmla="val 167442"/>
            </a:avLst>
          </a:prstGeom>
          <a:solidFill>
            <a:srgbClr val="28D3C9"/>
          </a:solidFill>
          <a:ln/>
        </p:spPr>
      </p:sp>
      <p:sp>
        <p:nvSpPr>
          <p:cNvPr id="13" name="Text 9"/>
          <p:cNvSpPr/>
          <p:nvPr/>
        </p:nvSpPr>
        <p:spPr>
          <a:xfrm>
            <a:off x="5565696" y="3180398"/>
            <a:ext cx="3590330" cy="631269"/>
          </a:xfrm>
          <a:prstGeom prst="rect">
            <a:avLst/>
          </a:prstGeom>
          <a:noFill/>
          <a:ln/>
        </p:spPr>
        <p:txBody>
          <a:bodyPr wrap="squar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a:t>
            </a:r>
            <a:r>
              <a:rPr lang="en-US" sz="2200" dirty="0">
                <a:solidFill>
                  <a:srgbClr val="272525"/>
                </a:solidFill>
                <a:latin typeface="DM Sans Light" pitchFamily="34" charset="0"/>
                <a:ea typeface="DM Sans Light" pitchFamily="34" charset="-122"/>
                <a:cs typeface="DM Sans Light" pitchFamily="34" charset="-120"/>
              </a:rPr>
              <a:t> Workforce Vacancy Crisis</a:t>
            </a:r>
            <a:endParaRPr lang="en-US" sz="2200" dirty="0"/>
          </a:p>
        </p:txBody>
      </p:sp>
      <p:sp>
        <p:nvSpPr>
          <p:cNvPr id="14" name="Text 10"/>
          <p:cNvSpPr/>
          <p:nvPr/>
        </p:nvSpPr>
        <p:spPr>
          <a:xfrm>
            <a:off x="5565696" y="3947755"/>
            <a:ext cx="3590330" cy="2222778"/>
          </a:xfrm>
          <a:prstGeom prst="rect">
            <a:avLst/>
          </a:prstGeom>
          <a:noFill/>
          <a:ln/>
        </p:spPr>
        <p:txBody>
          <a:bodyPr wrap="square" lIns="0" tIns="0" rIns="0" bIns="0" rtlCol="0" anchor="t"/>
          <a:lstStyle/>
          <a:p>
            <a:pPr marL="0" indent="0" algn="ctr">
              <a:lnSpc>
                <a:spcPts val="2500"/>
              </a:lnSpc>
              <a:buNone/>
            </a:pPr>
            <a:r>
              <a:rPr lang="en-US" sz="1750" dirty="0">
                <a:solidFill>
                  <a:srgbClr val="272525"/>
                </a:solidFill>
                <a:latin typeface="Manrope" pitchFamily="34" charset="0"/>
                <a:ea typeface="Manrope" pitchFamily="34" charset="-122"/>
                <a:cs typeface="Manrope" pitchFamily="34" charset="-120"/>
              </a:rPr>
              <a:t>There are over </a:t>
            </a:r>
            <a:r>
              <a:rPr lang="en-US" sz="1750" b="1" dirty="0">
                <a:solidFill>
                  <a:srgbClr val="272525"/>
                </a:solidFill>
                <a:latin typeface="Manrope" pitchFamily="34" charset="0"/>
                <a:ea typeface="Manrope" pitchFamily="34" charset="-122"/>
                <a:cs typeface="Manrope" pitchFamily="34" charset="-120"/>
              </a:rPr>
              <a:t>112,000 vacant posts</a:t>
            </a:r>
            <a:r>
              <a:rPr lang="en-US" sz="1750" dirty="0">
                <a:solidFill>
                  <a:srgbClr val="272525"/>
                </a:solidFill>
                <a:latin typeface="Manrope" pitchFamily="34" charset="0"/>
                <a:ea typeface="Manrope" pitchFamily="34" charset="-122"/>
                <a:cs typeface="Manrope" pitchFamily="34" charset="-120"/>
              </a:rPr>
              <a:t> across the NHS in England alone </a:t>
            </a:r>
            <a:r>
              <a:rPr lang="en-US" sz="1750" i="1" dirty="0">
                <a:solidFill>
                  <a:srgbClr val="272525"/>
                </a:solidFill>
                <a:latin typeface="Manrope" pitchFamily="34" charset="0"/>
                <a:ea typeface="Manrope" pitchFamily="34" charset="-122"/>
                <a:cs typeface="Manrope" pitchFamily="34" charset="-120"/>
              </a:rPr>
              <a:t>(NHS England, 2023)</a:t>
            </a:r>
            <a:r>
              <a:rPr lang="en-US" sz="1750" dirty="0">
                <a:solidFill>
                  <a:srgbClr val="272525"/>
                </a:solidFill>
                <a:latin typeface="Manrope" pitchFamily="34" charset="0"/>
                <a:ea typeface="Manrope" pitchFamily="34" charset="-122"/>
                <a:cs typeface="Manrope" pitchFamily="34" charset="-120"/>
              </a:rPr>
              <a:t>. UK nurses, midwives and paramedics are leaving the NHS for better-paid agency work or private healthcare roles.</a:t>
            </a:r>
            <a:endParaRPr lang="en-US" sz="1750" dirty="0"/>
          </a:p>
        </p:txBody>
      </p:sp>
      <p:sp>
        <p:nvSpPr>
          <p:cNvPr id="15" name="Shape 11"/>
          <p:cNvSpPr/>
          <p:nvPr/>
        </p:nvSpPr>
        <p:spPr>
          <a:xfrm>
            <a:off x="9640133" y="2923103"/>
            <a:ext cx="4196358" cy="3827978"/>
          </a:xfrm>
          <a:prstGeom prst="roundRect">
            <a:avLst>
              <a:gd name="adj" fmla="val 3822"/>
            </a:avLst>
          </a:prstGeom>
          <a:solidFill>
            <a:srgbClr val="FFFFFF"/>
          </a:solidFill>
          <a:ln w="30480">
            <a:solidFill>
              <a:srgbClr val="BADDDB"/>
            </a:solidFill>
            <a:prstDash val="solid"/>
          </a:ln>
        </p:spPr>
      </p:sp>
      <p:sp>
        <p:nvSpPr>
          <p:cNvPr id="16" name="Shape 12"/>
          <p:cNvSpPr/>
          <p:nvPr/>
        </p:nvSpPr>
        <p:spPr>
          <a:xfrm>
            <a:off x="9609653" y="2923103"/>
            <a:ext cx="121920" cy="3827978"/>
          </a:xfrm>
          <a:prstGeom prst="roundRect">
            <a:avLst>
              <a:gd name="adj" fmla="val 167442"/>
            </a:avLst>
          </a:prstGeom>
          <a:solidFill>
            <a:srgbClr val="28D3C9"/>
          </a:solidFill>
          <a:ln/>
        </p:spPr>
      </p:sp>
      <p:sp>
        <p:nvSpPr>
          <p:cNvPr id="17" name="Text 13"/>
          <p:cNvSpPr/>
          <p:nvPr/>
        </p:nvSpPr>
        <p:spPr>
          <a:xfrm>
            <a:off x="10216515" y="3180398"/>
            <a:ext cx="3135035" cy="319445"/>
          </a:xfrm>
          <a:prstGeom prst="rect">
            <a:avLst/>
          </a:prstGeom>
          <a:noFill/>
          <a:ln/>
        </p:spPr>
        <p:txBody>
          <a:bodyPr wrap="non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a:t>
            </a:r>
            <a:r>
              <a:rPr lang="en-US" sz="2200" dirty="0">
                <a:solidFill>
                  <a:srgbClr val="272525"/>
                </a:solidFill>
                <a:latin typeface="DM Sans Light" pitchFamily="34" charset="0"/>
                <a:ea typeface="DM Sans Light" pitchFamily="34" charset="-122"/>
                <a:cs typeface="DM Sans Light" pitchFamily="34" charset="-120"/>
              </a:rPr>
              <a:t> Historic Strike Action</a:t>
            </a:r>
            <a:endParaRPr lang="en-US" sz="2200" dirty="0"/>
          </a:p>
        </p:txBody>
      </p:sp>
      <p:sp>
        <p:nvSpPr>
          <p:cNvPr id="18" name="Text 14"/>
          <p:cNvSpPr/>
          <p:nvPr/>
        </p:nvSpPr>
        <p:spPr>
          <a:xfrm>
            <a:off x="9988868" y="3635931"/>
            <a:ext cx="3590330" cy="1587698"/>
          </a:xfrm>
          <a:prstGeom prst="rect">
            <a:avLst/>
          </a:prstGeom>
          <a:noFill/>
          <a:ln/>
        </p:spPr>
        <p:txBody>
          <a:bodyPr wrap="square" lIns="0" tIns="0" rIns="0" bIns="0" rtlCol="0" anchor="t"/>
          <a:lstStyle/>
          <a:p>
            <a:pPr marL="0" indent="0" algn="ctr">
              <a:lnSpc>
                <a:spcPts val="2500"/>
              </a:lnSpc>
              <a:buNone/>
            </a:pPr>
            <a:r>
              <a:rPr lang="en-US" sz="1750" dirty="0">
                <a:solidFill>
                  <a:srgbClr val="272525"/>
                </a:solidFill>
                <a:latin typeface="Manrope" pitchFamily="34" charset="0"/>
                <a:ea typeface="Manrope" pitchFamily="34" charset="-122"/>
                <a:cs typeface="Manrope" pitchFamily="34" charset="-120"/>
              </a:rPr>
              <a:t>The Royal College of Nursing (RCN) led strike action in </a:t>
            </a:r>
            <a:r>
              <a:rPr lang="en-US" sz="1750" b="1" dirty="0">
                <a:solidFill>
                  <a:srgbClr val="272525"/>
                </a:solidFill>
                <a:latin typeface="Manrope" pitchFamily="34" charset="0"/>
                <a:ea typeface="Manrope" pitchFamily="34" charset="-122"/>
                <a:cs typeface="Manrope" pitchFamily="34" charset="-120"/>
              </a:rPr>
              <a:t>2022–2023</a:t>
            </a:r>
            <a:r>
              <a:rPr lang="en-US" sz="1750" dirty="0">
                <a:solidFill>
                  <a:srgbClr val="272525"/>
                </a:solidFill>
                <a:latin typeface="Manrope" pitchFamily="34" charset="0"/>
                <a:ea typeface="Manrope" pitchFamily="34" charset="-122"/>
                <a:cs typeface="Manrope" pitchFamily="34" charset="-120"/>
              </a:rPr>
              <a:t> — the first in its </a:t>
            </a:r>
            <a:r>
              <a:rPr lang="en-US" sz="1750" b="1" dirty="0">
                <a:solidFill>
                  <a:srgbClr val="272525"/>
                </a:solidFill>
                <a:latin typeface="Manrope" pitchFamily="34" charset="0"/>
                <a:ea typeface="Manrope" pitchFamily="34" charset="-122"/>
                <a:cs typeface="Manrope" pitchFamily="34" charset="-120"/>
              </a:rPr>
              <a:t>106-year history</a:t>
            </a:r>
            <a:r>
              <a:rPr lang="en-US" sz="1750" dirty="0">
                <a:solidFill>
                  <a:srgbClr val="272525"/>
                </a:solidFill>
                <a:latin typeface="Manrope" pitchFamily="34" charset="0"/>
                <a:ea typeface="Manrope" pitchFamily="34" charset="-122"/>
                <a:cs typeface="Manrope" pitchFamily="34" charset="-120"/>
              </a:rPr>
              <a:t> — directly because of pay dissatisfaction.</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6398062" y="1319689"/>
            <a:ext cx="1834277" cy="389930"/>
          </a:xfrm>
          <a:prstGeom prst="roundRect">
            <a:avLst>
              <a:gd name="adj" fmla="val 41884"/>
            </a:avLst>
          </a:prstGeom>
          <a:solidFill>
            <a:srgbClr val="D4F7F5"/>
          </a:solidFill>
          <a:ln/>
        </p:spPr>
      </p:sp>
      <p:sp>
        <p:nvSpPr>
          <p:cNvPr id="4" name="Text 1"/>
          <p:cNvSpPr/>
          <p:nvPr/>
        </p:nvSpPr>
        <p:spPr>
          <a:xfrm>
            <a:off x="6534150" y="1387673"/>
            <a:ext cx="1562100" cy="253960"/>
          </a:xfrm>
          <a:prstGeom prst="rect">
            <a:avLst/>
          </a:prstGeom>
          <a:noFill/>
          <a:ln/>
        </p:spPr>
        <p:txBody>
          <a:bodyPr wrap="none" lIns="0" tIns="0" rIns="0" bIns="0" rtlCol="0" anchor="t"/>
          <a:lstStyle/>
          <a:p>
            <a:pPr marL="0" indent="0" algn="l">
              <a:lnSpc>
                <a:spcPts val="2000"/>
              </a:lnSpc>
              <a:buNone/>
            </a:pPr>
            <a:r>
              <a:rPr lang="en-US" sz="1400" dirty="0">
                <a:solidFill>
                  <a:srgbClr val="272525"/>
                </a:solidFill>
                <a:latin typeface="Manrope" pitchFamily="34" charset="0"/>
                <a:ea typeface="Manrope" pitchFamily="34" charset="-122"/>
                <a:cs typeface="Manrope" pitchFamily="34" charset="-120"/>
              </a:rPr>
              <a:t>HCM CHALLENGES</a:t>
            </a:r>
            <a:endParaRPr lang="en-US" sz="1400" dirty="0"/>
          </a:p>
        </p:txBody>
      </p:sp>
      <p:sp>
        <p:nvSpPr>
          <p:cNvPr id="5" name="Text 2"/>
          <p:cNvSpPr/>
          <p:nvPr/>
        </p:nvSpPr>
        <p:spPr>
          <a:xfrm>
            <a:off x="4063841" y="1800344"/>
            <a:ext cx="6502718" cy="623768"/>
          </a:xfrm>
          <a:prstGeom prst="rect">
            <a:avLst/>
          </a:prstGeom>
          <a:noFill/>
          <a:ln/>
        </p:spPr>
        <p:txBody>
          <a:bodyPr wrap="none" lIns="0" tIns="0" rIns="0" bIns="0" rtlCol="0" anchor="t"/>
          <a:lstStyle/>
          <a:p>
            <a:pPr marL="0" indent="0" algn="ctr">
              <a:lnSpc>
                <a:spcPts val="4900"/>
              </a:lnSpc>
              <a:buNone/>
            </a:pPr>
            <a:r>
              <a:rPr lang="en-US" sz="4450" dirty="0">
                <a:solidFill>
                  <a:srgbClr val="2F4F4F"/>
                </a:solidFill>
                <a:latin typeface="DM Sans Light" pitchFamily="34" charset="0"/>
                <a:ea typeface="DM Sans Light" pitchFamily="34" charset="-122"/>
                <a:cs typeface="DM Sans Light" pitchFamily="34" charset="-120"/>
              </a:rPr>
              <a:t>Current HCM Challenges </a:t>
            </a:r>
            <a:endParaRPr lang="en-US" sz="4450" dirty="0"/>
          </a:p>
        </p:txBody>
      </p:sp>
      <p:sp>
        <p:nvSpPr>
          <p:cNvPr id="6" name="Shape 3"/>
          <p:cNvSpPr/>
          <p:nvPr/>
        </p:nvSpPr>
        <p:spPr>
          <a:xfrm>
            <a:off x="793790" y="2764274"/>
            <a:ext cx="4196358" cy="4145518"/>
          </a:xfrm>
          <a:prstGeom prst="roundRect">
            <a:avLst>
              <a:gd name="adj" fmla="val 3529"/>
            </a:avLst>
          </a:prstGeom>
          <a:solidFill>
            <a:srgbClr val="FFFFFF"/>
          </a:solidFill>
          <a:ln w="30480">
            <a:solidFill>
              <a:srgbClr val="BADDDB"/>
            </a:solidFill>
            <a:prstDash val="solid"/>
          </a:ln>
        </p:spPr>
      </p:sp>
      <p:sp>
        <p:nvSpPr>
          <p:cNvPr id="7" name="Shape 4"/>
          <p:cNvSpPr/>
          <p:nvPr/>
        </p:nvSpPr>
        <p:spPr>
          <a:xfrm>
            <a:off x="763310" y="2764274"/>
            <a:ext cx="121920" cy="4145518"/>
          </a:xfrm>
          <a:prstGeom prst="roundRect">
            <a:avLst>
              <a:gd name="adj" fmla="val 167442"/>
            </a:avLst>
          </a:prstGeom>
          <a:solidFill>
            <a:srgbClr val="28D3C9"/>
          </a:solidFill>
          <a:ln/>
        </p:spPr>
      </p:sp>
      <p:sp>
        <p:nvSpPr>
          <p:cNvPr id="8" name="Text 5"/>
          <p:cNvSpPr/>
          <p:nvPr/>
        </p:nvSpPr>
        <p:spPr>
          <a:xfrm>
            <a:off x="1520071" y="3021568"/>
            <a:ext cx="2835235" cy="319445"/>
          </a:xfrm>
          <a:prstGeom prst="rect">
            <a:avLst/>
          </a:prstGeom>
          <a:noFill/>
          <a:ln/>
        </p:spPr>
        <p:txBody>
          <a:bodyPr wrap="non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a:t>
            </a:r>
            <a:r>
              <a:rPr lang="en-US" sz="2200" dirty="0">
                <a:solidFill>
                  <a:srgbClr val="272525"/>
                </a:solidFill>
                <a:latin typeface="DM Sans Light" pitchFamily="34" charset="0"/>
                <a:ea typeface="DM Sans Light" pitchFamily="34" charset="-122"/>
                <a:cs typeface="DM Sans Light" pitchFamily="34" charset="-120"/>
              </a:rPr>
              <a:t> Low Staff Morale</a:t>
            </a:r>
            <a:endParaRPr lang="en-US" sz="2200" dirty="0"/>
          </a:p>
        </p:txBody>
      </p:sp>
      <p:sp>
        <p:nvSpPr>
          <p:cNvPr id="9" name="Text 6"/>
          <p:cNvSpPr/>
          <p:nvPr/>
        </p:nvSpPr>
        <p:spPr>
          <a:xfrm>
            <a:off x="1142524" y="3477101"/>
            <a:ext cx="3590330" cy="1905238"/>
          </a:xfrm>
          <a:prstGeom prst="rect">
            <a:avLst/>
          </a:prstGeom>
          <a:noFill/>
          <a:ln/>
        </p:spPr>
        <p:txBody>
          <a:bodyPr wrap="square" lIns="0" tIns="0" rIns="0" bIns="0" rtlCol="0" anchor="t"/>
          <a:lstStyle/>
          <a:p>
            <a:pPr marL="0" indent="0" algn="ctr">
              <a:lnSpc>
                <a:spcPts val="2500"/>
              </a:lnSpc>
              <a:buNone/>
            </a:pPr>
            <a:r>
              <a:rPr lang="en-US" sz="1750" dirty="0">
                <a:solidFill>
                  <a:srgbClr val="272525"/>
                </a:solidFill>
                <a:latin typeface="Manrope" pitchFamily="34" charset="0"/>
                <a:ea typeface="Manrope" pitchFamily="34" charset="-122"/>
                <a:cs typeface="Manrope" pitchFamily="34" charset="-120"/>
              </a:rPr>
              <a:t>Only </a:t>
            </a:r>
            <a:r>
              <a:rPr lang="en-US" sz="1750" b="1" dirty="0">
                <a:solidFill>
                  <a:srgbClr val="272525"/>
                </a:solidFill>
                <a:latin typeface="Manrope" pitchFamily="34" charset="0"/>
                <a:ea typeface="Manrope" pitchFamily="34" charset="-122"/>
                <a:cs typeface="Manrope" pitchFamily="34" charset="-120"/>
              </a:rPr>
              <a:t>44% of NHS staff</a:t>
            </a:r>
            <a:r>
              <a:rPr lang="en-US" sz="1750" dirty="0">
                <a:solidFill>
                  <a:srgbClr val="272525"/>
                </a:solidFill>
                <a:latin typeface="Manrope" pitchFamily="34" charset="0"/>
                <a:ea typeface="Manrope" pitchFamily="34" charset="-122"/>
                <a:cs typeface="Manrope" pitchFamily="34" charset="-120"/>
              </a:rPr>
              <a:t> in the UK feel valued at work </a:t>
            </a:r>
            <a:r>
              <a:rPr lang="en-US" sz="1750" i="1" dirty="0">
                <a:solidFill>
                  <a:srgbClr val="272525"/>
                </a:solidFill>
                <a:latin typeface="Manrope" pitchFamily="34" charset="0"/>
                <a:ea typeface="Manrope" pitchFamily="34" charset="-122"/>
                <a:cs typeface="Manrope" pitchFamily="34" charset="-120"/>
              </a:rPr>
              <a:t>(NHS Staff Survey, 2023)</a:t>
            </a:r>
            <a:r>
              <a:rPr lang="en-US" sz="1750" dirty="0">
                <a:solidFill>
                  <a:srgbClr val="272525"/>
                </a:solidFill>
                <a:latin typeface="Manrope" pitchFamily="34" charset="0"/>
                <a:ea typeface="Manrope" pitchFamily="34" charset="-122"/>
                <a:cs typeface="Manrope" pitchFamily="34" charset="-120"/>
              </a:rPr>
              <a:t>. Women make up </a:t>
            </a:r>
            <a:r>
              <a:rPr lang="en-US" sz="1750" b="1" dirty="0">
                <a:solidFill>
                  <a:srgbClr val="272525"/>
                </a:solidFill>
                <a:latin typeface="Manrope" pitchFamily="34" charset="0"/>
                <a:ea typeface="Manrope" pitchFamily="34" charset="-122"/>
                <a:cs typeface="Manrope" pitchFamily="34" charset="-120"/>
              </a:rPr>
              <a:t>77% of the NHS workforce</a:t>
            </a:r>
            <a:r>
              <a:rPr lang="en-US" sz="1750" dirty="0">
                <a:solidFill>
                  <a:srgbClr val="272525"/>
                </a:solidFill>
                <a:latin typeface="Manrope" pitchFamily="34" charset="0"/>
                <a:ea typeface="Manrope" pitchFamily="34" charset="-122"/>
                <a:cs typeface="Manrope" pitchFamily="34" charset="-120"/>
              </a:rPr>
              <a:t> yet remain underrepresented in senior AfC pay bands.</a:t>
            </a:r>
            <a:endParaRPr lang="en-US" sz="1750" dirty="0"/>
          </a:p>
        </p:txBody>
      </p:sp>
      <p:sp>
        <p:nvSpPr>
          <p:cNvPr id="10" name="Shape 7"/>
          <p:cNvSpPr/>
          <p:nvPr/>
        </p:nvSpPr>
        <p:spPr>
          <a:xfrm>
            <a:off x="5216962" y="2764274"/>
            <a:ext cx="4196358" cy="4145518"/>
          </a:xfrm>
          <a:prstGeom prst="roundRect">
            <a:avLst>
              <a:gd name="adj" fmla="val 3529"/>
            </a:avLst>
          </a:prstGeom>
          <a:solidFill>
            <a:srgbClr val="FFFFFF"/>
          </a:solidFill>
          <a:ln w="30480">
            <a:solidFill>
              <a:srgbClr val="BADDDB"/>
            </a:solidFill>
            <a:prstDash val="solid"/>
          </a:ln>
        </p:spPr>
      </p:sp>
      <p:sp>
        <p:nvSpPr>
          <p:cNvPr id="11" name="Shape 8"/>
          <p:cNvSpPr/>
          <p:nvPr/>
        </p:nvSpPr>
        <p:spPr>
          <a:xfrm>
            <a:off x="5186482" y="2764274"/>
            <a:ext cx="121920" cy="4145518"/>
          </a:xfrm>
          <a:prstGeom prst="roundRect">
            <a:avLst>
              <a:gd name="adj" fmla="val 167442"/>
            </a:avLst>
          </a:prstGeom>
          <a:solidFill>
            <a:srgbClr val="28D3C9"/>
          </a:solidFill>
          <a:ln/>
        </p:spPr>
      </p:sp>
      <p:sp>
        <p:nvSpPr>
          <p:cNvPr id="12" name="Text 9"/>
          <p:cNvSpPr/>
          <p:nvPr/>
        </p:nvSpPr>
        <p:spPr>
          <a:xfrm>
            <a:off x="5943243" y="3021568"/>
            <a:ext cx="2835235" cy="319445"/>
          </a:xfrm>
          <a:prstGeom prst="rect">
            <a:avLst/>
          </a:prstGeom>
          <a:noFill/>
          <a:ln/>
        </p:spPr>
        <p:txBody>
          <a:bodyPr wrap="non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a:t>
            </a:r>
            <a:r>
              <a:rPr lang="en-US" sz="2200" dirty="0">
                <a:solidFill>
                  <a:srgbClr val="272525"/>
                </a:solidFill>
                <a:latin typeface="DM Sans Light" pitchFamily="34" charset="0"/>
                <a:ea typeface="DM Sans Light" pitchFamily="34" charset="-122"/>
                <a:cs typeface="DM Sans Light" pitchFamily="34" charset="-120"/>
              </a:rPr>
              <a:t> Pay Inequality</a:t>
            </a:r>
            <a:endParaRPr lang="en-US" sz="2200" dirty="0"/>
          </a:p>
        </p:txBody>
      </p:sp>
      <p:sp>
        <p:nvSpPr>
          <p:cNvPr id="13" name="Text 10"/>
          <p:cNvSpPr/>
          <p:nvPr/>
        </p:nvSpPr>
        <p:spPr>
          <a:xfrm>
            <a:off x="5565696" y="3477101"/>
            <a:ext cx="3590330" cy="3175397"/>
          </a:xfrm>
          <a:prstGeom prst="rect">
            <a:avLst/>
          </a:prstGeom>
          <a:noFill/>
          <a:ln/>
        </p:spPr>
        <p:txBody>
          <a:bodyPr wrap="square" lIns="0" tIns="0" rIns="0" bIns="0" rtlCol="0" anchor="t"/>
          <a:lstStyle/>
          <a:p>
            <a:pPr marL="0" indent="0" algn="ctr">
              <a:lnSpc>
                <a:spcPts val="2500"/>
              </a:lnSpc>
              <a:buNone/>
            </a:pPr>
            <a:r>
              <a:rPr lang="en-US" sz="1750" dirty="0">
                <a:solidFill>
                  <a:srgbClr val="272525"/>
                </a:solidFill>
                <a:latin typeface="Manrope" pitchFamily="34" charset="0"/>
                <a:ea typeface="Manrope" pitchFamily="34" charset="-122"/>
                <a:cs typeface="Manrope" pitchFamily="34" charset="-120"/>
              </a:rPr>
              <a:t>The </a:t>
            </a:r>
            <a:r>
              <a:rPr lang="en-US" sz="1750" b="1" dirty="0">
                <a:solidFill>
                  <a:srgbClr val="272525"/>
                </a:solidFill>
                <a:latin typeface="Manrope" pitchFamily="34" charset="0"/>
                <a:ea typeface="Manrope" pitchFamily="34" charset="-122"/>
                <a:cs typeface="Manrope" pitchFamily="34" charset="-120"/>
              </a:rPr>
              <a:t>NHS Workforce Race Equality Standard (WRES, 2023)</a:t>
            </a:r>
            <a:r>
              <a:rPr lang="en-US" sz="1750" dirty="0">
                <a:solidFill>
                  <a:srgbClr val="272525"/>
                </a:solidFill>
                <a:latin typeface="Manrope" pitchFamily="34" charset="0"/>
                <a:ea typeface="Manrope" pitchFamily="34" charset="-122"/>
                <a:cs typeface="Manrope" pitchFamily="34" charset="-120"/>
              </a:rPr>
              <a:t> confirms BAME staff are paid less and face more barriers to promotion than White colleagues. Flexible working, wellbeing support and career development are applied inconsistently across NHS Trusts in England, Scotland and Wales.</a:t>
            </a:r>
            <a:endParaRPr lang="en-US" sz="1750" dirty="0"/>
          </a:p>
        </p:txBody>
      </p:sp>
      <p:sp>
        <p:nvSpPr>
          <p:cNvPr id="14" name="Shape 11"/>
          <p:cNvSpPr/>
          <p:nvPr/>
        </p:nvSpPr>
        <p:spPr>
          <a:xfrm>
            <a:off x="9640133" y="2764274"/>
            <a:ext cx="4196358" cy="4145518"/>
          </a:xfrm>
          <a:prstGeom prst="roundRect">
            <a:avLst>
              <a:gd name="adj" fmla="val 3529"/>
            </a:avLst>
          </a:prstGeom>
          <a:solidFill>
            <a:srgbClr val="FFFFFF"/>
          </a:solidFill>
          <a:ln w="30480">
            <a:solidFill>
              <a:srgbClr val="BADDDB"/>
            </a:solidFill>
            <a:prstDash val="solid"/>
          </a:ln>
        </p:spPr>
      </p:sp>
      <p:sp>
        <p:nvSpPr>
          <p:cNvPr id="15" name="Shape 12"/>
          <p:cNvSpPr/>
          <p:nvPr/>
        </p:nvSpPr>
        <p:spPr>
          <a:xfrm>
            <a:off x="9609653" y="2764274"/>
            <a:ext cx="121920" cy="4145518"/>
          </a:xfrm>
          <a:prstGeom prst="roundRect">
            <a:avLst>
              <a:gd name="adj" fmla="val 167442"/>
            </a:avLst>
          </a:prstGeom>
          <a:solidFill>
            <a:srgbClr val="28D3C9"/>
          </a:solidFill>
          <a:ln/>
        </p:spPr>
      </p:sp>
      <p:sp>
        <p:nvSpPr>
          <p:cNvPr id="16" name="Text 13"/>
          <p:cNvSpPr/>
          <p:nvPr/>
        </p:nvSpPr>
        <p:spPr>
          <a:xfrm>
            <a:off x="10231636" y="3021568"/>
            <a:ext cx="3104793" cy="319445"/>
          </a:xfrm>
          <a:prstGeom prst="rect">
            <a:avLst/>
          </a:prstGeom>
          <a:noFill/>
          <a:ln/>
        </p:spPr>
        <p:txBody>
          <a:bodyPr wrap="none" lIns="0" tIns="0" rIns="0" bIns="0" rtlCol="0" anchor="t"/>
          <a:lstStyle/>
          <a:p>
            <a:pPr marL="0" indent="0" algn="ctr">
              <a:lnSpc>
                <a:spcPts val="2450"/>
              </a:lnSpc>
              <a:buNone/>
            </a:pPr>
            <a:r>
              <a:rPr lang="en-US" sz="2200" dirty="0">
                <a:solidFill>
                  <a:srgbClr val="000000"/>
                </a:solidFill>
                <a:latin typeface="DM Sans Light" pitchFamily="34" charset="0"/>
                <a:ea typeface="DM Sans Light" pitchFamily="34" charset="-122"/>
                <a:cs typeface="DM Sans Light" pitchFamily="34" charset="-120"/>
              </a:rPr>
              <a:t>💷</a:t>
            </a:r>
            <a:r>
              <a:rPr lang="en-US" sz="2200" dirty="0">
                <a:solidFill>
                  <a:srgbClr val="272525"/>
                </a:solidFill>
                <a:latin typeface="DM Sans Light" pitchFamily="34" charset="0"/>
                <a:ea typeface="DM Sans Light" pitchFamily="34" charset="-122"/>
                <a:cs typeface="DM Sans Light" pitchFamily="34" charset="-120"/>
              </a:rPr>
              <a:t> Agency Spend Spiral</a:t>
            </a:r>
            <a:endParaRPr lang="en-US" sz="2200" dirty="0"/>
          </a:p>
        </p:txBody>
      </p:sp>
      <p:sp>
        <p:nvSpPr>
          <p:cNvPr id="17" name="Text 14"/>
          <p:cNvSpPr/>
          <p:nvPr/>
        </p:nvSpPr>
        <p:spPr>
          <a:xfrm>
            <a:off x="9988868" y="3477101"/>
            <a:ext cx="3590330" cy="1587698"/>
          </a:xfrm>
          <a:prstGeom prst="rect">
            <a:avLst/>
          </a:prstGeom>
          <a:noFill/>
          <a:ln/>
        </p:spPr>
        <p:txBody>
          <a:bodyPr wrap="square" lIns="0" tIns="0" rIns="0" bIns="0" rtlCol="0" anchor="t"/>
          <a:lstStyle/>
          <a:p>
            <a:pPr marL="0" indent="0" algn="ctr">
              <a:lnSpc>
                <a:spcPts val="2500"/>
              </a:lnSpc>
              <a:buNone/>
            </a:pPr>
            <a:r>
              <a:rPr lang="en-US" sz="1750" dirty="0">
                <a:solidFill>
                  <a:srgbClr val="272525"/>
                </a:solidFill>
                <a:latin typeface="Manrope" pitchFamily="34" charset="0"/>
                <a:ea typeface="Manrope" pitchFamily="34" charset="-122"/>
                <a:cs typeface="Manrope" pitchFamily="34" charset="-120"/>
              </a:rPr>
              <a:t>The NHS spends over </a:t>
            </a:r>
            <a:r>
              <a:rPr lang="en-US" sz="1750" b="1" dirty="0">
                <a:solidFill>
                  <a:srgbClr val="272525"/>
                </a:solidFill>
                <a:latin typeface="Manrope" pitchFamily="34" charset="0"/>
                <a:ea typeface="Manrope" pitchFamily="34" charset="-122"/>
                <a:cs typeface="Manrope" pitchFamily="34" charset="-120"/>
              </a:rPr>
              <a:t>£3.1 billion per year</a:t>
            </a:r>
            <a:r>
              <a:rPr lang="en-US" sz="1750" dirty="0">
                <a:solidFill>
                  <a:srgbClr val="272525"/>
                </a:solidFill>
                <a:latin typeface="Manrope" pitchFamily="34" charset="0"/>
                <a:ea typeface="Manrope" pitchFamily="34" charset="-122"/>
                <a:cs typeface="Manrope" pitchFamily="34" charset="-120"/>
              </a:rPr>
              <a:t> on agency and locum staff — a direct result of poor pay and retention </a:t>
            </a:r>
            <a:r>
              <a:rPr lang="en-US" sz="1750" i="1" dirty="0">
                <a:solidFill>
                  <a:srgbClr val="272525"/>
                </a:solidFill>
                <a:latin typeface="Manrope" pitchFamily="34" charset="0"/>
                <a:ea typeface="Manrope" pitchFamily="34" charset="-122"/>
                <a:cs typeface="Manrope" pitchFamily="34" charset="-120"/>
              </a:rPr>
              <a:t>(NHS Improvement, 2023)</a:t>
            </a:r>
            <a:r>
              <a:rPr lang="en-US" sz="1750" dirty="0">
                <a:solidFill>
                  <a:srgbClr val="272525"/>
                </a:solidFill>
                <a:latin typeface="Manrope" pitchFamily="34" charset="0"/>
                <a:ea typeface="Manrope" pitchFamily="34" charset="-122"/>
                <a:cs typeface="Manrope" pitchFamily="34" charset="-120"/>
              </a:rPr>
              <a:t>.</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6619042" y="679966"/>
            <a:ext cx="1392317" cy="364331"/>
          </a:xfrm>
          <a:prstGeom prst="roundRect">
            <a:avLst>
              <a:gd name="adj" fmla="val 42585"/>
            </a:avLst>
          </a:prstGeom>
          <a:solidFill>
            <a:srgbClr val="D4F7F5"/>
          </a:solidFill>
          <a:ln/>
        </p:spPr>
      </p:sp>
      <p:sp>
        <p:nvSpPr>
          <p:cNvPr id="4" name="Text 1"/>
          <p:cNvSpPr/>
          <p:nvPr/>
        </p:nvSpPr>
        <p:spPr>
          <a:xfrm>
            <a:off x="6748224" y="744498"/>
            <a:ext cx="1133951" cy="235268"/>
          </a:xfrm>
          <a:prstGeom prst="rect">
            <a:avLst/>
          </a:prstGeom>
          <a:noFill/>
          <a:ln/>
        </p:spPr>
        <p:txBody>
          <a:bodyPr wrap="none" lIns="0" tIns="0" rIns="0" bIns="0" rtlCol="0" anchor="t"/>
          <a:lstStyle/>
          <a:p>
            <a:pPr marL="0" indent="0" algn="l">
              <a:lnSpc>
                <a:spcPts val="1850"/>
              </a:lnSpc>
              <a:buNone/>
            </a:pPr>
            <a:r>
              <a:rPr lang="en-US" sz="1350" dirty="0">
                <a:solidFill>
                  <a:srgbClr val="272525"/>
                </a:solidFill>
                <a:latin typeface="Manrope" pitchFamily="34" charset="0"/>
                <a:ea typeface="Manrope" pitchFamily="34" charset="-122"/>
                <a:cs typeface="Manrope" pitchFamily="34" charset="-120"/>
              </a:rPr>
              <a:t>ROOT CAUSES</a:t>
            </a:r>
            <a:endParaRPr lang="en-US" sz="1350" dirty="0"/>
          </a:p>
        </p:txBody>
      </p:sp>
      <p:sp>
        <p:nvSpPr>
          <p:cNvPr id="5" name="Text 2"/>
          <p:cNvSpPr/>
          <p:nvPr/>
        </p:nvSpPr>
        <p:spPr>
          <a:xfrm>
            <a:off x="3222784" y="1126093"/>
            <a:ext cx="8184713" cy="592574"/>
          </a:xfrm>
          <a:prstGeom prst="rect">
            <a:avLst/>
          </a:prstGeom>
          <a:noFill/>
          <a:ln/>
        </p:spPr>
        <p:txBody>
          <a:bodyPr wrap="none" lIns="0" tIns="0" rIns="0" bIns="0" rtlCol="0" anchor="t"/>
          <a:lstStyle/>
          <a:p>
            <a:pPr marL="0" indent="0" algn="ctr">
              <a:lnSpc>
                <a:spcPts val="4650"/>
              </a:lnSpc>
              <a:buNone/>
            </a:pPr>
            <a:r>
              <a:rPr lang="en-US" sz="4200" dirty="0">
                <a:solidFill>
                  <a:srgbClr val="2F4F4F"/>
                </a:solidFill>
                <a:latin typeface="DM Sans Light" pitchFamily="34" charset="0"/>
                <a:ea typeface="DM Sans Light" pitchFamily="34" charset="-122"/>
                <a:cs typeface="DM Sans Light" pitchFamily="34" charset="-120"/>
              </a:rPr>
              <a:t>Root Causes: Policy &amp; Leadership</a:t>
            </a:r>
            <a:endParaRPr lang="en-US" sz="4200" dirty="0"/>
          </a:p>
        </p:txBody>
      </p:sp>
      <p:sp>
        <p:nvSpPr>
          <p:cNvPr id="6" name="Shape 3"/>
          <p:cNvSpPr/>
          <p:nvPr/>
        </p:nvSpPr>
        <p:spPr>
          <a:xfrm>
            <a:off x="793790" y="2025729"/>
            <a:ext cx="3107174" cy="5523905"/>
          </a:xfrm>
          <a:prstGeom prst="roundRect">
            <a:avLst>
              <a:gd name="adj" fmla="val 6242"/>
            </a:avLst>
          </a:prstGeom>
          <a:solidFill>
            <a:srgbClr val="D4F7F5"/>
          </a:solidFill>
          <a:ln/>
        </p:spPr>
      </p:sp>
      <p:sp>
        <p:nvSpPr>
          <p:cNvPr id="7" name="Shape 4"/>
          <p:cNvSpPr/>
          <p:nvPr/>
        </p:nvSpPr>
        <p:spPr>
          <a:xfrm>
            <a:off x="2024182" y="2241113"/>
            <a:ext cx="646390" cy="646390"/>
          </a:xfrm>
          <a:prstGeom prst="roundRect">
            <a:avLst>
              <a:gd name="adj" fmla="val 14144844"/>
            </a:avLst>
          </a:prstGeom>
          <a:solidFill>
            <a:srgbClr val="28D3C9"/>
          </a:solidFill>
          <a:ln/>
        </p:spPr>
      </p:sp>
      <p:pic>
        <p:nvPicPr>
          <p:cNvPr id="8"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01942" y="2418874"/>
            <a:ext cx="290870" cy="290870"/>
          </a:xfrm>
          <a:prstGeom prst="rect">
            <a:avLst/>
          </a:prstGeom>
        </p:spPr>
      </p:pic>
      <p:sp>
        <p:nvSpPr>
          <p:cNvPr id="9" name="Text 5"/>
          <p:cNvSpPr/>
          <p:nvPr/>
        </p:nvSpPr>
        <p:spPr>
          <a:xfrm>
            <a:off x="1009174" y="3092172"/>
            <a:ext cx="2676406" cy="592455"/>
          </a:xfrm>
          <a:prstGeom prst="rect">
            <a:avLst/>
          </a:prstGeom>
          <a:noFill/>
          <a:ln/>
        </p:spPr>
        <p:txBody>
          <a:bodyPr wrap="square" lIns="0" tIns="0" rIns="0" bIns="0" rtlCol="0" anchor="t"/>
          <a:lstStyle/>
          <a:p>
            <a:pPr marL="0" indent="0" algn="ctr">
              <a:lnSpc>
                <a:spcPts val="2300"/>
              </a:lnSpc>
              <a:buNone/>
            </a:pPr>
            <a:r>
              <a:rPr lang="en-US" sz="2100" dirty="0">
                <a:solidFill>
                  <a:srgbClr val="272525"/>
                </a:solidFill>
                <a:latin typeface="DM Sans Light" pitchFamily="34" charset="0"/>
                <a:ea typeface="DM Sans Light" pitchFamily="34" charset="-122"/>
                <a:cs typeface="DM Sans Light" pitchFamily="34" charset="-120"/>
              </a:rPr>
              <a:t>Outdated AfC Framework</a:t>
            </a:r>
            <a:endParaRPr lang="en-US" sz="2100" dirty="0"/>
          </a:p>
        </p:txBody>
      </p:sp>
      <p:sp>
        <p:nvSpPr>
          <p:cNvPr id="10" name="Text 6"/>
          <p:cNvSpPr/>
          <p:nvPr/>
        </p:nvSpPr>
        <p:spPr>
          <a:xfrm>
            <a:off x="1009174" y="3807381"/>
            <a:ext cx="2676406" cy="2058591"/>
          </a:xfrm>
          <a:prstGeom prst="rect">
            <a:avLst/>
          </a:prstGeom>
          <a:noFill/>
          <a:ln/>
        </p:spPr>
        <p:txBody>
          <a:bodyPr wrap="square" lIns="0" tIns="0" rIns="0" bIns="0" rtlCol="0" anchor="t"/>
          <a:lstStyle/>
          <a:p>
            <a:pPr marL="0" indent="0" algn="ctr">
              <a:lnSpc>
                <a:spcPts val="2300"/>
              </a:lnSpc>
              <a:buNone/>
            </a:pPr>
            <a:r>
              <a:rPr lang="en-US" sz="1650" dirty="0">
                <a:solidFill>
                  <a:srgbClr val="272525"/>
                </a:solidFill>
                <a:latin typeface="Manrope" pitchFamily="34" charset="0"/>
                <a:ea typeface="Manrope" pitchFamily="34" charset="-122"/>
                <a:cs typeface="Manrope" pitchFamily="34" charset="-120"/>
              </a:rPr>
              <a:t>The Agenda for Change framework was introduced in </a:t>
            </a:r>
            <a:r>
              <a:rPr lang="en-US" sz="1650" b="1" dirty="0">
                <a:solidFill>
                  <a:srgbClr val="272525"/>
                </a:solidFill>
                <a:latin typeface="Manrope" pitchFamily="34" charset="0"/>
                <a:ea typeface="Manrope" pitchFamily="34" charset="-122"/>
                <a:cs typeface="Manrope" pitchFamily="34" charset="-120"/>
              </a:rPr>
              <a:t>2004</a:t>
            </a:r>
            <a:r>
              <a:rPr lang="en-US" sz="1650" dirty="0">
                <a:solidFill>
                  <a:srgbClr val="272525"/>
                </a:solidFill>
                <a:latin typeface="Manrope" pitchFamily="34" charset="0"/>
                <a:ea typeface="Manrope" pitchFamily="34" charset="-122"/>
                <a:cs typeface="Manrope" pitchFamily="34" charset="-120"/>
              </a:rPr>
              <a:t> and has not been fundamentally reformed since — pay bands are no longer fit for purpose in 2024.</a:t>
            </a:r>
            <a:endParaRPr lang="en-US" sz="1650" dirty="0"/>
          </a:p>
        </p:txBody>
      </p:sp>
      <p:sp>
        <p:nvSpPr>
          <p:cNvPr id="11" name="Shape 7"/>
          <p:cNvSpPr/>
          <p:nvPr/>
        </p:nvSpPr>
        <p:spPr>
          <a:xfrm>
            <a:off x="4105632" y="2025729"/>
            <a:ext cx="3107174" cy="5523905"/>
          </a:xfrm>
          <a:prstGeom prst="roundRect">
            <a:avLst>
              <a:gd name="adj" fmla="val 6242"/>
            </a:avLst>
          </a:prstGeom>
          <a:solidFill>
            <a:srgbClr val="D4F7F5"/>
          </a:solidFill>
          <a:ln/>
        </p:spPr>
      </p:sp>
      <p:sp>
        <p:nvSpPr>
          <p:cNvPr id="12" name="Shape 8"/>
          <p:cNvSpPr/>
          <p:nvPr/>
        </p:nvSpPr>
        <p:spPr>
          <a:xfrm>
            <a:off x="5336024" y="2241113"/>
            <a:ext cx="646390" cy="646390"/>
          </a:xfrm>
          <a:prstGeom prst="roundRect">
            <a:avLst>
              <a:gd name="adj" fmla="val 14144844"/>
            </a:avLst>
          </a:prstGeom>
          <a:solidFill>
            <a:srgbClr val="28D3C9"/>
          </a:solidFill>
          <a:ln/>
        </p:spPr>
      </p:sp>
      <p:pic>
        <p:nvPicPr>
          <p:cNvPr id="13"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513784" y="2418874"/>
            <a:ext cx="290870" cy="290870"/>
          </a:xfrm>
          <a:prstGeom prst="rect">
            <a:avLst/>
          </a:prstGeom>
        </p:spPr>
      </p:pic>
      <p:sp>
        <p:nvSpPr>
          <p:cNvPr id="14" name="Text 9"/>
          <p:cNvSpPr/>
          <p:nvPr/>
        </p:nvSpPr>
        <p:spPr>
          <a:xfrm>
            <a:off x="4321016" y="3092172"/>
            <a:ext cx="2676406" cy="592455"/>
          </a:xfrm>
          <a:prstGeom prst="rect">
            <a:avLst/>
          </a:prstGeom>
          <a:noFill/>
          <a:ln/>
        </p:spPr>
        <p:txBody>
          <a:bodyPr wrap="square" lIns="0" tIns="0" rIns="0" bIns="0" rtlCol="0" anchor="t"/>
          <a:lstStyle/>
          <a:p>
            <a:pPr marL="0" indent="0" algn="ctr">
              <a:lnSpc>
                <a:spcPts val="2300"/>
              </a:lnSpc>
              <a:buNone/>
            </a:pPr>
            <a:r>
              <a:rPr lang="en-US" sz="2100" dirty="0">
                <a:solidFill>
                  <a:srgbClr val="272525"/>
                </a:solidFill>
                <a:latin typeface="DM Sans Light" pitchFamily="34" charset="0"/>
                <a:ea typeface="DM Sans Light" pitchFamily="34" charset="-122"/>
                <a:cs typeface="DM Sans Light" pitchFamily="34" charset="-120"/>
              </a:rPr>
              <a:t>Public Sector Pay Cap</a:t>
            </a:r>
            <a:endParaRPr lang="en-US" sz="2100" dirty="0"/>
          </a:p>
        </p:txBody>
      </p:sp>
      <p:sp>
        <p:nvSpPr>
          <p:cNvPr id="15" name="Text 10"/>
          <p:cNvSpPr/>
          <p:nvPr/>
        </p:nvSpPr>
        <p:spPr>
          <a:xfrm>
            <a:off x="4321016" y="3807381"/>
            <a:ext cx="2676406" cy="2058591"/>
          </a:xfrm>
          <a:prstGeom prst="rect">
            <a:avLst/>
          </a:prstGeom>
          <a:noFill/>
          <a:ln/>
        </p:spPr>
        <p:txBody>
          <a:bodyPr wrap="square" lIns="0" tIns="0" rIns="0" bIns="0" rtlCol="0" anchor="t"/>
          <a:lstStyle/>
          <a:p>
            <a:pPr marL="0" indent="0" algn="ctr">
              <a:lnSpc>
                <a:spcPts val="2300"/>
              </a:lnSpc>
              <a:buNone/>
            </a:pPr>
            <a:r>
              <a:rPr lang="en-US" sz="1650" dirty="0">
                <a:solidFill>
                  <a:srgbClr val="272525"/>
                </a:solidFill>
                <a:latin typeface="Manrope" pitchFamily="34" charset="0"/>
                <a:ea typeface="Manrope" pitchFamily="34" charset="-122"/>
                <a:cs typeface="Manrope" pitchFamily="34" charset="-120"/>
              </a:rPr>
              <a:t>The UK Government imposed a public sector pay cap from </a:t>
            </a:r>
            <a:r>
              <a:rPr lang="en-US" sz="1650" b="1" dirty="0">
                <a:solidFill>
                  <a:srgbClr val="272525"/>
                </a:solidFill>
                <a:latin typeface="Manrope" pitchFamily="34" charset="0"/>
                <a:ea typeface="Manrope" pitchFamily="34" charset="-122"/>
                <a:cs typeface="Manrope" pitchFamily="34" charset="-120"/>
              </a:rPr>
              <a:t>2010 to 2017</a:t>
            </a:r>
            <a:r>
              <a:rPr lang="en-US" sz="1650" dirty="0">
                <a:solidFill>
                  <a:srgbClr val="272525"/>
                </a:solidFill>
                <a:latin typeface="Manrope" pitchFamily="34" charset="0"/>
                <a:ea typeface="Manrope" pitchFamily="34" charset="-122"/>
                <a:cs typeface="Manrope" pitchFamily="34" charset="-120"/>
              </a:rPr>
              <a:t> under austerity measures — causing a decade of real-term pay cuts for NHS workers.</a:t>
            </a:r>
            <a:endParaRPr lang="en-US" sz="1650" dirty="0"/>
          </a:p>
        </p:txBody>
      </p:sp>
      <p:sp>
        <p:nvSpPr>
          <p:cNvPr id="16" name="Shape 11"/>
          <p:cNvSpPr/>
          <p:nvPr/>
        </p:nvSpPr>
        <p:spPr>
          <a:xfrm>
            <a:off x="7417475" y="2025729"/>
            <a:ext cx="3107174" cy="5523905"/>
          </a:xfrm>
          <a:prstGeom prst="roundRect">
            <a:avLst>
              <a:gd name="adj" fmla="val 6242"/>
            </a:avLst>
          </a:prstGeom>
          <a:solidFill>
            <a:srgbClr val="D4F7F5"/>
          </a:solidFill>
          <a:ln/>
        </p:spPr>
      </p:sp>
      <p:sp>
        <p:nvSpPr>
          <p:cNvPr id="17" name="Shape 12"/>
          <p:cNvSpPr/>
          <p:nvPr/>
        </p:nvSpPr>
        <p:spPr>
          <a:xfrm>
            <a:off x="8647867" y="2241113"/>
            <a:ext cx="646390" cy="646390"/>
          </a:xfrm>
          <a:prstGeom prst="roundRect">
            <a:avLst>
              <a:gd name="adj" fmla="val 14144844"/>
            </a:avLst>
          </a:prstGeom>
          <a:solidFill>
            <a:srgbClr val="28D3C9"/>
          </a:solidFill>
          <a:ln/>
        </p:spPr>
      </p:sp>
      <p:pic>
        <p:nvPicPr>
          <p:cNvPr id="18"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825627" y="2418874"/>
            <a:ext cx="290870" cy="290870"/>
          </a:xfrm>
          <a:prstGeom prst="rect">
            <a:avLst/>
          </a:prstGeom>
        </p:spPr>
      </p:pic>
      <p:sp>
        <p:nvSpPr>
          <p:cNvPr id="19" name="Text 13"/>
          <p:cNvSpPr/>
          <p:nvPr/>
        </p:nvSpPr>
        <p:spPr>
          <a:xfrm>
            <a:off x="7632859" y="3092172"/>
            <a:ext cx="2676406" cy="592455"/>
          </a:xfrm>
          <a:prstGeom prst="rect">
            <a:avLst/>
          </a:prstGeom>
          <a:noFill/>
          <a:ln/>
        </p:spPr>
        <p:txBody>
          <a:bodyPr wrap="square" lIns="0" tIns="0" rIns="0" bIns="0" rtlCol="0" anchor="t"/>
          <a:lstStyle/>
          <a:p>
            <a:pPr marL="0" indent="0" algn="ctr">
              <a:lnSpc>
                <a:spcPts val="2300"/>
              </a:lnSpc>
              <a:buNone/>
            </a:pPr>
            <a:r>
              <a:rPr lang="en-US" sz="2100" dirty="0">
                <a:solidFill>
                  <a:srgbClr val="272525"/>
                </a:solidFill>
                <a:latin typeface="DM Sans Light" pitchFamily="34" charset="0"/>
                <a:ea typeface="DM Sans Light" pitchFamily="34" charset="-122"/>
                <a:cs typeface="DM Sans Light" pitchFamily="34" charset="-120"/>
              </a:rPr>
              <a:t>Centralised Pay Decisions</a:t>
            </a:r>
            <a:endParaRPr lang="en-US" sz="2100" dirty="0"/>
          </a:p>
        </p:txBody>
      </p:sp>
      <p:sp>
        <p:nvSpPr>
          <p:cNvPr id="20" name="Text 14"/>
          <p:cNvSpPr/>
          <p:nvPr/>
        </p:nvSpPr>
        <p:spPr>
          <a:xfrm>
            <a:off x="7632859" y="3807381"/>
            <a:ext cx="2676406" cy="3234928"/>
          </a:xfrm>
          <a:prstGeom prst="rect">
            <a:avLst/>
          </a:prstGeom>
          <a:noFill/>
          <a:ln/>
        </p:spPr>
        <p:txBody>
          <a:bodyPr wrap="square" lIns="0" tIns="0" rIns="0" bIns="0" rtlCol="0" anchor="t"/>
          <a:lstStyle/>
          <a:p>
            <a:pPr marL="0" indent="0" algn="ctr">
              <a:lnSpc>
                <a:spcPts val="2300"/>
              </a:lnSpc>
              <a:buNone/>
            </a:pPr>
            <a:r>
              <a:rPr lang="en-US" sz="1650" dirty="0">
                <a:solidFill>
                  <a:srgbClr val="272525"/>
                </a:solidFill>
                <a:latin typeface="Manrope" pitchFamily="34" charset="0"/>
                <a:ea typeface="Manrope" pitchFamily="34" charset="-122"/>
                <a:cs typeface="Manrope" pitchFamily="34" charset="-120"/>
              </a:rPr>
              <a:t>NHS pay decisions are made nationally by the UK Government based on NHS Pay Review Body recommendations — individual Trusts have </a:t>
            </a:r>
            <a:r>
              <a:rPr lang="en-US" sz="1650" b="1" dirty="0">
                <a:solidFill>
                  <a:srgbClr val="272525"/>
                </a:solidFill>
                <a:latin typeface="Manrope" pitchFamily="34" charset="0"/>
                <a:ea typeface="Manrope" pitchFamily="34" charset="-122"/>
                <a:cs typeface="Manrope" pitchFamily="34" charset="-120"/>
              </a:rPr>
              <a:t>very little control</a:t>
            </a:r>
            <a:r>
              <a:rPr lang="en-US" sz="1650" dirty="0">
                <a:solidFill>
                  <a:srgbClr val="272525"/>
                </a:solidFill>
                <a:latin typeface="Manrope" pitchFamily="34" charset="0"/>
                <a:ea typeface="Manrope" pitchFamily="34" charset="-122"/>
                <a:cs typeface="Manrope" pitchFamily="34" charset="-120"/>
              </a:rPr>
              <a:t>. There is no single national Total Rewards Strategy across NHS England, Scotland, Wales or Northern Ireland.</a:t>
            </a:r>
            <a:endParaRPr lang="en-US" sz="1650" dirty="0"/>
          </a:p>
        </p:txBody>
      </p:sp>
      <p:sp>
        <p:nvSpPr>
          <p:cNvPr id="21" name="Shape 15"/>
          <p:cNvSpPr/>
          <p:nvPr/>
        </p:nvSpPr>
        <p:spPr>
          <a:xfrm>
            <a:off x="10729317" y="2025729"/>
            <a:ext cx="3107293" cy="5523905"/>
          </a:xfrm>
          <a:prstGeom prst="roundRect">
            <a:avLst>
              <a:gd name="adj" fmla="val 6241"/>
            </a:avLst>
          </a:prstGeom>
          <a:solidFill>
            <a:srgbClr val="D4F7F5"/>
          </a:solidFill>
          <a:ln/>
        </p:spPr>
      </p:sp>
      <p:sp>
        <p:nvSpPr>
          <p:cNvPr id="22" name="Shape 16"/>
          <p:cNvSpPr/>
          <p:nvPr/>
        </p:nvSpPr>
        <p:spPr>
          <a:xfrm>
            <a:off x="11959709" y="2241113"/>
            <a:ext cx="646390" cy="646390"/>
          </a:xfrm>
          <a:prstGeom prst="roundRect">
            <a:avLst>
              <a:gd name="adj" fmla="val 14144844"/>
            </a:avLst>
          </a:prstGeom>
          <a:solidFill>
            <a:srgbClr val="28D3C9"/>
          </a:solidFill>
          <a:ln/>
        </p:spPr>
      </p:sp>
      <p:pic>
        <p:nvPicPr>
          <p:cNvPr id="23" name="Image 4"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2137469" y="2418874"/>
            <a:ext cx="290870" cy="290870"/>
          </a:xfrm>
          <a:prstGeom prst="rect">
            <a:avLst/>
          </a:prstGeom>
        </p:spPr>
      </p:pic>
      <p:sp>
        <p:nvSpPr>
          <p:cNvPr id="24" name="Text 17"/>
          <p:cNvSpPr/>
          <p:nvPr/>
        </p:nvSpPr>
        <p:spPr>
          <a:xfrm>
            <a:off x="10944701" y="3092172"/>
            <a:ext cx="2676525" cy="296228"/>
          </a:xfrm>
          <a:prstGeom prst="rect">
            <a:avLst/>
          </a:prstGeom>
          <a:noFill/>
          <a:ln/>
        </p:spPr>
        <p:txBody>
          <a:bodyPr wrap="none" lIns="0" tIns="0" rIns="0" bIns="0" rtlCol="0" anchor="t"/>
          <a:lstStyle/>
          <a:p>
            <a:pPr marL="0" indent="0" algn="ctr">
              <a:lnSpc>
                <a:spcPts val="2300"/>
              </a:lnSpc>
              <a:buNone/>
            </a:pPr>
            <a:r>
              <a:rPr lang="en-US" sz="2100" dirty="0">
                <a:solidFill>
                  <a:srgbClr val="272525"/>
                </a:solidFill>
                <a:latin typeface="DM Sans Light" pitchFamily="34" charset="0"/>
                <a:ea typeface="DM Sans Light" pitchFamily="34" charset="-122"/>
                <a:cs typeface="DM Sans Light" pitchFamily="34" charset="-120"/>
              </a:rPr>
              <a:t>Leadership Gaps</a:t>
            </a:r>
            <a:endParaRPr lang="en-US" sz="2100" dirty="0"/>
          </a:p>
        </p:txBody>
      </p:sp>
      <p:sp>
        <p:nvSpPr>
          <p:cNvPr id="25" name="Text 18"/>
          <p:cNvSpPr/>
          <p:nvPr/>
        </p:nvSpPr>
        <p:spPr>
          <a:xfrm>
            <a:off x="10944701" y="3511153"/>
            <a:ext cx="2676525" cy="3823097"/>
          </a:xfrm>
          <a:prstGeom prst="rect">
            <a:avLst/>
          </a:prstGeom>
          <a:noFill/>
          <a:ln/>
        </p:spPr>
        <p:txBody>
          <a:bodyPr wrap="square" lIns="0" tIns="0" rIns="0" bIns="0" rtlCol="0" anchor="t"/>
          <a:lstStyle/>
          <a:p>
            <a:pPr marL="0" indent="0" algn="ctr">
              <a:lnSpc>
                <a:spcPts val="2300"/>
              </a:lnSpc>
              <a:buNone/>
            </a:pPr>
            <a:r>
              <a:rPr lang="en-US" sz="1650" dirty="0">
                <a:solidFill>
                  <a:srgbClr val="272525"/>
                </a:solidFill>
                <a:latin typeface="Manrope" pitchFamily="34" charset="0"/>
                <a:ea typeface="Manrope" pitchFamily="34" charset="-122"/>
                <a:cs typeface="Manrope" pitchFamily="34" charset="-120"/>
              </a:rPr>
              <a:t>Many NHS Trust CEOs and directors have </a:t>
            </a:r>
            <a:r>
              <a:rPr lang="en-US" sz="1650" b="1" dirty="0">
                <a:solidFill>
                  <a:srgbClr val="272525"/>
                </a:solidFill>
                <a:latin typeface="Manrope" pitchFamily="34" charset="0"/>
                <a:ea typeface="Manrope" pitchFamily="34" charset="-122"/>
                <a:cs typeface="Manrope" pitchFamily="34" charset="-120"/>
              </a:rPr>
              <a:t>no formal training</a:t>
            </a:r>
            <a:r>
              <a:rPr lang="en-US" sz="1650" dirty="0">
                <a:solidFill>
                  <a:srgbClr val="272525"/>
                </a:solidFill>
                <a:latin typeface="Manrope" pitchFamily="34" charset="0"/>
                <a:ea typeface="Manrope" pitchFamily="34" charset="-122"/>
                <a:cs typeface="Manrope" pitchFamily="34" charset="-120"/>
              </a:rPr>
              <a:t> in strategic HRM or reward management. Short-term financial pressure leads managers to cut workforce investment budgets and consistently fail to communicate pay decisions clearly — destroying staff morale and trust.</a:t>
            </a:r>
            <a:endParaRPr lang="en-US" sz="16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6692146" y="657939"/>
            <a:ext cx="1246108" cy="315158"/>
          </a:xfrm>
          <a:prstGeom prst="roundRect">
            <a:avLst>
              <a:gd name="adj" fmla="val 44047"/>
            </a:avLst>
          </a:prstGeom>
          <a:solidFill>
            <a:srgbClr val="D4F7F5"/>
          </a:solidFill>
          <a:ln/>
        </p:spPr>
      </p:sp>
      <p:sp>
        <p:nvSpPr>
          <p:cNvPr id="4" name="Text 1"/>
          <p:cNvSpPr/>
          <p:nvPr/>
        </p:nvSpPr>
        <p:spPr>
          <a:xfrm>
            <a:off x="6807756" y="715685"/>
            <a:ext cx="1014889" cy="199668"/>
          </a:xfrm>
          <a:prstGeom prst="rect">
            <a:avLst/>
          </a:prstGeom>
          <a:noFill/>
          <a:ln/>
        </p:spPr>
        <p:txBody>
          <a:bodyPr wrap="none" lIns="0" tIns="0" rIns="0" bIns="0" rtlCol="0" anchor="t"/>
          <a:lstStyle/>
          <a:p>
            <a:pPr marL="0" indent="0" algn="l">
              <a:lnSpc>
                <a:spcPts val="1550"/>
              </a:lnSpc>
              <a:buNone/>
            </a:pPr>
            <a:r>
              <a:rPr lang="en-US" sz="1200" dirty="0">
                <a:solidFill>
                  <a:srgbClr val="272525"/>
                </a:solidFill>
                <a:latin typeface="Manrope" pitchFamily="34" charset="0"/>
                <a:ea typeface="Manrope" pitchFamily="34" charset="-122"/>
                <a:cs typeface="Manrope" pitchFamily="34" charset="-120"/>
              </a:rPr>
              <a:t>ROOT CAUSES</a:t>
            </a:r>
            <a:endParaRPr lang="en-US" sz="1200" dirty="0"/>
          </a:p>
        </p:txBody>
      </p:sp>
      <p:sp>
        <p:nvSpPr>
          <p:cNvPr id="5" name="Text 2"/>
          <p:cNvSpPr/>
          <p:nvPr/>
        </p:nvSpPr>
        <p:spPr>
          <a:xfrm>
            <a:off x="3583067" y="1038582"/>
            <a:ext cx="7464266" cy="530066"/>
          </a:xfrm>
          <a:prstGeom prst="rect">
            <a:avLst/>
          </a:prstGeom>
          <a:noFill/>
          <a:ln/>
        </p:spPr>
        <p:txBody>
          <a:bodyPr wrap="none" lIns="0" tIns="0" rIns="0" bIns="0" rtlCol="0" anchor="t"/>
          <a:lstStyle/>
          <a:p>
            <a:pPr marL="0" indent="0" algn="ctr">
              <a:lnSpc>
                <a:spcPts val="4150"/>
              </a:lnSpc>
              <a:buNone/>
            </a:pPr>
            <a:r>
              <a:rPr lang="en-US" sz="3750" dirty="0">
                <a:solidFill>
                  <a:srgbClr val="2F4F4F"/>
                </a:solidFill>
                <a:latin typeface="DM Sans Light" pitchFamily="34" charset="0"/>
                <a:ea typeface="DM Sans Light" pitchFamily="34" charset="-122"/>
                <a:cs typeface="DM Sans Light" pitchFamily="34" charset="-120"/>
              </a:rPr>
              <a:t>Root Causes: Structural &amp; Cultural</a:t>
            </a:r>
            <a:endParaRPr lang="en-US" sz="3750" dirty="0"/>
          </a:p>
        </p:txBody>
      </p:sp>
      <p:sp>
        <p:nvSpPr>
          <p:cNvPr id="6" name="Shape 3"/>
          <p:cNvSpPr/>
          <p:nvPr/>
        </p:nvSpPr>
        <p:spPr>
          <a:xfrm>
            <a:off x="654963" y="1814393"/>
            <a:ext cx="6563916" cy="5757148"/>
          </a:xfrm>
          <a:prstGeom prst="roundRect">
            <a:avLst>
              <a:gd name="adj" fmla="val 4822"/>
            </a:avLst>
          </a:prstGeom>
          <a:solidFill>
            <a:srgbClr val="28D3C9"/>
          </a:solidFill>
          <a:ln/>
        </p:spPr>
      </p:sp>
      <p:sp>
        <p:nvSpPr>
          <p:cNvPr id="7" name="Text 4"/>
          <p:cNvSpPr/>
          <p:nvPr/>
        </p:nvSpPr>
        <p:spPr>
          <a:xfrm>
            <a:off x="2731889" y="1978223"/>
            <a:ext cx="2409944" cy="265033"/>
          </a:xfrm>
          <a:prstGeom prst="rect">
            <a:avLst/>
          </a:prstGeom>
          <a:noFill/>
          <a:ln/>
        </p:spPr>
        <p:txBody>
          <a:bodyPr wrap="none" lIns="0" tIns="0" rIns="0" bIns="0" rtlCol="0" anchor="t"/>
          <a:lstStyle/>
          <a:p>
            <a:pPr marL="0" indent="0" algn="ctr">
              <a:lnSpc>
                <a:spcPts val="2050"/>
              </a:lnSpc>
              <a:buNone/>
            </a:pPr>
            <a:r>
              <a:rPr lang="en-US" sz="1850" dirty="0">
                <a:solidFill>
                  <a:srgbClr val="2F4F4F"/>
                </a:solidFill>
                <a:latin typeface="DM Sans Light" pitchFamily="34" charset="0"/>
                <a:ea typeface="DM Sans Light" pitchFamily="34" charset="-122"/>
                <a:cs typeface="DM Sans Light" pitchFamily="34" charset="-120"/>
              </a:rPr>
              <a:t>Structural Factors</a:t>
            </a:r>
            <a:endParaRPr lang="en-US" sz="1850" dirty="0"/>
          </a:p>
        </p:txBody>
      </p:sp>
      <p:pic>
        <p:nvPicPr>
          <p:cNvPr id="8"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19996" y="2415480"/>
            <a:ext cx="289203" cy="289203"/>
          </a:xfrm>
          <a:prstGeom prst="rect">
            <a:avLst/>
          </a:prstGeom>
        </p:spPr>
      </p:pic>
      <p:sp>
        <p:nvSpPr>
          <p:cNvPr id="9" name="Text 5"/>
          <p:cNvSpPr/>
          <p:nvPr/>
        </p:nvSpPr>
        <p:spPr>
          <a:xfrm>
            <a:off x="1474232" y="2427565"/>
            <a:ext cx="2360295" cy="530066"/>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Treasury Dependency</a:t>
            </a:r>
            <a:endParaRPr lang="en-US" sz="1850" dirty="0"/>
          </a:p>
        </p:txBody>
      </p:sp>
      <p:sp>
        <p:nvSpPr>
          <p:cNvPr id="10" name="Text 6"/>
          <p:cNvSpPr/>
          <p:nvPr/>
        </p:nvSpPr>
        <p:spPr>
          <a:xfrm>
            <a:off x="1474232" y="3121462"/>
            <a:ext cx="2360295" cy="1497330"/>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NHS is funded by UK taxpayers through central government — pay rises depend entirely on what the Treasury is willing to approve.</a:t>
            </a:r>
            <a:endParaRPr lang="en-US" sz="1500" dirty="0"/>
          </a:p>
        </p:txBody>
      </p:sp>
      <p:pic>
        <p:nvPicPr>
          <p:cNvPr id="11" name="Image 2"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111585" y="2415480"/>
            <a:ext cx="289203" cy="289203"/>
          </a:xfrm>
          <a:prstGeom prst="rect">
            <a:avLst/>
          </a:prstGeom>
        </p:spPr>
      </p:pic>
      <p:sp>
        <p:nvSpPr>
          <p:cNvPr id="12" name="Text 7"/>
          <p:cNvSpPr/>
          <p:nvPr/>
        </p:nvSpPr>
        <p:spPr>
          <a:xfrm>
            <a:off x="4665821" y="2427565"/>
            <a:ext cx="2360295" cy="265033"/>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Trust Fragmentation</a:t>
            </a:r>
            <a:endParaRPr lang="en-US" sz="1850" dirty="0"/>
          </a:p>
        </p:txBody>
      </p:sp>
      <p:sp>
        <p:nvSpPr>
          <p:cNvPr id="13" name="Text 8"/>
          <p:cNvSpPr/>
          <p:nvPr/>
        </p:nvSpPr>
        <p:spPr>
          <a:xfrm>
            <a:off x="4665821" y="2856428"/>
            <a:ext cx="2360295" cy="1497330"/>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Over </a:t>
            </a:r>
            <a:r>
              <a:rPr lang="en-US" sz="1500" b="1" dirty="0">
                <a:solidFill>
                  <a:srgbClr val="272525"/>
                </a:solidFill>
                <a:latin typeface="Manrope" pitchFamily="34" charset="0"/>
                <a:ea typeface="Manrope" pitchFamily="34" charset="-122"/>
                <a:cs typeface="Manrope" pitchFamily="34" charset="-120"/>
              </a:rPr>
              <a:t>200 NHS Trusts and Foundation Trusts</a:t>
            </a:r>
            <a:r>
              <a:rPr lang="en-US" sz="1500" dirty="0">
                <a:solidFill>
                  <a:srgbClr val="272525"/>
                </a:solidFill>
                <a:latin typeface="Manrope" pitchFamily="34" charset="0"/>
                <a:ea typeface="Manrope" pitchFamily="34" charset="-122"/>
                <a:cs typeface="Manrope" pitchFamily="34" charset="-120"/>
              </a:rPr>
              <a:t> in England alone — creating major inconsistencies in how reward packages are applied.</a:t>
            </a:r>
            <a:endParaRPr lang="en-US" sz="1500" dirty="0"/>
          </a:p>
        </p:txBody>
      </p:sp>
      <p:pic>
        <p:nvPicPr>
          <p:cNvPr id="14" name="Image 3"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19996" y="4934367"/>
            <a:ext cx="289203" cy="289203"/>
          </a:xfrm>
          <a:prstGeom prst="rect">
            <a:avLst/>
          </a:prstGeom>
        </p:spPr>
      </p:pic>
      <p:sp>
        <p:nvSpPr>
          <p:cNvPr id="15" name="Text 9"/>
          <p:cNvSpPr/>
          <p:nvPr/>
        </p:nvSpPr>
        <p:spPr>
          <a:xfrm>
            <a:off x="1474232" y="4946452"/>
            <a:ext cx="2360295" cy="530066"/>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Pension Reform Impact</a:t>
            </a:r>
            <a:endParaRPr lang="en-US" sz="1850" dirty="0"/>
          </a:p>
        </p:txBody>
      </p:sp>
      <p:sp>
        <p:nvSpPr>
          <p:cNvPr id="16" name="Text 10"/>
          <p:cNvSpPr/>
          <p:nvPr/>
        </p:nvSpPr>
        <p:spPr>
          <a:xfrm>
            <a:off x="1474232" y="5640348"/>
            <a:ext cx="2360295" cy="1746885"/>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Recent NHS Pension Scheme reforms (including 2015 changes and ongoing disputes) have reduced the perceived value of a key non-pay benefit.</a:t>
            </a:r>
            <a:endParaRPr lang="en-US" sz="1500" dirty="0"/>
          </a:p>
        </p:txBody>
      </p:sp>
      <p:pic>
        <p:nvPicPr>
          <p:cNvPr id="17" name="Image 4"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111585" y="4934367"/>
            <a:ext cx="289203" cy="289203"/>
          </a:xfrm>
          <a:prstGeom prst="rect">
            <a:avLst/>
          </a:prstGeom>
        </p:spPr>
      </p:pic>
      <p:sp>
        <p:nvSpPr>
          <p:cNvPr id="18" name="Text 11"/>
          <p:cNvSpPr/>
          <p:nvPr/>
        </p:nvSpPr>
        <p:spPr>
          <a:xfrm>
            <a:off x="4665821" y="4946452"/>
            <a:ext cx="2360295" cy="265033"/>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ICS Immaturity</a:t>
            </a:r>
            <a:endParaRPr lang="en-US" sz="1850" dirty="0"/>
          </a:p>
        </p:txBody>
      </p:sp>
      <p:sp>
        <p:nvSpPr>
          <p:cNvPr id="19" name="Text 12"/>
          <p:cNvSpPr/>
          <p:nvPr/>
        </p:nvSpPr>
        <p:spPr>
          <a:xfrm>
            <a:off x="4665821" y="5375315"/>
            <a:ext cx="2360295" cy="1996440"/>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NHS Integrated Care Systems (ICSs), introduced under the </a:t>
            </a:r>
            <a:r>
              <a:rPr lang="en-US" sz="1500" b="1" dirty="0">
                <a:solidFill>
                  <a:srgbClr val="272525"/>
                </a:solidFill>
                <a:latin typeface="Manrope" pitchFamily="34" charset="0"/>
                <a:ea typeface="Manrope" pitchFamily="34" charset="-122"/>
                <a:cs typeface="Manrope" pitchFamily="34" charset="-120"/>
              </a:rPr>
              <a:t>Health and Care Act 2022</a:t>
            </a:r>
            <a:r>
              <a:rPr lang="en-US" sz="1500" dirty="0">
                <a:solidFill>
                  <a:srgbClr val="272525"/>
                </a:solidFill>
                <a:latin typeface="Manrope" pitchFamily="34" charset="0"/>
                <a:ea typeface="Manrope" pitchFamily="34" charset="-122"/>
                <a:cs typeface="Manrope" pitchFamily="34" charset="-120"/>
              </a:rPr>
              <a:t>, are still developing — workforce reward strategy has not been unified across them yet.</a:t>
            </a:r>
            <a:endParaRPr lang="en-US" sz="1500" dirty="0"/>
          </a:p>
        </p:txBody>
      </p:sp>
      <p:sp>
        <p:nvSpPr>
          <p:cNvPr id="20" name="Text 13"/>
          <p:cNvSpPr/>
          <p:nvPr/>
        </p:nvSpPr>
        <p:spPr>
          <a:xfrm>
            <a:off x="9496068" y="1978223"/>
            <a:ext cx="2409944" cy="265033"/>
          </a:xfrm>
          <a:prstGeom prst="rect">
            <a:avLst/>
          </a:prstGeom>
          <a:noFill/>
          <a:ln/>
        </p:spPr>
        <p:txBody>
          <a:bodyPr wrap="none" lIns="0" tIns="0" rIns="0" bIns="0" rtlCol="0" anchor="t"/>
          <a:lstStyle/>
          <a:p>
            <a:pPr marL="0" indent="0" algn="ctr">
              <a:lnSpc>
                <a:spcPts val="2050"/>
              </a:lnSpc>
              <a:buNone/>
            </a:pPr>
            <a:r>
              <a:rPr lang="en-US" sz="1850" dirty="0">
                <a:solidFill>
                  <a:srgbClr val="2F4F4F"/>
                </a:solidFill>
                <a:latin typeface="DM Sans Light" pitchFamily="34" charset="0"/>
                <a:ea typeface="DM Sans Light" pitchFamily="34" charset="-122"/>
                <a:cs typeface="DM Sans Light" pitchFamily="34" charset="-120"/>
              </a:rPr>
              <a:t>Cultural Factors</a:t>
            </a:r>
            <a:endParaRPr lang="en-US" sz="1850" dirty="0"/>
          </a:p>
        </p:txBody>
      </p:sp>
      <p:pic>
        <p:nvPicPr>
          <p:cNvPr id="21" name="Image 5"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30239" y="2415480"/>
            <a:ext cx="289203" cy="289203"/>
          </a:xfrm>
          <a:prstGeom prst="rect">
            <a:avLst/>
          </a:prstGeom>
        </p:spPr>
      </p:pic>
      <p:sp>
        <p:nvSpPr>
          <p:cNvPr id="22" name="Text 14"/>
          <p:cNvSpPr/>
          <p:nvPr/>
        </p:nvSpPr>
        <p:spPr>
          <a:xfrm>
            <a:off x="8184475" y="2427565"/>
            <a:ext cx="2414230" cy="530066"/>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"Vocation Over Pay" Attitude</a:t>
            </a:r>
            <a:endParaRPr lang="en-US" sz="1850" dirty="0"/>
          </a:p>
        </p:txBody>
      </p:sp>
      <p:sp>
        <p:nvSpPr>
          <p:cNvPr id="23" name="Text 15"/>
          <p:cNvSpPr/>
          <p:nvPr/>
        </p:nvSpPr>
        <p:spPr>
          <a:xfrm>
            <a:off x="8184475" y="3121462"/>
            <a:ext cx="2414230" cy="1497330"/>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A deeply embedded attitude in UK healthcare — staff are often told to accept low pay because the job is a calling, not just a career.</a:t>
            </a:r>
            <a:endParaRPr lang="en-US" sz="1500" dirty="0"/>
          </a:p>
        </p:txBody>
      </p:sp>
      <p:pic>
        <p:nvPicPr>
          <p:cNvPr id="24" name="Image 6"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75764" y="2415480"/>
            <a:ext cx="289203" cy="289203"/>
          </a:xfrm>
          <a:prstGeom prst="rect">
            <a:avLst/>
          </a:prstGeom>
        </p:spPr>
      </p:pic>
      <p:sp>
        <p:nvSpPr>
          <p:cNvPr id="25" name="Text 16"/>
          <p:cNvSpPr/>
          <p:nvPr/>
        </p:nvSpPr>
        <p:spPr>
          <a:xfrm>
            <a:off x="11430000" y="2427565"/>
            <a:ext cx="2414230" cy="530066"/>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Bullying &amp; Discrimination</a:t>
            </a:r>
            <a:endParaRPr lang="en-US" sz="1850" dirty="0"/>
          </a:p>
        </p:txBody>
      </p:sp>
      <p:sp>
        <p:nvSpPr>
          <p:cNvPr id="26" name="Text 17"/>
          <p:cNvSpPr/>
          <p:nvPr/>
        </p:nvSpPr>
        <p:spPr>
          <a:xfrm>
            <a:off x="11430000" y="3121462"/>
            <a:ext cx="2414230" cy="1247775"/>
          </a:xfrm>
          <a:prstGeom prst="rect">
            <a:avLst/>
          </a:prstGeom>
          <a:noFill/>
          <a:ln/>
        </p:spPr>
        <p:txBody>
          <a:bodyPr wrap="square" lIns="0" tIns="0" rIns="0" bIns="0" rtlCol="0" anchor="t"/>
          <a:lstStyle/>
          <a:p>
            <a:pPr marL="0" indent="0" algn="l">
              <a:lnSpc>
                <a:spcPts val="1950"/>
              </a:lnSpc>
              <a:buNone/>
            </a:pPr>
            <a:r>
              <a:rPr lang="en-US" sz="1500" b="1" dirty="0">
                <a:solidFill>
                  <a:srgbClr val="272525"/>
                </a:solidFill>
                <a:latin typeface="Manrope" pitchFamily="34" charset="0"/>
                <a:ea typeface="Manrope" pitchFamily="34" charset="-122"/>
                <a:cs typeface="Manrope" pitchFamily="34" charset="-120"/>
              </a:rPr>
              <a:t>24% of NHS staff</a:t>
            </a:r>
            <a:r>
              <a:rPr lang="en-US" sz="1500" dirty="0">
                <a:solidFill>
                  <a:srgbClr val="272525"/>
                </a:solidFill>
                <a:latin typeface="Manrope" pitchFamily="34" charset="0"/>
                <a:ea typeface="Manrope" pitchFamily="34" charset="-122"/>
                <a:cs typeface="Manrope" pitchFamily="34" charset="-120"/>
              </a:rPr>
              <a:t> in the UK reported experiencing bullying, harassment or discrimination at work </a:t>
            </a:r>
            <a:r>
              <a:rPr lang="en-US" sz="1500" i="1" dirty="0">
                <a:solidFill>
                  <a:srgbClr val="272525"/>
                </a:solidFill>
                <a:latin typeface="Manrope" pitchFamily="34" charset="0"/>
                <a:ea typeface="Manrope" pitchFamily="34" charset="-122"/>
                <a:cs typeface="Manrope" pitchFamily="34" charset="-120"/>
              </a:rPr>
              <a:t>(NHS Staff Survey, 2023)</a:t>
            </a:r>
            <a:r>
              <a:rPr lang="en-US" sz="1500" dirty="0">
                <a:solidFill>
                  <a:srgbClr val="272525"/>
                </a:solidFill>
                <a:latin typeface="Manrope" pitchFamily="34" charset="0"/>
                <a:ea typeface="Manrope" pitchFamily="34" charset="-122"/>
                <a:cs typeface="Manrope" pitchFamily="34" charset="-120"/>
              </a:rPr>
              <a:t>.</a:t>
            </a:r>
            <a:endParaRPr lang="en-US" sz="1500" dirty="0"/>
          </a:p>
        </p:txBody>
      </p:sp>
      <p:pic>
        <p:nvPicPr>
          <p:cNvPr id="27" name="Image 7"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30239" y="4934367"/>
            <a:ext cx="289203" cy="289203"/>
          </a:xfrm>
          <a:prstGeom prst="rect">
            <a:avLst/>
          </a:prstGeom>
        </p:spPr>
      </p:pic>
      <p:sp>
        <p:nvSpPr>
          <p:cNvPr id="28" name="Text 18"/>
          <p:cNvSpPr/>
          <p:nvPr/>
        </p:nvSpPr>
        <p:spPr>
          <a:xfrm>
            <a:off x="8184475" y="4946452"/>
            <a:ext cx="2825353" cy="265033"/>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Weak Recognition Culture</a:t>
            </a:r>
            <a:endParaRPr lang="en-US" sz="1850" dirty="0"/>
          </a:p>
        </p:txBody>
      </p:sp>
      <p:sp>
        <p:nvSpPr>
          <p:cNvPr id="29" name="Text 19"/>
          <p:cNvSpPr/>
          <p:nvPr/>
        </p:nvSpPr>
        <p:spPr>
          <a:xfrm>
            <a:off x="8184475" y="5375315"/>
            <a:ext cx="5659755" cy="748665"/>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A weak culture of recognition means informal rewards such as praise, flexible working and development opportunities are widely neglected at team level across UK NHS Trusts.</a:t>
            </a:r>
            <a:endParaRPr lang="en-US"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6457117" y="844868"/>
            <a:ext cx="1716048" cy="315158"/>
          </a:xfrm>
          <a:prstGeom prst="roundRect">
            <a:avLst>
              <a:gd name="adj" fmla="val 44047"/>
            </a:avLst>
          </a:prstGeom>
          <a:solidFill>
            <a:srgbClr val="D4F7F5"/>
          </a:solidFill>
          <a:ln/>
        </p:spPr>
      </p:sp>
      <p:sp>
        <p:nvSpPr>
          <p:cNvPr id="4" name="Text 1"/>
          <p:cNvSpPr/>
          <p:nvPr/>
        </p:nvSpPr>
        <p:spPr>
          <a:xfrm>
            <a:off x="6572726" y="902613"/>
            <a:ext cx="1484828" cy="199668"/>
          </a:xfrm>
          <a:prstGeom prst="rect">
            <a:avLst/>
          </a:prstGeom>
          <a:noFill/>
          <a:ln/>
        </p:spPr>
        <p:txBody>
          <a:bodyPr wrap="none" lIns="0" tIns="0" rIns="0" bIns="0" rtlCol="0" anchor="t"/>
          <a:lstStyle/>
          <a:p>
            <a:pPr marL="0" indent="0" algn="l">
              <a:lnSpc>
                <a:spcPts val="1550"/>
              </a:lnSpc>
              <a:buNone/>
            </a:pPr>
            <a:r>
              <a:rPr lang="en-US" sz="1200" dirty="0">
                <a:solidFill>
                  <a:srgbClr val="272525"/>
                </a:solidFill>
                <a:latin typeface="Manrope" pitchFamily="34" charset="0"/>
                <a:ea typeface="Manrope" pitchFamily="34" charset="-122"/>
                <a:cs typeface="Manrope" pitchFamily="34" charset="-120"/>
              </a:rPr>
              <a:t>RECOMMENDATIONS</a:t>
            </a:r>
            <a:endParaRPr lang="en-US" sz="1200" dirty="0"/>
          </a:p>
        </p:txBody>
      </p:sp>
      <p:sp>
        <p:nvSpPr>
          <p:cNvPr id="5" name="Text 2"/>
          <p:cNvSpPr/>
          <p:nvPr/>
        </p:nvSpPr>
        <p:spPr>
          <a:xfrm>
            <a:off x="4789646" y="1225510"/>
            <a:ext cx="5051108" cy="530066"/>
          </a:xfrm>
          <a:prstGeom prst="rect">
            <a:avLst/>
          </a:prstGeom>
          <a:noFill/>
          <a:ln/>
        </p:spPr>
        <p:txBody>
          <a:bodyPr wrap="none" lIns="0" tIns="0" rIns="0" bIns="0" rtlCol="0" anchor="t"/>
          <a:lstStyle/>
          <a:p>
            <a:pPr marL="0" indent="0" algn="ctr">
              <a:lnSpc>
                <a:spcPts val="4150"/>
              </a:lnSpc>
              <a:buNone/>
            </a:pPr>
            <a:r>
              <a:rPr lang="en-US" sz="3750" dirty="0">
                <a:solidFill>
                  <a:srgbClr val="2F4F4F"/>
                </a:solidFill>
                <a:latin typeface="DM Sans Light" pitchFamily="34" charset="0"/>
                <a:ea typeface="DM Sans Light" pitchFamily="34" charset="-122"/>
                <a:cs typeface="DM Sans Light" pitchFamily="34" charset="-120"/>
              </a:rPr>
              <a:t>Recommendation 1 &amp; 2</a:t>
            </a:r>
            <a:endParaRPr lang="en-US" sz="3750" dirty="0"/>
          </a:p>
        </p:txBody>
      </p:sp>
      <p:sp>
        <p:nvSpPr>
          <p:cNvPr id="6" name="Shape 3"/>
          <p:cNvSpPr/>
          <p:nvPr/>
        </p:nvSpPr>
        <p:spPr>
          <a:xfrm>
            <a:off x="654963" y="2001322"/>
            <a:ext cx="6563916" cy="5383411"/>
          </a:xfrm>
          <a:prstGeom prst="roundRect">
            <a:avLst>
              <a:gd name="adj" fmla="val 5157"/>
            </a:avLst>
          </a:prstGeom>
          <a:solidFill>
            <a:srgbClr val="28D3C9"/>
          </a:solidFill>
          <a:ln/>
        </p:spPr>
      </p:sp>
      <p:sp>
        <p:nvSpPr>
          <p:cNvPr id="7" name="Text 4"/>
          <p:cNvSpPr/>
          <p:nvPr/>
        </p:nvSpPr>
        <p:spPr>
          <a:xfrm>
            <a:off x="2211110" y="2165152"/>
            <a:ext cx="3451622" cy="265033"/>
          </a:xfrm>
          <a:prstGeom prst="rect">
            <a:avLst/>
          </a:prstGeom>
          <a:noFill/>
          <a:ln/>
        </p:spPr>
        <p:txBody>
          <a:bodyPr wrap="none" lIns="0" tIns="0" rIns="0" bIns="0" rtlCol="0" anchor="t"/>
          <a:lstStyle/>
          <a:p>
            <a:pPr marL="0" indent="0" algn="ctr">
              <a:lnSpc>
                <a:spcPts val="2050"/>
              </a:lnSpc>
              <a:buNone/>
            </a:pPr>
            <a:r>
              <a:rPr lang="en-US" sz="1850" dirty="0">
                <a:solidFill>
                  <a:srgbClr val="2F4F4F"/>
                </a:solidFill>
                <a:latin typeface="DM Sans Light" pitchFamily="34" charset="0"/>
                <a:ea typeface="DM Sans Light" pitchFamily="34" charset="-122"/>
                <a:cs typeface="DM Sans Light" pitchFamily="34" charset="-120"/>
              </a:rPr>
              <a:t>R1 – Reform Agenda for Change</a:t>
            </a:r>
            <a:endParaRPr lang="en-US" sz="1850" dirty="0"/>
          </a:p>
        </p:txBody>
      </p:sp>
      <p:sp>
        <p:nvSpPr>
          <p:cNvPr id="8" name="Shape 5"/>
          <p:cNvSpPr/>
          <p:nvPr/>
        </p:nvSpPr>
        <p:spPr>
          <a:xfrm>
            <a:off x="847725" y="2698849"/>
            <a:ext cx="96322" cy="96322"/>
          </a:xfrm>
          <a:prstGeom prst="roundRect">
            <a:avLst>
              <a:gd name="adj" fmla="val 474658"/>
            </a:avLst>
          </a:prstGeom>
          <a:solidFill>
            <a:srgbClr val="28D3C9"/>
          </a:solidFill>
          <a:ln/>
        </p:spPr>
      </p:sp>
      <p:sp>
        <p:nvSpPr>
          <p:cNvPr id="9" name="Text 6"/>
          <p:cNvSpPr/>
          <p:nvPr/>
        </p:nvSpPr>
        <p:spPr>
          <a:xfrm>
            <a:off x="1107877" y="2614493"/>
            <a:ext cx="2726650" cy="530066"/>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Annual CPI-Linked Review</a:t>
            </a:r>
            <a:endParaRPr lang="en-US" sz="1850" dirty="0"/>
          </a:p>
        </p:txBody>
      </p:sp>
      <p:sp>
        <p:nvSpPr>
          <p:cNvPr id="10" name="Text 7"/>
          <p:cNvSpPr/>
          <p:nvPr/>
        </p:nvSpPr>
        <p:spPr>
          <a:xfrm>
            <a:off x="1107877" y="3308390"/>
            <a:ext cx="2726650" cy="1247775"/>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The UK Government must commit to reviewing AfC pay bands annually and linking them to the UK Consumer Price Index (CPI).</a:t>
            </a:r>
            <a:endParaRPr lang="en-US" sz="1500" dirty="0"/>
          </a:p>
        </p:txBody>
      </p:sp>
      <p:sp>
        <p:nvSpPr>
          <p:cNvPr id="11" name="Shape 8"/>
          <p:cNvSpPr/>
          <p:nvPr/>
        </p:nvSpPr>
        <p:spPr>
          <a:xfrm>
            <a:off x="4039314" y="2698849"/>
            <a:ext cx="96322" cy="96322"/>
          </a:xfrm>
          <a:prstGeom prst="roundRect">
            <a:avLst>
              <a:gd name="adj" fmla="val 474658"/>
            </a:avLst>
          </a:prstGeom>
          <a:solidFill>
            <a:srgbClr val="28D3C9"/>
          </a:solidFill>
          <a:ln/>
        </p:spPr>
      </p:sp>
      <p:sp>
        <p:nvSpPr>
          <p:cNvPr id="12" name="Text 9"/>
          <p:cNvSpPr/>
          <p:nvPr/>
        </p:nvSpPr>
        <p:spPr>
          <a:xfrm>
            <a:off x="4299466" y="2614493"/>
            <a:ext cx="2720340" cy="265033"/>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Market Pay Supplements</a:t>
            </a:r>
            <a:endParaRPr lang="en-US" sz="1850" dirty="0"/>
          </a:p>
        </p:txBody>
      </p:sp>
      <p:sp>
        <p:nvSpPr>
          <p:cNvPr id="13" name="Text 10"/>
          <p:cNvSpPr/>
          <p:nvPr/>
        </p:nvSpPr>
        <p:spPr>
          <a:xfrm>
            <a:off x="4299466" y="3043357"/>
            <a:ext cx="2726650" cy="1497330"/>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Introduce supplements for hard-to-fill roles such as ICU nurses, radiographers and mental health practitioners — similar to the existing London Weighting Allowance.</a:t>
            </a:r>
            <a:endParaRPr lang="en-US" sz="1500" dirty="0"/>
          </a:p>
        </p:txBody>
      </p:sp>
      <p:sp>
        <p:nvSpPr>
          <p:cNvPr id="14" name="Shape 11"/>
          <p:cNvSpPr/>
          <p:nvPr/>
        </p:nvSpPr>
        <p:spPr>
          <a:xfrm>
            <a:off x="847725" y="4968180"/>
            <a:ext cx="96322" cy="96322"/>
          </a:xfrm>
          <a:prstGeom prst="roundRect">
            <a:avLst>
              <a:gd name="adj" fmla="val 474658"/>
            </a:avLst>
          </a:prstGeom>
          <a:solidFill>
            <a:srgbClr val="28D3C9"/>
          </a:solidFill>
          <a:ln/>
        </p:spPr>
      </p:sp>
      <p:sp>
        <p:nvSpPr>
          <p:cNvPr id="15" name="Text 12"/>
          <p:cNvSpPr/>
          <p:nvPr/>
        </p:nvSpPr>
        <p:spPr>
          <a:xfrm>
            <a:off x="1107877" y="4883825"/>
            <a:ext cx="2617946" cy="265033"/>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Evidence: NHS Scotland</a:t>
            </a:r>
            <a:endParaRPr lang="en-US" sz="1850" dirty="0"/>
          </a:p>
        </p:txBody>
      </p:sp>
      <p:sp>
        <p:nvSpPr>
          <p:cNvPr id="16" name="Text 13"/>
          <p:cNvSpPr/>
          <p:nvPr/>
        </p:nvSpPr>
        <p:spPr>
          <a:xfrm>
            <a:off x="1107877" y="5312688"/>
            <a:ext cx="5918240" cy="499110"/>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NHS Scotland's 2023 pay agreement (6.5% uplift) directly </a:t>
            </a:r>
            <a:r>
              <a:rPr lang="en-US" sz="1500" b="1" dirty="0">
                <a:solidFill>
                  <a:srgbClr val="272525"/>
                </a:solidFill>
                <a:latin typeface="Manrope" pitchFamily="34" charset="0"/>
                <a:ea typeface="Manrope" pitchFamily="34" charset="-122"/>
                <a:cs typeface="Manrope" pitchFamily="34" charset="-120"/>
              </a:rPr>
              <a:t>reduced vacancy rates by 12%</a:t>
            </a:r>
            <a:r>
              <a:rPr lang="en-US" sz="1500" dirty="0">
                <a:solidFill>
                  <a:srgbClr val="272525"/>
                </a:solidFill>
                <a:latin typeface="Manrope" pitchFamily="34" charset="0"/>
                <a:ea typeface="Manrope" pitchFamily="34" charset="-122"/>
                <a:cs typeface="Manrope" pitchFamily="34" charset="-120"/>
              </a:rPr>
              <a:t> — proof that fair pay works.</a:t>
            </a:r>
            <a:endParaRPr lang="en-US" sz="1500" dirty="0"/>
          </a:p>
        </p:txBody>
      </p:sp>
      <p:sp>
        <p:nvSpPr>
          <p:cNvPr id="17" name="Shape 14"/>
          <p:cNvSpPr/>
          <p:nvPr/>
        </p:nvSpPr>
        <p:spPr>
          <a:xfrm>
            <a:off x="847725" y="5996107"/>
            <a:ext cx="6178391" cy="1204317"/>
          </a:xfrm>
          <a:prstGeom prst="roundRect">
            <a:avLst>
              <a:gd name="adj" fmla="val 14408"/>
            </a:avLst>
          </a:prstGeom>
          <a:solidFill>
            <a:srgbClr val="BFF3F0"/>
          </a:solidFill>
          <a:ln/>
        </p:spPr>
      </p:sp>
      <p:pic>
        <p:nvPicPr>
          <p:cNvPr id="18" name="Image 1" descr="preencoded.png"/>
          <p:cNvPicPr>
            <a:picLocks noChangeAspect="1"/>
          </p:cNvPicPr>
          <p:nvPr/>
        </p:nvPicPr>
        <p:blipFill>
          <a:blip r:embed="rId4"/>
          <a:stretch>
            <a:fillRect/>
          </a:stretch>
        </p:blipFill>
        <p:spPr>
          <a:xfrm>
            <a:off x="1040487" y="6258758"/>
            <a:ext cx="240983" cy="192762"/>
          </a:xfrm>
          <a:prstGeom prst="rect">
            <a:avLst/>
          </a:prstGeom>
        </p:spPr>
      </p:pic>
      <p:sp>
        <p:nvSpPr>
          <p:cNvPr id="19" name="Text 15"/>
          <p:cNvSpPr/>
          <p:nvPr/>
        </p:nvSpPr>
        <p:spPr>
          <a:xfrm>
            <a:off x="1474232" y="6208038"/>
            <a:ext cx="5359122" cy="748665"/>
          </a:xfrm>
          <a:prstGeom prst="rect">
            <a:avLst/>
          </a:prstGeom>
          <a:noFill/>
          <a:ln/>
        </p:spPr>
        <p:txBody>
          <a:bodyPr wrap="square" lIns="0" tIns="0" rIns="0" bIns="0" rtlCol="0" anchor="t"/>
          <a:lstStyle/>
          <a:p>
            <a:pPr marL="0" indent="0" algn="l">
              <a:lnSpc>
                <a:spcPts val="1950"/>
              </a:lnSpc>
              <a:buNone/>
            </a:pPr>
            <a:r>
              <a:rPr lang="en-US" sz="1500" b="1" dirty="0">
                <a:solidFill>
                  <a:srgbClr val="000000"/>
                </a:solidFill>
                <a:latin typeface="Manrope" pitchFamily="34" charset="0"/>
                <a:ea typeface="Manrope" pitchFamily="34" charset="-122"/>
                <a:cs typeface="Manrope" pitchFamily="34" charset="-120"/>
              </a:rPr>
              <a:t>Theory:</a:t>
            </a:r>
            <a:r>
              <a:rPr lang="en-US" sz="1500" dirty="0">
                <a:solidFill>
                  <a:srgbClr val="000000"/>
                </a:solidFill>
                <a:latin typeface="Manrope" pitchFamily="34" charset="0"/>
                <a:ea typeface="Manrope" pitchFamily="34" charset="-122"/>
                <a:cs typeface="Manrope" pitchFamily="34" charset="-120"/>
              </a:rPr>
              <a:t> Equity Theory (Adams, 1963) — UK NHS staff will leave if they believe their pay is unfair compared to private sector or agency alternatives.</a:t>
            </a:r>
            <a:endParaRPr lang="en-US" sz="1500" dirty="0"/>
          </a:p>
        </p:txBody>
      </p:sp>
      <p:sp>
        <p:nvSpPr>
          <p:cNvPr id="20" name="Text 16"/>
          <p:cNvSpPr/>
          <p:nvPr/>
        </p:nvSpPr>
        <p:spPr>
          <a:xfrm>
            <a:off x="8392120" y="2165152"/>
            <a:ext cx="4617839" cy="265033"/>
          </a:xfrm>
          <a:prstGeom prst="rect">
            <a:avLst/>
          </a:prstGeom>
          <a:noFill/>
          <a:ln/>
        </p:spPr>
        <p:txBody>
          <a:bodyPr wrap="none" lIns="0" tIns="0" rIns="0" bIns="0" rtlCol="0" anchor="t"/>
          <a:lstStyle/>
          <a:p>
            <a:pPr marL="0" indent="0" algn="ctr">
              <a:lnSpc>
                <a:spcPts val="2050"/>
              </a:lnSpc>
              <a:buNone/>
            </a:pPr>
            <a:r>
              <a:rPr lang="en-US" sz="1850" dirty="0">
                <a:solidFill>
                  <a:srgbClr val="2F4F4F"/>
                </a:solidFill>
                <a:latin typeface="DM Sans Light" pitchFamily="34" charset="0"/>
                <a:ea typeface="DM Sans Light" pitchFamily="34" charset="-122"/>
                <a:cs typeface="DM Sans Light" pitchFamily="34" charset="-120"/>
              </a:rPr>
              <a:t>R2 – UK-Wide NHS Total Rewards Strategy</a:t>
            </a:r>
            <a:endParaRPr lang="en-US" sz="1850" dirty="0"/>
          </a:p>
        </p:txBody>
      </p:sp>
      <p:sp>
        <p:nvSpPr>
          <p:cNvPr id="21" name="Shape 17"/>
          <p:cNvSpPr/>
          <p:nvPr/>
        </p:nvSpPr>
        <p:spPr>
          <a:xfrm>
            <a:off x="7557968" y="2698849"/>
            <a:ext cx="96322" cy="96322"/>
          </a:xfrm>
          <a:prstGeom prst="roundRect">
            <a:avLst>
              <a:gd name="adj" fmla="val 474658"/>
            </a:avLst>
          </a:prstGeom>
          <a:solidFill>
            <a:srgbClr val="28D3C9"/>
          </a:solidFill>
          <a:ln/>
        </p:spPr>
      </p:sp>
      <p:sp>
        <p:nvSpPr>
          <p:cNvPr id="22" name="Text 18"/>
          <p:cNvSpPr/>
          <p:nvPr/>
        </p:nvSpPr>
        <p:spPr>
          <a:xfrm>
            <a:off x="7818120" y="2614493"/>
            <a:ext cx="2748558" cy="265033"/>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Flexible Benefits Package</a:t>
            </a:r>
            <a:endParaRPr lang="en-US" sz="1850" dirty="0"/>
          </a:p>
        </p:txBody>
      </p:sp>
      <p:sp>
        <p:nvSpPr>
          <p:cNvPr id="23" name="Text 19"/>
          <p:cNvSpPr/>
          <p:nvPr/>
        </p:nvSpPr>
        <p:spPr>
          <a:xfrm>
            <a:off x="7818120" y="3043357"/>
            <a:ext cx="2780586" cy="1247775"/>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Combine base salary with flexible benefits such as NHS childcare vouchers, gym membership, cycle-to-work schemes and paid study leave.</a:t>
            </a:r>
            <a:endParaRPr lang="en-US" sz="1500" dirty="0"/>
          </a:p>
        </p:txBody>
      </p:sp>
      <p:sp>
        <p:nvSpPr>
          <p:cNvPr id="24" name="Shape 20"/>
          <p:cNvSpPr/>
          <p:nvPr/>
        </p:nvSpPr>
        <p:spPr>
          <a:xfrm>
            <a:off x="10803493" y="2698849"/>
            <a:ext cx="96322" cy="96322"/>
          </a:xfrm>
          <a:prstGeom prst="roundRect">
            <a:avLst>
              <a:gd name="adj" fmla="val 474658"/>
            </a:avLst>
          </a:prstGeom>
          <a:solidFill>
            <a:srgbClr val="28D3C9"/>
          </a:solidFill>
          <a:ln/>
        </p:spPr>
      </p:sp>
      <p:sp>
        <p:nvSpPr>
          <p:cNvPr id="25" name="Text 21"/>
          <p:cNvSpPr/>
          <p:nvPr/>
        </p:nvSpPr>
        <p:spPr>
          <a:xfrm>
            <a:off x="11063645" y="2614493"/>
            <a:ext cx="2780586" cy="530066"/>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Align with NHS People Promise</a:t>
            </a:r>
            <a:endParaRPr lang="en-US" sz="1850" dirty="0"/>
          </a:p>
        </p:txBody>
      </p:sp>
      <p:sp>
        <p:nvSpPr>
          <p:cNvPr id="26" name="Text 22"/>
          <p:cNvSpPr/>
          <p:nvPr/>
        </p:nvSpPr>
        <p:spPr>
          <a:xfrm>
            <a:off x="11063645" y="3308390"/>
            <a:ext cx="2780586" cy="1247775"/>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Directly align the rewards strategy with the NHS People Promise — the UK's national commitment to making the NHS a better place to work.</a:t>
            </a:r>
            <a:endParaRPr lang="en-US" sz="1500" dirty="0"/>
          </a:p>
        </p:txBody>
      </p:sp>
      <p:sp>
        <p:nvSpPr>
          <p:cNvPr id="27" name="Shape 23"/>
          <p:cNvSpPr/>
          <p:nvPr/>
        </p:nvSpPr>
        <p:spPr>
          <a:xfrm>
            <a:off x="7557968" y="4968180"/>
            <a:ext cx="96322" cy="96322"/>
          </a:xfrm>
          <a:prstGeom prst="roundRect">
            <a:avLst>
              <a:gd name="adj" fmla="val 474658"/>
            </a:avLst>
          </a:prstGeom>
          <a:solidFill>
            <a:srgbClr val="28D3C9"/>
          </a:solidFill>
          <a:ln/>
        </p:spPr>
      </p:sp>
      <p:sp>
        <p:nvSpPr>
          <p:cNvPr id="28" name="Text 24"/>
          <p:cNvSpPr/>
          <p:nvPr/>
        </p:nvSpPr>
        <p:spPr>
          <a:xfrm>
            <a:off x="7818120" y="4883825"/>
            <a:ext cx="3747849" cy="265033"/>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Evidence: Greater Manchester ICB</a:t>
            </a:r>
            <a:endParaRPr lang="en-US" sz="1850" dirty="0"/>
          </a:p>
        </p:txBody>
      </p:sp>
      <p:sp>
        <p:nvSpPr>
          <p:cNvPr id="29" name="Text 25"/>
          <p:cNvSpPr/>
          <p:nvPr/>
        </p:nvSpPr>
        <p:spPr>
          <a:xfrm>
            <a:off x="7818120" y="5312688"/>
            <a:ext cx="6026110" cy="499110"/>
          </a:xfrm>
          <a:prstGeom prst="rect">
            <a:avLst/>
          </a:prstGeom>
          <a:noFill/>
          <a:ln/>
        </p:spPr>
        <p:txBody>
          <a:bodyPr wrap="square" lIns="0" tIns="0" rIns="0" bIns="0" rtlCol="0" anchor="t"/>
          <a:lstStyle/>
          <a:p>
            <a:pPr marL="0" indent="0" algn="l">
              <a:lnSpc>
                <a:spcPts val="1950"/>
              </a:lnSpc>
              <a:buNone/>
            </a:pPr>
            <a:r>
              <a:rPr lang="en-US" sz="1500" dirty="0">
                <a:solidFill>
                  <a:srgbClr val="272525"/>
                </a:solidFill>
                <a:latin typeface="Manrope" pitchFamily="34" charset="0"/>
                <a:ea typeface="Manrope" pitchFamily="34" charset="-122"/>
                <a:cs typeface="Manrope" pitchFamily="34" charset="-120"/>
              </a:rPr>
              <a:t>NHS Greater Manchester Integrated Care Board introduced a flexible benefits pilot that </a:t>
            </a:r>
            <a:r>
              <a:rPr lang="en-US" sz="1500" b="1" dirty="0">
                <a:solidFill>
                  <a:srgbClr val="272525"/>
                </a:solidFill>
                <a:latin typeface="Manrope" pitchFamily="34" charset="0"/>
                <a:ea typeface="Manrope" pitchFamily="34" charset="-122"/>
                <a:cs typeface="Manrope" pitchFamily="34" charset="-120"/>
              </a:rPr>
              <a:t>improved staff retention by 18%</a:t>
            </a:r>
            <a:r>
              <a:rPr lang="en-US" sz="1500" dirty="0">
                <a:solidFill>
                  <a:srgbClr val="272525"/>
                </a:solidFill>
                <a:latin typeface="Manrope" pitchFamily="34" charset="0"/>
                <a:ea typeface="Manrope" pitchFamily="34" charset="-122"/>
                <a:cs typeface="Manrope" pitchFamily="34" charset="-120"/>
              </a:rPr>
              <a:t>.</a:t>
            </a:r>
            <a:endParaRPr lang="en-US" sz="1500" dirty="0"/>
          </a:p>
        </p:txBody>
      </p:sp>
      <p:sp>
        <p:nvSpPr>
          <p:cNvPr id="30" name="Shape 26"/>
          <p:cNvSpPr/>
          <p:nvPr/>
        </p:nvSpPr>
        <p:spPr>
          <a:xfrm>
            <a:off x="7557968" y="5996107"/>
            <a:ext cx="6286262" cy="1204317"/>
          </a:xfrm>
          <a:prstGeom prst="roundRect">
            <a:avLst>
              <a:gd name="adj" fmla="val 14408"/>
            </a:avLst>
          </a:prstGeom>
          <a:solidFill>
            <a:srgbClr val="BFF3F0"/>
          </a:solidFill>
          <a:ln/>
        </p:spPr>
      </p:sp>
      <p:pic>
        <p:nvPicPr>
          <p:cNvPr id="31" name="Image 2" descr="preencoded.png"/>
          <p:cNvPicPr>
            <a:picLocks noChangeAspect="1"/>
          </p:cNvPicPr>
          <p:nvPr/>
        </p:nvPicPr>
        <p:blipFill>
          <a:blip r:embed="rId4"/>
          <a:stretch>
            <a:fillRect/>
          </a:stretch>
        </p:blipFill>
        <p:spPr>
          <a:xfrm>
            <a:off x="7750731" y="6258758"/>
            <a:ext cx="240983" cy="192762"/>
          </a:xfrm>
          <a:prstGeom prst="rect">
            <a:avLst/>
          </a:prstGeom>
        </p:spPr>
      </p:pic>
      <p:sp>
        <p:nvSpPr>
          <p:cNvPr id="32" name="Text 27"/>
          <p:cNvSpPr/>
          <p:nvPr/>
        </p:nvSpPr>
        <p:spPr>
          <a:xfrm>
            <a:off x="8184475" y="6208038"/>
            <a:ext cx="5466993" cy="748665"/>
          </a:xfrm>
          <a:prstGeom prst="rect">
            <a:avLst/>
          </a:prstGeom>
          <a:noFill/>
          <a:ln/>
        </p:spPr>
        <p:txBody>
          <a:bodyPr wrap="square" lIns="0" tIns="0" rIns="0" bIns="0" rtlCol="0" anchor="t"/>
          <a:lstStyle/>
          <a:p>
            <a:pPr marL="0" indent="0" algn="l">
              <a:lnSpc>
                <a:spcPts val="1950"/>
              </a:lnSpc>
              <a:buNone/>
            </a:pPr>
            <a:r>
              <a:rPr lang="en-US" sz="1500" b="1" dirty="0">
                <a:solidFill>
                  <a:srgbClr val="000000"/>
                </a:solidFill>
                <a:latin typeface="Manrope" pitchFamily="34" charset="0"/>
                <a:ea typeface="Manrope" pitchFamily="34" charset="-122"/>
                <a:cs typeface="Manrope" pitchFamily="34" charset="-120"/>
              </a:rPr>
              <a:t>Theory:</a:t>
            </a:r>
            <a:r>
              <a:rPr lang="en-US" sz="1500" dirty="0">
                <a:solidFill>
                  <a:srgbClr val="000000"/>
                </a:solidFill>
                <a:latin typeface="Manrope" pitchFamily="34" charset="0"/>
                <a:ea typeface="Manrope" pitchFamily="34" charset="-122"/>
                <a:cs typeface="Manrope" pitchFamily="34" charset="-120"/>
              </a:rPr>
              <a:t> Herzberg's Two-Factor Theory — UK NHS workers need both fair pay (hygiene factors) and meaningful recognition (motivators) to stay engaged.</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6462474" y="628412"/>
            <a:ext cx="1705451" cy="312539"/>
          </a:xfrm>
          <a:prstGeom prst="roundRect">
            <a:avLst>
              <a:gd name="adj" fmla="val 44130"/>
            </a:avLst>
          </a:prstGeom>
          <a:solidFill>
            <a:srgbClr val="D4F7F5"/>
          </a:solidFill>
          <a:ln/>
        </p:spPr>
      </p:sp>
      <p:sp>
        <p:nvSpPr>
          <p:cNvPr id="4" name="Text 1"/>
          <p:cNvSpPr/>
          <p:nvPr/>
        </p:nvSpPr>
        <p:spPr>
          <a:xfrm>
            <a:off x="6577370" y="685800"/>
            <a:ext cx="1475661" cy="197763"/>
          </a:xfrm>
          <a:prstGeom prst="rect">
            <a:avLst/>
          </a:prstGeom>
          <a:noFill/>
          <a:ln/>
        </p:spPr>
        <p:txBody>
          <a:bodyPr wrap="none" lIns="0" tIns="0" rIns="0" bIns="0" rtlCol="0" anchor="t"/>
          <a:lstStyle/>
          <a:p>
            <a:pPr marL="0" indent="0" algn="l">
              <a:lnSpc>
                <a:spcPts val="1550"/>
              </a:lnSpc>
              <a:buNone/>
            </a:pPr>
            <a:r>
              <a:rPr lang="en-US" sz="1200" dirty="0">
                <a:solidFill>
                  <a:srgbClr val="272525"/>
                </a:solidFill>
                <a:latin typeface="Manrope" pitchFamily="34" charset="0"/>
                <a:ea typeface="Manrope" pitchFamily="34" charset="-122"/>
                <a:cs typeface="Manrope" pitchFamily="34" charset="-120"/>
              </a:rPr>
              <a:t>RECOMMENDATIONS</a:t>
            </a:r>
            <a:endParaRPr lang="en-US" sz="1200" dirty="0"/>
          </a:p>
        </p:txBody>
      </p:sp>
      <p:sp>
        <p:nvSpPr>
          <p:cNvPr id="5" name="Text 2"/>
          <p:cNvSpPr/>
          <p:nvPr/>
        </p:nvSpPr>
        <p:spPr>
          <a:xfrm>
            <a:off x="4733925" y="1005602"/>
            <a:ext cx="5162431" cy="526733"/>
          </a:xfrm>
          <a:prstGeom prst="rect">
            <a:avLst/>
          </a:prstGeom>
          <a:noFill/>
          <a:ln/>
        </p:spPr>
        <p:txBody>
          <a:bodyPr wrap="none" lIns="0" tIns="0" rIns="0" bIns="0" rtlCol="0" anchor="t"/>
          <a:lstStyle/>
          <a:p>
            <a:pPr marL="0" indent="0" algn="ctr">
              <a:lnSpc>
                <a:spcPts val="4100"/>
              </a:lnSpc>
              <a:buNone/>
            </a:pPr>
            <a:r>
              <a:rPr lang="en-US" sz="3750" dirty="0">
                <a:solidFill>
                  <a:srgbClr val="2F4F4F"/>
                </a:solidFill>
                <a:latin typeface="DM Sans Light" pitchFamily="34" charset="0"/>
                <a:ea typeface="DM Sans Light" pitchFamily="34" charset="-122"/>
                <a:cs typeface="DM Sans Light" pitchFamily="34" charset="-120"/>
              </a:rPr>
              <a:t>Recommendation 3 &amp; 4</a:t>
            </a:r>
            <a:endParaRPr lang="en-US" sz="3750" dirty="0"/>
          </a:p>
        </p:txBody>
      </p:sp>
      <p:sp>
        <p:nvSpPr>
          <p:cNvPr id="6" name="Shape 3"/>
          <p:cNvSpPr/>
          <p:nvPr/>
        </p:nvSpPr>
        <p:spPr>
          <a:xfrm>
            <a:off x="650796" y="1774984"/>
            <a:ext cx="6568678" cy="5826085"/>
          </a:xfrm>
          <a:prstGeom prst="roundRect">
            <a:avLst>
              <a:gd name="adj" fmla="val 4735"/>
            </a:avLst>
          </a:prstGeom>
          <a:solidFill>
            <a:srgbClr val="28D3C9"/>
          </a:solidFill>
          <a:ln/>
        </p:spPr>
      </p:sp>
      <p:sp>
        <p:nvSpPr>
          <p:cNvPr id="7" name="Text 4"/>
          <p:cNvSpPr/>
          <p:nvPr/>
        </p:nvSpPr>
        <p:spPr>
          <a:xfrm>
            <a:off x="842248" y="1936671"/>
            <a:ext cx="3664625" cy="263366"/>
          </a:xfrm>
          <a:prstGeom prst="rect">
            <a:avLst/>
          </a:prstGeom>
          <a:noFill/>
          <a:ln/>
        </p:spPr>
        <p:txBody>
          <a:bodyPr wrap="none" lIns="0" tIns="0" rIns="0" bIns="0" rtlCol="0" anchor="t"/>
          <a:lstStyle/>
          <a:p>
            <a:pPr marL="0" indent="0" algn="l">
              <a:lnSpc>
                <a:spcPts val="2050"/>
              </a:lnSpc>
              <a:buNone/>
            </a:pPr>
            <a:r>
              <a:rPr lang="en-US" sz="1850" dirty="0">
                <a:solidFill>
                  <a:srgbClr val="2F4F4F"/>
                </a:solidFill>
                <a:latin typeface="DM Sans Light" pitchFamily="34" charset="0"/>
                <a:ea typeface="DM Sans Light" pitchFamily="34" charset="-122"/>
                <a:cs typeface="DM Sans Light" pitchFamily="34" charset="-120"/>
              </a:rPr>
              <a:t>R3 – Pay Transparency &amp; Equality</a:t>
            </a:r>
            <a:endParaRPr lang="en-US" sz="1850" dirty="0"/>
          </a:p>
        </p:txBody>
      </p:sp>
      <p:sp>
        <p:nvSpPr>
          <p:cNvPr id="8" name="Shape 5"/>
          <p:cNvSpPr/>
          <p:nvPr/>
        </p:nvSpPr>
        <p:spPr>
          <a:xfrm>
            <a:off x="842248" y="2465784"/>
            <a:ext cx="95726" cy="95726"/>
          </a:xfrm>
          <a:prstGeom prst="roundRect">
            <a:avLst>
              <a:gd name="adj" fmla="val 477613"/>
            </a:avLst>
          </a:prstGeom>
          <a:solidFill>
            <a:srgbClr val="28D3C9"/>
          </a:solidFill>
          <a:ln/>
        </p:spPr>
      </p:sp>
      <p:sp>
        <p:nvSpPr>
          <p:cNvPr id="9" name="Text 6"/>
          <p:cNvSpPr/>
          <p:nvPr/>
        </p:nvSpPr>
        <p:spPr>
          <a:xfrm>
            <a:off x="1099661" y="2381964"/>
            <a:ext cx="2734389" cy="526733"/>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Mandatory Pay Gap Reporting</a:t>
            </a:r>
            <a:endParaRPr lang="en-US" sz="1850" dirty="0"/>
          </a:p>
        </p:txBody>
      </p:sp>
      <p:sp>
        <p:nvSpPr>
          <p:cNvPr id="10" name="Text 7"/>
          <p:cNvSpPr/>
          <p:nvPr/>
        </p:nvSpPr>
        <p:spPr>
          <a:xfrm>
            <a:off x="1099661" y="3070384"/>
            <a:ext cx="2734389" cy="1483757"/>
          </a:xfrm>
          <a:prstGeom prst="rect">
            <a:avLst/>
          </a:prstGeom>
          <a:noFill/>
          <a:ln/>
        </p:spPr>
        <p:txBody>
          <a:bodyPr wrap="square" lIns="0" tIns="0" rIns="0" bIns="0" rtlCol="0" anchor="t"/>
          <a:lstStyle/>
          <a:p>
            <a:pPr marL="0" indent="0" algn="l">
              <a:lnSpc>
                <a:spcPts val="1900"/>
              </a:lnSpc>
              <a:buNone/>
            </a:pPr>
            <a:r>
              <a:rPr lang="en-US" sz="1500" dirty="0">
                <a:solidFill>
                  <a:srgbClr val="272525"/>
                </a:solidFill>
                <a:latin typeface="Manrope" pitchFamily="34" charset="0"/>
                <a:ea typeface="Manrope" pitchFamily="34" charset="-122"/>
                <a:cs typeface="Manrope" pitchFamily="34" charset="-120"/>
              </a:rPr>
              <a:t>Make it mandatory for every NHS Trust in England, Scotland, Wales and Northern Ireland to publish annual gender and ethnicity pay gap reports.</a:t>
            </a:r>
            <a:endParaRPr lang="en-US" sz="1500" dirty="0"/>
          </a:p>
        </p:txBody>
      </p:sp>
      <p:sp>
        <p:nvSpPr>
          <p:cNvPr id="11" name="Shape 8"/>
          <p:cNvSpPr/>
          <p:nvPr/>
        </p:nvSpPr>
        <p:spPr>
          <a:xfrm>
            <a:off x="4036219" y="2465784"/>
            <a:ext cx="95726" cy="95726"/>
          </a:xfrm>
          <a:prstGeom prst="roundRect">
            <a:avLst>
              <a:gd name="adj" fmla="val 477613"/>
            </a:avLst>
          </a:prstGeom>
          <a:solidFill>
            <a:srgbClr val="28D3C9"/>
          </a:solidFill>
          <a:ln/>
        </p:spPr>
      </p:sp>
      <p:sp>
        <p:nvSpPr>
          <p:cNvPr id="12" name="Text 9"/>
          <p:cNvSpPr/>
          <p:nvPr/>
        </p:nvSpPr>
        <p:spPr>
          <a:xfrm>
            <a:off x="4293632" y="2381964"/>
            <a:ext cx="2656165" cy="263366"/>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Use WRES &amp; WDES Data</a:t>
            </a:r>
            <a:endParaRPr lang="en-US" sz="1850" dirty="0"/>
          </a:p>
        </p:txBody>
      </p:sp>
      <p:sp>
        <p:nvSpPr>
          <p:cNvPr id="13" name="Text 10"/>
          <p:cNvSpPr/>
          <p:nvPr/>
        </p:nvSpPr>
        <p:spPr>
          <a:xfrm>
            <a:off x="4293632" y="2807018"/>
            <a:ext cx="2734389" cy="1483757"/>
          </a:xfrm>
          <a:prstGeom prst="rect">
            <a:avLst/>
          </a:prstGeom>
          <a:noFill/>
          <a:ln/>
        </p:spPr>
        <p:txBody>
          <a:bodyPr wrap="square" lIns="0" tIns="0" rIns="0" bIns="0" rtlCol="0" anchor="t"/>
          <a:lstStyle/>
          <a:p>
            <a:pPr marL="0" indent="0" algn="l">
              <a:lnSpc>
                <a:spcPts val="1900"/>
              </a:lnSpc>
              <a:buNone/>
            </a:pPr>
            <a:r>
              <a:rPr lang="en-US" sz="1500" dirty="0">
                <a:solidFill>
                  <a:srgbClr val="272525"/>
                </a:solidFill>
                <a:latin typeface="Manrope" pitchFamily="34" charset="0"/>
                <a:ea typeface="Manrope" pitchFamily="34" charset="-122"/>
                <a:cs typeface="Manrope" pitchFamily="34" charset="-120"/>
              </a:rPr>
              <a:t>Use the NHS Workforce Race Equality Standard (WRES) and Workforce Disability Equality Standard (WDES) data to identify and actively correct pay disparities.</a:t>
            </a:r>
            <a:endParaRPr lang="en-US" sz="1500" dirty="0"/>
          </a:p>
        </p:txBody>
      </p:sp>
      <p:sp>
        <p:nvSpPr>
          <p:cNvPr id="14" name="Shape 11"/>
          <p:cNvSpPr/>
          <p:nvPr/>
        </p:nvSpPr>
        <p:spPr>
          <a:xfrm>
            <a:off x="842248" y="4961453"/>
            <a:ext cx="95726" cy="95726"/>
          </a:xfrm>
          <a:prstGeom prst="roundRect">
            <a:avLst>
              <a:gd name="adj" fmla="val 477613"/>
            </a:avLst>
          </a:prstGeom>
          <a:solidFill>
            <a:srgbClr val="28D3C9"/>
          </a:solidFill>
          <a:ln/>
        </p:spPr>
      </p:sp>
      <p:sp>
        <p:nvSpPr>
          <p:cNvPr id="15" name="Text 12"/>
          <p:cNvSpPr/>
          <p:nvPr/>
        </p:nvSpPr>
        <p:spPr>
          <a:xfrm>
            <a:off x="1099661" y="4877633"/>
            <a:ext cx="2818448" cy="263366"/>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Equality Act 2010 Training</a:t>
            </a:r>
            <a:endParaRPr lang="en-US" sz="1850" dirty="0"/>
          </a:p>
        </p:txBody>
      </p:sp>
      <p:sp>
        <p:nvSpPr>
          <p:cNvPr id="16" name="Text 13"/>
          <p:cNvSpPr/>
          <p:nvPr/>
        </p:nvSpPr>
        <p:spPr>
          <a:xfrm>
            <a:off x="1099661" y="5302687"/>
            <a:ext cx="5928360" cy="741878"/>
          </a:xfrm>
          <a:prstGeom prst="rect">
            <a:avLst/>
          </a:prstGeom>
          <a:noFill/>
          <a:ln/>
        </p:spPr>
        <p:txBody>
          <a:bodyPr wrap="square" lIns="0" tIns="0" rIns="0" bIns="0" rtlCol="0" anchor="t"/>
          <a:lstStyle/>
          <a:p>
            <a:pPr marL="0" indent="0" algn="l">
              <a:lnSpc>
                <a:spcPts val="1900"/>
              </a:lnSpc>
              <a:buNone/>
            </a:pPr>
            <a:r>
              <a:rPr lang="en-US" sz="1500" dirty="0">
                <a:solidFill>
                  <a:srgbClr val="272525"/>
                </a:solidFill>
                <a:latin typeface="Manrope" pitchFamily="34" charset="0"/>
                <a:ea typeface="Manrope" pitchFamily="34" charset="-122"/>
                <a:cs typeface="Manrope" pitchFamily="34" charset="-120"/>
              </a:rPr>
              <a:t>Train NHS HR managers and Band 8+ leaders in Equality Act 2010 requirements and bias-free pay decision-making — already a legal obligation in the UK but poorly enforced.</a:t>
            </a:r>
            <a:endParaRPr lang="en-US" sz="1500" dirty="0"/>
          </a:p>
        </p:txBody>
      </p:sp>
      <p:sp>
        <p:nvSpPr>
          <p:cNvPr id="17" name="Shape 14"/>
          <p:cNvSpPr/>
          <p:nvPr/>
        </p:nvSpPr>
        <p:spPr>
          <a:xfrm>
            <a:off x="842248" y="6226493"/>
            <a:ext cx="6185773" cy="1192649"/>
          </a:xfrm>
          <a:prstGeom prst="roundRect">
            <a:avLst>
              <a:gd name="adj" fmla="val 14456"/>
            </a:avLst>
          </a:prstGeom>
          <a:solidFill>
            <a:srgbClr val="BFF3F0"/>
          </a:solidFill>
          <a:ln/>
        </p:spPr>
      </p:sp>
      <p:pic>
        <p:nvPicPr>
          <p:cNvPr id="18" name="Image 1" descr="preencoded.png"/>
          <p:cNvPicPr>
            <a:picLocks noChangeAspect="1"/>
          </p:cNvPicPr>
          <p:nvPr/>
        </p:nvPicPr>
        <p:blipFill>
          <a:blip r:embed="rId4"/>
          <a:stretch>
            <a:fillRect/>
          </a:stretch>
        </p:blipFill>
        <p:spPr>
          <a:xfrm>
            <a:off x="1033701" y="6488787"/>
            <a:ext cx="239435" cy="191453"/>
          </a:xfrm>
          <a:prstGeom prst="rect">
            <a:avLst/>
          </a:prstGeom>
        </p:spPr>
      </p:pic>
      <p:sp>
        <p:nvSpPr>
          <p:cNvPr id="19" name="Text 15"/>
          <p:cNvSpPr/>
          <p:nvPr/>
        </p:nvSpPr>
        <p:spPr>
          <a:xfrm>
            <a:off x="1464588" y="6436043"/>
            <a:ext cx="5371981" cy="741878"/>
          </a:xfrm>
          <a:prstGeom prst="rect">
            <a:avLst/>
          </a:prstGeom>
          <a:noFill/>
          <a:ln/>
        </p:spPr>
        <p:txBody>
          <a:bodyPr wrap="square" lIns="0" tIns="0" rIns="0" bIns="0" rtlCol="0" anchor="t"/>
          <a:lstStyle/>
          <a:p>
            <a:pPr marL="0" indent="0" algn="l">
              <a:lnSpc>
                <a:spcPts val="1900"/>
              </a:lnSpc>
              <a:buNone/>
            </a:pPr>
            <a:r>
              <a:rPr lang="en-US" sz="1500" b="1" dirty="0">
                <a:solidFill>
                  <a:srgbClr val="000000"/>
                </a:solidFill>
                <a:latin typeface="Manrope" pitchFamily="34" charset="0"/>
                <a:ea typeface="Manrope" pitchFamily="34" charset="-122"/>
                <a:cs typeface="Manrope" pitchFamily="34" charset="-120"/>
              </a:rPr>
              <a:t>Theory:</a:t>
            </a:r>
            <a:r>
              <a:rPr lang="en-US" sz="1500" dirty="0">
                <a:solidFill>
                  <a:srgbClr val="000000"/>
                </a:solidFill>
                <a:latin typeface="Manrope" pitchFamily="34" charset="0"/>
                <a:ea typeface="Manrope" pitchFamily="34" charset="-122"/>
                <a:cs typeface="Manrope" pitchFamily="34" charset="-120"/>
              </a:rPr>
              <a:t> Organisational Justice Theory (Greenberg, 1987) — UK NHS staff are more committed when they perceive pay decisions as fair and transparent.</a:t>
            </a:r>
            <a:endParaRPr lang="en-US" sz="1500" dirty="0"/>
          </a:p>
        </p:txBody>
      </p:sp>
      <p:sp>
        <p:nvSpPr>
          <p:cNvPr id="20" name="Text 16"/>
          <p:cNvSpPr/>
          <p:nvPr/>
        </p:nvSpPr>
        <p:spPr>
          <a:xfrm>
            <a:off x="7556421" y="1936671"/>
            <a:ext cx="2987397" cy="263366"/>
          </a:xfrm>
          <a:prstGeom prst="rect">
            <a:avLst/>
          </a:prstGeom>
          <a:noFill/>
          <a:ln/>
        </p:spPr>
        <p:txBody>
          <a:bodyPr wrap="none" lIns="0" tIns="0" rIns="0" bIns="0" rtlCol="0" anchor="t"/>
          <a:lstStyle/>
          <a:p>
            <a:pPr marL="0" indent="0" algn="l">
              <a:lnSpc>
                <a:spcPts val="2050"/>
              </a:lnSpc>
              <a:buNone/>
            </a:pPr>
            <a:r>
              <a:rPr lang="en-US" sz="1850" dirty="0">
                <a:solidFill>
                  <a:srgbClr val="2F4F4F"/>
                </a:solidFill>
                <a:latin typeface="DM Sans Light" pitchFamily="34" charset="0"/>
                <a:ea typeface="DM Sans Light" pitchFamily="34" charset="-122"/>
                <a:cs typeface="DM Sans Light" pitchFamily="34" charset="-120"/>
              </a:rPr>
              <a:t>R4 – Digital HRM Innovation</a:t>
            </a:r>
            <a:endParaRPr lang="en-US" sz="1850" dirty="0"/>
          </a:p>
        </p:txBody>
      </p:sp>
      <p:sp>
        <p:nvSpPr>
          <p:cNvPr id="21" name="Shape 17"/>
          <p:cNvSpPr/>
          <p:nvPr/>
        </p:nvSpPr>
        <p:spPr>
          <a:xfrm>
            <a:off x="7556421" y="2465784"/>
            <a:ext cx="95726" cy="95726"/>
          </a:xfrm>
          <a:prstGeom prst="roundRect">
            <a:avLst>
              <a:gd name="adj" fmla="val 477613"/>
            </a:avLst>
          </a:prstGeom>
          <a:solidFill>
            <a:srgbClr val="28D3C9"/>
          </a:solidFill>
          <a:ln/>
        </p:spPr>
      </p:sp>
      <p:sp>
        <p:nvSpPr>
          <p:cNvPr id="22" name="Text 18"/>
          <p:cNvSpPr/>
          <p:nvPr/>
        </p:nvSpPr>
        <p:spPr>
          <a:xfrm>
            <a:off x="7813834" y="2381964"/>
            <a:ext cx="2787968" cy="526733"/>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AI Compensation Benchmarking</a:t>
            </a:r>
            <a:endParaRPr lang="en-US" sz="1850" dirty="0"/>
          </a:p>
        </p:txBody>
      </p:sp>
      <p:sp>
        <p:nvSpPr>
          <p:cNvPr id="23" name="Text 19"/>
          <p:cNvSpPr/>
          <p:nvPr/>
        </p:nvSpPr>
        <p:spPr>
          <a:xfrm>
            <a:off x="7813834" y="3070384"/>
            <a:ext cx="2787968" cy="989171"/>
          </a:xfrm>
          <a:prstGeom prst="rect">
            <a:avLst/>
          </a:prstGeom>
          <a:noFill/>
          <a:ln/>
        </p:spPr>
        <p:txBody>
          <a:bodyPr wrap="square" lIns="0" tIns="0" rIns="0" bIns="0" rtlCol="0" anchor="t"/>
          <a:lstStyle/>
          <a:p>
            <a:pPr marL="0" indent="0" algn="l">
              <a:lnSpc>
                <a:spcPts val="1900"/>
              </a:lnSpc>
              <a:buNone/>
            </a:pPr>
            <a:r>
              <a:rPr lang="en-US" sz="1500" dirty="0">
                <a:solidFill>
                  <a:srgbClr val="272525"/>
                </a:solidFill>
                <a:latin typeface="Manrope" pitchFamily="34" charset="0"/>
                <a:ea typeface="Manrope" pitchFamily="34" charset="-122"/>
                <a:cs typeface="Manrope" pitchFamily="34" charset="-120"/>
              </a:rPr>
              <a:t>Use AI-driven tools such as </a:t>
            </a:r>
            <a:r>
              <a:rPr lang="en-US" sz="1500" b="1" dirty="0">
                <a:solidFill>
                  <a:srgbClr val="272525"/>
                </a:solidFill>
                <a:latin typeface="Manrope" pitchFamily="34" charset="0"/>
                <a:ea typeface="Manrope" pitchFamily="34" charset="-122"/>
                <a:cs typeface="Manrope" pitchFamily="34" charset="-120"/>
              </a:rPr>
              <a:t>Korn Ferry Pay Equity</a:t>
            </a:r>
            <a:r>
              <a:rPr lang="en-US" sz="1500" dirty="0">
                <a:solidFill>
                  <a:srgbClr val="272525"/>
                </a:solidFill>
                <a:latin typeface="Manrope" pitchFamily="34" charset="0"/>
                <a:ea typeface="Manrope" pitchFamily="34" charset="-122"/>
                <a:cs typeface="Manrope" pitchFamily="34" charset="-120"/>
              </a:rPr>
              <a:t> to compare NHS pay against UK market rates in real time.</a:t>
            </a:r>
            <a:endParaRPr lang="en-US" sz="1500" dirty="0"/>
          </a:p>
        </p:txBody>
      </p:sp>
      <p:sp>
        <p:nvSpPr>
          <p:cNvPr id="24" name="Shape 20"/>
          <p:cNvSpPr/>
          <p:nvPr/>
        </p:nvSpPr>
        <p:spPr>
          <a:xfrm>
            <a:off x="10803969" y="2465784"/>
            <a:ext cx="95726" cy="95726"/>
          </a:xfrm>
          <a:prstGeom prst="roundRect">
            <a:avLst>
              <a:gd name="adj" fmla="val 477613"/>
            </a:avLst>
          </a:prstGeom>
          <a:solidFill>
            <a:srgbClr val="28D3C9"/>
          </a:solidFill>
          <a:ln/>
        </p:spPr>
      </p:sp>
      <p:sp>
        <p:nvSpPr>
          <p:cNvPr id="25" name="Text 21"/>
          <p:cNvSpPr/>
          <p:nvPr/>
        </p:nvSpPr>
        <p:spPr>
          <a:xfrm>
            <a:off x="11061383" y="2381964"/>
            <a:ext cx="2787968" cy="526733"/>
          </a:xfrm>
          <a:prstGeom prst="rect">
            <a:avLst/>
          </a:prstGeom>
          <a:noFill/>
          <a:ln/>
        </p:spPr>
        <p:txBody>
          <a:bodyPr wrap="squar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Staff Sentiment Platforms</a:t>
            </a:r>
            <a:endParaRPr lang="en-US" sz="1850" dirty="0"/>
          </a:p>
        </p:txBody>
      </p:sp>
      <p:sp>
        <p:nvSpPr>
          <p:cNvPr id="26" name="Text 22"/>
          <p:cNvSpPr/>
          <p:nvPr/>
        </p:nvSpPr>
        <p:spPr>
          <a:xfrm>
            <a:off x="11061383" y="3070384"/>
            <a:ext cx="2787968" cy="1236464"/>
          </a:xfrm>
          <a:prstGeom prst="rect">
            <a:avLst/>
          </a:prstGeom>
          <a:noFill/>
          <a:ln/>
        </p:spPr>
        <p:txBody>
          <a:bodyPr wrap="square" lIns="0" tIns="0" rIns="0" bIns="0" rtlCol="0" anchor="t"/>
          <a:lstStyle/>
          <a:p>
            <a:pPr marL="0" indent="0" algn="l">
              <a:lnSpc>
                <a:spcPts val="1900"/>
              </a:lnSpc>
              <a:buNone/>
            </a:pPr>
            <a:r>
              <a:rPr lang="en-US" sz="1500" dirty="0">
                <a:solidFill>
                  <a:srgbClr val="272525"/>
                </a:solidFill>
                <a:latin typeface="Manrope" pitchFamily="34" charset="0"/>
                <a:ea typeface="Manrope" pitchFamily="34" charset="-122"/>
                <a:cs typeface="Manrope" pitchFamily="34" charset="-120"/>
              </a:rPr>
              <a:t>Deploy platforms like </a:t>
            </a:r>
            <a:r>
              <a:rPr lang="en-US" sz="1500" b="1" dirty="0">
                <a:solidFill>
                  <a:srgbClr val="272525"/>
                </a:solidFill>
                <a:latin typeface="Manrope" pitchFamily="34" charset="0"/>
                <a:ea typeface="Manrope" pitchFamily="34" charset="-122"/>
                <a:cs typeface="Manrope" pitchFamily="34" charset="-120"/>
              </a:rPr>
              <a:t>Peakon or Medallia</a:t>
            </a:r>
            <a:r>
              <a:rPr lang="en-US" sz="1500" dirty="0">
                <a:solidFill>
                  <a:srgbClr val="272525"/>
                </a:solidFill>
                <a:latin typeface="Manrope" pitchFamily="34" charset="0"/>
                <a:ea typeface="Manrope" pitchFamily="34" charset="-122"/>
                <a:cs typeface="Manrope" pitchFamily="34" charset="-120"/>
              </a:rPr>
              <a:t> (already piloted in some UK NHS Trusts) to track how employees feel about their rewards on an ongoing basis.</a:t>
            </a:r>
            <a:endParaRPr lang="en-US" sz="1500" dirty="0"/>
          </a:p>
        </p:txBody>
      </p:sp>
      <p:sp>
        <p:nvSpPr>
          <p:cNvPr id="27" name="Shape 23"/>
          <p:cNvSpPr/>
          <p:nvPr/>
        </p:nvSpPr>
        <p:spPr>
          <a:xfrm>
            <a:off x="7556421" y="4714161"/>
            <a:ext cx="95726" cy="95726"/>
          </a:xfrm>
          <a:prstGeom prst="roundRect">
            <a:avLst>
              <a:gd name="adj" fmla="val 477613"/>
            </a:avLst>
          </a:prstGeom>
          <a:solidFill>
            <a:srgbClr val="28D3C9"/>
          </a:solidFill>
          <a:ln/>
        </p:spPr>
      </p:sp>
      <p:sp>
        <p:nvSpPr>
          <p:cNvPr id="28" name="Text 24"/>
          <p:cNvSpPr/>
          <p:nvPr/>
        </p:nvSpPr>
        <p:spPr>
          <a:xfrm>
            <a:off x="7813834" y="4630341"/>
            <a:ext cx="2653784" cy="263366"/>
          </a:xfrm>
          <a:prstGeom prst="rect">
            <a:avLst/>
          </a:prstGeom>
          <a:noFill/>
          <a:ln/>
        </p:spPr>
        <p:txBody>
          <a:bodyPr wrap="none" lIns="0" tIns="0" rIns="0" bIns="0" rtlCol="0" anchor="t"/>
          <a:lstStyle/>
          <a:p>
            <a:pPr marL="0" indent="0" algn="l">
              <a:lnSpc>
                <a:spcPts val="2050"/>
              </a:lnSpc>
              <a:buNone/>
            </a:pPr>
            <a:r>
              <a:rPr lang="en-US" sz="1850" dirty="0">
                <a:solidFill>
                  <a:srgbClr val="272525"/>
                </a:solidFill>
                <a:latin typeface="DM Sans Light" pitchFamily="34" charset="0"/>
                <a:ea typeface="DM Sans Light" pitchFamily="34" charset="-122"/>
                <a:cs typeface="DM Sans Light" pitchFamily="34" charset="-120"/>
              </a:rPr>
              <a:t>Digital Recognition Tools</a:t>
            </a:r>
            <a:endParaRPr lang="en-US" sz="1850" dirty="0"/>
          </a:p>
        </p:txBody>
      </p:sp>
      <p:sp>
        <p:nvSpPr>
          <p:cNvPr id="29" name="Text 25"/>
          <p:cNvSpPr/>
          <p:nvPr/>
        </p:nvSpPr>
        <p:spPr>
          <a:xfrm>
            <a:off x="7813834" y="5055394"/>
            <a:ext cx="6035516" cy="741878"/>
          </a:xfrm>
          <a:prstGeom prst="rect">
            <a:avLst/>
          </a:prstGeom>
          <a:noFill/>
          <a:ln/>
        </p:spPr>
        <p:txBody>
          <a:bodyPr wrap="square" lIns="0" tIns="0" rIns="0" bIns="0" rtlCol="0" anchor="t"/>
          <a:lstStyle/>
          <a:p>
            <a:pPr marL="0" indent="0" algn="l">
              <a:lnSpc>
                <a:spcPts val="1900"/>
              </a:lnSpc>
              <a:buNone/>
            </a:pPr>
            <a:r>
              <a:rPr lang="en-US" sz="1500" dirty="0">
                <a:solidFill>
                  <a:srgbClr val="272525"/>
                </a:solidFill>
                <a:latin typeface="Manrope" pitchFamily="34" charset="0"/>
                <a:ea typeface="Manrope" pitchFamily="34" charset="-122"/>
                <a:cs typeface="Manrope" pitchFamily="34" charset="-120"/>
              </a:rPr>
              <a:t>Introduce digital recognition platforms such as </a:t>
            </a:r>
            <a:r>
              <a:rPr lang="en-US" sz="1500" b="1" u="sng" dirty="0">
                <a:solidFill>
                  <a:srgbClr val="28D3C9"/>
                </a:solidFill>
                <a:latin typeface="Manrope" pitchFamily="34" charset="0"/>
                <a:ea typeface="Manrope" pitchFamily="34" charset="-122"/>
                <a:cs typeface="Manrope" pitchFamily="34" charset="-120"/>
                <a:hlinkClick r:id="rId5">
                  <a:extLst>
                    <a:ext uri="{A12FA001-AC4F-418D-AE19-62706E023703}">
                      <ahyp:hlinkClr xmlns:ahyp="http://schemas.microsoft.com/office/drawing/2018/hyperlinkcolor" val="tx"/>
                    </a:ext>
                  </a:extLst>
                </a:hlinkClick>
              </a:rPr>
              <a:t>Mo.Work</a:t>
            </a:r>
            <a:r>
              <a:rPr lang="en-US" sz="1500" b="1" dirty="0">
                <a:solidFill>
                  <a:srgbClr val="272525"/>
                </a:solidFill>
                <a:latin typeface="Manrope" pitchFamily="34" charset="0"/>
                <a:ea typeface="Manrope" pitchFamily="34" charset="-122"/>
                <a:cs typeface="Manrope" pitchFamily="34" charset="-120"/>
              </a:rPr>
              <a:t> or Perkbox</a:t>
            </a:r>
            <a:r>
              <a:rPr lang="en-US" sz="1500" dirty="0">
                <a:solidFill>
                  <a:srgbClr val="272525"/>
                </a:solidFill>
                <a:latin typeface="Manrope" pitchFamily="34" charset="0"/>
                <a:ea typeface="Manrope" pitchFamily="34" charset="-122"/>
                <a:cs typeface="Manrope" pitchFamily="34" charset="-120"/>
              </a:rPr>
              <a:t> across NHS Trusts to give managers a practical tool for recognising staff beyond salary.</a:t>
            </a:r>
            <a:endParaRPr lang="en-US" sz="1500" dirty="0"/>
          </a:p>
        </p:txBody>
      </p:sp>
      <p:sp>
        <p:nvSpPr>
          <p:cNvPr id="30" name="Shape 26"/>
          <p:cNvSpPr/>
          <p:nvPr/>
        </p:nvSpPr>
        <p:spPr>
          <a:xfrm>
            <a:off x="7556421" y="5979200"/>
            <a:ext cx="6292929" cy="1439942"/>
          </a:xfrm>
          <a:prstGeom prst="roundRect">
            <a:avLst>
              <a:gd name="adj" fmla="val 11973"/>
            </a:avLst>
          </a:prstGeom>
          <a:solidFill>
            <a:srgbClr val="BFF3F0"/>
          </a:solidFill>
          <a:ln/>
        </p:spPr>
      </p:sp>
      <p:pic>
        <p:nvPicPr>
          <p:cNvPr id="31" name="Image 2" descr="preencoded.png"/>
          <p:cNvPicPr>
            <a:picLocks noChangeAspect="1"/>
          </p:cNvPicPr>
          <p:nvPr/>
        </p:nvPicPr>
        <p:blipFill>
          <a:blip r:embed="rId4"/>
          <a:stretch>
            <a:fillRect/>
          </a:stretch>
        </p:blipFill>
        <p:spPr>
          <a:xfrm>
            <a:off x="7747873" y="6241494"/>
            <a:ext cx="239435" cy="191453"/>
          </a:xfrm>
          <a:prstGeom prst="rect">
            <a:avLst/>
          </a:prstGeom>
        </p:spPr>
      </p:pic>
      <p:sp>
        <p:nvSpPr>
          <p:cNvPr id="32" name="Text 27"/>
          <p:cNvSpPr/>
          <p:nvPr/>
        </p:nvSpPr>
        <p:spPr>
          <a:xfrm>
            <a:off x="8178760" y="6188750"/>
            <a:ext cx="5479137" cy="989171"/>
          </a:xfrm>
          <a:prstGeom prst="rect">
            <a:avLst/>
          </a:prstGeom>
          <a:noFill/>
          <a:ln/>
        </p:spPr>
        <p:txBody>
          <a:bodyPr wrap="square" lIns="0" tIns="0" rIns="0" bIns="0" rtlCol="0" anchor="t"/>
          <a:lstStyle/>
          <a:p>
            <a:pPr marL="0" indent="0" algn="l">
              <a:lnSpc>
                <a:spcPts val="1900"/>
              </a:lnSpc>
              <a:buNone/>
            </a:pPr>
            <a:r>
              <a:rPr lang="en-US" sz="1500" b="1" dirty="0">
                <a:solidFill>
                  <a:srgbClr val="000000"/>
                </a:solidFill>
                <a:latin typeface="Manrope" pitchFamily="34" charset="0"/>
                <a:ea typeface="Manrope" pitchFamily="34" charset="-122"/>
                <a:cs typeface="Manrope" pitchFamily="34" charset="-120"/>
              </a:rPr>
              <a:t>Theory:</a:t>
            </a:r>
            <a:r>
              <a:rPr lang="en-US" sz="1500" dirty="0">
                <a:solidFill>
                  <a:srgbClr val="000000"/>
                </a:solidFill>
                <a:latin typeface="Manrope" pitchFamily="34" charset="0"/>
                <a:ea typeface="Manrope" pitchFamily="34" charset="-122"/>
                <a:cs typeface="Manrope" pitchFamily="34" charset="-120"/>
              </a:rPr>
              <a:t> Resource-Based View (Barney, 1991) — the NHS workforce is the UK's most valuable public sector asset; investing in their reward and recognition delivers long-term competitive advantage.</a:t>
            </a:r>
            <a:endParaRPr lang="en-US"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272525">
              <a:alpha val="80000"/>
            </a:srgbClr>
          </a:solidFill>
          <a:ln/>
        </p:spPr>
      </p:sp>
      <p:sp>
        <p:nvSpPr>
          <p:cNvPr id="4" name="Text 1"/>
          <p:cNvSpPr/>
          <p:nvPr/>
        </p:nvSpPr>
        <p:spPr>
          <a:xfrm>
            <a:off x="4479846" y="1069896"/>
            <a:ext cx="5670590" cy="623768"/>
          </a:xfrm>
          <a:prstGeom prst="rect">
            <a:avLst/>
          </a:prstGeom>
          <a:noFill/>
          <a:ln/>
        </p:spPr>
        <p:txBody>
          <a:bodyPr wrap="none" lIns="0" tIns="0" rIns="0" bIns="0" rtlCol="0" anchor="t"/>
          <a:lstStyle/>
          <a:p>
            <a:pPr marL="0" indent="0" algn="ctr">
              <a:lnSpc>
                <a:spcPts val="4900"/>
              </a:lnSpc>
              <a:buNone/>
            </a:pPr>
            <a:r>
              <a:rPr lang="en-US" sz="4450" dirty="0">
                <a:solidFill>
                  <a:srgbClr val="FFFFFF"/>
                </a:solidFill>
                <a:latin typeface="DM Sans Light" pitchFamily="34" charset="0"/>
                <a:ea typeface="DM Sans Light" pitchFamily="34" charset="-122"/>
                <a:cs typeface="DM Sans Light" pitchFamily="34" charset="-120"/>
              </a:rPr>
              <a:t>Conclusion</a:t>
            </a:r>
            <a:endParaRPr lang="en-US" sz="4450" dirty="0"/>
          </a:p>
        </p:txBody>
      </p:sp>
      <p:sp>
        <p:nvSpPr>
          <p:cNvPr id="5" name="Text 2"/>
          <p:cNvSpPr/>
          <p:nvPr/>
        </p:nvSpPr>
        <p:spPr>
          <a:xfrm>
            <a:off x="793790" y="2033826"/>
            <a:ext cx="4238863" cy="1270159"/>
          </a:xfrm>
          <a:prstGeom prst="rect">
            <a:avLst/>
          </a:prstGeom>
          <a:noFill/>
          <a:ln/>
        </p:spPr>
        <p:txBody>
          <a:bodyPr wrap="square" lIns="0" tIns="0" rIns="0" bIns="0" rtlCol="0" anchor="t"/>
          <a:lstStyle/>
          <a:p>
            <a:pPr marL="0" indent="0" algn="r">
              <a:lnSpc>
                <a:spcPts val="2500"/>
              </a:lnSpc>
              <a:buNone/>
            </a:pPr>
            <a:r>
              <a:rPr lang="en-US" sz="1750" dirty="0">
                <a:solidFill>
                  <a:srgbClr val="FFFFFF"/>
                </a:solidFill>
                <a:latin typeface="Manrope" pitchFamily="34" charset="0"/>
                <a:ea typeface="Manrope" pitchFamily="34" charset="-122"/>
                <a:cs typeface="Manrope" pitchFamily="34" charset="-120"/>
              </a:rPr>
              <a:t>The NHS in the UK faces a worsening compensation and rewards crisis, impacting all staff from healthcare assistants to senior managers.</a:t>
            </a:r>
            <a:endParaRPr lang="en-US" sz="1750" dirty="0"/>
          </a:p>
        </p:txBody>
      </p:sp>
      <p:pic>
        <p:nvPicPr>
          <p:cNvPr id="6" name="Image 1" descr="preencoded.png"/>
          <p:cNvPicPr>
            <a:picLocks noChangeAspect="1"/>
          </p:cNvPicPr>
          <p:nvPr/>
        </p:nvPicPr>
        <p:blipFill>
          <a:blip r:embed="rId4"/>
          <a:stretch>
            <a:fillRect/>
          </a:stretch>
        </p:blipFill>
        <p:spPr>
          <a:xfrm>
            <a:off x="5032653" y="2314218"/>
            <a:ext cx="4564975" cy="4564975"/>
          </a:xfrm>
          <a:prstGeom prst="rect">
            <a:avLst/>
          </a:prstGeom>
        </p:spPr>
      </p:pic>
      <p:pic>
        <p:nvPicPr>
          <p:cNvPr id="7" name="Image 2"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67845" y="3419118"/>
            <a:ext cx="318968" cy="318968"/>
          </a:xfrm>
          <a:prstGeom prst="rect">
            <a:avLst/>
          </a:prstGeom>
        </p:spPr>
      </p:pic>
      <p:sp>
        <p:nvSpPr>
          <p:cNvPr id="8" name="Text 3"/>
          <p:cNvSpPr/>
          <p:nvPr/>
        </p:nvSpPr>
        <p:spPr>
          <a:xfrm>
            <a:off x="9597628" y="2033826"/>
            <a:ext cx="4238982" cy="1270159"/>
          </a:xfrm>
          <a:prstGeom prst="rect">
            <a:avLst/>
          </a:prstGeom>
          <a:noFill/>
          <a:ln/>
        </p:spPr>
        <p:txBody>
          <a:bodyPr wrap="square" lIns="0" tIns="0" rIns="0" bIns="0" rtlCol="0" anchor="t"/>
          <a:lstStyle/>
          <a:p>
            <a:pPr marL="0" indent="0" algn="l">
              <a:lnSpc>
                <a:spcPts val="2500"/>
              </a:lnSpc>
              <a:buNone/>
            </a:pPr>
            <a:r>
              <a:rPr lang="en-US" sz="1750" dirty="0">
                <a:solidFill>
                  <a:srgbClr val="FFFFFF"/>
                </a:solidFill>
                <a:latin typeface="Manrope" pitchFamily="34" charset="0"/>
                <a:ea typeface="Manrope" pitchFamily="34" charset="-122"/>
                <a:cs typeface="Manrope" pitchFamily="34" charset="-120"/>
              </a:rPr>
              <a:t>Real-term pay cuts, record vacancy rates, and deep-rooted pay inequality are interconnected issues requiring a holistic approach.</a:t>
            </a:r>
            <a:endParaRPr lang="en-US" sz="1750" dirty="0"/>
          </a:p>
        </p:txBody>
      </p:sp>
      <p:pic>
        <p:nvPicPr>
          <p:cNvPr id="9" name="Image 3" descr="preencoded.png"/>
          <p:cNvPicPr>
            <a:picLocks noChangeAspect="1"/>
          </p:cNvPicPr>
          <p:nvPr/>
        </p:nvPicPr>
        <p:blipFill>
          <a:blip r:embed="rId7"/>
          <a:stretch>
            <a:fillRect/>
          </a:stretch>
        </p:blipFill>
        <p:spPr>
          <a:xfrm>
            <a:off x="5032653" y="2314218"/>
            <a:ext cx="4564975" cy="4564975"/>
          </a:xfrm>
          <a:prstGeom prst="rect">
            <a:avLst/>
          </a:prstGeom>
        </p:spPr>
      </p:pic>
      <p:pic>
        <p:nvPicPr>
          <p:cNvPr id="10" name="Image 4"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743230" y="3419118"/>
            <a:ext cx="318968" cy="318968"/>
          </a:xfrm>
          <a:prstGeom prst="rect">
            <a:avLst/>
          </a:prstGeom>
        </p:spPr>
      </p:pic>
      <p:sp>
        <p:nvSpPr>
          <p:cNvPr id="11" name="Text 4"/>
          <p:cNvSpPr/>
          <p:nvPr/>
        </p:nvSpPr>
        <p:spPr>
          <a:xfrm>
            <a:off x="10051256" y="3644146"/>
            <a:ext cx="3785354" cy="1587698"/>
          </a:xfrm>
          <a:prstGeom prst="rect">
            <a:avLst/>
          </a:prstGeom>
          <a:noFill/>
          <a:ln/>
        </p:spPr>
        <p:txBody>
          <a:bodyPr wrap="square" lIns="0" tIns="0" rIns="0" bIns="0" rtlCol="0" anchor="t"/>
          <a:lstStyle/>
          <a:p>
            <a:pPr marL="0" indent="0" algn="l">
              <a:lnSpc>
                <a:spcPts val="2500"/>
              </a:lnSpc>
              <a:buNone/>
            </a:pPr>
            <a:r>
              <a:rPr lang="en-US" sz="1750" dirty="0">
                <a:solidFill>
                  <a:srgbClr val="FFFFFF"/>
                </a:solidFill>
                <a:latin typeface="Manrope" pitchFamily="34" charset="0"/>
                <a:ea typeface="Manrope" pitchFamily="34" charset="-122"/>
                <a:cs typeface="Manrope" pitchFamily="34" charset="-120"/>
              </a:rPr>
              <a:t>Systemic root causes include an outdated Agenda for Change, lasting damage from austerity, structural funding limits, and cultural undervaluation.</a:t>
            </a:r>
            <a:endParaRPr lang="en-US" sz="1750" dirty="0"/>
          </a:p>
        </p:txBody>
      </p:sp>
      <p:pic>
        <p:nvPicPr>
          <p:cNvPr id="12" name="Image 5" descr="preencoded.png"/>
          <p:cNvPicPr>
            <a:picLocks noChangeAspect="1"/>
          </p:cNvPicPr>
          <p:nvPr/>
        </p:nvPicPr>
        <p:blipFill>
          <a:blip r:embed="rId10"/>
          <a:stretch>
            <a:fillRect/>
          </a:stretch>
        </p:blipFill>
        <p:spPr>
          <a:xfrm>
            <a:off x="5032653" y="2314218"/>
            <a:ext cx="4564975" cy="4564975"/>
          </a:xfrm>
          <a:prstGeom prst="rect">
            <a:avLst/>
          </a:prstGeom>
        </p:spPr>
      </p:pic>
      <p:pic>
        <p:nvPicPr>
          <p:cNvPr id="13" name="Image 6"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331041" y="4437102"/>
            <a:ext cx="318968" cy="318968"/>
          </a:xfrm>
          <a:prstGeom prst="rect">
            <a:avLst/>
          </a:prstGeom>
        </p:spPr>
      </p:pic>
      <p:sp>
        <p:nvSpPr>
          <p:cNvPr id="14" name="Text 5"/>
          <p:cNvSpPr/>
          <p:nvPr/>
        </p:nvSpPr>
        <p:spPr>
          <a:xfrm>
            <a:off x="9597628" y="5730716"/>
            <a:ext cx="4238982" cy="1270159"/>
          </a:xfrm>
          <a:prstGeom prst="rect">
            <a:avLst/>
          </a:prstGeom>
          <a:noFill/>
          <a:ln/>
        </p:spPr>
        <p:txBody>
          <a:bodyPr wrap="square" lIns="0" tIns="0" rIns="0" bIns="0" rtlCol="0" anchor="t"/>
          <a:lstStyle/>
          <a:p>
            <a:pPr marL="0" indent="0" algn="l">
              <a:lnSpc>
                <a:spcPts val="2500"/>
              </a:lnSpc>
              <a:buNone/>
            </a:pPr>
            <a:r>
              <a:rPr lang="en-US" sz="1750" dirty="0">
                <a:solidFill>
                  <a:srgbClr val="FFFFFF"/>
                </a:solidFill>
                <a:latin typeface="Manrope" pitchFamily="34" charset="0"/>
                <a:ea typeface="Manrope" pitchFamily="34" charset="-122"/>
                <a:cs typeface="Manrope" pitchFamily="34" charset="-120"/>
              </a:rPr>
              <a:t>Sustainable solutions involve a reformed AfC, a Total Rewards Strategy aligned with the NHS People Promise, and innovative digital HRM tools.</a:t>
            </a:r>
            <a:endParaRPr lang="en-US" sz="1750" dirty="0"/>
          </a:p>
        </p:txBody>
      </p:sp>
      <p:pic>
        <p:nvPicPr>
          <p:cNvPr id="15" name="Image 7" descr="preencoded.png"/>
          <p:cNvPicPr>
            <a:picLocks noChangeAspect="1"/>
          </p:cNvPicPr>
          <p:nvPr/>
        </p:nvPicPr>
        <p:blipFill>
          <a:blip r:embed="rId13"/>
          <a:stretch>
            <a:fillRect/>
          </a:stretch>
        </p:blipFill>
        <p:spPr>
          <a:xfrm>
            <a:off x="5032653" y="2314218"/>
            <a:ext cx="4564975" cy="4564975"/>
          </a:xfrm>
          <a:prstGeom prst="rect">
            <a:avLst/>
          </a:prstGeom>
        </p:spPr>
      </p:pic>
      <p:pic>
        <p:nvPicPr>
          <p:cNvPr id="16" name="Image 8" descr="preencoded.png"/>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743230" y="5455087"/>
            <a:ext cx="318968" cy="318968"/>
          </a:xfrm>
          <a:prstGeom prst="rect">
            <a:avLst/>
          </a:prstGeom>
        </p:spPr>
      </p:pic>
      <p:sp>
        <p:nvSpPr>
          <p:cNvPr id="17" name="Text 6"/>
          <p:cNvSpPr/>
          <p:nvPr/>
        </p:nvSpPr>
        <p:spPr>
          <a:xfrm>
            <a:off x="793790" y="5572006"/>
            <a:ext cx="4238863" cy="1587698"/>
          </a:xfrm>
          <a:prstGeom prst="rect">
            <a:avLst/>
          </a:prstGeom>
          <a:noFill/>
          <a:ln/>
        </p:spPr>
        <p:txBody>
          <a:bodyPr wrap="square" lIns="0" tIns="0" rIns="0" bIns="0" rtlCol="0" anchor="t"/>
          <a:lstStyle/>
          <a:p>
            <a:pPr marL="0" indent="0" algn="r">
              <a:lnSpc>
                <a:spcPts val="2500"/>
              </a:lnSpc>
              <a:buNone/>
            </a:pPr>
            <a:r>
              <a:rPr lang="en-US" sz="1750" dirty="0">
                <a:solidFill>
                  <a:srgbClr val="FFFFFF"/>
                </a:solidFill>
                <a:latin typeface="Manrope" pitchFamily="34" charset="0"/>
                <a:ea typeface="Manrope" pitchFamily="34" charset="-122"/>
                <a:cs typeface="Manrope" pitchFamily="34" charset="-120"/>
              </a:rPr>
              <a:t>These recommendations are evidence-based, grounded in established HRM theories like Equity, Herzberg, Organisational Justice, and Resource-Based View.</a:t>
            </a:r>
            <a:endParaRPr lang="en-US" sz="1750" dirty="0"/>
          </a:p>
        </p:txBody>
      </p:sp>
      <p:pic>
        <p:nvPicPr>
          <p:cNvPr id="18" name="Image 9" descr="preencoded.png"/>
          <p:cNvPicPr>
            <a:picLocks noChangeAspect="1"/>
          </p:cNvPicPr>
          <p:nvPr/>
        </p:nvPicPr>
        <p:blipFill>
          <a:blip r:embed="rId16"/>
          <a:stretch>
            <a:fillRect/>
          </a:stretch>
        </p:blipFill>
        <p:spPr>
          <a:xfrm>
            <a:off x="5032653" y="2314218"/>
            <a:ext cx="4564975" cy="4564975"/>
          </a:xfrm>
          <a:prstGeom prst="rect">
            <a:avLst/>
          </a:prstGeom>
        </p:spPr>
      </p:pic>
      <p:pic>
        <p:nvPicPr>
          <p:cNvPr id="19" name="Image 10" descr="preencoded.png"/>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6567845" y="5455087"/>
            <a:ext cx="318968" cy="318968"/>
          </a:xfrm>
          <a:prstGeom prst="rect">
            <a:avLst/>
          </a:prstGeom>
        </p:spPr>
      </p:pic>
      <p:sp>
        <p:nvSpPr>
          <p:cNvPr id="20" name="Text 7"/>
          <p:cNvSpPr/>
          <p:nvPr/>
        </p:nvSpPr>
        <p:spPr>
          <a:xfrm>
            <a:off x="793790" y="3802856"/>
            <a:ext cx="3785235" cy="1270159"/>
          </a:xfrm>
          <a:prstGeom prst="rect">
            <a:avLst/>
          </a:prstGeom>
          <a:noFill/>
          <a:ln/>
        </p:spPr>
        <p:txBody>
          <a:bodyPr wrap="square" lIns="0" tIns="0" rIns="0" bIns="0" rtlCol="0" anchor="t"/>
          <a:lstStyle/>
          <a:p>
            <a:pPr marL="0" indent="0" algn="r">
              <a:lnSpc>
                <a:spcPts val="2500"/>
              </a:lnSpc>
              <a:buNone/>
            </a:pPr>
            <a:r>
              <a:rPr lang="en-US" sz="1750" dirty="0">
                <a:solidFill>
                  <a:srgbClr val="FFFFFF"/>
                </a:solidFill>
                <a:latin typeface="Manrope" pitchFamily="34" charset="0"/>
                <a:ea typeface="Manrope" pitchFamily="34" charset="-122"/>
                <a:cs typeface="Manrope" pitchFamily="34" charset="-120"/>
              </a:rPr>
              <a:t>The success of the UK population's health depends critically on a well-rewarded, motivated, and retained NHS workforce.</a:t>
            </a:r>
            <a:endParaRPr lang="en-US" sz="1750" dirty="0"/>
          </a:p>
        </p:txBody>
      </p:sp>
      <p:pic>
        <p:nvPicPr>
          <p:cNvPr id="21" name="Image 11" descr="preencoded.png"/>
          <p:cNvPicPr>
            <a:picLocks noChangeAspect="1"/>
          </p:cNvPicPr>
          <p:nvPr/>
        </p:nvPicPr>
        <p:blipFill>
          <a:blip r:embed="rId19"/>
          <a:stretch>
            <a:fillRect/>
          </a:stretch>
        </p:blipFill>
        <p:spPr>
          <a:xfrm>
            <a:off x="5032653" y="2314218"/>
            <a:ext cx="4564975" cy="4564975"/>
          </a:xfrm>
          <a:prstGeom prst="rect">
            <a:avLst/>
          </a:prstGeom>
        </p:spPr>
      </p:pic>
      <p:pic>
        <p:nvPicPr>
          <p:cNvPr id="22" name="Image 12" descr="preencoded.png"/>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5980033" y="4437102"/>
            <a:ext cx="318968" cy="31896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1391</Words>
  <Application>Microsoft Office PowerPoint</Application>
  <PresentationFormat>Custom</PresentationFormat>
  <Paragraphs>118</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Manrope</vt:lpstr>
      <vt:lpstr>Arial</vt:lpstr>
      <vt:lpstr>DM Sans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muntasir ohi</cp:lastModifiedBy>
  <cp:revision>1</cp:revision>
  <dcterms:created xsi:type="dcterms:W3CDTF">2026-04-02T08:06:28Z</dcterms:created>
  <dcterms:modified xsi:type="dcterms:W3CDTF">2026-04-02T08:18:50Z</dcterms:modified>
</cp:coreProperties>
</file>