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1" r:id="rId4"/>
    <p:sldId id="264" r:id="rId5"/>
    <p:sldId id="270" r:id="rId6"/>
    <p:sldId id="259" r:id="rId7"/>
    <p:sldId id="262" r:id="rId8"/>
    <p:sldId id="263" r:id="rId9"/>
    <p:sldId id="261" r:id="rId10"/>
    <p:sldId id="265" r:id="rId11"/>
    <p:sldId id="266" r:id="rId12"/>
    <p:sldId id="267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DCD8"/>
    <a:srgbClr val="3ACECA"/>
    <a:srgbClr val="49B9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77" y="5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3FED3-E3C2-4FB5-A98E-838C8957F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08696-805D-4AC7-96C2-09F46516D4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35D1C-CA81-4F56-BA1E-138D5F78E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E285F-4AE6-472A-AB2C-176999D1F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43083-3797-4127-890E-C13B2B272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3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0EACF-F8E4-426B-840E-C3436CEC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42F93-6BA3-4C3D-9E15-4D4EF04E3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75E48-74C7-47AA-98F9-B45C569D9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E904F-7F3D-4692-986E-391FFEEEB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9B446-D18C-4759-BDDD-FE7E9017A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647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9AC1-0614-40F0-ACC0-BDED367F9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A6B50-2B37-467F-AE24-1CDE81A39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9A8BF-026F-4990-9A09-C57892A87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8ADF0-1206-47B9-9800-7F44CEB2C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D3250-DD4F-40C4-B365-FFC789302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526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9878D-9C6B-481C-8958-D1CD467BC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77CE0-D267-4130-83CC-FD678A17AA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630870-B89B-489A-BABA-B7315D116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EFB5C-3847-4026-BF53-2863FF72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8C6807-2650-41C1-B48E-1812DAD81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763DA9-C16D-4985-BC49-C372E968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47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6E3A2-1E18-42C9-893E-720E763F5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5620A-CD9D-4234-BC32-C19FD9E66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C7B8E-6F32-451D-9D3B-4AFAE4823C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5E4D64-CDEB-4CEB-ACED-F26BD419EC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37405-0011-473D-AD87-433FF1E56F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BDCC76-E6A7-4F4F-9159-5BA5F9D9E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C2C6B-A675-405D-ABE1-D370E2BE5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EC85A2-2C3C-4BF0-8988-CFDDD5FD7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27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C9DE3-909C-488D-A06F-FDB8AF9BA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0108C5-551C-4FB5-AC3B-D4263E8F5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DC26AE-412E-40B1-A61A-6F7D21664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E2FBF-2C7C-4115-94B0-E4838E713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39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C05E53-FC10-443D-B876-41DF1FF10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926DC5-A2F3-4940-AC10-C59876CB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B6DBA-D238-4173-B03F-811E3D05F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765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6010F-8591-4906-A308-17E5580FF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7C92F-3015-40E8-BB4B-150270D2E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65DE05-693E-4DF7-890F-0F4FC22D2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C1744-3519-465F-AB5A-FE4BBB22C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BA70F-1BA9-4B6C-BBB3-E0207CD02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8647A-1F8B-46FB-8369-31FE7A52C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366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3C38D-D0EE-4862-A60D-D8FB93C37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D9528-3939-47D3-89BA-E05CB75FF2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003431-9FB5-414B-B7F0-40F452DBF0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9092F-75E7-4B83-B83D-B7DEE834C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E8E1B-C32A-4AC5-8B33-F6D63471A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2EB68-861B-47B5-9D57-FFAA6C70D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680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99354-978C-4420-8BCA-2F5F04801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101EEF-485F-4213-8468-266B3A0CC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24052-4183-46F1-9CD0-3D7D2F45C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297C9-4E4E-46F2-9872-2887DF4B8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9BAAD-3FFD-4C37-B110-0D9463FF1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5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B69495-9286-4CA7-8215-1F39F246F8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6C9F8F-436B-46D5-9C5E-B674FE69D1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9C5FA-FB28-4563-9AC5-245BCED08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24589-F469-48D0-90BE-DD6B7B150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B8F43-BF6A-4403-8543-E542AA563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65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071AD1-8156-4C6F-A2AD-875492930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C89BA-9377-48AC-B94E-424F28C59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D3787-1C08-4A87-85FA-93B38C14C1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8D6FAC-6943-43CE-BC63-EA99FBAB8A82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32731-9525-45B3-A6A2-39EDD61F70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96F94-2654-4B43-BC7E-FAB6B2A57B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8007E-4FB3-42BB-A7C3-1914189D6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40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countryflags.com/en/somalia-flag-vector.html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www.traveltourxp.com/wp-content/uploads/2016/09/The-City-Of-Mogadishu.jpg" TargetMode="External"/><Relationship Id="rId7" Type="http://schemas.openxmlformats.org/officeDocument/2006/relationships/hyperlink" Target="http://www.traveltourxp.com/wp-content/uploads/2016/09/The-City-Of-Hargeisa.jpg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http://www.traveltourxp.com/wp-content/uploads/2016/09/Sea-Beaches-Of-Berbera.jpg" TargetMode="Externa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reliefweb.int/sites/reliefweb.int/files/resources/ASG%20Statement%20to%20SC%20on%20Somalia%20-%20as%20delivered%20-%2022%20May%202019.pdf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ttyimages.com.au/detail/photo/man-walking-across-desert-somalia-africa-high-res-stock-photography/142900222" TargetMode="External"/><Relationship Id="rId3" Type="http://schemas.openxmlformats.org/officeDocument/2006/relationships/hyperlink" Target="https://www.worldatlas.com/webimage/countrys/africa/so.htm" TargetMode="External"/><Relationship Id="rId7" Type="http://schemas.openxmlformats.org/officeDocument/2006/relationships/hyperlink" Target="https://www.treehugger.com/clean-technology/epic-drought-along-horn-of-africa-mapped-out.html" TargetMode="External"/><Relationship Id="rId2" Type="http://schemas.openxmlformats.org/officeDocument/2006/relationships/hyperlink" Target="https://www.hrw.org/world-report/2020/country-chapters/somalia#fa7e9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omalinet.com/forums/viewtopic.php?t=372587" TargetMode="External"/><Relationship Id="rId11" Type="http://schemas.openxmlformats.org/officeDocument/2006/relationships/hyperlink" Target="https://gov.wales/sites/default/files/publications/2018-02/education-for-sustainable-development-and-global-citizenship-in-the-further-education-sector-in-wales_0.pdf" TargetMode="External"/><Relationship Id="rId5" Type="http://schemas.openxmlformats.org/officeDocument/2006/relationships/hyperlink" Target="https://theirworld.org/news/somalia-shakes-up-education-system-schools-after-years-of-conflict" TargetMode="External"/><Relationship Id="rId10" Type="http://schemas.openxmlformats.org/officeDocument/2006/relationships/hyperlink" Target="https://www.thecrazytourist.com/15-best-places-visit-somalia/" TargetMode="External"/><Relationship Id="rId4" Type="http://schemas.openxmlformats.org/officeDocument/2006/relationships/hyperlink" Target="https://www.reddit.com/r/Somaliweyn/comments/ci7cq3/beautiful_places_in_somalia/" TargetMode="External"/><Relationship Id="rId9" Type="http://schemas.openxmlformats.org/officeDocument/2006/relationships/hyperlink" Target="http://www.traveltourxp.com/5-must-visit-attractions-of-somalia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overties.org/blog/famine-in-somalia" TargetMode="External"/><Relationship Id="rId3" Type="http://schemas.openxmlformats.org/officeDocument/2006/relationships/hyperlink" Target="http://theconversation.com/how-schools-are-kept-afloat-in-somaliland-121570" TargetMode="External"/><Relationship Id="rId7" Type="http://schemas.openxmlformats.org/officeDocument/2006/relationships/hyperlink" Target="https://www.quora.com/What-may-be-the-reason-for-poverty-in-Somalia" TargetMode="External"/><Relationship Id="rId2" Type="http://schemas.openxmlformats.org/officeDocument/2006/relationships/hyperlink" Target="https://sustainabledevelopment.un.org/content/documents/23678UK_12072019_UK_Voluntary_National_Review_2019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ountryflags.com/en/somalia-flag-vector.html" TargetMode="External"/><Relationship Id="rId11" Type="http://schemas.openxmlformats.org/officeDocument/2006/relationships/hyperlink" Target="https://reliefweb.int/report/world/global-education-monitoring-report-2019-gender-report-building-bridges-gender-equality" TargetMode="External"/><Relationship Id="rId5" Type="http://schemas.openxmlformats.org/officeDocument/2006/relationships/hyperlink" Target="http://somaliaeducation.weebly.com/about-the-education-of-somalia.html" TargetMode="External"/><Relationship Id="rId10" Type="http://schemas.openxmlformats.org/officeDocument/2006/relationships/hyperlink" Target="http://www.somuchhope.com/sow/i-found-my-peace-about-poverty-and-economic-inequality" TargetMode="External"/><Relationship Id="rId4" Type="http://schemas.openxmlformats.org/officeDocument/2006/relationships/hyperlink" Target="https://www.unicef.org/somalia/education" TargetMode="External"/><Relationship Id="rId9" Type="http://schemas.openxmlformats.org/officeDocument/2006/relationships/hyperlink" Target="https://www.somalispot.com/threads/another-great-move-by-the-somali-dowlad.51216/page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47CF7F82-1EB1-4A07-B9F8-E48C956B5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63" y="105696"/>
            <a:ext cx="11920873" cy="6646607"/>
          </a:xfrm>
          <a:prstGeom prst="ellipse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7F0161-73C4-423F-85DC-A6D98C1426E4}"/>
              </a:ext>
            </a:extLst>
          </p:cNvPr>
          <p:cNvSpPr txBox="1"/>
          <p:nvPr/>
        </p:nvSpPr>
        <p:spPr>
          <a:xfrm>
            <a:off x="2005781" y="953730"/>
            <a:ext cx="846557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SJIE6006</a:t>
            </a:r>
          </a:p>
          <a:p>
            <a:pPr algn="ctr"/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Global Perspectives on </a:t>
            </a:r>
          </a:p>
          <a:p>
            <a:pPr algn="ctr"/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</p:spTree>
    <p:extLst>
      <p:ext uri="{BB962C8B-B14F-4D97-AF65-F5344CB8AC3E}">
        <p14:creationId xmlns:p14="http://schemas.microsoft.com/office/powerpoint/2010/main" val="428165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94DB8D2-0C6F-4C1C-BCC6-F1FF8DBF78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70" y="125910"/>
            <a:ext cx="6051512" cy="661884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D35BE4-822C-44C4-AF19-E08353AF1E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172" y="996925"/>
            <a:ext cx="5260258" cy="57534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3E6A85-24C1-4946-AA01-ABC896A24BBE}"/>
              </a:ext>
            </a:extLst>
          </p:cNvPr>
          <p:cNvSpPr txBox="1"/>
          <p:nvPr/>
        </p:nvSpPr>
        <p:spPr>
          <a:xfrm>
            <a:off x="6424132" y="-110653"/>
            <a:ext cx="417339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Somalia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F4B37A5-46A2-4552-A737-A46B7CA9FD47}"/>
              </a:ext>
            </a:extLst>
          </p:cNvPr>
          <p:cNvSpPr/>
          <p:nvPr/>
        </p:nvSpPr>
        <p:spPr>
          <a:xfrm>
            <a:off x="10787691" y="4827745"/>
            <a:ext cx="1011920" cy="754997"/>
          </a:xfrm>
          <a:prstGeom prst="rect">
            <a:avLst/>
          </a:prstGeom>
          <a:solidFill>
            <a:srgbClr val="2CDC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6AC5C3B-1E3A-44EA-A289-FDFC25E578FA}"/>
              </a:ext>
            </a:extLst>
          </p:cNvPr>
          <p:cNvSpPr/>
          <p:nvPr/>
        </p:nvSpPr>
        <p:spPr>
          <a:xfrm>
            <a:off x="7928311" y="1000465"/>
            <a:ext cx="15055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(Worldatlas.com, 2009)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5526A9-0805-4FB5-BD2A-D698E2209637}"/>
              </a:ext>
            </a:extLst>
          </p:cNvPr>
          <p:cNvSpPr/>
          <p:nvPr/>
        </p:nvSpPr>
        <p:spPr>
          <a:xfrm>
            <a:off x="2172928" y="150669"/>
            <a:ext cx="15055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(Worldatlas.com, 2009)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picture containing monitor, computer, screen, laptop&#10;&#10;Description automatically generated">
            <a:extLst>
              <a:ext uri="{FF2B5EF4-FFF2-40B4-BE49-F238E27FC236}">
                <a16:creationId xmlns:a16="http://schemas.microsoft.com/office/drawing/2014/main" id="{3DF750A5-CC88-4E64-90EC-908421B5B4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6723" y="69806"/>
            <a:ext cx="2013747" cy="11768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DD595BE-46A5-4A54-9C70-0C59E13B4E86}"/>
              </a:ext>
            </a:extLst>
          </p:cNvPr>
          <p:cNvSpPr/>
          <p:nvPr/>
        </p:nvSpPr>
        <p:spPr>
          <a:xfrm>
            <a:off x="10978216" y="0"/>
            <a:ext cx="114967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countryflags.com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019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erson walking down a dirt road&#10;&#10;Description automatically generated">
            <a:extLst>
              <a:ext uri="{FF2B5EF4-FFF2-40B4-BE49-F238E27FC236}">
                <a16:creationId xmlns:a16="http://schemas.microsoft.com/office/drawing/2014/main" id="{307FBBE6-CE32-4DD9-93EF-F2D2F68FF7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9035"/>
          <a:stretch/>
        </p:blipFill>
        <p:spPr>
          <a:xfrm>
            <a:off x="137652" y="98333"/>
            <a:ext cx="7358084" cy="4434371"/>
          </a:xfrm>
          <a:prstGeom prst="rect">
            <a:avLst/>
          </a:prstGeom>
        </p:spPr>
      </p:pic>
      <p:pic>
        <p:nvPicPr>
          <p:cNvPr id="17" name="Picture 16" descr="A sunset over a beach&#10;&#10;Description automatically generated">
            <a:extLst>
              <a:ext uri="{FF2B5EF4-FFF2-40B4-BE49-F238E27FC236}">
                <a16:creationId xmlns:a16="http://schemas.microsoft.com/office/drawing/2014/main" id="{19B6A6D0-9CB6-4C91-90ED-2789287865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3027"/>
          <a:stretch/>
        </p:blipFill>
        <p:spPr>
          <a:xfrm>
            <a:off x="7581164" y="98333"/>
            <a:ext cx="4490841" cy="2084719"/>
          </a:xfrm>
          <a:prstGeom prst="rect">
            <a:avLst/>
          </a:prstGeom>
        </p:spPr>
      </p:pic>
      <p:pic>
        <p:nvPicPr>
          <p:cNvPr id="19" name="Picture 18" descr="A picture containing outdoor, building, table, man&#10;&#10;Description automatically generated">
            <a:extLst>
              <a:ext uri="{FF2B5EF4-FFF2-40B4-BE49-F238E27FC236}">
                <a16:creationId xmlns:a16="http://schemas.microsoft.com/office/drawing/2014/main" id="{4827F9E4-0CF2-4F6B-8C8A-5F6E07C88E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68" r="2" b="3777"/>
          <a:stretch/>
        </p:blipFill>
        <p:spPr>
          <a:xfrm>
            <a:off x="7581164" y="2274491"/>
            <a:ext cx="4490841" cy="2241463"/>
          </a:xfrm>
          <a:prstGeom prst="rect">
            <a:avLst/>
          </a:prstGeom>
        </p:spPr>
      </p:pic>
      <p:pic>
        <p:nvPicPr>
          <p:cNvPr id="13" name="Picture 12" descr="A picture containing outdoor, sheep, herd, rock&#10;&#10;Description automatically generated">
            <a:extLst>
              <a:ext uri="{FF2B5EF4-FFF2-40B4-BE49-F238E27FC236}">
                <a16:creationId xmlns:a16="http://schemas.microsoft.com/office/drawing/2014/main" id="{FFF83994-3001-448A-8477-5D3520C3DC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63" r="-4" b="578"/>
          <a:stretch/>
        </p:blipFill>
        <p:spPr>
          <a:xfrm>
            <a:off x="137652" y="4641780"/>
            <a:ext cx="4484828" cy="2117888"/>
          </a:xfrm>
          <a:prstGeom prst="rect">
            <a:avLst/>
          </a:prstGeom>
        </p:spPr>
      </p:pic>
      <p:pic>
        <p:nvPicPr>
          <p:cNvPr id="18" name="Picture 17" descr="A large green field&#10;&#10;Description automatically generated">
            <a:extLst>
              <a:ext uri="{FF2B5EF4-FFF2-40B4-BE49-F238E27FC236}">
                <a16:creationId xmlns:a16="http://schemas.microsoft.com/office/drawing/2014/main" id="{84D8D20E-9490-48CF-8731-A9D9BC41A0E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06" r="1" b="19272"/>
          <a:stretch/>
        </p:blipFill>
        <p:spPr>
          <a:xfrm>
            <a:off x="4713921" y="4607392"/>
            <a:ext cx="7358084" cy="215227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62487D0-9493-4171-8E37-18990EF0AB83}"/>
              </a:ext>
            </a:extLst>
          </p:cNvPr>
          <p:cNvSpPr/>
          <p:nvPr/>
        </p:nvSpPr>
        <p:spPr>
          <a:xfrm>
            <a:off x="7581164" y="1918726"/>
            <a:ext cx="131157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(Getty Images, n.d.)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05F5249-845E-412C-B918-01545195A481}"/>
              </a:ext>
            </a:extLst>
          </p:cNvPr>
          <p:cNvSpPr/>
          <p:nvPr/>
        </p:nvSpPr>
        <p:spPr>
          <a:xfrm>
            <a:off x="6261103" y="4250360"/>
            <a:ext cx="123463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(TreeHugger, n.d.)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1550E69-6811-4CCB-B2C2-ABB10A7E733F}"/>
              </a:ext>
            </a:extLst>
          </p:cNvPr>
          <p:cNvSpPr/>
          <p:nvPr/>
        </p:nvSpPr>
        <p:spPr>
          <a:xfrm>
            <a:off x="137652" y="6513446"/>
            <a:ext cx="169148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PMingLiU-ExtB" panose="02020500000000000000" pitchFamily="18" charset="-120"/>
                <a:cs typeface="Arial" panose="020B0604020202020204" pitchFamily="34" charset="0"/>
              </a:rPr>
              <a:t>(www.somalinet.com, n.d.)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ea typeface="PMingLiU-ExtB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098E606-8CC8-4220-8774-B204F1F93923}"/>
              </a:ext>
            </a:extLst>
          </p:cNvPr>
          <p:cNvSpPr txBox="1"/>
          <p:nvPr/>
        </p:nvSpPr>
        <p:spPr>
          <a:xfrm>
            <a:off x="11043876" y="6611779"/>
            <a:ext cx="1333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Reddit.com (n.d.)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C0E2AE-A2AE-4B2C-BF22-235179BA09ED}"/>
              </a:ext>
            </a:extLst>
          </p:cNvPr>
          <p:cNvSpPr txBox="1"/>
          <p:nvPr/>
        </p:nvSpPr>
        <p:spPr>
          <a:xfrm>
            <a:off x="353961" y="314632"/>
            <a:ext cx="3057833" cy="769441"/>
          </a:xfrm>
          <a:prstGeom prst="rect">
            <a:avLst/>
          </a:prstGeom>
          <a:solidFill>
            <a:schemeClr val="bg1">
              <a:lumMod val="50000"/>
            </a:schemeClr>
          </a:solidFill>
          <a:ln w="28575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Native land</a:t>
            </a:r>
          </a:p>
        </p:txBody>
      </p:sp>
    </p:spTree>
    <p:extLst>
      <p:ext uri="{BB962C8B-B14F-4D97-AF65-F5344CB8AC3E}">
        <p14:creationId xmlns:p14="http://schemas.microsoft.com/office/powerpoint/2010/main" val="2108041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andy beach next to the water&#10;&#10;Description automatically generated">
            <a:extLst>
              <a:ext uri="{FF2B5EF4-FFF2-40B4-BE49-F238E27FC236}">
                <a16:creationId xmlns:a16="http://schemas.microsoft.com/office/drawing/2014/main" id="{DF142C51-9264-44BD-A3EB-B841457A69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019"/>
          <a:stretch/>
        </p:blipFill>
        <p:spPr>
          <a:xfrm>
            <a:off x="5283200" y="3337286"/>
            <a:ext cx="5984234" cy="3355151"/>
          </a:xfrm>
          <a:prstGeom prst="rect">
            <a:avLst/>
          </a:prstGeom>
        </p:spPr>
      </p:pic>
      <p:pic>
        <p:nvPicPr>
          <p:cNvPr id="11" name="Picture 2" descr="the-city-of-mogadishu">
            <a:hlinkClick r:id="rId3"/>
            <a:extLst>
              <a:ext uri="{FF2B5EF4-FFF2-40B4-BE49-F238E27FC236}">
                <a16:creationId xmlns:a16="http://schemas.microsoft.com/office/drawing/2014/main" id="{DCFFCB21-6CA8-45D2-8817-591BA8FFA9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4" r="1" b="18041"/>
          <a:stretch/>
        </p:blipFill>
        <p:spPr bwMode="auto">
          <a:xfrm>
            <a:off x="215899" y="115522"/>
            <a:ext cx="7142229" cy="3821674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sea-beaches-of-berbera">
            <a:hlinkClick r:id="rId5"/>
            <a:extLst>
              <a:ext uri="{FF2B5EF4-FFF2-40B4-BE49-F238E27FC236}">
                <a16:creationId xmlns:a16="http://schemas.microsoft.com/office/drawing/2014/main" id="{D5C25579-2340-401C-AE48-7D24A7ABA5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7" r="-1" b="-1"/>
          <a:stretch/>
        </p:blipFill>
        <p:spPr bwMode="auto">
          <a:xfrm>
            <a:off x="7486450" y="115522"/>
            <a:ext cx="3809132" cy="303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the-city-of-hargeisa">
            <a:hlinkClick r:id="rId7"/>
            <a:extLst>
              <a:ext uri="{FF2B5EF4-FFF2-40B4-BE49-F238E27FC236}">
                <a16:creationId xmlns:a16="http://schemas.microsoft.com/office/drawing/2014/main" id="{8CAAE134-74F0-4250-AF42-693158A503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80"/>
          <a:stretch/>
        </p:blipFill>
        <p:spPr bwMode="auto">
          <a:xfrm>
            <a:off x="215898" y="4092389"/>
            <a:ext cx="4910831" cy="259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5414FA1-2D4C-41DB-83DE-4F3E38C10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52272F-E187-4D2C-816F-24BCEC48FDE6}"/>
              </a:ext>
            </a:extLst>
          </p:cNvPr>
          <p:cNvSpPr/>
          <p:nvPr/>
        </p:nvSpPr>
        <p:spPr>
          <a:xfrm>
            <a:off x="10417521" y="2870763"/>
            <a:ext cx="84991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(Anon, n.d.)</a:t>
            </a: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08C3F8-1894-4BEE-B710-405FC7EFBCD1}"/>
              </a:ext>
            </a:extLst>
          </p:cNvPr>
          <p:cNvSpPr/>
          <p:nvPr/>
        </p:nvSpPr>
        <p:spPr>
          <a:xfrm>
            <a:off x="9627241" y="6436329"/>
            <a:ext cx="164019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Crazy Tourist, 2017)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331322-CB90-490C-8505-D5E933BCE3F0}"/>
              </a:ext>
            </a:extLst>
          </p:cNvPr>
          <p:cNvSpPr/>
          <p:nvPr/>
        </p:nvSpPr>
        <p:spPr>
          <a:xfrm>
            <a:off x="6508215" y="86025"/>
            <a:ext cx="84991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(Anon, n.d.)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DB7AED-D1E5-4546-AC03-4AC523BB84FF}"/>
              </a:ext>
            </a:extLst>
          </p:cNvPr>
          <p:cNvSpPr/>
          <p:nvPr/>
        </p:nvSpPr>
        <p:spPr>
          <a:xfrm>
            <a:off x="4151274" y="4092389"/>
            <a:ext cx="84991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(Anon, n.d.)</a:t>
            </a: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D4F94C-4DF4-4D93-8976-3502FFCA6CFD}"/>
              </a:ext>
            </a:extLst>
          </p:cNvPr>
          <p:cNvSpPr txBox="1"/>
          <p:nvPr/>
        </p:nvSpPr>
        <p:spPr>
          <a:xfrm>
            <a:off x="11347922" y="732553"/>
            <a:ext cx="920060" cy="5392894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</a:t>
            </a:r>
          </a:p>
        </p:txBody>
      </p:sp>
    </p:spTree>
    <p:extLst>
      <p:ext uri="{BB962C8B-B14F-4D97-AF65-F5344CB8AC3E}">
        <p14:creationId xmlns:p14="http://schemas.microsoft.com/office/powerpoint/2010/main" val="1207911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E140C5-22A0-4935-A03F-6798C4A766E1}"/>
              </a:ext>
            </a:extLst>
          </p:cNvPr>
          <p:cNvSpPr txBox="1"/>
          <p:nvPr/>
        </p:nvSpPr>
        <p:spPr>
          <a:xfrm>
            <a:off x="560438" y="88490"/>
            <a:ext cx="109334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4BE602-48E1-498F-A2CC-96780B3086A3}"/>
              </a:ext>
            </a:extLst>
          </p:cNvPr>
          <p:cNvSpPr txBox="1"/>
          <p:nvPr/>
        </p:nvSpPr>
        <p:spPr>
          <a:xfrm>
            <a:off x="4606413" y="611710"/>
            <a:ext cx="2979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ESDGC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A8D063-B334-48AC-ADFC-5DD72FF0F251}"/>
              </a:ext>
            </a:extLst>
          </p:cNvPr>
          <p:cNvPicPr/>
          <p:nvPr/>
        </p:nvPicPr>
        <p:blipFill rotWithShape="1">
          <a:blip r:embed="rId2"/>
          <a:srcRect l="37226" t="13236" r="36982" b="18219"/>
          <a:stretch/>
        </p:blipFill>
        <p:spPr bwMode="auto">
          <a:xfrm rot="505583">
            <a:off x="7933691" y="932953"/>
            <a:ext cx="3644730" cy="54892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22B1C8-C236-4939-AD52-D918EA55C101}"/>
              </a:ext>
            </a:extLst>
          </p:cNvPr>
          <p:cNvSpPr/>
          <p:nvPr/>
        </p:nvSpPr>
        <p:spPr>
          <a:xfrm rot="518735">
            <a:off x="9576539" y="6308062"/>
            <a:ext cx="160332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(Welsh Assembly</a:t>
            </a:r>
            <a:r>
              <a:rPr lang="en-GB" sz="1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2008)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3B4FF2-A29E-448A-B997-E4080C5C2B20}"/>
              </a:ext>
            </a:extLst>
          </p:cNvPr>
          <p:cNvPicPr/>
          <p:nvPr/>
        </p:nvPicPr>
        <p:blipFill rotWithShape="1">
          <a:blip r:embed="rId3"/>
          <a:srcRect l="37625" t="13945" r="37115" b="21528"/>
          <a:stretch/>
        </p:blipFill>
        <p:spPr bwMode="auto">
          <a:xfrm rot="20982193">
            <a:off x="651628" y="951897"/>
            <a:ext cx="3396562" cy="53968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6AC19809-ADD7-45D1-BB4C-A2AE305CDB0C}"/>
              </a:ext>
            </a:extLst>
          </p:cNvPr>
          <p:cNvSpPr/>
          <p:nvPr/>
        </p:nvSpPr>
        <p:spPr>
          <a:xfrm>
            <a:off x="4195915" y="1789013"/>
            <a:ext cx="3662515" cy="3777097"/>
          </a:xfrm>
          <a:prstGeom prst="wedgeRoundRectCallout">
            <a:avLst>
              <a:gd name="adj1" fmla="val 52993"/>
              <a:gd name="adj2" fmla="val 5625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C0E912-8AB2-4F87-9B3A-D393C4DE4342}"/>
              </a:ext>
            </a:extLst>
          </p:cNvPr>
          <p:cNvSpPr/>
          <p:nvPr/>
        </p:nvSpPr>
        <p:spPr>
          <a:xfrm>
            <a:off x="4503172" y="2027734"/>
            <a:ext cx="3048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The purpose of the FE system in Wales is to support learners throughout their lives, to have the knowledge and skills to: enter employment ‑ remain in and progress within employment ‑ be intelligent consumers ‑ be informed, discerning and contributing individuals, parents  ‑ and citizens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A0A18EB-4C2F-4558-A575-0D350E34D075}"/>
              </a:ext>
            </a:extLst>
          </p:cNvPr>
          <p:cNvSpPr/>
          <p:nvPr/>
        </p:nvSpPr>
        <p:spPr>
          <a:xfrm rot="20963467">
            <a:off x="2909120" y="5903330"/>
            <a:ext cx="17459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(H. M. Government, 2019)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653246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F16102D6-9E54-4C5D-9A67-C868DD57E7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012" y="4416421"/>
            <a:ext cx="3542890" cy="235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8025B8-B1BD-42A0-AA62-B9957E6F0F05}"/>
              </a:ext>
            </a:extLst>
          </p:cNvPr>
          <p:cNvSpPr txBox="1"/>
          <p:nvPr/>
        </p:nvSpPr>
        <p:spPr>
          <a:xfrm>
            <a:off x="4338484" y="0"/>
            <a:ext cx="3515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  <p:pic>
        <p:nvPicPr>
          <p:cNvPr id="5" name="Picture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A3A81BCB-8633-4553-A522-D9EC13C474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472" y="1004077"/>
            <a:ext cx="5416231" cy="3300516"/>
          </a:xfrm>
          <a:prstGeom prst="rect">
            <a:avLst/>
          </a:prstGeom>
        </p:spPr>
      </p:pic>
      <p:pic>
        <p:nvPicPr>
          <p:cNvPr id="8" name="Picture 7" descr="A picture containing sitting, young, woman, man&#10;&#10;Description automatically generated">
            <a:extLst>
              <a:ext uri="{FF2B5EF4-FFF2-40B4-BE49-F238E27FC236}">
                <a16:creationId xmlns:a16="http://schemas.microsoft.com/office/drawing/2014/main" id="{34591FFA-CF14-4220-A1BF-6A24E2A546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1" y="3684579"/>
            <a:ext cx="5291598" cy="3091407"/>
          </a:xfrm>
          <a:prstGeom prst="rect">
            <a:avLst/>
          </a:prstGeom>
        </p:spPr>
      </p:pic>
      <p:pic>
        <p:nvPicPr>
          <p:cNvPr id="10" name="Picture 9" descr="A group of people in a room&#10;&#10;Description automatically generated">
            <a:extLst>
              <a:ext uri="{FF2B5EF4-FFF2-40B4-BE49-F238E27FC236}">
                <a16:creationId xmlns:a16="http://schemas.microsoft.com/office/drawing/2014/main" id="{A01FCFB4-B7E8-49B5-BF1C-73A11001AD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339" y="118118"/>
            <a:ext cx="3692710" cy="25322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038AD62-7218-438F-A49D-EFD40905A09D}"/>
              </a:ext>
            </a:extLst>
          </p:cNvPr>
          <p:cNvSpPr/>
          <p:nvPr/>
        </p:nvSpPr>
        <p:spPr>
          <a:xfrm>
            <a:off x="8395339" y="82014"/>
            <a:ext cx="180049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(theconversation.com 2019)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9DF44B-1315-4B60-B91E-9A7615B4D123}"/>
              </a:ext>
            </a:extLst>
          </p:cNvPr>
          <p:cNvSpPr/>
          <p:nvPr/>
        </p:nvSpPr>
        <p:spPr>
          <a:xfrm>
            <a:off x="5494012" y="4379466"/>
            <a:ext cx="198221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b="0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Theirworld</a:t>
            </a:r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CC36EC-043B-4580-BFAE-2CA30F2ED973}"/>
              </a:ext>
            </a:extLst>
          </p:cNvPr>
          <p:cNvSpPr/>
          <p:nvPr/>
        </p:nvSpPr>
        <p:spPr>
          <a:xfrm>
            <a:off x="7184962" y="4030600"/>
            <a:ext cx="198221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</a:t>
            </a:r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nicef.com n.d.)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E6814FF-5250-4062-9398-A5EBC8F1282A}"/>
              </a:ext>
            </a:extLst>
          </p:cNvPr>
          <p:cNvSpPr/>
          <p:nvPr/>
        </p:nvSpPr>
        <p:spPr>
          <a:xfrm>
            <a:off x="202414" y="6529765"/>
            <a:ext cx="198221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(Unicef.com n.d.)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 descr="A group of people in front of a crowd&#10;&#10;Description automatically generated">
            <a:extLst>
              <a:ext uri="{FF2B5EF4-FFF2-40B4-BE49-F238E27FC236}">
                <a16:creationId xmlns:a16="http://schemas.microsoft.com/office/drawing/2014/main" id="{977F45B7-C40E-44CC-8930-8DB10AE29C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1" y="92655"/>
            <a:ext cx="3633162" cy="245326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3A0F30-B962-4C57-AD0F-AA1110891A98}"/>
              </a:ext>
            </a:extLst>
          </p:cNvPr>
          <p:cNvSpPr/>
          <p:nvPr/>
        </p:nvSpPr>
        <p:spPr>
          <a:xfrm>
            <a:off x="64680" y="2330110"/>
            <a:ext cx="98135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(weebly.com) 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5209D0C-9370-4F68-81CB-FC0965F496E2}"/>
              </a:ext>
            </a:extLst>
          </p:cNvPr>
          <p:cNvSpPr/>
          <p:nvPr/>
        </p:nvSpPr>
        <p:spPr>
          <a:xfrm>
            <a:off x="28109" y="2606746"/>
            <a:ext cx="41141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are happy and grateful of the </a:t>
            </a:r>
          </a:p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to attend school. </a:t>
            </a:r>
          </a:p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Hopeful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they will be able to better themselves with an education that will help them improve life for themselves, their family and their community.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D4D848B-670F-439C-9DF2-DF8C041140EA}"/>
              </a:ext>
            </a:extLst>
          </p:cNvPr>
          <p:cNvSpPr txBox="1"/>
          <p:nvPr/>
        </p:nvSpPr>
        <p:spPr>
          <a:xfrm>
            <a:off x="8424387" y="2762204"/>
            <a:ext cx="3542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one of the lowest enrolment figures globally, Somali children consider themselves lucky if they arrive in a learning environment at all.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BF312A-EF45-4BFA-B59B-E5D411131495}"/>
              </a:ext>
            </a:extLst>
          </p:cNvPr>
          <p:cNvSpPr txBox="1"/>
          <p:nvPr/>
        </p:nvSpPr>
        <p:spPr>
          <a:xfrm>
            <a:off x="9307528" y="4030600"/>
            <a:ext cx="256000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many barriers that prevent a child in Somalia from attending school, the main issues are: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Inequality,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Abuse due to Conflict and War.</a:t>
            </a:r>
          </a:p>
        </p:txBody>
      </p:sp>
    </p:spTree>
    <p:extLst>
      <p:ext uri="{BB962C8B-B14F-4D97-AF65-F5344CB8AC3E}">
        <p14:creationId xmlns:p14="http://schemas.microsoft.com/office/powerpoint/2010/main" val="32584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outdoor, person, grass, boy&#10;&#10;Description automatically generated">
            <a:extLst>
              <a:ext uri="{FF2B5EF4-FFF2-40B4-BE49-F238E27FC236}">
                <a16:creationId xmlns:a16="http://schemas.microsoft.com/office/drawing/2014/main" id="{D1A10FB5-4121-486A-A473-B7E30E3A1A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458" y="138727"/>
            <a:ext cx="2818992" cy="42859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551FE6-D6FC-49D4-AFDB-6D99AD155701}"/>
              </a:ext>
            </a:extLst>
          </p:cNvPr>
          <p:cNvSpPr txBox="1"/>
          <p:nvPr/>
        </p:nvSpPr>
        <p:spPr>
          <a:xfrm>
            <a:off x="8599512" y="3189645"/>
            <a:ext cx="29791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</p:txBody>
      </p:sp>
      <p:pic>
        <p:nvPicPr>
          <p:cNvPr id="4" name="Picture 3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35909B46-2273-493B-BBF7-AF559136A8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17" y="138727"/>
            <a:ext cx="4600251" cy="29289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09DF3AE-343C-4B7C-8DE8-916CA218E57E}"/>
              </a:ext>
            </a:extLst>
          </p:cNvPr>
          <p:cNvSpPr/>
          <p:nvPr/>
        </p:nvSpPr>
        <p:spPr>
          <a:xfrm>
            <a:off x="155318" y="2821444"/>
            <a:ext cx="115608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(quora.com n.d.) 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B12DB5-5F0E-4211-8EDE-E202827C1418}"/>
              </a:ext>
            </a:extLst>
          </p:cNvPr>
          <p:cNvSpPr txBox="1"/>
          <p:nvPr/>
        </p:nvSpPr>
        <p:spPr>
          <a:xfrm>
            <a:off x="155318" y="3067665"/>
            <a:ext cx="47116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Ranking as one of the 10 poorest countries in Africa, Somalia has a variety of reasons for the levels of poverty, these are: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absence of an active central government.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Devastating floods.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Drought.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Relentless conflict and civil war.</a:t>
            </a:r>
          </a:p>
        </p:txBody>
      </p:sp>
      <p:pic>
        <p:nvPicPr>
          <p:cNvPr id="8" name="Picture 7" descr="A group of people walking on a beach&#10;&#10;Description automatically generated">
            <a:extLst>
              <a:ext uri="{FF2B5EF4-FFF2-40B4-BE49-F238E27FC236}">
                <a16:creationId xmlns:a16="http://schemas.microsoft.com/office/drawing/2014/main" id="{F5E88903-75C7-4CCB-872F-8E5858026F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458" y="4390987"/>
            <a:ext cx="7063278" cy="228750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8E08BE9-0E56-47D8-9D14-3BCB4D05D68E}"/>
              </a:ext>
            </a:extLst>
          </p:cNvPr>
          <p:cNvSpPr/>
          <p:nvPr/>
        </p:nvSpPr>
        <p:spPr>
          <a:xfrm>
            <a:off x="10659796" y="6430696"/>
            <a:ext cx="134043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(Poverties.org 2013)</a:t>
            </a:r>
            <a:endParaRPr lang="en-GB" sz="1000" dirty="0"/>
          </a:p>
        </p:txBody>
      </p:sp>
      <p:pic>
        <p:nvPicPr>
          <p:cNvPr id="11" name="Picture 10" descr="A group of people&#10;&#10;Description automatically generated">
            <a:extLst>
              <a:ext uri="{FF2B5EF4-FFF2-40B4-BE49-F238E27FC236}">
                <a16:creationId xmlns:a16="http://schemas.microsoft.com/office/drawing/2014/main" id="{C4393A31-63D8-4807-ACD8-FB3DD6299A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432" y="138727"/>
            <a:ext cx="4582304" cy="303826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20A6278-0914-44A2-94FF-7E9304297DC0}"/>
              </a:ext>
            </a:extLst>
          </p:cNvPr>
          <p:cNvSpPr/>
          <p:nvPr/>
        </p:nvSpPr>
        <p:spPr>
          <a:xfrm>
            <a:off x="10723917" y="179508"/>
            <a:ext cx="127631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(Somali Spot 2018)</a:t>
            </a:r>
            <a:endParaRPr lang="en-GB" sz="1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C73E2C2-6871-445E-A8CE-88DDA1AA4F68}"/>
              </a:ext>
            </a:extLst>
          </p:cNvPr>
          <p:cNvSpPr/>
          <p:nvPr/>
        </p:nvSpPr>
        <p:spPr>
          <a:xfrm>
            <a:off x="4955458" y="4144766"/>
            <a:ext cx="150233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 Much Hope 2016) 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63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A7570B-939E-4C05-8E0D-9C27B1157DCA}"/>
              </a:ext>
            </a:extLst>
          </p:cNvPr>
          <p:cNvSpPr txBox="1"/>
          <p:nvPr/>
        </p:nvSpPr>
        <p:spPr>
          <a:xfrm>
            <a:off x="3092244" y="0"/>
            <a:ext cx="60075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Inequality</a:t>
            </a:r>
          </a:p>
        </p:txBody>
      </p:sp>
      <p:pic>
        <p:nvPicPr>
          <p:cNvPr id="3" name="Picture 2" descr="A screenshot of a crowd&#10;&#10;Description automatically generated">
            <a:extLst>
              <a:ext uri="{FF2B5EF4-FFF2-40B4-BE49-F238E27FC236}">
                <a16:creationId xmlns:a16="http://schemas.microsoft.com/office/drawing/2014/main" id="{B34C75DF-A9A2-4119-8546-DD023F9750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5600" y="208799"/>
            <a:ext cx="2764987" cy="359448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A418BFD-D70D-4D5D-B169-A3A86AC788C7}"/>
              </a:ext>
            </a:extLst>
          </p:cNvPr>
          <p:cNvSpPr/>
          <p:nvPr/>
        </p:nvSpPr>
        <p:spPr>
          <a:xfrm>
            <a:off x="10907372" y="3557061"/>
            <a:ext cx="124906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(ReliefWeb 2019)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770276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F9A6B98-B95E-4C88-96C4-07ABF3DD5F34}"/>
              </a:ext>
            </a:extLst>
          </p:cNvPr>
          <p:cNvSpPr/>
          <p:nvPr/>
        </p:nvSpPr>
        <p:spPr>
          <a:xfrm>
            <a:off x="2969341" y="2682200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2018, the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documented more cases of children recruited and used as soldiers in Somalia than in any other country in the world.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9F4F94-F3DC-4572-84D1-D6A825D08653}"/>
              </a:ext>
            </a:extLst>
          </p:cNvPr>
          <p:cNvSpPr txBox="1"/>
          <p:nvPr/>
        </p:nvSpPr>
        <p:spPr>
          <a:xfrm>
            <a:off x="3915697" y="-29497"/>
            <a:ext cx="43606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Conflict/War</a:t>
            </a:r>
          </a:p>
        </p:txBody>
      </p:sp>
    </p:spTree>
    <p:extLst>
      <p:ext uri="{BB962C8B-B14F-4D97-AF65-F5344CB8AC3E}">
        <p14:creationId xmlns:p14="http://schemas.microsoft.com/office/powerpoint/2010/main" val="3897205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2994F9-E437-4F1C-920A-8F4043372766}"/>
              </a:ext>
            </a:extLst>
          </p:cNvPr>
          <p:cNvSpPr txBox="1"/>
          <p:nvPr/>
        </p:nvSpPr>
        <p:spPr>
          <a:xfrm>
            <a:off x="4815348" y="0"/>
            <a:ext cx="25613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Charity</a:t>
            </a:r>
          </a:p>
        </p:txBody>
      </p:sp>
    </p:spTree>
    <p:extLst>
      <p:ext uri="{BB962C8B-B14F-4D97-AF65-F5344CB8AC3E}">
        <p14:creationId xmlns:p14="http://schemas.microsoft.com/office/powerpoint/2010/main" val="2623683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0A8E73-03DD-4C25-B722-D136DB3865B0}"/>
              </a:ext>
            </a:extLst>
          </p:cNvPr>
          <p:cNvSpPr txBox="1"/>
          <p:nvPr/>
        </p:nvSpPr>
        <p:spPr>
          <a:xfrm>
            <a:off x="4537587" y="0"/>
            <a:ext cx="33773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065707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FD6D8F3-F70F-45C4-B7B2-7AFC76BB9E05}"/>
              </a:ext>
            </a:extLst>
          </p:cNvPr>
          <p:cNvSpPr/>
          <p:nvPr/>
        </p:nvSpPr>
        <p:spPr>
          <a:xfrm>
            <a:off x="240890" y="216310"/>
            <a:ext cx="11710220" cy="64253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Avenue, H.R.W.| 350 F., York, 34th Floor | New and t 1.212.290.4700, N. 10118-3299 U.|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Report 2020: Rights Trends in Somalia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Human Rights Watch.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https://www.hrw.org/world-report/2020/country-chapters/somalia#fa7e90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8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Worldatlas.com. (2009).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Somalia Map / Geography of Somalia / Map of Somalia - Worldatlas.com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https://www.worldatlas.com/webimage/countrys/africa/so.htm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8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reddit.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r/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Somaliweyn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- Beautiful places in Somalia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https://www.reddit.com/r/Somaliweyn/comments/ci7cq3/beautiful_places_in_somalia/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Theirworld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Somalia shakes up its education system after years of being wrecked by conflict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Theirworld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https://theirworld.org/news/somalia-shakes-up-education-system-schools-after-years-of-conflict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9th March 2020].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www.somalinet.com. (n.d.).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Desert in Somalia -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SomaliNet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Forums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https://www.somalinet.com/forums/viewtopic.php?t=372587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TreeHugger.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Epic Drought Along Horn of Africa Mapped Out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https://www.treehugger.com/clean-technology/epic-drought-along-horn-of-africa-mapped-out.html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22 Mar. 2020].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Getty Images.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 walking across desert, Somalia, Africa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https://www.gettyimages.com.au/detail/photo/man-walking-across-desert-somalia-africa-high-res-stock-photography/142900222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22 Mar. 2020].</a:t>
            </a: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Anon,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5 Must Visit Attractions Of Somalia | TraveltourXP.com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http://www.traveltourxp.com/5-must-visit-attractions-of-somalia/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10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</a:t>
            </a: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Crazy Tourist. (2017).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15 Best Places to Visit in Somalia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https://www.thecrazytourist.com/15-best-places-visit-somalia/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8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 (2008).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 In the Further Education Sector in Wales Information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https://gov.wales/sites/default/files/publications/2018-02/education-for-sustainable-development-and-global-citizenship-in-the-further-education-sector-in-wales_0.pdf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512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7CF7275-F091-4B1E-ADAF-B2BAFCDAA070}"/>
              </a:ext>
            </a:extLst>
          </p:cNvPr>
          <p:cNvSpPr/>
          <p:nvPr/>
        </p:nvSpPr>
        <p:spPr>
          <a:xfrm>
            <a:off x="186812" y="164294"/>
            <a:ext cx="117102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6B06DE-9C9B-4A61-84E5-B73C0CCA85A5}"/>
              </a:ext>
            </a:extLst>
          </p:cNvPr>
          <p:cNvSpPr/>
          <p:nvPr/>
        </p:nvSpPr>
        <p:spPr>
          <a:xfrm>
            <a:off x="235975" y="216310"/>
            <a:ext cx="11710220" cy="64253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274463-B99C-4483-9EA0-705745F0A765}"/>
              </a:ext>
            </a:extLst>
          </p:cNvPr>
          <p:cNvSpPr/>
          <p:nvPr/>
        </p:nvSpPr>
        <p:spPr>
          <a:xfrm>
            <a:off x="294968" y="371948"/>
            <a:ext cx="1160206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H. M. Government, (2019).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National Review of progress towards the Sustainable Development Goals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https://sustainabledevelopment.un.org/content/documents/23678UK_12072019_UK_Voluntary_National_Review_2019.pdf</a:t>
            </a:r>
            <a:r>
              <a:rPr lang="en-US" sz="12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9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</a:t>
            </a:r>
          </a:p>
          <a:p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Titeca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Gandrup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(2019).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schools are kept afloat in Somaliland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The Conversation.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http://theconversation.com/how-schools-are-kept-afloat-in-somaliland-121570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www.unicef.org. (n.d.)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https://www.unicef.org/somalia/education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www.weebly.com (n.d.) One of the lowest Education rates in the WORLD!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the education of </a:t>
            </a:r>
            <a:r>
              <a:rPr lang="en-US" sz="12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somalia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http://somaliaeducation.weebly.com/about-the-education-of-somalia.html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9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 flags. (n.d.).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Somalia flag vector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https://www.countryflags.com/en/somalia-flag-vector.html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www.quora.com. (n.d.).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may be the reason for poverty in Somalia? - Quora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https://www.quora.com/What-may-be-the-reason-for-poverty-in-Somalia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10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Poverties.org. (2013).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Poverty and Famine in Somalia: The Root Causes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https://www.poverties.org/blog/famine-in-somalia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Somali Spot | Forum, News, Videos. (2018).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great move by the Somali </a:t>
            </a:r>
            <a:r>
              <a:rPr lang="en-US" sz="12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dowlad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https://www.somalispot.com/threads/another-great-move-by-the-somali-dowlad.51216/page-8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10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Much Hope. (2016).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Found My Peace About Poverty And Economic Inequality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http://www.somuchhope.com/sow/i-found-my-peace-about-poverty-and-economic-inequality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ReliefWeb (2019).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education monitoring report 2019: gender report: Building bridges for gender equality [EN/AR] - World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https://reliefweb.int/report/world/global-education-monitoring-report-2019-gender-report-building-bridges-gender-equality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13</a:t>
            </a:r>
            <a:r>
              <a:rPr lang="en-US" sz="12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2020].</a:t>
            </a:r>
          </a:p>
          <a:p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503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1322</Words>
  <Application>Microsoft Office PowerPoint</Application>
  <PresentationFormat>Widescreen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WILKINSON</dc:creator>
  <cp:lastModifiedBy>LISA WILKINSON</cp:lastModifiedBy>
  <cp:revision>13</cp:revision>
  <dcterms:created xsi:type="dcterms:W3CDTF">2020-03-23T12:25:20Z</dcterms:created>
  <dcterms:modified xsi:type="dcterms:W3CDTF">2020-03-23T14:24:46Z</dcterms:modified>
</cp:coreProperties>
</file>