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73" r:id="rId6"/>
    <p:sldId id="274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5" r:id="rId16"/>
    <p:sldId id="276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EF9D85-1A98-EC29-DE78-B4E3AC518A76}" v="3" dt="2020-07-28T11:25:49.185"/>
    <p1510:client id="{A6F8634C-59BF-A3EB-CD77-0DEEC5BED07F}" v="170" dt="2020-07-28T10:23:27.8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43" d="100"/>
          <a:sy n="43" d="100"/>
        </p:scale>
        <p:origin x="75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A6F8634C-59BF-A3EB-CD77-0DEEC5BED07F}"/>
    <pc:docChg chg="addSld modSld">
      <pc:chgData name="Peter Doyle" userId="S::p.doyle@uwtsd.ac.uk::9eb13c6d-8f51-46c9-bcaf-0558aa31b953" providerId="AD" clId="Web-{A6F8634C-59BF-A3EB-CD77-0DEEC5BED07F}" dt="2020-07-28T10:23:27.577" v="166" actId="20577"/>
      <pc:docMkLst>
        <pc:docMk/>
      </pc:docMkLst>
      <pc:sldChg chg="addSp mod setBg">
        <pc:chgData name="Peter Doyle" userId="S::p.doyle@uwtsd.ac.uk::9eb13c6d-8f51-46c9-bcaf-0558aa31b953" providerId="AD" clId="Web-{A6F8634C-59BF-A3EB-CD77-0DEEC5BED07F}" dt="2020-07-28T10:06:00.341" v="0"/>
        <pc:sldMkLst>
          <pc:docMk/>
          <pc:sldMk cId="233643949" sldId="257"/>
        </pc:sldMkLst>
        <pc:spChg chg="add">
          <ac:chgData name="Peter Doyle" userId="S::p.doyle@uwtsd.ac.uk::9eb13c6d-8f51-46c9-bcaf-0558aa31b953" providerId="AD" clId="Web-{A6F8634C-59BF-A3EB-CD77-0DEEC5BED07F}" dt="2020-07-28T10:06:00.341" v="0"/>
          <ac:spMkLst>
            <pc:docMk/>
            <pc:sldMk cId="233643949" sldId="257"/>
            <ac:spMk id="8" creationId="{F98ED85F-DCEE-4B50-802E-71A6E3E12B04}"/>
          </ac:spMkLst>
        </pc:spChg>
        <pc:cxnChg chg="add">
          <ac:chgData name="Peter Doyle" userId="S::p.doyle@uwtsd.ac.uk::9eb13c6d-8f51-46c9-bcaf-0558aa31b953" providerId="AD" clId="Web-{A6F8634C-59BF-A3EB-CD77-0DEEC5BED07F}" dt="2020-07-28T10:06:00.341" v="0"/>
          <ac:cxnSpMkLst>
            <pc:docMk/>
            <pc:sldMk cId="233643949" sldId="257"/>
            <ac:cxnSpMk id="10" creationId="{E8E35B83-1EC3-4F87-9D54-D863463351B9}"/>
          </ac:cxnSpMkLst>
        </pc:cxnChg>
      </pc:sldChg>
      <pc:sldChg chg="modSp">
        <pc:chgData name="Peter Doyle" userId="S::p.doyle@uwtsd.ac.uk::9eb13c6d-8f51-46c9-bcaf-0558aa31b953" providerId="AD" clId="Web-{A6F8634C-59BF-A3EB-CD77-0DEEC5BED07F}" dt="2020-07-28T10:23:27.577" v="165" actId="20577"/>
        <pc:sldMkLst>
          <pc:docMk/>
          <pc:sldMk cId="3854332791" sldId="269"/>
        </pc:sldMkLst>
        <pc:spChg chg="mod">
          <ac:chgData name="Peter Doyle" userId="S::p.doyle@uwtsd.ac.uk::9eb13c6d-8f51-46c9-bcaf-0558aa31b953" providerId="AD" clId="Web-{A6F8634C-59BF-A3EB-CD77-0DEEC5BED07F}" dt="2020-07-28T10:23:27.577" v="165" actId="20577"/>
          <ac:spMkLst>
            <pc:docMk/>
            <pc:sldMk cId="3854332791" sldId="269"/>
            <ac:spMk id="3" creationId="{00000000-0000-0000-0000-000000000000}"/>
          </ac:spMkLst>
        </pc:spChg>
      </pc:sldChg>
      <pc:sldChg chg="addSp modSp new mod setBg">
        <pc:chgData name="Peter Doyle" userId="S::p.doyle@uwtsd.ac.uk::9eb13c6d-8f51-46c9-bcaf-0558aa31b953" providerId="AD" clId="Web-{A6F8634C-59BF-A3EB-CD77-0DEEC5BED07F}" dt="2020-07-28T10:09:55.385" v="40" actId="1076"/>
        <pc:sldMkLst>
          <pc:docMk/>
          <pc:sldMk cId="2053049026" sldId="273"/>
        </pc:sldMkLst>
        <pc:spChg chg="mod">
          <ac:chgData name="Peter Doyle" userId="S::p.doyle@uwtsd.ac.uk::9eb13c6d-8f51-46c9-bcaf-0558aa31b953" providerId="AD" clId="Web-{A6F8634C-59BF-A3EB-CD77-0DEEC5BED07F}" dt="2020-07-28T10:09:55.385" v="40" actId="1076"/>
          <ac:spMkLst>
            <pc:docMk/>
            <pc:sldMk cId="2053049026" sldId="273"/>
            <ac:spMk id="2" creationId="{94B23BBB-A4B9-44BB-9A1A-ED54F1425367}"/>
          </ac:spMkLst>
        </pc:spChg>
        <pc:spChg chg="mod">
          <ac:chgData name="Peter Doyle" userId="S::p.doyle@uwtsd.ac.uk::9eb13c6d-8f51-46c9-bcaf-0558aa31b953" providerId="AD" clId="Web-{A6F8634C-59BF-A3EB-CD77-0DEEC5BED07F}" dt="2020-07-28T10:08:23.902" v="2"/>
          <ac:spMkLst>
            <pc:docMk/>
            <pc:sldMk cId="2053049026" sldId="273"/>
            <ac:spMk id="3" creationId="{6DC0A417-1883-42CE-8668-C13797212FCF}"/>
          </ac:spMkLst>
        </pc:spChg>
        <pc:spChg chg="add">
          <ac:chgData name="Peter Doyle" userId="S::p.doyle@uwtsd.ac.uk::9eb13c6d-8f51-46c9-bcaf-0558aa31b953" providerId="AD" clId="Web-{A6F8634C-59BF-A3EB-CD77-0DEEC5BED07F}" dt="2020-07-28T10:08:23.902" v="2"/>
          <ac:spMkLst>
            <pc:docMk/>
            <pc:sldMk cId="2053049026" sldId="273"/>
            <ac:spMk id="8" creationId="{F98ED85F-DCEE-4B50-802E-71A6E3E12B04}"/>
          </ac:spMkLst>
        </pc:spChg>
        <pc:cxnChg chg="add">
          <ac:chgData name="Peter Doyle" userId="S::p.doyle@uwtsd.ac.uk::9eb13c6d-8f51-46c9-bcaf-0558aa31b953" providerId="AD" clId="Web-{A6F8634C-59BF-A3EB-CD77-0DEEC5BED07F}" dt="2020-07-28T10:08:23.902" v="2"/>
          <ac:cxnSpMkLst>
            <pc:docMk/>
            <pc:sldMk cId="2053049026" sldId="273"/>
            <ac:cxnSpMk id="10" creationId="{E8E35B83-1EC3-4F87-9D54-D863463351B9}"/>
          </ac:cxnSpMkLst>
        </pc:cxnChg>
      </pc:sldChg>
      <pc:sldChg chg="modSp new">
        <pc:chgData name="Peter Doyle" userId="S::p.doyle@uwtsd.ac.uk::9eb13c6d-8f51-46c9-bcaf-0558aa31b953" providerId="AD" clId="Web-{A6F8634C-59BF-A3EB-CD77-0DEEC5BED07F}" dt="2020-07-28T10:11:11.978" v="69" actId="1076"/>
        <pc:sldMkLst>
          <pc:docMk/>
          <pc:sldMk cId="4122363159" sldId="274"/>
        </pc:sldMkLst>
        <pc:spChg chg="mod">
          <ac:chgData name="Peter Doyle" userId="S::p.doyle@uwtsd.ac.uk::9eb13c6d-8f51-46c9-bcaf-0558aa31b953" providerId="AD" clId="Web-{A6F8634C-59BF-A3EB-CD77-0DEEC5BED07F}" dt="2020-07-28T10:10:59.384" v="62" actId="20577"/>
          <ac:spMkLst>
            <pc:docMk/>
            <pc:sldMk cId="4122363159" sldId="274"/>
            <ac:spMk id="2" creationId="{A84E9B60-86DF-47BB-8F40-D84091982EE0}"/>
          </ac:spMkLst>
        </pc:spChg>
        <pc:spChg chg="mod">
          <ac:chgData name="Peter Doyle" userId="S::p.doyle@uwtsd.ac.uk::9eb13c6d-8f51-46c9-bcaf-0558aa31b953" providerId="AD" clId="Web-{A6F8634C-59BF-A3EB-CD77-0DEEC5BED07F}" dt="2020-07-28T10:11:11.978" v="69" actId="1076"/>
          <ac:spMkLst>
            <pc:docMk/>
            <pc:sldMk cId="4122363159" sldId="274"/>
            <ac:spMk id="3" creationId="{15334DB7-7B86-4224-9BFE-CA2CE8069924}"/>
          </ac:spMkLst>
        </pc:spChg>
      </pc:sldChg>
      <pc:sldChg chg="modSp new">
        <pc:chgData name="Peter Doyle" userId="S::p.doyle@uwtsd.ac.uk::9eb13c6d-8f51-46c9-bcaf-0558aa31b953" providerId="AD" clId="Web-{A6F8634C-59BF-A3EB-CD77-0DEEC5BED07F}" dt="2020-07-28T10:23:00.296" v="139" actId="20577"/>
        <pc:sldMkLst>
          <pc:docMk/>
          <pc:sldMk cId="2266888895" sldId="275"/>
        </pc:sldMkLst>
        <pc:spChg chg="mod">
          <ac:chgData name="Peter Doyle" userId="S::p.doyle@uwtsd.ac.uk::9eb13c6d-8f51-46c9-bcaf-0558aa31b953" providerId="AD" clId="Web-{A6F8634C-59BF-A3EB-CD77-0DEEC5BED07F}" dt="2020-07-28T10:22:55.265" v="138" actId="1076"/>
          <ac:spMkLst>
            <pc:docMk/>
            <pc:sldMk cId="2266888895" sldId="275"/>
            <ac:spMk id="2" creationId="{50FF2C0A-E192-4BF7-AAB1-3FB212A4E337}"/>
          </ac:spMkLst>
        </pc:spChg>
        <pc:spChg chg="mod">
          <ac:chgData name="Peter Doyle" userId="S::p.doyle@uwtsd.ac.uk::9eb13c6d-8f51-46c9-bcaf-0558aa31b953" providerId="AD" clId="Web-{A6F8634C-59BF-A3EB-CD77-0DEEC5BED07F}" dt="2020-07-28T10:23:00.296" v="139" actId="20577"/>
          <ac:spMkLst>
            <pc:docMk/>
            <pc:sldMk cId="2266888895" sldId="275"/>
            <ac:spMk id="3" creationId="{226920DF-A0D6-4D4B-914B-53EB4F5F0A40}"/>
          </ac:spMkLst>
        </pc:spChg>
      </pc:sldChg>
      <pc:sldChg chg="modSp new">
        <pc:chgData name="Peter Doyle" userId="S::p.doyle@uwtsd.ac.uk::9eb13c6d-8f51-46c9-bcaf-0558aa31b953" providerId="AD" clId="Web-{A6F8634C-59BF-A3EB-CD77-0DEEC5BED07F}" dt="2020-07-28T10:15:26.146" v="135" actId="20577"/>
        <pc:sldMkLst>
          <pc:docMk/>
          <pc:sldMk cId="4114078867" sldId="276"/>
        </pc:sldMkLst>
        <pc:spChg chg="mod">
          <ac:chgData name="Peter Doyle" userId="S::p.doyle@uwtsd.ac.uk::9eb13c6d-8f51-46c9-bcaf-0558aa31b953" providerId="AD" clId="Web-{A6F8634C-59BF-A3EB-CD77-0DEEC5BED07F}" dt="2020-07-28T10:15:22.255" v="130" actId="20577"/>
          <ac:spMkLst>
            <pc:docMk/>
            <pc:sldMk cId="4114078867" sldId="276"/>
            <ac:spMk id="2" creationId="{36662413-8079-4D23-9B7F-D47ED4C274E3}"/>
          </ac:spMkLst>
        </pc:spChg>
        <pc:spChg chg="mod">
          <ac:chgData name="Peter Doyle" userId="S::p.doyle@uwtsd.ac.uk::9eb13c6d-8f51-46c9-bcaf-0558aa31b953" providerId="AD" clId="Web-{A6F8634C-59BF-A3EB-CD77-0DEEC5BED07F}" dt="2020-07-28T10:15:26.146" v="135" actId="20577"/>
          <ac:spMkLst>
            <pc:docMk/>
            <pc:sldMk cId="4114078867" sldId="276"/>
            <ac:spMk id="3" creationId="{B38ED13F-339F-4346-8E73-7047E72E9EC5}"/>
          </ac:spMkLst>
        </pc:spChg>
      </pc:sldChg>
    </pc:docChg>
  </pc:docChgLst>
  <pc:docChgLst>
    <pc:chgData name="Peter Doyle" userId="S::p.doyle@uwtsd.ac.uk::9eb13c6d-8f51-46c9-bcaf-0558aa31b953" providerId="AD" clId="Web-{6CEF9D85-1A98-EC29-DE78-B4E3AC518A76}"/>
    <pc:docChg chg="delSld">
      <pc:chgData name="Peter Doyle" userId="S::p.doyle@uwtsd.ac.uk::9eb13c6d-8f51-46c9-bcaf-0558aa31b953" providerId="AD" clId="Web-{6CEF9D85-1A98-EC29-DE78-B4E3AC518A76}" dt="2020-07-28T11:25:49.185" v="2"/>
      <pc:docMkLst>
        <pc:docMk/>
      </pc:docMkLst>
      <pc:sldChg chg="del">
        <pc:chgData name="Peter Doyle" userId="S::p.doyle@uwtsd.ac.uk::9eb13c6d-8f51-46c9-bcaf-0558aa31b953" providerId="AD" clId="Web-{6CEF9D85-1A98-EC29-DE78-B4E3AC518A76}" dt="2020-07-28T11:25:45.389" v="0"/>
        <pc:sldMkLst>
          <pc:docMk/>
          <pc:sldMk cId="4046183201" sldId="270"/>
        </pc:sldMkLst>
      </pc:sldChg>
      <pc:sldChg chg="del">
        <pc:chgData name="Peter Doyle" userId="S::p.doyle@uwtsd.ac.uk::9eb13c6d-8f51-46c9-bcaf-0558aa31b953" providerId="AD" clId="Web-{6CEF9D85-1A98-EC29-DE78-B4E3AC518A76}" dt="2020-07-28T11:25:47.357" v="1"/>
        <pc:sldMkLst>
          <pc:docMk/>
          <pc:sldMk cId="766271423" sldId="271"/>
        </pc:sldMkLst>
      </pc:sldChg>
      <pc:sldChg chg="del">
        <pc:chgData name="Peter Doyle" userId="S::p.doyle@uwtsd.ac.uk::9eb13c6d-8f51-46c9-bcaf-0558aa31b953" providerId="AD" clId="Web-{6CEF9D85-1A98-EC29-DE78-B4E3AC518A76}" dt="2020-07-28T11:25:49.185" v="2"/>
        <pc:sldMkLst>
          <pc:docMk/>
          <pc:sldMk cId="657684170" sldId="27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315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105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27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084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326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289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6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419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408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721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29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B164E-5319-4DCE-B36B-69E9933887B8}" type="datetimeFigureOut">
              <a:rPr lang="en-GB" smtClean="0"/>
              <a:t>28/07/2020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6A45DD-CF4E-4F85-8ADE-05E1C87500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464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8HqbPBRiS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ylleTbizgU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C3CDF-4397-4AE3-A586-7CB9841AF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cs typeface="Calibri Light"/>
              </a:rPr>
              <a:t>The Digital World &amp; Cybercrime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6143A-A415-45E4-97C7-4E0F777DB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endParaRPr lang="en-GB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43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Consideration of how digital technologies have altered how we interact with each other</a:t>
            </a:r>
          </a:p>
          <a:p>
            <a:r>
              <a:rPr lang="en-GB" dirty="0"/>
              <a:t>Discussion of the ‘digital divide’ </a:t>
            </a:r>
          </a:p>
          <a:p>
            <a:r>
              <a:rPr lang="en-GB" dirty="0"/>
              <a:t>Description of cybercrimes that most frequently appear in the news</a:t>
            </a:r>
          </a:p>
          <a:p>
            <a:r>
              <a:rPr lang="en-GB" dirty="0"/>
              <a:t>Reflection on how the Internet is transforming young people’s leisure habits and their sexual development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062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Take up of the Internet has resulted in far reaching changes </a:t>
            </a:r>
          </a:p>
          <a:p>
            <a:r>
              <a:rPr lang="en-GB" dirty="0"/>
              <a:t>Social networking has revolutionized how we communicate with each other</a:t>
            </a:r>
          </a:p>
          <a:p>
            <a:r>
              <a:rPr lang="en-GB" dirty="0"/>
              <a:t>Morgan Stanley </a:t>
            </a:r>
            <a:r>
              <a:rPr lang="en-GB" i="1" dirty="0"/>
              <a:t>‘How Teenagers Consume Media’ 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776268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Redefining deviance and democratization: China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Far reaching developments concerning technology in developing nations</a:t>
            </a:r>
          </a:p>
          <a:p>
            <a:r>
              <a:rPr lang="en-GB" dirty="0"/>
              <a:t>The digital divide</a:t>
            </a:r>
          </a:p>
          <a:p>
            <a:r>
              <a:rPr lang="en-GB" dirty="0"/>
              <a:t>Social, political and economic change with the Internet in China </a:t>
            </a:r>
          </a:p>
          <a:p>
            <a:r>
              <a:rPr lang="en-GB" dirty="0"/>
              <a:t>Growth is quicker than the US </a:t>
            </a:r>
          </a:p>
          <a:p>
            <a:r>
              <a:rPr lang="en-GB" dirty="0"/>
              <a:t>Internet restriction and censorship</a:t>
            </a:r>
          </a:p>
          <a:p>
            <a:r>
              <a:rPr lang="en-GB" dirty="0"/>
              <a:t>China and cybercrime</a:t>
            </a:r>
          </a:p>
          <a:p>
            <a:pPr lvl="1"/>
            <a:r>
              <a:rPr lang="en-GB" i="1" dirty="0"/>
              <a:t>Ping-pong</a:t>
            </a:r>
          </a:p>
        </p:txBody>
      </p:sp>
    </p:spTree>
    <p:extLst>
      <p:ext uri="{BB962C8B-B14F-4D97-AF65-F5344CB8AC3E}">
        <p14:creationId xmlns:p14="http://schemas.microsoft.com/office/powerpoint/2010/main" val="82147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23BBB-A4B9-44BB-9A1A-ED54F1425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731" y="2596356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cs typeface="Calibri Light"/>
              </a:rPr>
              <a:t>Huawei – What is all the Fuss About!!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0A417-1883-42CE-8668-C13797212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endParaRPr lang="en-GB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049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E9B60-86DF-47BB-8F40-D84091982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- Huawei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34DB7-7B86-4224-9BFE-CA2CE8069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2669" y="3147219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https://www.youtube.com/watch?v=_8HqbPBRiS4</a:t>
            </a:r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22363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Cyber-warfare and cyber-terrorism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839" y="1600200"/>
            <a:ext cx="9563961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Internet has aided terrorist practice</a:t>
            </a:r>
          </a:p>
          <a:p>
            <a:pPr lvl="1"/>
            <a:r>
              <a:rPr lang="en-GB" dirty="0"/>
              <a:t>Media operations</a:t>
            </a:r>
          </a:p>
          <a:p>
            <a:pPr lvl="1"/>
            <a:r>
              <a:rPr lang="en-GB" dirty="0"/>
              <a:t>Attacks</a:t>
            </a:r>
          </a:p>
          <a:p>
            <a:pPr lvl="1"/>
            <a:r>
              <a:rPr lang="en-GB" dirty="0"/>
              <a:t>Recruitment</a:t>
            </a:r>
          </a:p>
          <a:p>
            <a:pPr lvl="1"/>
            <a:r>
              <a:rPr lang="en-GB" dirty="0"/>
              <a:t>Learning</a:t>
            </a:r>
          </a:p>
          <a:p>
            <a:pPr lvl="1"/>
            <a:r>
              <a:rPr lang="en-GB" dirty="0"/>
              <a:t>Finance</a:t>
            </a:r>
          </a:p>
          <a:p>
            <a:pPr lvl="1"/>
            <a:r>
              <a:rPr lang="en-GB" dirty="0"/>
              <a:t>Security</a:t>
            </a:r>
          </a:p>
          <a:p>
            <a:r>
              <a:rPr lang="en-GB" dirty="0"/>
              <a:t>Terrorism and warfare in cyberspace may be used to disable a country’s infrastructure, interfere with military data, or confuse financial transactions </a:t>
            </a:r>
          </a:p>
          <a:p>
            <a:r>
              <a:rPr lang="en-GB" dirty="0"/>
              <a:t>Do countries in the West overplay the risks from developing nations?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448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Electronic theft and abuse of intellectual property rights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Theft in a virtual context is very different to its offline version, one person can take something without permission and make a copy so that both the original owner and thief have a copy</a:t>
            </a:r>
          </a:p>
          <a:p>
            <a:r>
              <a:rPr lang="en-GB" dirty="0"/>
              <a:t>Electronic reproduction can take many forms – impacts on the film and music industry </a:t>
            </a:r>
          </a:p>
          <a:p>
            <a:pPr lvl="1"/>
            <a:r>
              <a:rPr lang="en-GB" dirty="0"/>
              <a:t>Issues surrounding this</a:t>
            </a:r>
          </a:p>
        </p:txBody>
      </p:sp>
    </p:spTree>
    <p:extLst>
      <p:ext uri="{BB962C8B-B14F-4D97-AF65-F5344CB8AC3E}">
        <p14:creationId xmlns:p14="http://schemas.microsoft.com/office/powerpoint/2010/main" val="3385961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Hate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promotion of hatred is widespread and easily facilitated through the Internet</a:t>
            </a:r>
          </a:p>
          <a:p>
            <a:r>
              <a:rPr lang="en-GB" dirty="0"/>
              <a:t>The Internet has increased the global reach of terrorist groups</a:t>
            </a:r>
          </a:p>
          <a:p>
            <a:r>
              <a:rPr lang="en-GB" dirty="0"/>
              <a:t>Evidence of vigilantism against individuals too</a:t>
            </a:r>
          </a:p>
          <a:p>
            <a:r>
              <a:rPr lang="en-GB" dirty="0"/>
              <a:t>Hate behaviours, such as </a:t>
            </a:r>
            <a:r>
              <a:rPr lang="en-GB" dirty="0" err="1"/>
              <a:t>cyberbullying</a:t>
            </a:r>
            <a:r>
              <a:rPr lang="en-GB" dirty="0"/>
              <a:t> also evident on social networking sites</a:t>
            </a:r>
          </a:p>
        </p:txBody>
      </p:sp>
    </p:spTree>
    <p:extLst>
      <p:ext uri="{BB962C8B-B14F-4D97-AF65-F5344CB8AC3E}">
        <p14:creationId xmlns:p14="http://schemas.microsoft.com/office/powerpoint/2010/main" val="753050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Invasion of privacy, defamation, and ID theft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Invasion of privacy</a:t>
            </a:r>
          </a:p>
          <a:p>
            <a:pPr lvl="1"/>
            <a:r>
              <a:rPr lang="en-GB" dirty="0"/>
              <a:t>Spamming</a:t>
            </a:r>
          </a:p>
          <a:p>
            <a:pPr lvl="1"/>
            <a:r>
              <a:rPr lang="en-GB" dirty="0"/>
              <a:t>Online defamation</a:t>
            </a:r>
          </a:p>
          <a:p>
            <a:pPr lvl="1"/>
            <a:r>
              <a:rPr lang="en-GB" dirty="0"/>
              <a:t>Stalking violence</a:t>
            </a:r>
          </a:p>
          <a:p>
            <a:r>
              <a:rPr lang="en-GB" dirty="0"/>
              <a:t>Lecturers and teachers vulnerable to defamation </a:t>
            </a:r>
          </a:p>
          <a:p>
            <a:r>
              <a:rPr lang="en-GB" dirty="0"/>
              <a:t>Theft of personal identity also increasing </a:t>
            </a:r>
          </a:p>
          <a:p>
            <a:pPr lvl="1"/>
            <a:r>
              <a:rPr lang="en-GB" dirty="0"/>
              <a:t>Older people more concerned, but young people at greater risk</a:t>
            </a:r>
          </a:p>
        </p:txBody>
      </p:sp>
    </p:spTree>
    <p:extLst>
      <p:ext uri="{BB962C8B-B14F-4D97-AF65-F5344CB8AC3E}">
        <p14:creationId xmlns:p14="http://schemas.microsoft.com/office/powerpoint/2010/main" val="1284301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eBay fraud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growing number of frauds are taking place on auction sites such as eBay</a:t>
            </a:r>
          </a:p>
          <a:p>
            <a:r>
              <a:rPr lang="en-GB" dirty="0"/>
              <a:t>Counterfeit, knowingly stolen, faulty or damaged goods and those that breach intellectual copyright make up the majority of criminal transactions</a:t>
            </a:r>
          </a:p>
          <a:p>
            <a:r>
              <a:rPr lang="en-GB" dirty="0"/>
              <a:t>Global corporations rather than individual consumers more likely to take action</a:t>
            </a:r>
          </a:p>
          <a:p>
            <a:r>
              <a:rPr lang="en-GB" dirty="0"/>
              <a:t>Newspapers claim the police in England and Wales investigate one eBay scam every hour</a:t>
            </a:r>
          </a:p>
        </p:txBody>
      </p:sp>
    </p:spTree>
    <p:extLst>
      <p:ext uri="{BB962C8B-B14F-4D97-AF65-F5344CB8AC3E}">
        <p14:creationId xmlns:p14="http://schemas.microsoft.com/office/powerpoint/2010/main" val="3593450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Hacking and loss of sensitive data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Hackers can be driven by a range of motives</a:t>
            </a:r>
          </a:p>
          <a:p>
            <a:r>
              <a:rPr lang="en-GB" dirty="0"/>
              <a:t>Can elicit tolerance and even admiration from the public</a:t>
            </a:r>
          </a:p>
          <a:p>
            <a:r>
              <a:rPr lang="en-GB" dirty="0"/>
              <a:t>State authorities take hacking very seriously – see the case of Gary McKinnon</a:t>
            </a:r>
          </a:p>
          <a:p>
            <a:r>
              <a:rPr lang="en-GB" dirty="0"/>
              <a:t>Vulnerability of ‘secure’ systems is evident with reports of data lost or stolen by government departments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6131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Child Abuse Imagery and online grooming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91264" cy="4925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Pornography was the force that propelled the rapid growth of the Internet </a:t>
            </a:r>
          </a:p>
          <a:p>
            <a:r>
              <a:rPr lang="en-GB" dirty="0"/>
              <a:t>The issue of online paedophilia is largely kept in the public eye (news values)</a:t>
            </a:r>
          </a:p>
          <a:p>
            <a:r>
              <a:rPr lang="en-GB" dirty="0"/>
              <a:t>Many believe the police have taken too long to address child sex abuse and that they play catch-up to online offenders</a:t>
            </a:r>
          </a:p>
          <a:p>
            <a:r>
              <a:rPr lang="en-GB" dirty="0"/>
              <a:t>Policing child sexual abuse is now more proactive with CEOP taking a leading role</a:t>
            </a:r>
          </a:p>
          <a:p>
            <a:r>
              <a:rPr lang="en-GB" dirty="0"/>
              <a:t>Legal difficulties surrounding the term ‘grooming’ – is thinking about sexual acts, the same as committing them? </a:t>
            </a:r>
          </a:p>
        </p:txBody>
      </p:sp>
    </p:spTree>
    <p:extLst>
      <p:ext uri="{BB962C8B-B14F-4D97-AF65-F5344CB8AC3E}">
        <p14:creationId xmlns:p14="http://schemas.microsoft.com/office/powerpoint/2010/main" val="17760603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Childhood, cyberspace and social retreat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Anxieties about crime and safety, especially that of children are now significant</a:t>
            </a:r>
          </a:p>
          <a:p>
            <a:r>
              <a:rPr lang="en-GB" dirty="0"/>
              <a:t>Social retreat – gated communities </a:t>
            </a:r>
          </a:p>
          <a:p>
            <a:r>
              <a:rPr lang="en-GB" dirty="0"/>
              <a:t>Parents accompany children in every public sphere, however children now explore ‘risky’ behaviour in the online world</a:t>
            </a:r>
          </a:p>
          <a:p>
            <a:r>
              <a:rPr lang="en-GB" dirty="0" err="1"/>
              <a:t>Sexting</a:t>
            </a:r>
            <a:endParaRPr lang="en-GB" dirty="0"/>
          </a:p>
          <a:p>
            <a:r>
              <a:rPr lang="en-GB" dirty="0"/>
              <a:t>The private sphere is now a source of anxiety </a:t>
            </a:r>
          </a:p>
        </p:txBody>
      </p:sp>
    </p:spTree>
    <p:extLst>
      <p:ext uri="{BB962C8B-B14F-4D97-AF65-F5344CB8AC3E}">
        <p14:creationId xmlns:p14="http://schemas.microsoft.com/office/powerpoint/2010/main" val="349429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F2C0A-E192-4BF7-AAB1-3FB212A4E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2996406"/>
            <a:ext cx="10515600" cy="1325563"/>
          </a:xfrm>
        </p:spPr>
        <p:txBody>
          <a:bodyPr/>
          <a:lstStyle/>
          <a:p>
            <a:r>
              <a:rPr lang="en-GB" dirty="0">
                <a:cs typeface="Calibri Light"/>
              </a:rPr>
              <a:t>What About The Economics of this??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920DF-A0D6-4D4B-914B-53EB4F5F0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668888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62413-8079-4D23-9B7F-D47ED4C27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– West v East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ED13F-339F-4346-8E73-7047E72E9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https://www.youtube.com/watch?v=1ylleTbizgU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14078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Concluding thoughts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Internet has altered traditional offline crimes</a:t>
            </a:r>
          </a:p>
          <a:p>
            <a:r>
              <a:rPr lang="en-GB" dirty="0"/>
              <a:t>Whilst the Internet has many positive uses, issues explored in this lecture reveal a sinister side to the World Wide Web</a:t>
            </a:r>
            <a:endParaRPr lang="en-GB" dirty="0">
              <a:cs typeface="Calibri"/>
            </a:endParaRPr>
          </a:p>
          <a:p>
            <a:r>
              <a:rPr lang="en-GB" dirty="0"/>
              <a:t>There is an element of risk evident in the online world for both nations and individuals </a:t>
            </a:r>
          </a:p>
        </p:txBody>
      </p:sp>
    </p:spTree>
    <p:extLst>
      <p:ext uri="{BB962C8B-B14F-4D97-AF65-F5344CB8AC3E}">
        <p14:creationId xmlns:p14="http://schemas.microsoft.com/office/powerpoint/2010/main" val="3854332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821</Words>
  <Application>Microsoft Office PowerPoint</Application>
  <PresentationFormat>Widescreen</PresentationFormat>
  <Paragraphs>86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The Digital World &amp; Cybercrime</vt:lpstr>
      <vt:lpstr>Overview</vt:lpstr>
      <vt:lpstr>Introduction </vt:lpstr>
      <vt:lpstr>Redefining deviance and democratization: China </vt:lpstr>
      <vt:lpstr>Huawei – What is all the Fuss About!!</vt:lpstr>
      <vt:lpstr>Watch The Film - Huawei</vt:lpstr>
      <vt:lpstr>Cyber-warfare and cyber-terrorism </vt:lpstr>
      <vt:lpstr>Electronic theft and abuse of intellectual property rights </vt:lpstr>
      <vt:lpstr>Hate crime</vt:lpstr>
      <vt:lpstr>Invasion of privacy, defamation, and ID theft </vt:lpstr>
      <vt:lpstr>eBay fraud</vt:lpstr>
      <vt:lpstr>Hacking and loss of sensitive data </vt:lpstr>
      <vt:lpstr>Child Abuse Imagery and online grooming</vt:lpstr>
      <vt:lpstr>Childhood, cyberspace and social retreat</vt:lpstr>
      <vt:lpstr>What About The Economics of this??</vt:lpstr>
      <vt:lpstr>Watch The Film – West v East</vt:lpstr>
      <vt:lpstr>Concluding thoughts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Digital World &amp; Cybercrime</dc:title>
  <dc:creator>Peter Doyle</dc:creator>
  <cp:lastModifiedBy>Peter Doyle</cp:lastModifiedBy>
  <cp:revision>44</cp:revision>
  <dcterms:created xsi:type="dcterms:W3CDTF">2020-07-28T10:01:31Z</dcterms:created>
  <dcterms:modified xsi:type="dcterms:W3CDTF">2020-07-28T11:25:50Z</dcterms:modified>
</cp:coreProperties>
</file>