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60" r:id="rId2"/>
    <p:sldId id="268" r:id="rId3"/>
    <p:sldId id="263" r:id="rId4"/>
    <p:sldId id="285" r:id="rId5"/>
    <p:sldId id="283" r:id="rId6"/>
    <p:sldId id="284" r:id="rId7"/>
    <p:sldId id="282" r:id="rId8"/>
    <p:sldId id="286" r:id="rId9"/>
    <p:sldId id="305" r:id="rId10"/>
    <p:sldId id="298" r:id="rId11"/>
    <p:sldId id="299" r:id="rId12"/>
    <p:sldId id="262" r:id="rId13"/>
    <p:sldId id="297" r:id="rId14"/>
    <p:sldId id="302" r:id="rId15"/>
    <p:sldId id="303" r:id="rId16"/>
    <p:sldId id="304" r:id="rId17"/>
    <p:sldId id="289" r:id="rId18"/>
    <p:sldId id="300" r:id="rId19"/>
    <p:sldId id="301" r:id="rId20"/>
    <p:sldId id="291" r:id="rId21"/>
    <p:sldId id="295" r:id="rId22"/>
    <p:sldId id="296" r:id="rId23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364">
          <p15:clr>
            <a:srgbClr val="A4A3A4"/>
          </p15:clr>
        </p15:guide>
        <p15:guide id="3" orient="horz" pos="966">
          <p15:clr>
            <a:srgbClr val="A4A3A4"/>
          </p15:clr>
        </p15:guide>
        <p15:guide id="4" orient="horz" pos="3009">
          <p15:clr>
            <a:srgbClr val="A4A3A4"/>
          </p15:clr>
        </p15:guide>
        <p15:guide id="5" orient="horz" pos="772">
          <p15:clr>
            <a:srgbClr val="A4A3A4"/>
          </p15:clr>
        </p15:guide>
        <p15:guide id="6" pos="2880">
          <p15:clr>
            <a:srgbClr val="A4A3A4"/>
          </p15:clr>
        </p15:guide>
        <p15:guide id="7" pos="385">
          <p15:clr>
            <a:srgbClr val="A4A3A4"/>
          </p15:clr>
        </p15:guide>
        <p15:guide id="8" pos="5375">
          <p15:clr>
            <a:srgbClr val="A4A3A4"/>
          </p15:clr>
        </p15:guide>
        <p15:guide id="9" pos="2766">
          <p15:clr>
            <a:srgbClr val="A4A3A4"/>
          </p15:clr>
        </p15:guide>
        <p15:guide id="10" pos="299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napToObjects="1" showGuides="1">
      <p:cViewPr varScale="1">
        <p:scale>
          <a:sx n="154" d="100"/>
          <a:sy n="154" d="100"/>
        </p:scale>
        <p:origin x="1326" y="126"/>
      </p:cViewPr>
      <p:guideLst>
        <p:guide orient="horz" pos="1620"/>
        <p:guide orient="horz" pos="364"/>
        <p:guide orient="horz" pos="966"/>
        <p:guide orient="horz" pos="3009"/>
        <p:guide orient="horz" pos="772"/>
        <p:guide pos="2880"/>
        <p:guide pos="385"/>
        <p:guide pos="5375"/>
        <p:guide pos="2766"/>
        <p:guide pos="299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07689B-0EC3-4D01-A1DB-1ED03C91E338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56943-C645-4CDA-BD51-926267922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08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2016 :</a:t>
            </a:r>
            <a:r>
              <a:rPr lang="en-GB" baseline="0" smtClean="0"/>
              <a:t> </a:t>
            </a:r>
            <a:r>
              <a:rPr lang="en-GB" smtClean="0"/>
              <a:t>32</a:t>
            </a:r>
            <a:r>
              <a:rPr lang="en-GB" dirty="0" smtClean="0"/>
              <a:t>% growth on</a:t>
            </a:r>
            <a:r>
              <a:rPr lang="en-GB" baseline="0" dirty="0" smtClean="0"/>
              <a:t> 2015.  16% on currency neutral basis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556943-C645-4CDA-BD51-92626792254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995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chart shows the breakdown of international revenue by country (both RRH and performer) for 2015.  2016 figures have not</a:t>
            </a:r>
            <a:r>
              <a:rPr lang="en-GB" baseline="0" dirty="0" smtClean="0"/>
              <a:t> yet been released but the top 10 countries we’ve received revenue from are similar to those in 2015.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 you can see, our biggest territories in terms of the amount of revenue we collected were the USA, Germany, Belgium and the Netherlands.</a:t>
            </a:r>
          </a:p>
          <a:p>
            <a:endParaRPr lang="en-GB" dirty="0" smtClean="0"/>
          </a:p>
          <a:p>
            <a:r>
              <a:rPr lang="en-GB" dirty="0" smtClean="0"/>
              <a:t>GVL money included £3million for orchestras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556943-C645-4CDA-BD51-92626792254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7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- Gre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4104000"/>
            <a:ext cx="7920000" cy="396000"/>
          </a:xfrm>
        </p:spPr>
        <p:txBody>
          <a:bodyPr anchor="t" anchorCtr="0"/>
          <a:lstStyle>
            <a:lvl1pPr algn="ctr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1188" y="4570413"/>
            <a:ext cx="7920812" cy="216000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5pPr>
            <a:lvl6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6pPr>
            <a:lvl7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7pPr>
            <a:lvl8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8pPr>
            <a:lvl9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288000"/>
            <a:ext cx="3600000" cy="360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68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4104000"/>
            <a:ext cx="7920000" cy="396000"/>
          </a:xfrm>
        </p:spPr>
        <p:txBody>
          <a:bodyPr anchor="t" anchorCtr="0"/>
          <a:lstStyle>
            <a:lvl1pPr algn="ctr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11188" y="4570413"/>
            <a:ext cx="7920812" cy="216000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5pPr>
            <a:lvl6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6pPr>
            <a:lvl7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7pPr>
            <a:lvl8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8pPr>
            <a:lvl9pPr marL="0" indent="0" algn="ctr">
              <a:lnSpc>
                <a:spcPct val="100000"/>
              </a:lnSpc>
              <a:buNone/>
              <a:defRPr sz="1200" cap="all">
                <a:solidFill>
                  <a:schemeClr val="tx1"/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</a:p>
        </p:txBody>
      </p:sp>
      <p:pic>
        <p:nvPicPr>
          <p:cNvPr id="31" name="Picture 3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288000"/>
            <a:ext cx="3600000" cy="360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422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450" y="1529999"/>
            <a:ext cx="3960549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39605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576000"/>
            <a:ext cx="396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8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18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-by-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450" y="1530000"/>
            <a:ext cx="3780000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  <p:sp>
        <p:nvSpPr>
          <p:cNvPr id="17" name="Content Placeholder 2"/>
          <p:cNvSpPr>
            <a:spLocks noGrp="1"/>
          </p:cNvSpPr>
          <p:nvPr>
            <p:ph idx="13"/>
          </p:nvPr>
        </p:nvSpPr>
        <p:spPr>
          <a:xfrm>
            <a:off x="4751450" y="1530000"/>
            <a:ext cx="3780000" cy="3240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0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+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612000" y="1275110"/>
            <a:ext cx="7920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4161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- No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77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b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15" name="Rectangle 14"/>
          <p:cNvSpPr/>
          <p:nvPr userDrawn="1"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sp>
        <p:nvSpPr>
          <p:cNvPr id="9" name="Rectangle 8"/>
          <p:cNvSpPr/>
          <p:nvPr userDrawn="1"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 smtClean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-1" y="467876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1" y="4976022"/>
            <a:ext cx="9144000" cy="0"/>
          </a:xfrm>
          <a:prstGeom prst="line">
            <a:avLst/>
          </a:prstGeom>
          <a:ln w="38100" cmpd="sng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 userDrawn="1"/>
        </p:nvCxnSpPr>
        <p:spPr>
          <a:xfrm>
            <a:off x="612000" y="1944000"/>
            <a:ext cx="39605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1450" y="2070000"/>
            <a:ext cx="3960000" cy="828000"/>
          </a:xfrm>
        </p:spPr>
        <p:txBody>
          <a:bodyPr anchor="t" anchorCtr="0"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9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- Gre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2070000"/>
            <a:ext cx="3960000" cy="828000"/>
          </a:xfrm>
        </p:spPr>
        <p:txBody>
          <a:bodyPr anchor="t" anchorCtr="0"/>
          <a:lstStyle>
            <a:lvl1pPr algn="l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126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" y="-900"/>
            <a:ext cx="9123615" cy="5144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000" y="2070000"/>
            <a:ext cx="3960000" cy="828000"/>
          </a:xfrm>
        </p:spPr>
        <p:txBody>
          <a:bodyPr anchor="t" anchorCtr="0"/>
          <a:lstStyle>
            <a:lvl1pPr algn="l"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600" y="72000"/>
            <a:ext cx="403099" cy="3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031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3" y="0"/>
            <a:ext cx="9123615" cy="51444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3206840" y="2299625"/>
            <a:ext cx="2730321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3000" dirty="0" smtClean="0"/>
              <a:t>Any</a:t>
            </a:r>
            <a:r>
              <a:rPr lang="en-GB" sz="3000" baseline="0" dirty="0" smtClean="0"/>
              <a:t> questions?</a:t>
            </a: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4800" y="331200"/>
            <a:ext cx="679380" cy="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34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450" y="5022000"/>
            <a:ext cx="7380000" cy="90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1450" y="162722"/>
            <a:ext cx="7920000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To edit: Insert &gt; Header &amp; Footer &gt; 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71450" y="5022000"/>
            <a:ext cx="360000" cy="90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600">
                <a:solidFill>
                  <a:schemeClr val="bg1"/>
                </a:solidFill>
              </a:defRPr>
            </a:lvl1pPr>
          </a:lstStyle>
          <a:p>
            <a:fld id="{D1C6895A-1221-4CC2-857C-233389487FA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39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8" r:id="rId3"/>
    <p:sldLayoutId id="2147483657" r:id="rId4"/>
    <p:sldLayoutId id="2147483662" r:id="rId5"/>
    <p:sldLayoutId id="2147483654" r:id="rId6"/>
    <p:sldLayoutId id="2147483663" r:id="rId7"/>
    <p:sldLayoutId id="2147483660" r:id="rId8"/>
    <p:sldLayoutId id="2147483655" r:id="rId9"/>
    <p:sldLayoutId id="2147483661" r:id="rId10"/>
    <p:sldLayoutId id="2147483656" r:id="rId11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756000" indent="-252000" algn="l" defTabSz="914400" rtl="0" eaLnBrk="1" latinLnBrk="0" hangingPunct="1">
        <a:lnSpc>
          <a:spcPct val="114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 introduction to PPL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October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88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</a:p>
          <a:p>
            <a:r>
              <a:rPr lang="en-GB" dirty="0" smtClean="0"/>
              <a:t>A (very) brief history of PPL (1934- now)</a:t>
            </a:r>
          </a:p>
          <a:p>
            <a:r>
              <a:rPr lang="en-GB" dirty="0" smtClean="0"/>
              <a:t>Where does the money come in from?</a:t>
            </a:r>
          </a:p>
          <a:p>
            <a:r>
              <a:rPr lang="en-GB" dirty="0" smtClean="0"/>
              <a:t>How do PPL pay the money out</a:t>
            </a:r>
            <a:r>
              <a:rPr lang="en-GB" dirty="0" smtClean="0"/>
              <a:t>?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0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1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PPL </a:t>
            </a:r>
            <a:r>
              <a:rPr lang="en-GB" b="1" dirty="0"/>
              <a:t>is the UK sound recording licensing </a:t>
            </a:r>
            <a:r>
              <a:rPr lang="en-GB" b="1" dirty="0" smtClean="0"/>
              <a:t>company </a:t>
            </a:r>
          </a:p>
          <a:p>
            <a:pPr lvl="1"/>
            <a:r>
              <a:rPr lang="en-GB" dirty="0" smtClean="0"/>
              <a:t>licensing </a:t>
            </a:r>
            <a:r>
              <a:rPr lang="en-GB" dirty="0"/>
              <a:t>businesses and broadcasters to play in public and </a:t>
            </a:r>
            <a:r>
              <a:rPr lang="en-GB" dirty="0" smtClean="0"/>
              <a:t>broadcast 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icensing recorded </a:t>
            </a:r>
            <a:r>
              <a:rPr lang="en-GB" dirty="0"/>
              <a:t>music and music </a:t>
            </a:r>
            <a:r>
              <a:rPr lang="en-GB" dirty="0" smtClean="0"/>
              <a:t>videos </a:t>
            </a:r>
          </a:p>
          <a:p>
            <a:pPr lvl="1"/>
            <a:r>
              <a:rPr lang="en-GB" dirty="0" smtClean="0"/>
              <a:t>on </a:t>
            </a:r>
            <a:r>
              <a:rPr lang="en-GB" dirty="0"/>
              <a:t>behalf of over </a:t>
            </a:r>
            <a:r>
              <a:rPr lang="en-GB" dirty="0" smtClean="0"/>
              <a:t>25,000 </a:t>
            </a:r>
            <a:r>
              <a:rPr lang="en-GB" dirty="0"/>
              <a:t>UK record companies and over </a:t>
            </a:r>
            <a:r>
              <a:rPr lang="en-GB" dirty="0" smtClean="0"/>
              <a:t>65,000 </a:t>
            </a:r>
            <a:r>
              <a:rPr lang="en-GB" dirty="0"/>
              <a:t>UK performers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Core </a:t>
            </a:r>
            <a:r>
              <a:rPr lang="en-GB" b="1" dirty="0"/>
              <a:t>aim</a:t>
            </a:r>
          </a:p>
          <a:p>
            <a:pPr lvl="1"/>
            <a:r>
              <a:rPr lang="en-GB" dirty="0"/>
              <a:t>To manage the rights and maximise the earnings from the broadcast and public use of recorded music and videos and distribute them in the most efficient manner </a:t>
            </a:r>
            <a:r>
              <a:rPr lang="en-GB" dirty="0" smtClean="0"/>
              <a:t>possible</a:t>
            </a:r>
          </a:p>
          <a:p>
            <a:pPr lvl="1"/>
            <a:r>
              <a:rPr lang="en-GB" dirty="0" smtClean="0"/>
              <a:t>PPL is a not-for-profit company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64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Where does PPL fit into the wider music industry?</a:t>
            </a:r>
          </a:p>
          <a:p>
            <a:pPr lvl="1"/>
            <a:r>
              <a:rPr lang="en-GB" dirty="0" smtClean="0"/>
              <a:t>Growing joint working with PRS For Music</a:t>
            </a:r>
          </a:p>
          <a:p>
            <a:pPr lvl="1"/>
            <a:r>
              <a:rPr lang="en-GB" dirty="0" smtClean="0"/>
              <a:t>Over 60 International bilateral agreements with CMOs around the world</a:t>
            </a:r>
          </a:p>
          <a:p>
            <a:pPr lvl="1"/>
            <a:r>
              <a:rPr lang="en-GB" dirty="0" smtClean="0"/>
              <a:t>Provides back office services for some other CMOs</a:t>
            </a:r>
          </a:p>
          <a:p>
            <a:pPr lvl="1"/>
            <a:r>
              <a:rPr lang="en-GB" dirty="0" smtClean="0"/>
              <a:t>The PPL Board and Performer Board has representatives/attendees from</a:t>
            </a:r>
          </a:p>
          <a:p>
            <a:pPr lvl="3"/>
            <a:r>
              <a:rPr lang="en-GB" dirty="0" smtClean="0"/>
              <a:t>Association of Independent Music (AIM)</a:t>
            </a:r>
          </a:p>
          <a:p>
            <a:pPr lvl="3"/>
            <a:r>
              <a:rPr lang="en-GB" dirty="0" smtClean="0"/>
              <a:t>The Musicians’ Union</a:t>
            </a:r>
          </a:p>
          <a:p>
            <a:pPr lvl="3"/>
            <a:r>
              <a:rPr lang="en-GB" dirty="0" smtClean="0"/>
              <a:t>Music Producers’ Guild</a:t>
            </a:r>
          </a:p>
          <a:p>
            <a:pPr lvl="3"/>
            <a:r>
              <a:rPr lang="en-GB" dirty="0" smtClean="0"/>
              <a:t>Music Managers Forum</a:t>
            </a:r>
          </a:p>
          <a:p>
            <a:pPr lvl="1"/>
            <a:r>
              <a:rPr lang="en-GB" dirty="0" smtClean="0"/>
              <a:t>PPL also works closely with the BPI, IFPI, FAC and Official Charts Company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PPL?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25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brief history of PPL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5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0087" y="1386161"/>
            <a:ext cx="7921363" cy="3240000"/>
          </a:xfrm>
        </p:spPr>
        <p:txBody>
          <a:bodyPr/>
          <a:lstStyle/>
          <a:p>
            <a:r>
              <a:rPr lang="en-GB" sz="1400" b="1" dirty="0" smtClean="0"/>
              <a:t>1911 – </a:t>
            </a:r>
            <a:r>
              <a:rPr lang="en-GB" sz="1400" dirty="0" smtClean="0"/>
              <a:t>Copyright Act gave exclusive rights to sound recording owners to copy those recordings for 50 years after first making them</a:t>
            </a:r>
          </a:p>
          <a:p>
            <a:r>
              <a:rPr lang="en-GB" sz="1400" b="1" dirty="0" smtClean="0"/>
              <a:t>1932 </a:t>
            </a:r>
            <a:r>
              <a:rPr lang="en-GB" sz="1400" dirty="0" smtClean="0"/>
              <a:t>– Public Performance Rights confirmed when EMI sued a Bristol coffee shop for playing an EMI owned recording on its premises; EMI and Decca then set up PPL.</a:t>
            </a:r>
          </a:p>
          <a:p>
            <a:r>
              <a:rPr lang="en-GB" sz="1400" b="1" dirty="0" smtClean="0"/>
              <a:t>1956</a:t>
            </a:r>
            <a:r>
              <a:rPr lang="en-GB" sz="1400" dirty="0" smtClean="0"/>
              <a:t> – Broadcast amendment to Copyright Act, allowing PPL to license radio &amp; TV</a:t>
            </a:r>
          </a:p>
          <a:p>
            <a:r>
              <a:rPr lang="en-GB" sz="1400" b="1" dirty="0" smtClean="0"/>
              <a:t>1984 – </a:t>
            </a:r>
            <a:r>
              <a:rPr lang="en-GB" sz="1400" dirty="0" smtClean="0"/>
              <a:t>VPL is set up to license music videos</a:t>
            </a:r>
          </a:p>
          <a:p>
            <a:r>
              <a:rPr lang="en-GB" sz="1400" b="1" dirty="0" smtClean="0"/>
              <a:t>1996 – </a:t>
            </a:r>
            <a:r>
              <a:rPr lang="en-GB" sz="1400" dirty="0" smtClean="0"/>
              <a:t>“Equitable Remuneration” law entitles performers to public performance and broadcast rights for the first time; PPL makes these payments on behalf of record companies</a:t>
            </a:r>
          </a:p>
          <a:p>
            <a:r>
              <a:rPr lang="en-GB" sz="1400" b="1" dirty="0" smtClean="0"/>
              <a:t>2003 – </a:t>
            </a:r>
            <a:r>
              <a:rPr lang="en-GB" sz="1400" dirty="0" smtClean="0"/>
              <a:t>Copyright Act amended again to cover “digital media”</a:t>
            </a:r>
          </a:p>
          <a:p>
            <a:r>
              <a:rPr lang="en-GB" sz="1400" b="1" dirty="0" smtClean="0"/>
              <a:t>2006 – </a:t>
            </a:r>
            <a:r>
              <a:rPr lang="en-GB" sz="1400" dirty="0" smtClean="0"/>
              <a:t>PPL merges with PAMRA and AURA</a:t>
            </a:r>
          </a:p>
          <a:p>
            <a:r>
              <a:rPr lang="en-GB" sz="1400" b="1" dirty="0" smtClean="0"/>
              <a:t>2013 – </a:t>
            </a:r>
            <a:r>
              <a:rPr lang="en-GB" sz="1400" dirty="0" smtClean="0"/>
              <a:t>Copyright Term Extension extends copyright in sound recordings to 70 years; sound recordings made during or before 1962 are now classed as “public domain”</a:t>
            </a:r>
            <a:endParaRPr lang="en-GB" sz="1400" b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brief history of PPL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74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Money 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50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PPL-PRS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2068" y="746064"/>
            <a:ext cx="5617053" cy="389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695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market: public performance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992" y="1291831"/>
            <a:ext cx="3534727" cy="35004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170784" y="1525281"/>
            <a:ext cx="4572000" cy="28931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Businesses and public places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Background music in shops, hairdressers, offices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Pubs and restaurants (including jukeboxes)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Leisure centres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Dance and exercise teachers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Hold music on telephones etc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DJs in </a:t>
            </a:r>
            <a:r>
              <a:rPr lang="en-GB" sz="1200" dirty="0" smtClean="0"/>
              <a:t>nightclubs</a:t>
            </a:r>
          </a:p>
          <a:p>
            <a:pPr lvl="1"/>
            <a:endParaRPr lang="en-GB" sz="1400" b="1" dirty="0"/>
          </a:p>
          <a:p>
            <a:r>
              <a:rPr lang="en-GB" b="1" dirty="0"/>
              <a:t>PPL do not license: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Family events (weddings etc)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Live music (because it is not a sound recording) or out of copyright sound recordings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Karaoke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Music part of the National Curriculum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3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market: radio, TV and online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11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85" y="1712873"/>
            <a:ext cx="7669530" cy="269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72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Blank + Title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12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320" y="748968"/>
            <a:ext cx="8744646" cy="389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5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Revenue collected in 2016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255" y="1277173"/>
            <a:ext cx="6384390" cy="36916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1450" y="1722616"/>
            <a:ext cx="248888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3000"/>
              </a:spcAft>
            </a:pPr>
            <a:r>
              <a:rPr lang="en-US" dirty="0">
                <a:solidFill>
                  <a:srgbClr val="3597D3"/>
                </a:solidFill>
                <a:cs typeface="Arial" panose="020B0604020202020204" pitchFamily="34" charset="0"/>
              </a:rPr>
              <a:t>£</a:t>
            </a:r>
            <a:r>
              <a:rPr lang="en-US" dirty="0" smtClean="0">
                <a:solidFill>
                  <a:srgbClr val="3597D3"/>
                </a:solidFill>
                <a:cs typeface="Arial" panose="020B0604020202020204" pitchFamily="34" charset="0"/>
              </a:rPr>
              <a:t>86.4m</a:t>
            </a:r>
            <a:r>
              <a:rPr lang="en-US" dirty="0">
                <a:solidFill>
                  <a:srgbClr val="3597D3"/>
                </a:solidFill>
                <a:cs typeface="Arial" panose="020B0604020202020204" pitchFamily="34" charset="0"/>
              </a:rPr>
              <a:t/>
            </a:r>
            <a:br>
              <a:rPr lang="en-US" dirty="0">
                <a:solidFill>
                  <a:srgbClr val="3597D3"/>
                </a:solidFill>
                <a:cs typeface="Arial" panose="020B0604020202020204" pitchFamily="34" charset="0"/>
              </a:rPr>
            </a:br>
            <a:r>
              <a:rPr lang="en-US" dirty="0">
                <a:cs typeface="Arial" panose="020B0604020202020204" pitchFamily="34" charset="0"/>
              </a:rPr>
              <a:t>Public </a:t>
            </a:r>
            <a:r>
              <a:rPr lang="en-US" dirty="0" smtClean="0">
                <a:cs typeface="Arial" panose="020B0604020202020204" pitchFamily="34" charset="0"/>
              </a:rPr>
              <a:t>performance and dubbing</a:t>
            </a:r>
            <a:endParaRPr lang="en-US" dirty="0">
              <a:cs typeface="Arial" panose="020B0604020202020204" pitchFamily="34" charset="0"/>
            </a:endParaRPr>
          </a:p>
          <a:p>
            <a:pPr lvl="0">
              <a:spcAft>
                <a:spcPts val="3000"/>
              </a:spcAft>
            </a:pPr>
            <a:r>
              <a:rPr lang="en-US" dirty="0">
                <a:solidFill>
                  <a:srgbClr val="33325F"/>
                </a:solidFill>
                <a:cs typeface="Arial" panose="020B0604020202020204" pitchFamily="34" charset="0"/>
              </a:rPr>
              <a:t>£</a:t>
            </a:r>
            <a:r>
              <a:rPr lang="en-US" dirty="0" smtClean="0">
                <a:solidFill>
                  <a:srgbClr val="33325F"/>
                </a:solidFill>
                <a:cs typeface="Arial" panose="020B0604020202020204" pitchFamily="34" charset="0"/>
              </a:rPr>
              <a:t>77.4m</a:t>
            </a:r>
            <a:r>
              <a:rPr lang="en-US" dirty="0">
                <a:solidFill>
                  <a:srgbClr val="33325F"/>
                </a:solidFill>
                <a:cs typeface="Arial" panose="020B0604020202020204" pitchFamily="34" charset="0"/>
              </a:rPr>
              <a:t/>
            </a:r>
            <a:br>
              <a:rPr lang="en-US" dirty="0">
                <a:solidFill>
                  <a:srgbClr val="33325F"/>
                </a:solidFill>
                <a:cs typeface="Arial" panose="020B0604020202020204" pitchFamily="34" charset="0"/>
              </a:rPr>
            </a:br>
            <a:r>
              <a:rPr lang="en-US" dirty="0">
                <a:cs typeface="Arial" panose="020B0604020202020204" pitchFamily="34" charset="0"/>
              </a:rPr>
              <a:t>Broadcast</a:t>
            </a:r>
          </a:p>
          <a:p>
            <a:pPr lvl="0">
              <a:spcAft>
                <a:spcPts val="3000"/>
              </a:spcAft>
            </a:pPr>
            <a:r>
              <a:rPr lang="en-US" dirty="0" smtClean="0">
                <a:solidFill>
                  <a:srgbClr val="884B9D"/>
                </a:solidFill>
                <a:cs typeface="Arial" panose="020B0604020202020204" pitchFamily="34" charset="0"/>
              </a:rPr>
              <a:t>£48.3m</a:t>
            </a:r>
            <a:r>
              <a:rPr lang="en-US" dirty="0">
                <a:solidFill>
                  <a:srgbClr val="884B9D"/>
                </a:solidFill>
                <a:cs typeface="Arial" panose="020B0604020202020204" pitchFamily="34" charset="0"/>
              </a:rPr>
              <a:t/>
            </a:r>
            <a:br>
              <a:rPr lang="en-US" dirty="0">
                <a:solidFill>
                  <a:srgbClr val="884B9D"/>
                </a:solidFill>
                <a:cs typeface="Arial" panose="020B0604020202020204" pitchFamily="34" charset="0"/>
              </a:rPr>
            </a:br>
            <a:r>
              <a:rPr lang="en-US" dirty="0">
                <a:cs typeface="Arial" panose="020B0604020202020204" pitchFamily="34" charset="0"/>
              </a:rPr>
              <a:t>International</a:t>
            </a:r>
          </a:p>
        </p:txBody>
      </p:sp>
      <p:sp>
        <p:nvSpPr>
          <p:cNvPr id="9" name="Rectangle 8"/>
          <p:cNvSpPr/>
          <p:nvPr/>
        </p:nvSpPr>
        <p:spPr>
          <a:xfrm>
            <a:off x="6216900" y="2240706"/>
            <a:ext cx="2314550" cy="1764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>
              <a:spcAft>
                <a:spcPts val="2000"/>
              </a:spcAft>
            </a:pPr>
            <a:r>
              <a:rPr lang="en-US" sz="2800" dirty="0" smtClean="0">
                <a:solidFill>
                  <a:srgbClr val="C0321E"/>
                </a:solidFill>
                <a:cs typeface="Arial" panose="020B0604020202020204" pitchFamily="34" charset="0"/>
              </a:rPr>
              <a:t>£212.1m</a:t>
            </a:r>
            <a:r>
              <a:rPr lang="en-US" dirty="0">
                <a:solidFill>
                  <a:srgbClr val="7F7F7F"/>
                </a:solidFill>
                <a:cs typeface="Arial" panose="020B0604020202020204" pitchFamily="34" charset="0"/>
              </a:rPr>
              <a:t/>
            </a:r>
            <a:br>
              <a:rPr lang="en-US" dirty="0">
                <a:solidFill>
                  <a:srgbClr val="7F7F7F"/>
                </a:solidFill>
                <a:cs typeface="Arial" panose="020B0604020202020204" pitchFamily="34" charset="0"/>
              </a:rPr>
            </a:br>
            <a:r>
              <a:rPr lang="en-US" dirty="0">
                <a:solidFill>
                  <a:srgbClr val="7F7F7F"/>
                </a:solidFill>
                <a:cs typeface="Arial" panose="020B0604020202020204" pitchFamily="34" charset="0"/>
              </a:rPr>
              <a:t>Total</a:t>
            </a:r>
          </a:p>
          <a:p>
            <a:pPr lvl="0" algn="r">
              <a:spcAft>
                <a:spcPts val="2000"/>
              </a:spcAft>
            </a:pPr>
            <a:r>
              <a:rPr lang="en-US" sz="2800" dirty="0" smtClean="0">
                <a:solidFill>
                  <a:srgbClr val="C0321E"/>
                </a:solidFill>
                <a:cs typeface="Arial" panose="020B0604020202020204" pitchFamily="34" charset="0"/>
              </a:rPr>
              <a:t>£15.1m (8%)</a:t>
            </a:r>
            <a:r>
              <a:rPr lang="en-US" dirty="0">
                <a:solidFill>
                  <a:srgbClr val="F03F35"/>
                </a:solidFill>
                <a:cs typeface="Arial" panose="020B0604020202020204" pitchFamily="34" charset="0"/>
              </a:rPr>
              <a:t/>
            </a:r>
            <a:br>
              <a:rPr lang="en-US" dirty="0">
                <a:solidFill>
                  <a:srgbClr val="F03F35"/>
                </a:solidFill>
                <a:cs typeface="Arial" panose="020B0604020202020204" pitchFamily="34" charset="0"/>
              </a:rPr>
            </a:br>
            <a:r>
              <a:rPr lang="en-US" dirty="0">
                <a:solidFill>
                  <a:srgbClr val="7F7F7F"/>
                </a:solidFill>
                <a:cs typeface="Arial" panose="020B0604020202020204" pitchFamily="34" charset="0"/>
              </a:rPr>
              <a:t>Growth on 2015</a:t>
            </a:r>
          </a:p>
        </p:txBody>
      </p:sp>
    </p:spTree>
    <p:extLst>
      <p:ext uri="{BB962C8B-B14F-4D97-AF65-F5344CB8AC3E}">
        <p14:creationId xmlns:p14="http://schemas.microsoft.com/office/powerpoint/2010/main" val="421332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PPL’s international </a:t>
            </a:r>
            <a:r>
              <a:rPr lang="en-GB" sz="3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collections service: Neighbouring rights</a:t>
            </a: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1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revenue growth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08998" y="1915497"/>
            <a:ext cx="1023815" cy="2736851"/>
          </a:xfrm>
          <a:prstGeom prst="rect">
            <a:avLst/>
          </a:prstGeom>
          <a:solidFill>
            <a:srgbClr val="D22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189" y="2866954"/>
            <a:ext cx="1023815" cy="1785394"/>
          </a:xfrm>
          <a:prstGeom prst="rect">
            <a:avLst/>
          </a:prstGeom>
          <a:solidFill>
            <a:srgbClr val="E85B22">
              <a:alpha val="33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48645" y="2710290"/>
            <a:ext cx="0" cy="215444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400" dirty="0" smtClean="0">
              <a:solidFill>
                <a:srgbClr val="646569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1188" y="2523897"/>
            <a:ext cx="1012017" cy="349702"/>
          </a:xfrm>
          <a:prstGeom prst="rect">
            <a:avLst/>
          </a:prstGeom>
          <a:noFill/>
        </p:spPr>
        <p:txBody>
          <a:bodyPr wrap="square" lIns="0" tIns="0" rIns="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hr-HR" spc="-110" dirty="0">
                <a:solidFill>
                  <a:srgbClr val="646566"/>
                </a:solidFill>
                <a:cs typeface="Futura Bk BT"/>
              </a:rPr>
              <a:t>£36.6m</a:t>
            </a:r>
            <a:endParaRPr lang="en-US" spc="-110" dirty="0" smtClean="0">
              <a:solidFill>
                <a:srgbClr val="646566"/>
              </a:solidFill>
              <a:cs typeface="Futura Bk BT"/>
            </a:endParaRPr>
          </a:p>
        </p:txBody>
      </p:sp>
      <p:sp>
        <p:nvSpPr>
          <p:cNvPr id="9" name="TextBox 16"/>
          <p:cNvSpPr txBox="1"/>
          <p:nvPr/>
        </p:nvSpPr>
        <p:spPr>
          <a:xfrm>
            <a:off x="2332691" y="2932696"/>
            <a:ext cx="1012019" cy="349702"/>
          </a:xfrm>
          <a:prstGeom prst="rect">
            <a:avLst/>
          </a:prstGeom>
          <a:noFill/>
        </p:spPr>
        <p:txBody>
          <a:bodyPr wrap="square" lIns="0" tIns="0" rIns="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hr-HR" spc="-110" dirty="0">
                <a:solidFill>
                  <a:srgbClr val="646566"/>
                </a:solidFill>
                <a:cs typeface="Futura Bk BT"/>
              </a:rPr>
              <a:t>£34.4m</a:t>
            </a:r>
            <a:endParaRPr lang="en-US" spc="-110" dirty="0">
              <a:solidFill>
                <a:srgbClr val="646566"/>
              </a:solidFill>
              <a:cs typeface="Futura Bk BT"/>
            </a:endParaRPr>
          </a:p>
        </p:txBody>
      </p:sp>
      <p:sp>
        <p:nvSpPr>
          <p:cNvPr id="10" name="TextBox 17"/>
          <p:cNvSpPr txBox="1"/>
          <p:nvPr/>
        </p:nvSpPr>
        <p:spPr>
          <a:xfrm>
            <a:off x="4054196" y="2582055"/>
            <a:ext cx="1023815" cy="349702"/>
          </a:xfrm>
          <a:prstGeom prst="rect">
            <a:avLst/>
          </a:prstGeom>
          <a:noFill/>
        </p:spPr>
        <p:txBody>
          <a:bodyPr wrap="square" lIns="0" tIns="0" rIns="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hr-HR" dirty="0">
                <a:solidFill>
                  <a:srgbClr val="646566"/>
                </a:solidFill>
                <a:cs typeface="Futura Bk BT"/>
              </a:rPr>
              <a:t>£36.4m</a:t>
            </a:r>
            <a:endParaRPr lang="en-US" dirty="0">
              <a:solidFill>
                <a:srgbClr val="646566"/>
              </a:solidFill>
              <a:cs typeface="Futura Bk BT"/>
            </a:endParaRPr>
          </a:p>
        </p:txBody>
      </p:sp>
      <p:sp>
        <p:nvSpPr>
          <p:cNvPr id="11" name="TextBox 18"/>
          <p:cNvSpPr txBox="1"/>
          <p:nvPr/>
        </p:nvSpPr>
        <p:spPr>
          <a:xfrm>
            <a:off x="5775698" y="2442042"/>
            <a:ext cx="1023815" cy="349702"/>
          </a:xfrm>
          <a:prstGeom prst="rect">
            <a:avLst/>
          </a:prstGeom>
          <a:noFill/>
        </p:spPr>
        <p:txBody>
          <a:bodyPr wrap="square" lIns="0" tIns="0" rIns="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hr-HR" dirty="0">
                <a:solidFill>
                  <a:srgbClr val="646566"/>
                </a:solidFill>
                <a:cs typeface="Futura Bk BT"/>
              </a:rPr>
              <a:t>£36.7m</a:t>
            </a:r>
            <a:endParaRPr lang="en-US" dirty="0">
              <a:solidFill>
                <a:srgbClr val="646566"/>
              </a:solidFill>
              <a:cs typeface="Futura Bk BT"/>
            </a:endParaRPr>
          </a:p>
        </p:txBody>
      </p:sp>
      <p:sp>
        <p:nvSpPr>
          <p:cNvPr id="12" name="TextBox 19"/>
          <p:cNvSpPr txBox="1"/>
          <p:nvPr/>
        </p:nvSpPr>
        <p:spPr>
          <a:xfrm>
            <a:off x="7508998" y="1542713"/>
            <a:ext cx="1023815" cy="349702"/>
          </a:xfrm>
          <a:prstGeom prst="rect">
            <a:avLst/>
          </a:prstGeom>
          <a:noFill/>
        </p:spPr>
        <p:txBody>
          <a:bodyPr wrap="square" lIns="0" tIns="0" rIns="0" bIns="7200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hr-HR" dirty="0" smtClean="0">
                <a:solidFill>
                  <a:srgbClr val="D2272A"/>
                </a:solidFill>
                <a:cs typeface="Futura Bk BT"/>
              </a:rPr>
              <a:t>£</a:t>
            </a:r>
            <a:r>
              <a:rPr lang="hr-HR" dirty="0">
                <a:solidFill>
                  <a:srgbClr val="D2272A"/>
                </a:solidFill>
                <a:cs typeface="Futura Bk BT"/>
              </a:rPr>
              <a:t>48.3m</a:t>
            </a:r>
            <a:endParaRPr lang="en-US" dirty="0" smtClean="0">
              <a:solidFill>
                <a:srgbClr val="D2272A"/>
              </a:solidFill>
              <a:cs typeface="Futura Bk BT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332693" y="3285460"/>
            <a:ext cx="1023815" cy="1366888"/>
          </a:xfrm>
          <a:prstGeom prst="rect">
            <a:avLst/>
          </a:prstGeom>
          <a:solidFill>
            <a:srgbClr val="791D74">
              <a:alpha val="34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054198" y="2945050"/>
            <a:ext cx="1023815" cy="1707298"/>
          </a:xfrm>
          <a:prstGeom prst="rect">
            <a:avLst/>
          </a:prstGeom>
          <a:solidFill>
            <a:srgbClr val="3082C8">
              <a:alpha val="48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787496" y="2801480"/>
            <a:ext cx="1023815" cy="1850868"/>
          </a:xfrm>
          <a:prstGeom prst="rect">
            <a:avLst/>
          </a:prstGeom>
          <a:solidFill>
            <a:srgbClr val="22A384">
              <a:alpha val="4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TextBox 25"/>
          <p:cNvSpPr txBox="1"/>
          <p:nvPr/>
        </p:nvSpPr>
        <p:spPr>
          <a:xfrm>
            <a:off x="2332692" y="4311198"/>
            <a:ext cx="1023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smtClean="0">
                <a:solidFill>
                  <a:srgbClr val="646566"/>
                </a:solidFill>
                <a:cs typeface="Futura Bk BT"/>
              </a:rPr>
              <a:t>2013</a:t>
            </a:r>
          </a:p>
        </p:txBody>
      </p:sp>
      <p:sp>
        <p:nvSpPr>
          <p:cNvPr id="17" name="TextBox 26"/>
          <p:cNvSpPr txBox="1"/>
          <p:nvPr/>
        </p:nvSpPr>
        <p:spPr>
          <a:xfrm>
            <a:off x="4054196" y="4311198"/>
            <a:ext cx="1023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smtClean="0">
                <a:solidFill>
                  <a:srgbClr val="646566"/>
                </a:solidFill>
                <a:cs typeface="Futura Bk BT"/>
              </a:rPr>
              <a:t>2014</a:t>
            </a:r>
          </a:p>
        </p:txBody>
      </p:sp>
      <p:sp>
        <p:nvSpPr>
          <p:cNvPr id="18" name="TextBox 28"/>
          <p:cNvSpPr txBox="1"/>
          <p:nvPr/>
        </p:nvSpPr>
        <p:spPr>
          <a:xfrm>
            <a:off x="5775701" y="4311198"/>
            <a:ext cx="1023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smtClean="0">
                <a:solidFill>
                  <a:srgbClr val="646566"/>
                </a:solidFill>
                <a:cs typeface="Futura Bk BT"/>
              </a:rPr>
              <a:t>2015</a:t>
            </a:r>
          </a:p>
        </p:txBody>
      </p:sp>
      <p:sp>
        <p:nvSpPr>
          <p:cNvPr id="19" name="TextBox 29"/>
          <p:cNvSpPr txBox="1"/>
          <p:nvPr/>
        </p:nvSpPr>
        <p:spPr>
          <a:xfrm>
            <a:off x="611188" y="4311198"/>
            <a:ext cx="1023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smtClean="0">
                <a:solidFill>
                  <a:srgbClr val="646566"/>
                </a:solidFill>
                <a:cs typeface="Futura Bk BT"/>
              </a:rPr>
              <a:t>2012</a:t>
            </a:r>
          </a:p>
        </p:txBody>
      </p:sp>
      <p:sp>
        <p:nvSpPr>
          <p:cNvPr id="20" name="TextBox 30"/>
          <p:cNvSpPr txBox="1"/>
          <p:nvPr/>
        </p:nvSpPr>
        <p:spPr>
          <a:xfrm>
            <a:off x="7508998" y="4311198"/>
            <a:ext cx="10238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dirty="0" smtClean="0">
                <a:solidFill>
                  <a:prstClr val="white">
                    <a:lumMod val="85000"/>
                  </a:prstClr>
                </a:solidFill>
                <a:cs typeface="Futura Bk BT"/>
              </a:rPr>
              <a:t>2016</a:t>
            </a:r>
          </a:p>
        </p:txBody>
      </p:sp>
    </p:spTree>
    <p:extLst>
      <p:ext uri="{BB962C8B-B14F-4D97-AF65-F5344CB8AC3E}">
        <p14:creationId xmlns:p14="http://schemas.microsoft.com/office/powerpoint/2010/main" val="112016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revenue 2015 by country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15005"/>
          <a:stretch/>
        </p:blipFill>
        <p:spPr>
          <a:xfrm>
            <a:off x="2380315" y="1283658"/>
            <a:ext cx="4382269" cy="367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37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Money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19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11450" y="4168140"/>
            <a:ext cx="7921363" cy="601860"/>
          </a:xfrm>
        </p:spPr>
        <p:txBody>
          <a:bodyPr/>
          <a:lstStyle/>
          <a:p>
            <a:pPr marL="0" indent="0" algn="r">
              <a:buNone/>
            </a:pPr>
            <a:r>
              <a:rPr lang="en-GB" dirty="0" smtClean="0"/>
              <a:t>…and growing all the time.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Big data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286"/>
          <a:stretch/>
        </p:blipFill>
        <p:spPr>
          <a:xfrm>
            <a:off x="585714" y="1902053"/>
            <a:ext cx="7948686" cy="207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010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Music reporting and distribution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May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19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6016" b="3669"/>
          <a:stretch/>
        </p:blipFill>
        <p:spPr>
          <a:xfrm>
            <a:off x="1135795" y="1367496"/>
            <a:ext cx="6871310" cy="351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18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250087" y="1051031"/>
            <a:ext cx="7921363" cy="3240000"/>
          </a:xfrm>
          <a:prstGeom prst="rect">
            <a:avLst/>
          </a:prstGeom>
        </p:spPr>
        <p:txBody>
          <a:bodyPr/>
          <a:lstStyle>
            <a:lvl1pPr marL="252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4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56000" indent="-252000" algn="l" defTabSz="914400" rtl="0" eaLnBrk="1" latinLnBrk="0" hangingPunct="1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20000"/>
              </a:spcBef>
              <a:buClr>
                <a:srgbClr val="EA0437"/>
              </a:buClr>
              <a:buNone/>
            </a:pPr>
            <a:r>
              <a:rPr lang="en-GB" b="1" kern="0" dirty="0">
                <a:solidFill>
                  <a:srgbClr val="513E3E"/>
                </a:solidFill>
                <a:latin typeface="+mj-lt"/>
              </a:rPr>
              <a:t>If £2 is allocated to a recording:</a:t>
            </a:r>
            <a:endParaRPr lang="en-GB" b="1" kern="0" dirty="0">
              <a:solidFill>
                <a:srgbClr val="EE3E42"/>
              </a:solidFill>
              <a:latin typeface="+mj-lt"/>
            </a:endParaRPr>
          </a:p>
          <a:p>
            <a:pPr>
              <a:spcBef>
                <a:spcPct val="20000"/>
              </a:spcBef>
              <a:buClr>
                <a:srgbClr val="EA0437"/>
              </a:buClr>
            </a:pPr>
            <a:r>
              <a:rPr lang="en-GB" kern="0" dirty="0" smtClean="0">
                <a:solidFill>
                  <a:srgbClr val="EE3E42"/>
                </a:solidFill>
                <a:latin typeface="+mj-lt"/>
              </a:rPr>
              <a:t>£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1 goes to the record company</a:t>
            </a:r>
          </a:p>
          <a:p>
            <a:pPr>
              <a:spcBef>
                <a:spcPct val="20000"/>
              </a:spcBef>
              <a:buClr>
                <a:srgbClr val="EA0437"/>
              </a:buClr>
            </a:pPr>
            <a:r>
              <a:rPr lang="en-GB" kern="0" dirty="0" smtClean="0">
                <a:solidFill>
                  <a:srgbClr val="EE3E42"/>
                </a:solidFill>
                <a:latin typeface="+mj-lt"/>
              </a:rPr>
              <a:t>£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1 goes to the performers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endParaRPr lang="en-GB" kern="0" dirty="0">
              <a:solidFill>
                <a:srgbClr val="EE3E42"/>
              </a:solidFill>
              <a:latin typeface="+mj-lt"/>
            </a:endParaRPr>
          </a:p>
          <a:p>
            <a:pPr marL="0" lvl="0" indent="0">
              <a:spcBef>
                <a:spcPct val="20000"/>
              </a:spcBef>
              <a:buClr>
                <a:srgbClr val="EA0437"/>
              </a:buClr>
              <a:buNone/>
            </a:pPr>
            <a:r>
              <a:rPr lang="en-GB" b="1" kern="0" dirty="0">
                <a:solidFill>
                  <a:srgbClr val="513E3E"/>
                </a:solidFill>
                <a:latin typeface="+mj-lt"/>
              </a:rPr>
              <a:t>The performers’ £1: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 smtClean="0">
                <a:solidFill>
                  <a:srgbClr val="EE3E42"/>
                </a:solidFill>
                <a:latin typeface="+mj-lt"/>
              </a:rPr>
              <a:t>65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% to ‘featured artists’ = 65p</a:t>
            </a:r>
          </a:p>
          <a:p>
            <a:pPr marL="342900" lvl="0" indent="-342900">
              <a:spcBef>
                <a:spcPct val="20000"/>
              </a:spcBef>
              <a:buClr>
                <a:srgbClr val="EA0437"/>
              </a:buClr>
              <a:buFontTx/>
              <a:buChar char="•"/>
            </a:pPr>
            <a:r>
              <a:rPr lang="en-GB" kern="0" dirty="0" smtClean="0">
                <a:solidFill>
                  <a:srgbClr val="EE3E42"/>
                </a:solidFill>
                <a:latin typeface="+mj-lt"/>
              </a:rPr>
              <a:t>35</a:t>
            </a:r>
            <a:r>
              <a:rPr lang="en-GB" kern="0" dirty="0">
                <a:solidFill>
                  <a:srgbClr val="EE3E42"/>
                </a:solidFill>
                <a:latin typeface="+mj-lt"/>
              </a:rPr>
              <a:t>% to ‘non featured’ artists = 35p*</a:t>
            </a:r>
          </a:p>
          <a:p>
            <a:pPr lvl="0">
              <a:spcBef>
                <a:spcPct val="20000"/>
              </a:spcBef>
              <a:buClr>
                <a:srgbClr val="EA0437"/>
              </a:buClr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  <a:p>
            <a:pPr marL="0" lvl="0" indent="0">
              <a:spcBef>
                <a:spcPct val="20000"/>
              </a:spcBef>
              <a:buClr>
                <a:srgbClr val="EA0437"/>
              </a:buClr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*However, please note that one Non Featured performer cannot receive more than 7% of the total Non-Featured share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2035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“Rightsholder” members of PPL can register recordings via the </a:t>
            </a:r>
            <a:r>
              <a:rPr lang="en-GB" dirty="0" smtClean="0"/>
              <a:t>“myPPL</a:t>
            </a:r>
            <a:r>
              <a:rPr lang="en-GB" dirty="0" smtClean="0"/>
              <a:t>” website.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Mandatory </a:t>
            </a:r>
            <a:r>
              <a:rPr lang="en-GB" b="1" dirty="0" smtClean="0"/>
              <a:t>repertoire data:</a:t>
            </a:r>
            <a:endParaRPr lang="en-GB" b="1" dirty="0"/>
          </a:p>
          <a:p>
            <a:r>
              <a:rPr lang="en-GB" dirty="0" smtClean="0"/>
              <a:t>Recording title, Band/Artist Name, ISRC, content type, Country of Recording, (P) Date, Country of Commissioning</a:t>
            </a:r>
            <a:endParaRPr lang="en-GB" dirty="0"/>
          </a:p>
          <a:p>
            <a:r>
              <a:rPr lang="en-GB" dirty="0" smtClean="0"/>
              <a:t>Rights holder name, rights holding type, territory of rights, type of rights, start/end date of rights, % share of rights</a:t>
            </a:r>
            <a:endParaRPr lang="en-GB" dirty="0"/>
          </a:p>
          <a:p>
            <a:r>
              <a:rPr lang="en-GB" dirty="0" smtClean="0"/>
              <a:t>Featured performer line-up (name, category, role, country of performance)</a:t>
            </a:r>
            <a:endParaRPr lang="en-GB" dirty="0"/>
          </a:p>
          <a:p>
            <a:r>
              <a:rPr lang="en-GB" dirty="0" smtClean="0"/>
              <a:t>Non-featured performer line-up (name, category, role, country of performance)</a:t>
            </a:r>
          </a:p>
          <a:p>
            <a:r>
              <a:rPr lang="en-GB" dirty="0" smtClean="0"/>
              <a:t>Some other CMOs around the world have slightly different requirements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To edit: Insert &gt; Header &amp; Footer &gt; Date and time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6895A-1221-4CC2-857C-233389487FAA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Registering recordings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14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42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_PPL Colours">
      <a:dk1>
        <a:srgbClr val="646569"/>
      </a:dk1>
      <a:lt1>
        <a:sysClr val="window" lastClr="FFFFFF"/>
      </a:lt1>
      <a:dk2>
        <a:srgbClr val="646569"/>
      </a:dk2>
      <a:lt2>
        <a:srgbClr val="FFFFFF"/>
      </a:lt2>
      <a:accent1>
        <a:srgbClr val="EE712C"/>
      </a:accent1>
      <a:accent2>
        <a:srgbClr val="E6332A"/>
      </a:accent2>
      <a:accent3>
        <a:srgbClr val="4096D2"/>
      </a:accent3>
      <a:accent4>
        <a:srgbClr val="EC5F93"/>
      </a:accent4>
      <a:accent5>
        <a:srgbClr val="9FABAC"/>
      </a:accent5>
      <a:accent6>
        <a:srgbClr val="23B096"/>
      </a:accent6>
      <a:hlink>
        <a:srgbClr val="584446"/>
      </a:hlink>
      <a:folHlink>
        <a:srgbClr val="FF7133"/>
      </a:folHlink>
    </a:clrScheme>
    <a:fontScheme name="_PPL Fonts">
      <a:majorFont>
        <a:latin typeface="Futura Bk BT"/>
        <a:ea typeface=""/>
        <a:cs typeface=""/>
      </a:majorFont>
      <a:minorFont>
        <a:latin typeface="Futura Bk B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ot="0" spcFirstLastPara="0" vertOverflow="overflow" horzOverflow="overflow" vert="horz" wrap="square" lIns="0" tIns="0" rIns="0" bIns="0" numCol="1" spcCol="0" rtlCol="0" fromWordArt="0" anchor="ctr" anchorCtr="0" forceAA="0" compatLnSpc="1">
        <a:prstTxWarp prst="textNoShape">
          <a:avLst/>
        </a:prstTxWarp>
        <a:normAutofit/>
      </a:bodyPr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MBS_2" id="{6AC76B79-8097-4840-9270-99E792565AD9}" vid="{083F971C-C4C4-45F5-B1D9-91CF112F8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MBS_2017</Template>
  <TotalTime>24</TotalTime>
  <Words>842</Words>
  <Application>Microsoft Office PowerPoint</Application>
  <PresentationFormat>On-screen Show (16:9)</PresentationFormat>
  <Paragraphs>129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Futura Bk BT</vt:lpstr>
      <vt:lpstr>Office Theme</vt:lpstr>
      <vt:lpstr>An introduction to PPL</vt:lpstr>
      <vt:lpstr>Agenda</vt:lpstr>
      <vt:lpstr>Who is PPL?</vt:lpstr>
      <vt:lpstr>Who is PPL?</vt:lpstr>
      <vt:lpstr>Who is PPL?</vt:lpstr>
      <vt:lpstr>A brief history of PPL</vt:lpstr>
      <vt:lpstr>A brief history of PPL</vt:lpstr>
      <vt:lpstr>Money In</vt:lpstr>
      <vt:lpstr>PowerPoint Presentation</vt:lpstr>
      <vt:lpstr>The market: public performance</vt:lpstr>
      <vt:lpstr>The market: radio, TV and online</vt:lpstr>
      <vt:lpstr>Blank + Title</vt:lpstr>
      <vt:lpstr>Revenue collected in 2016</vt:lpstr>
      <vt:lpstr>PPL’s international collections service: Neighbouring rights </vt:lpstr>
      <vt:lpstr>International revenue growth</vt:lpstr>
      <vt:lpstr>International revenue 2015 by country</vt:lpstr>
      <vt:lpstr>Money Out</vt:lpstr>
      <vt:lpstr>Big data</vt:lpstr>
      <vt:lpstr>Music reporting and distribution</vt:lpstr>
      <vt:lpstr>PowerPoint Presentation</vt:lpstr>
      <vt:lpstr>Registering recordings</vt:lpstr>
      <vt:lpstr>Thanks!</vt:lpstr>
    </vt:vector>
  </TitlesOfParts>
  <Company>PPL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PPL</dc:title>
  <dc:creator>Goggin, David</dc:creator>
  <dc:description>Built by www.mediasterling.com</dc:description>
  <cp:lastModifiedBy>Goggin, David</cp:lastModifiedBy>
  <cp:revision>6</cp:revision>
  <dcterms:created xsi:type="dcterms:W3CDTF">2017-02-27T22:31:12Z</dcterms:created>
  <dcterms:modified xsi:type="dcterms:W3CDTF">2017-10-04T07:01:41Z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 Version">
    <vt:lpwstr>1.0.3</vt:lpwstr>
  </property>
</Properties>
</file>