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B2A8841-9840-7A4A-7B55-B65E5A16BA99}" v="153" dt="2026-10-14T17:37:44.3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422" y="5934"/>
            <a:ext cx="12031576" cy="66822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/>
              <a:t>ASSIGNMENT TITLE:   </a:t>
            </a:r>
            <a:r>
              <a:rPr lang="en-GB"/>
              <a:t>Presentation Task</a:t>
            </a:r>
            <a:r>
              <a:rPr lang="en-GB" b="1"/>
              <a:t>.</a:t>
            </a:r>
            <a:r>
              <a:rPr lang="en-GB"/>
              <a:t>  </a:t>
            </a:r>
            <a:endParaRPr lang="en-US"/>
          </a:p>
          <a:p>
            <a:r>
              <a:rPr lang="en-GB" b="1"/>
              <a:t> </a:t>
            </a:r>
            <a:r>
              <a:rPr lang="en-GB"/>
              <a:t>  </a:t>
            </a:r>
          </a:p>
          <a:p>
            <a:r>
              <a:rPr lang="en-GB" b="1"/>
              <a:t>NAME</a:t>
            </a:r>
            <a:r>
              <a:rPr lang="en-GB"/>
              <a:t>:    Samson Boher Joseph</a:t>
            </a:r>
            <a:r>
              <a:rPr lang="en-GB" b="1"/>
              <a:t>.</a:t>
            </a:r>
            <a:r>
              <a:rPr lang="en-GB"/>
              <a:t>  </a:t>
            </a:r>
          </a:p>
          <a:p>
            <a:r>
              <a:rPr lang="en-GB" b="1"/>
              <a:t> </a:t>
            </a:r>
            <a:r>
              <a:rPr lang="en-GB"/>
              <a:t>  </a:t>
            </a:r>
          </a:p>
          <a:p>
            <a:r>
              <a:rPr lang="en-GB" b="1"/>
              <a:t>STUDENT NUMBER:    </a:t>
            </a:r>
            <a:r>
              <a:rPr lang="en-GB"/>
              <a:t>2523179.  </a:t>
            </a:r>
          </a:p>
          <a:p>
            <a:r>
              <a:rPr lang="en-GB" b="1"/>
              <a:t> </a:t>
            </a:r>
            <a:r>
              <a:rPr lang="en-GB"/>
              <a:t>  </a:t>
            </a:r>
          </a:p>
          <a:p>
            <a:r>
              <a:rPr lang="en-GB" b="1"/>
              <a:t>                                   MODULE CODE</a:t>
            </a:r>
            <a:r>
              <a:rPr lang="en-GB"/>
              <a:t>:   LCHS4010 </a:t>
            </a:r>
          </a:p>
          <a:p>
            <a:r>
              <a:rPr lang="en-GB" b="1"/>
              <a:t> </a:t>
            </a:r>
            <a:r>
              <a:rPr lang="en-GB"/>
              <a:t>  </a:t>
            </a:r>
          </a:p>
          <a:p>
            <a:r>
              <a:rPr lang="en-GB" b="1"/>
              <a:t>MODULE</a:t>
            </a:r>
            <a:r>
              <a:rPr lang="en-GB"/>
              <a:t>: Psychology in Health and Social Care. </a:t>
            </a:r>
          </a:p>
          <a:p>
            <a:endParaRPr lang="en-GB"/>
          </a:p>
          <a:p>
            <a:r>
              <a:rPr lang="en-GB"/>
              <a:t>  </a:t>
            </a:r>
            <a:r>
              <a:rPr lang="en-GB" b="1"/>
              <a:t>LECTURER’S NAME</a:t>
            </a:r>
            <a:r>
              <a:rPr lang="en-GB"/>
              <a:t>: Wafa Nasir </a:t>
            </a:r>
          </a:p>
          <a:p>
            <a:r>
              <a:rPr lang="en-GB" b="1"/>
              <a:t> </a:t>
            </a:r>
            <a:r>
              <a:rPr lang="en-GB"/>
              <a:t>  </a:t>
            </a:r>
          </a:p>
          <a:p>
            <a:r>
              <a:rPr lang="en-GB" b="1"/>
              <a:t>DATE OF SUBMISSION:    </a:t>
            </a:r>
            <a:r>
              <a:rPr lang="en-GB"/>
              <a:t>14th October 2026</a:t>
            </a:r>
            <a:r>
              <a:rPr lang="en-GB" b="1"/>
              <a:t>.</a:t>
            </a:r>
            <a:r>
              <a:rPr lang="en-GB"/>
              <a:t>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54F170B-31B1-379E-4D9B-0DA922476218}"/>
              </a:ext>
            </a:extLst>
          </p:cNvPr>
          <p:cNvSpPr txBox="1"/>
          <p:nvPr/>
        </p:nvSpPr>
        <p:spPr>
          <a:xfrm>
            <a:off x="668422" y="247316"/>
            <a:ext cx="10988841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indent="0" algn="l" rtl="0"/>
            <a:r>
              <a:rPr lang="en-GB" sz="2400" b="1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Slide 2: Plan Overview</a:t>
            </a:r>
            <a:endParaRPr lang="en-GB" sz="2400" b="1" i="0" kern="1200" spc="0" baseline="0">
              <a:solidFill>
                <a:srgbClr val="000000"/>
              </a:solidFill>
              <a:latin typeface="Aptos"/>
            </a:endParaRPr>
          </a:p>
          <a:p>
            <a:pPr marL="0" indent="0" algn="l" rtl="0"/>
            <a:endParaRPr lang="en-GB" sz="2400"/>
          </a:p>
          <a:p>
            <a:pPr marL="347345" indent="-347345" algn="l" rtl="0">
              <a:buFont typeface="Arial"/>
              <a:buChar char="•"/>
            </a:pPr>
            <a:r>
              <a:rPr lang="en-GB" sz="24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Shona, who is three years old, has recently started attending nursery.</a:t>
            </a:r>
            <a:endParaRPr lang="en-GB" sz="2400" b="0" i="0" kern="1200" spc="0" baseline="0">
              <a:solidFill>
                <a:srgbClr val="000000"/>
              </a:solidFill>
              <a:latin typeface="Aptos"/>
            </a:endParaRPr>
          </a:p>
          <a:p>
            <a:pPr marL="347345" indent="-347345" algn="l" rtl="0">
              <a:buFont typeface="Arial"/>
              <a:buChar char="•"/>
            </a:pPr>
            <a:endParaRPr lang="en-GB" sz="2400"/>
          </a:p>
          <a:p>
            <a:pPr marL="347345" indent="-347345" algn="l" rtl="0">
              <a:buFont typeface="Arial"/>
              <a:buChar char="•"/>
            </a:pPr>
            <a:r>
              <a:rPr lang="en-GB" sz="24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She is showing signs of separation anxiety.</a:t>
            </a:r>
            <a:endParaRPr lang="en-GB" sz="2400" b="0" i="0" kern="1200" spc="0" baseline="0">
              <a:solidFill>
                <a:srgbClr val="000000"/>
              </a:solidFill>
              <a:latin typeface="Aptos"/>
            </a:endParaRPr>
          </a:p>
          <a:p>
            <a:pPr marL="347345" indent="-347345" algn="l" rtl="0">
              <a:buFont typeface="Arial"/>
              <a:buChar char="•"/>
            </a:pPr>
            <a:endParaRPr lang="en-GB" sz="2400"/>
          </a:p>
          <a:p>
            <a:pPr marL="347345" indent="-347345" algn="l" rtl="0">
              <a:buFont typeface="Arial"/>
              <a:buChar char="•"/>
            </a:pPr>
            <a:r>
              <a:rPr lang="en-GB" sz="24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Limited verbal communication.</a:t>
            </a:r>
            <a:endParaRPr lang="en-GB" sz="2400" b="0" i="0" kern="1200" spc="0" baseline="0">
              <a:solidFill>
                <a:srgbClr val="000000"/>
              </a:solidFill>
              <a:latin typeface="Aptos"/>
            </a:endParaRPr>
          </a:p>
          <a:p>
            <a:pPr marL="347345" indent="-347345" algn="l" rtl="0">
              <a:buFont typeface="Arial"/>
              <a:buChar char="•"/>
            </a:pPr>
            <a:endParaRPr lang="en-GB" sz="2400"/>
          </a:p>
          <a:p>
            <a:pPr marL="347345" indent="-347345" algn="l" rtl="0">
              <a:buFont typeface="Arial"/>
              <a:buChar char="•"/>
            </a:pPr>
            <a:r>
              <a:rPr lang="en-GB" sz="24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Difficulty engaging in group play.</a:t>
            </a:r>
            <a:endParaRPr lang="en-GB" sz="2400" b="0" i="0" kern="1200" spc="0" baseline="0">
              <a:solidFill>
                <a:srgbClr val="000000"/>
              </a:solidFill>
              <a:latin typeface="Aptos"/>
            </a:endParaRPr>
          </a:p>
          <a:p>
            <a:pPr marL="347345" indent="-347345" algn="l" rtl="0">
              <a:buFont typeface="Arial"/>
              <a:buChar char="•"/>
            </a:pPr>
            <a:endParaRPr lang="en-GB" sz="2400"/>
          </a:p>
          <a:p>
            <a:pPr marL="347345" indent="-347345" algn="l" rtl="0">
              <a:buFont typeface="Arial"/>
              <a:buChar char="•"/>
            </a:pPr>
            <a:r>
              <a:rPr lang="en-GB" sz="24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Aim: Use psychological theory to understand Shona’s needs and suggest ways to support her (UWTSD, 2026).</a:t>
            </a:r>
            <a:endParaRPr lang="en-GB" sz="2400" b="0" i="0" kern="1200" spc="0" baseline="0">
              <a:solidFill>
                <a:srgbClr val="000000"/>
              </a:solidFill>
              <a:latin typeface="Aptos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601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D27EAEC-C2A9-F4FD-B78B-FCF06731BE6E}"/>
              </a:ext>
            </a:extLst>
          </p:cNvPr>
          <p:cNvSpPr txBox="1"/>
          <p:nvPr/>
        </p:nvSpPr>
        <p:spPr>
          <a:xfrm>
            <a:off x="347579" y="367632"/>
            <a:ext cx="11617157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indent="0" algn="l" rtl="0"/>
            <a:r>
              <a:rPr lang="en-GB" sz="2400" b="1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Slide 3 – Introduction to Bowlby’s Attachment Theory</a:t>
            </a:r>
            <a:endParaRPr lang="en-GB" sz="2400" b="1" i="0" kern="1200" spc="0" baseline="0">
              <a:solidFill>
                <a:srgbClr val="000000"/>
              </a:solidFill>
              <a:latin typeface="Aptos"/>
            </a:endParaRPr>
          </a:p>
          <a:p>
            <a:pPr marL="0" indent="0" algn="l" rtl="0"/>
            <a:endParaRPr lang="en-GB" sz="2400"/>
          </a:p>
          <a:p>
            <a:pPr marL="347345" indent="-347345" algn="l" rtl="0">
              <a:buFont typeface="Arial"/>
              <a:buChar char="•"/>
            </a:pPr>
            <a:r>
              <a:rPr lang="en-GB" sz="24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According to Bowlby (1969), children are naturally driven to form attachments.</a:t>
            </a:r>
            <a:endParaRPr lang="en-GB" sz="2400" b="0" i="0" kern="1200" spc="0" baseline="0">
              <a:solidFill>
                <a:srgbClr val="000000"/>
              </a:solidFill>
              <a:latin typeface="Aptos"/>
            </a:endParaRPr>
          </a:p>
          <a:p>
            <a:pPr marL="347345" indent="-347345" algn="l" rtl="0">
              <a:buFont typeface="Arial"/>
              <a:buChar char="•"/>
            </a:pPr>
            <a:endParaRPr lang="en-GB" sz="2400"/>
          </a:p>
          <a:p>
            <a:pPr marL="347345" indent="-347345" algn="l" rtl="0">
              <a:buFont typeface="Arial"/>
              <a:buChar char="•"/>
            </a:pPr>
            <a:r>
              <a:rPr lang="en-GB" sz="24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Ainsworth (1978) found that attachment gives children a sense of security, which helps them explore their surroundings.</a:t>
            </a:r>
            <a:endParaRPr lang="en-GB" sz="2400" b="0" i="0" kern="1200" spc="0" baseline="0">
              <a:solidFill>
                <a:srgbClr val="000000"/>
              </a:solidFill>
              <a:latin typeface="Aptos"/>
            </a:endParaRPr>
          </a:p>
          <a:p>
            <a:pPr marL="347345" indent="-347345" algn="l" rtl="0">
              <a:buFont typeface="Arial"/>
              <a:buChar char="•"/>
            </a:pPr>
            <a:endParaRPr lang="en-GB" sz="2400"/>
          </a:p>
          <a:p>
            <a:pPr marL="347345" indent="-347345" algn="l" rtl="0">
              <a:buFont typeface="Arial"/>
              <a:buChar char="•"/>
            </a:pPr>
            <a:r>
              <a:rPr lang="en-GB" sz="24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Bowlby (1973) suggested that there is a key period in early childhood when forming attachments is especially important.</a:t>
            </a:r>
            <a:endParaRPr lang="en-GB" sz="2400" b="0" i="0" kern="1200" spc="0" baseline="0">
              <a:solidFill>
                <a:srgbClr val="000000"/>
              </a:solidFill>
              <a:latin typeface="Aptos"/>
            </a:endParaRPr>
          </a:p>
          <a:p>
            <a:pPr marL="347345" indent="-347345" algn="l" rtl="0">
              <a:buFont typeface="Arial"/>
              <a:buChar char="•"/>
            </a:pPr>
            <a:endParaRPr lang="en-GB" sz="2400"/>
          </a:p>
          <a:p>
            <a:pPr marL="347345" indent="-347345" algn="l" rtl="0">
              <a:buFont typeface="Arial"/>
              <a:buChar char="•"/>
            </a:pPr>
            <a:r>
              <a:rPr lang="en-GB" sz="24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Bretherton (1992) explained that our early attachments shape the way we relate to others later in life.</a:t>
            </a:r>
            <a:endParaRPr lang="en-GB" sz="2400" b="0" i="0" kern="1200" spc="0" baseline="0">
              <a:solidFill>
                <a:srgbClr val="000000"/>
              </a:solidFill>
              <a:latin typeface="Aptos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4622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824830E-94EB-FE73-1EF7-800984533F57}"/>
              </a:ext>
            </a:extLst>
          </p:cNvPr>
          <p:cNvSpPr txBox="1"/>
          <p:nvPr/>
        </p:nvSpPr>
        <p:spPr>
          <a:xfrm>
            <a:off x="401053" y="-6684"/>
            <a:ext cx="11256210" cy="62786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indent="0" algn="l" rtl="0"/>
            <a:r>
              <a:rPr lang="en-GB" sz="2400" b="1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Slide 4 – Key Concepts</a:t>
            </a:r>
            <a:endParaRPr lang="en-GB" sz="2400" b="1" i="0" kern="1200" spc="0" baseline="0">
              <a:solidFill>
                <a:srgbClr val="000000"/>
              </a:solidFill>
              <a:latin typeface="Aptos"/>
            </a:endParaRPr>
          </a:p>
          <a:p>
            <a:pPr marL="0" indent="0" algn="l" rtl="0"/>
            <a:endParaRPr lang="en-GB" sz="2400"/>
          </a:p>
          <a:p>
            <a:pPr marL="0" indent="0" algn="l" rtl="0"/>
            <a:endParaRPr lang="en-GB" sz="2400"/>
          </a:p>
          <a:p>
            <a:pPr marL="347345" indent="-347345" algn="l" rtl="0">
              <a:buFont typeface="Arial"/>
              <a:buChar char="•"/>
            </a:pPr>
            <a:r>
              <a:rPr lang="en-GB" sz="24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Ainsworth (1978) described the difference between secure and insecure attachment.</a:t>
            </a:r>
            <a:endParaRPr lang="en-GB" sz="2400" b="0" i="0" kern="1200" spc="0" baseline="0">
              <a:solidFill>
                <a:srgbClr val="000000"/>
              </a:solidFill>
              <a:latin typeface="Aptos"/>
            </a:endParaRPr>
          </a:p>
          <a:p>
            <a:pPr marL="347345" indent="-347345" algn="l" rtl="0">
              <a:buFont typeface="Arial"/>
              <a:buChar char="•"/>
            </a:pPr>
            <a:endParaRPr lang="en-GB" sz="2400"/>
          </a:p>
          <a:p>
            <a:pPr marL="347345" indent="-347345" algn="l" rtl="0">
              <a:buFont typeface="Arial"/>
              <a:buChar char="•"/>
            </a:pPr>
            <a:endParaRPr lang="en-GB" sz="2400"/>
          </a:p>
          <a:p>
            <a:pPr marL="347345" indent="-347345" algn="l" rtl="0">
              <a:buFont typeface="Arial"/>
              <a:buChar char="•"/>
            </a:pPr>
            <a:r>
              <a:rPr lang="en-GB" sz="24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Bowlby (1969) explained how children seek closeness and feel distress when separated from caregivers.</a:t>
            </a:r>
            <a:endParaRPr lang="en-GB" sz="2400" b="0" i="0" kern="1200" spc="0" baseline="0">
              <a:solidFill>
                <a:srgbClr val="000000"/>
              </a:solidFill>
              <a:latin typeface="Aptos"/>
            </a:endParaRPr>
          </a:p>
          <a:p>
            <a:pPr marL="347345" indent="-347345" algn="l" rtl="0">
              <a:buFont typeface="Arial"/>
              <a:buChar char="•"/>
            </a:pPr>
            <a:endParaRPr lang="en-GB" sz="2400"/>
          </a:p>
          <a:p>
            <a:pPr marL="347345" indent="-347345" algn="l" rtl="0">
              <a:buFont typeface="Arial"/>
              <a:buChar char="•"/>
            </a:pPr>
            <a:endParaRPr lang="en-GB" sz="2400"/>
          </a:p>
          <a:p>
            <a:pPr marL="347345" indent="-347345" algn="l" rtl="0">
              <a:buFont typeface="Arial"/>
              <a:buChar char="•"/>
            </a:pPr>
            <a:r>
              <a:rPr lang="en-GB" sz="24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Cassidy (2008) highlighted that children need caregivers who are consistent and sensitive to their needs.</a:t>
            </a:r>
            <a:endParaRPr lang="en-GB" sz="2400" b="0" i="0" kern="1200" spc="0" baseline="0">
              <a:solidFill>
                <a:srgbClr val="000000"/>
              </a:solidFill>
              <a:latin typeface="Aptos"/>
            </a:endParaRPr>
          </a:p>
          <a:p>
            <a:pPr marL="347345" indent="-347345" algn="l" rtl="0">
              <a:buFont typeface="Arial"/>
              <a:buChar char="•"/>
            </a:pPr>
            <a:endParaRPr lang="en-GB" sz="2400"/>
          </a:p>
          <a:p>
            <a:pPr marL="0" indent="0" algn="l" rtl="0"/>
            <a:r>
              <a:rPr lang="en-GB" sz="24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Bretherton (1992) noted that children can form attachments to more than one caregiver.</a:t>
            </a:r>
            <a:endParaRPr lang="en-GB" sz="2400" b="0" i="0" kern="1200" spc="0" baseline="0">
              <a:solidFill>
                <a:srgbClr val="000000"/>
              </a:solidFill>
              <a:latin typeface="Aptos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2369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A3A6E36-F7D5-4AEB-0BDB-52C3C8017E48}"/>
              </a:ext>
            </a:extLst>
          </p:cNvPr>
          <p:cNvSpPr txBox="1"/>
          <p:nvPr/>
        </p:nvSpPr>
        <p:spPr>
          <a:xfrm>
            <a:off x="360948" y="354263"/>
            <a:ext cx="11496841" cy="46782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indent="0" algn="l" rtl="0"/>
            <a:r>
              <a:rPr lang="en-GB" sz="2800" b="1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Slide 5 – Relevance to Early Years Settings</a:t>
            </a:r>
            <a:endParaRPr lang="en-GB" sz="2800" b="1" i="0" kern="1200" spc="0" baseline="0">
              <a:solidFill>
                <a:srgbClr val="000000"/>
              </a:solidFill>
              <a:latin typeface="Aptos"/>
            </a:endParaRPr>
          </a:p>
          <a:p>
            <a:pPr marL="0" indent="0" algn="l" rtl="0"/>
            <a:endParaRPr lang="en-GB" sz="2800"/>
          </a:p>
          <a:p>
            <a:pPr marL="0" indent="0" algn="l" rtl="0"/>
            <a:endParaRPr lang="en-GB" sz="2800"/>
          </a:p>
          <a:p>
            <a:pPr marL="347345" indent="-347345" algn="l" rtl="0">
              <a:buFont typeface="Arial"/>
              <a:buChar char="•"/>
            </a:pPr>
            <a:r>
              <a:rPr lang="en-GB" sz="28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Describes how children may experience separation anxiety during transitions (Belsky, 2020).</a:t>
            </a:r>
            <a:endParaRPr lang="en-GB" sz="2800" b="0" i="0" kern="1200" spc="0" baseline="0">
              <a:solidFill>
                <a:srgbClr val="000000"/>
              </a:solidFill>
              <a:latin typeface="Aptos"/>
            </a:endParaRPr>
          </a:p>
          <a:p>
            <a:pPr marL="0" indent="0" algn="l" rtl="0"/>
            <a:endParaRPr lang="en-GB" sz="2800"/>
          </a:p>
          <a:p>
            <a:pPr marL="347345" indent="-347345" algn="l" rtl="0">
              <a:buFont typeface="Arial"/>
              <a:buChar char="•"/>
            </a:pPr>
            <a:r>
              <a:rPr lang="en-GB" sz="28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Highlights the importance of the key person approach (EYFS, 2024).</a:t>
            </a:r>
            <a:endParaRPr lang="en-GB" sz="2800" b="0" i="0" kern="1200" spc="0" baseline="0">
              <a:solidFill>
                <a:srgbClr val="000000"/>
              </a:solidFill>
              <a:latin typeface="Aptos"/>
            </a:endParaRPr>
          </a:p>
          <a:p>
            <a:pPr marL="0" indent="0" algn="l" rtl="0"/>
            <a:endParaRPr lang="en-GB" sz="2800"/>
          </a:p>
          <a:p>
            <a:pPr marL="347345" indent="-347345" algn="l" rtl="0">
              <a:buFont typeface="Arial"/>
              <a:buChar char="•"/>
            </a:pPr>
            <a:r>
              <a:rPr lang="en-GB" sz="28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Encourages practitioners to see behaviour as a form of communication (Cassidy, 2008).</a:t>
            </a:r>
            <a:endParaRPr lang="en-GB" sz="2800" b="0" i="0" kern="1200" spc="0" baseline="0">
              <a:solidFill>
                <a:srgbClr val="000000"/>
              </a:solidFill>
              <a:latin typeface="Aptos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3631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ADA5D3D-A453-551B-0E70-7AC5D9C06F49}"/>
              </a:ext>
            </a:extLst>
          </p:cNvPr>
          <p:cNvSpPr txBox="1"/>
          <p:nvPr/>
        </p:nvSpPr>
        <p:spPr>
          <a:xfrm>
            <a:off x="227264" y="220579"/>
            <a:ext cx="11296314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indent="0" algn="l" rtl="0"/>
            <a:r>
              <a:rPr lang="en-GB" sz="2400" b="1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Slide 6: How the Theory Relates to Shona</a:t>
            </a:r>
            <a:endParaRPr lang="en-GB" sz="2400" b="1" i="0" kern="1200" spc="0" baseline="0">
              <a:solidFill>
                <a:srgbClr val="000000"/>
              </a:solidFill>
              <a:latin typeface="Aptos"/>
            </a:endParaRPr>
          </a:p>
          <a:p>
            <a:pPr marL="0" indent="0" algn="l" rtl="0"/>
            <a:endParaRPr lang="en-GB" sz="2400"/>
          </a:p>
          <a:p>
            <a:pPr marL="347345" indent="-347345" algn="l" rtl="0">
              <a:buFont typeface="Arial"/>
              <a:buChar char="•"/>
            </a:pPr>
            <a:r>
              <a:rPr lang="en-GB" sz="24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When Shona feels anxious, her attachment system is activated (Bowlby, 1973).</a:t>
            </a:r>
            <a:endParaRPr lang="en-GB" sz="2400" b="0" i="0" kern="1200" spc="0" baseline="0">
              <a:solidFill>
                <a:srgbClr val="000000"/>
              </a:solidFill>
              <a:latin typeface="Aptos"/>
            </a:endParaRPr>
          </a:p>
          <a:p>
            <a:pPr marL="0" indent="0" algn="l" rtl="0"/>
            <a:endParaRPr lang="en-GB" sz="2400"/>
          </a:p>
          <a:p>
            <a:pPr marL="347345" indent="-347345" algn="l" rtl="0">
              <a:buFont typeface="Arial"/>
              <a:buChar char="•"/>
            </a:pPr>
            <a:r>
              <a:rPr lang="en-GB" sz="24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Because Shona has limited speech, she relies more on non-verbal ways to seek comfort.</a:t>
            </a:r>
            <a:endParaRPr lang="en-GB" sz="2400" b="0" i="0" kern="1200" spc="0" baseline="0">
              <a:solidFill>
                <a:srgbClr val="000000"/>
              </a:solidFill>
              <a:latin typeface="Aptos"/>
            </a:endParaRPr>
          </a:p>
          <a:p>
            <a:pPr marL="347345" indent="-347345" algn="l" rtl="0">
              <a:buFont typeface="Arial"/>
              <a:buChar char="•"/>
            </a:pPr>
            <a:endParaRPr lang="en-GB" sz="2400"/>
          </a:p>
          <a:p>
            <a:pPr marL="347345" indent="-347345" algn="l" rtl="0">
              <a:buFont typeface="Arial"/>
              <a:buChar char="•"/>
            </a:pPr>
            <a:r>
              <a:rPr lang="en-GB" sz="24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Shona avoids playing in groups, which suggests she does not yet feel secure enough to explore (Ainsworth, 1978).</a:t>
            </a:r>
            <a:endParaRPr lang="en-GB" sz="2400" b="0" i="0" kern="1200" spc="0" baseline="0">
              <a:solidFill>
                <a:srgbClr val="000000"/>
              </a:solidFill>
              <a:latin typeface="Aptos"/>
            </a:endParaRPr>
          </a:p>
          <a:p>
            <a:pPr marL="347345" indent="-347345" algn="l" rtl="0">
              <a:buFont typeface="Arial"/>
              <a:buChar char="•"/>
            </a:pPr>
            <a:endParaRPr lang="en-GB" sz="2400"/>
          </a:p>
          <a:p>
            <a:pPr marL="347345" indent="-347345" algn="l" rtl="0">
              <a:buFont typeface="Arial"/>
              <a:buChar char="•"/>
            </a:pPr>
            <a:r>
              <a:rPr lang="en-GB" sz="24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The new nursery is an unfamiliar environment for Shona, which affects her sense of attachment.</a:t>
            </a:r>
            <a:endParaRPr lang="en-GB" sz="2400" b="0" i="0" kern="1200" spc="0" baseline="0">
              <a:solidFill>
                <a:srgbClr val="000000"/>
              </a:solidFill>
              <a:latin typeface="Aptos"/>
            </a:endParaRPr>
          </a:p>
          <a:p>
            <a:pPr algn="ctr"/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7544425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637FB3B-2CA4-4E73-EEF6-2A93545BC4FB}"/>
              </a:ext>
            </a:extLst>
          </p:cNvPr>
          <p:cNvSpPr txBox="1"/>
          <p:nvPr/>
        </p:nvSpPr>
        <p:spPr>
          <a:xfrm>
            <a:off x="200527" y="207211"/>
            <a:ext cx="11617157" cy="40626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indent="0" algn="l" rtl="0"/>
            <a:r>
              <a:rPr lang="en-GB" sz="2400" b="1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Slide 7 – Shona’s Developmental Needs</a:t>
            </a:r>
            <a:endParaRPr lang="en-GB" sz="2400" b="1" i="0" kern="1200" spc="0" baseline="0">
              <a:solidFill>
                <a:srgbClr val="000000"/>
              </a:solidFill>
              <a:latin typeface="Aptos"/>
            </a:endParaRPr>
          </a:p>
          <a:p>
            <a:pPr marL="0" indent="0" algn="l" rtl="0"/>
            <a:endParaRPr lang="en-GB" sz="2400"/>
          </a:p>
          <a:p>
            <a:pPr marL="0" indent="0" algn="l" rtl="0"/>
            <a:r>
              <a:rPr lang="en-GB" sz="24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For emotional development, Shona needs predictable routines and help with co-regulation.</a:t>
            </a:r>
          </a:p>
          <a:p>
            <a:pPr marL="0" indent="0" algn="l" rtl="0"/>
            <a:endParaRPr lang="en-GB" sz="2400"/>
          </a:p>
          <a:p>
            <a:pPr marL="0" indent="0" algn="l" rtl="0"/>
            <a:r>
              <a:rPr lang="en-GB" sz="2400" b="1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 Socially, </a:t>
            </a:r>
            <a:r>
              <a:rPr lang="en-GB" sz="24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she benefits from support during peer interactions.</a:t>
            </a:r>
          </a:p>
          <a:p>
            <a:pPr marL="0" indent="0" algn="l" rtl="0"/>
            <a:endParaRPr lang="en-GB" sz="2400"/>
          </a:p>
          <a:p>
            <a:pPr marL="0" indent="0" algn="l" rtl="0"/>
            <a:r>
              <a:rPr lang="en-GB" sz="2400" b="1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Cognitively, a</a:t>
            </a:r>
            <a:r>
              <a:rPr lang="en-GB" sz="24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 calm environment helps reduce Shona’s stress (Belsky, 2020).</a:t>
            </a:r>
          </a:p>
          <a:p>
            <a:pPr marL="0" indent="0" algn="l" rtl="0"/>
            <a:endParaRPr lang="en-GB" sz="2400"/>
          </a:p>
          <a:p>
            <a:pPr marL="0" indent="0" algn="l" rtl="0"/>
            <a:r>
              <a:rPr lang="en-GB" sz="2400" b="1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Physically,</a:t>
            </a:r>
            <a:r>
              <a:rPr lang="en-GB" sz="24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 sensory play can help her manage anxiety.</a:t>
            </a:r>
            <a:endParaRPr lang="en-GB" sz="2400" b="0" i="0" kern="1200" spc="0" baseline="0">
              <a:solidFill>
                <a:srgbClr val="000000"/>
              </a:solidFill>
              <a:latin typeface="Aptos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2907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0356BFE-5122-FC92-9D0A-E9568F8CEA9F}"/>
              </a:ext>
            </a:extLst>
          </p:cNvPr>
          <p:cNvSpPr txBox="1"/>
          <p:nvPr/>
        </p:nvSpPr>
        <p:spPr>
          <a:xfrm>
            <a:off x="360948" y="233947"/>
            <a:ext cx="11202736" cy="64633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indent="0" algn="l" rtl="0"/>
            <a:r>
              <a:rPr lang="en-GB" b="1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Slide 8: Attachment-Based Strategies</a:t>
            </a:r>
            <a:endParaRPr lang="en-GB" b="1" i="0" kern="1200" spc="0" baseline="0">
              <a:solidFill>
                <a:srgbClr val="000000"/>
              </a:solidFill>
              <a:latin typeface="Aptos"/>
            </a:endParaRPr>
          </a:p>
          <a:p>
            <a:pPr marL="0" indent="0" algn="l" rtl="0"/>
            <a:r>
              <a:rPr lang="en-GB" b="1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Key Person Approach</a:t>
            </a:r>
            <a:endParaRPr lang="en-GB" b="1" i="0" kern="1200" spc="0" baseline="0">
              <a:solidFill>
                <a:srgbClr val="000000"/>
              </a:solidFill>
              <a:latin typeface="Aptos"/>
            </a:endParaRPr>
          </a:p>
          <a:p>
            <a:pPr marL="0" indent="0" algn="l" rtl="0"/>
            <a:endParaRPr lang="en-GB"/>
          </a:p>
          <a:p>
            <a:pPr marL="347345" indent="-347345" algn="l" rtl="0">
              <a:buFont typeface="Arial"/>
              <a:buChar char="•"/>
            </a:pPr>
            <a:r>
              <a:rPr lang="en-GB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A consistent practitioner supports children (EYFS, 2024)</a:t>
            </a:r>
            <a:endParaRPr lang="en-GB" b="0" i="0" kern="1200" spc="0" baseline="0">
              <a:solidFill>
                <a:srgbClr val="000000"/>
              </a:solidFill>
              <a:latin typeface="Aptos"/>
            </a:endParaRPr>
          </a:p>
          <a:p>
            <a:pPr marL="347345" indent="-347345" algn="l" rtl="0">
              <a:buFont typeface="Arial"/>
              <a:buChar char="•"/>
            </a:pPr>
            <a:endParaRPr lang="en-GB"/>
          </a:p>
          <a:p>
            <a:pPr marL="347345" indent="-347345" algn="l" rtl="0">
              <a:buFont typeface="Arial"/>
              <a:buChar char="•"/>
            </a:pPr>
            <a:r>
              <a:rPr lang="en-GB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Practitioners offer warm and responsive interactions (Cassidy, 2008)</a:t>
            </a:r>
            <a:endParaRPr lang="en-GB" b="0" i="0" kern="1200" spc="0" baseline="0">
              <a:solidFill>
                <a:srgbClr val="000000"/>
              </a:solidFill>
              <a:latin typeface="Aptos"/>
            </a:endParaRPr>
          </a:p>
          <a:p>
            <a:pPr marL="0" indent="0" algn="l" rtl="0"/>
            <a:endParaRPr lang="en-GB"/>
          </a:p>
          <a:p>
            <a:pPr marL="347345" indent="-347345" algn="l" rtl="0">
              <a:buFont typeface="Arial"/>
              <a:buChar char="•"/>
            </a:pPr>
            <a:r>
              <a:rPr lang="en-GB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Children can bring a familiar object from home to help them feel secure</a:t>
            </a:r>
            <a:endParaRPr lang="en-GB" b="0" i="0" kern="1200" spc="0" baseline="0">
              <a:solidFill>
                <a:srgbClr val="000000"/>
              </a:solidFill>
              <a:latin typeface="Aptos"/>
            </a:endParaRPr>
          </a:p>
          <a:p>
            <a:pPr marL="0" indent="0" algn="l" rtl="0"/>
            <a:endParaRPr lang="en-GB"/>
          </a:p>
          <a:p>
            <a:pPr marL="0" indent="0" algn="l" rtl="0"/>
            <a:r>
              <a:rPr lang="en-GB" b="1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Supporting Children During Separation</a:t>
            </a:r>
            <a:endParaRPr lang="en-GB" b="1" i="0" kern="1200" spc="0" baseline="0">
              <a:solidFill>
                <a:srgbClr val="000000"/>
              </a:solidFill>
              <a:latin typeface="Aptos"/>
            </a:endParaRPr>
          </a:p>
          <a:p>
            <a:pPr marL="0" indent="0" algn="l" rtl="0"/>
            <a:endParaRPr lang="en-GB"/>
          </a:p>
          <a:p>
            <a:pPr marL="347345" indent="-347345" algn="l" rtl="0">
              <a:buFont typeface="Arial"/>
              <a:buChar char="•"/>
            </a:pPr>
            <a:r>
              <a:rPr lang="en-GB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Allow children to settle in gradually (Bowlby, 1973</a:t>
            </a:r>
            <a:endParaRPr lang="en-GB" b="0" i="0" kern="1200" spc="0" baseline="0">
              <a:solidFill>
                <a:srgbClr val="000000"/>
              </a:solidFill>
              <a:latin typeface="Aptos"/>
            </a:endParaRPr>
          </a:p>
          <a:p>
            <a:pPr marL="0" indent="0" algn="l" rtl="0"/>
            <a:endParaRPr lang="en-GB"/>
          </a:p>
          <a:p>
            <a:pPr marL="347345" indent="-347345" algn="l" rtl="0">
              <a:buFont typeface="Arial"/>
              <a:buChar char="•"/>
            </a:pPr>
            <a:r>
              <a:rPr lang="en-GB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Establish a clear and consistent goodbye routine</a:t>
            </a:r>
            <a:endParaRPr lang="en-GB" b="0" i="0" kern="1200" spc="0" baseline="0">
              <a:solidFill>
                <a:srgbClr val="000000"/>
              </a:solidFill>
              <a:latin typeface="Aptos"/>
            </a:endParaRPr>
          </a:p>
          <a:p>
            <a:pPr marL="347345" indent="-347345" algn="l" rtl="0">
              <a:buFont typeface="Arial"/>
              <a:buChar char="•"/>
            </a:pPr>
            <a:endParaRPr lang="en-GB"/>
          </a:p>
          <a:p>
            <a:pPr marL="347345" indent="-347345" algn="l" rtl="0">
              <a:buFont typeface="Arial"/>
              <a:buChar char="•"/>
            </a:pPr>
            <a:r>
              <a:rPr lang="en-GB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Help children understand and manage their emotions</a:t>
            </a:r>
            <a:endParaRPr lang="en-GB" b="0" i="0" kern="1200" spc="0" baseline="0">
              <a:solidFill>
                <a:srgbClr val="000000"/>
              </a:solidFill>
              <a:latin typeface="Aptos"/>
            </a:endParaRPr>
          </a:p>
          <a:p>
            <a:pPr marL="0" indent="0" algn="l" rtl="0"/>
            <a:endParaRPr lang="en-GB"/>
          </a:p>
          <a:p>
            <a:pPr marL="0" indent="0" algn="l" rtl="0"/>
            <a:r>
              <a:rPr lang="en-GB" b="1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Play and Communication</a:t>
            </a:r>
            <a:endParaRPr lang="en-GB" b="1" i="0" kern="1200" spc="0" baseline="0">
              <a:solidFill>
                <a:srgbClr val="000000"/>
              </a:solidFill>
              <a:latin typeface="Aptos"/>
            </a:endParaRPr>
          </a:p>
          <a:p>
            <a:pPr marL="0" indent="0" algn="l" rtl="0"/>
            <a:endParaRPr lang="en-GB"/>
          </a:p>
          <a:p>
            <a:pPr marL="347345" indent="-347345" algn="l" rtl="0">
              <a:buFont typeface="Arial"/>
              <a:buChar char="•"/>
            </a:pPr>
            <a:r>
              <a:rPr lang="en-GB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Adults support children’s play to encourage learning and connection</a:t>
            </a:r>
            <a:endParaRPr lang="en-GB" b="0" i="0" kern="1200" spc="0" baseline="0">
              <a:solidFill>
                <a:srgbClr val="000000"/>
              </a:solidFill>
              <a:latin typeface="Aptos"/>
            </a:endParaRPr>
          </a:p>
          <a:p>
            <a:pPr marL="347345" indent="-347345" algn="l" rtl="0">
              <a:buFont typeface="Arial"/>
              <a:buChar char="•"/>
            </a:pPr>
            <a:r>
              <a:rPr lang="en-GB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Use visual routines to help children understand daily activities.</a:t>
            </a:r>
            <a:endParaRPr lang="en-GB" b="0" i="0" kern="1200" spc="0" baseline="0">
              <a:solidFill>
                <a:srgbClr val="000000"/>
              </a:solidFill>
              <a:latin typeface="Aptos"/>
            </a:endParaRPr>
          </a:p>
          <a:p>
            <a:pPr marL="347345" indent="-347345" algn="l" rtl="0">
              <a:buFont typeface="Arial"/>
              <a:buChar char="•"/>
            </a:pPr>
            <a:r>
              <a:rPr lang="en-GB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Use simple language and comment on what children are doing (Open University, n.d.)</a:t>
            </a:r>
            <a:endParaRPr lang="en-GB" b="0" i="0" kern="1200" spc="0" baseline="0">
              <a:solidFill>
                <a:srgbClr val="000000"/>
              </a:solidFill>
              <a:latin typeface="Aptos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6673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05802C1-FCCC-70E6-AD70-21E5FAE64D4C}"/>
              </a:ext>
            </a:extLst>
          </p:cNvPr>
          <p:cNvSpPr txBox="1"/>
          <p:nvPr/>
        </p:nvSpPr>
        <p:spPr>
          <a:xfrm>
            <a:off x="160422" y="60159"/>
            <a:ext cx="11002209" cy="65435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indent="0" algn="l" rtl="0"/>
            <a:r>
              <a:rPr lang="en-GB" sz="1800" b="1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Slide </a:t>
            </a:r>
            <a:r>
              <a:rPr lang="en-GB" b="1">
                <a:solidFill>
                  <a:srgbClr val="000000"/>
                </a:solidFill>
                <a:latin typeface="Aptos"/>
              </a:rPr>
              <a:t>9</a:t>
            </a:r>
            <a:r>
              <a:rPr lang="en-GB" sz="1800" b="1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: Attachment-Based Strategies</a:t>
            </a:r>
          </a:p>
          <a:p>
            <a:pPr marL="0" indent="0" algn="l" rtl="0"/>
            <a:r>
              <a:rPr lang="en-GB" sz="1800" b="1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Key Person Approach</a:t>
            </a:r>
          </a:p>
          <a:p>
            <a:pPr marL="0" indent="0" algn="l" rtl="0"/>
            <a:endParaRPr lang="en-GB"/>
          </a:p>
          <a:p>
            <a:pPr marL="347345" indent="-347345" algn="l" rtl="0">
              <a:buFont typeface="Arial"/>
              <a:buChar char="•"/>
            </a:pPr>
            <a:r>
              <a:rPr lang="en-GB" sz="18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A consistent practitioner supports children (EYFS, 2024)</a:t>
            </a:r>
            <a:endParaRPr lang="en-GB" sz="1800" b="0" i="0" kern="1200" spc="0" baseline="0">
              <a:solidFill>
                <a:srgbClr val="000000"/>
              </a:solidFill>
              <a:latin typeface="Aptos"/>
            </a:endParaRPr>
          </a:p>
          <a:p>
            <a:pPr marL="347472" indent="-347472" algn="l" rtl="0">
              <a:buFont typeface="Arial"/>
              <a:buChar char="•"/>
            </a:pPr>
            <a:endParaRPr lang="en-GB"/>
          </a:p>
          <a:p>
            <a:pPr marL="347345" indent="-347345" algn="l" rtl="0">
              <a:buFont typeface="Arial"/>
              <a:buChar char="•"/>
            </a:pPr>
            <a:r>
              <a:rPr lang="en-GB" sz="18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Practitioners offer warm and responsive interactions (Cassidy, 2008)</a:t>
            </a:r>
            <a:endParaRPr lang="en-GB" sz="1800" b="0" i="0" kern="1200" spc="0" baseline="0">
              <a:solidFill>
                <a:srgbClr val="000000"/>
              </a:solidFill>
              <a:latin typeface="Aptos"/>
            </a:endParaRPr>
          </a:p>
          <a:p>
            <a:pPr marL="0" indent="0" algn="l" rtl="0"/>
            <a:endParaRPr lang="en-GB"/>
          </a:p>
          <a:p>
            <a:pPr marL="347345" indent="-347345" algn="l" rtl="0">
              <a:buFont typeface="Arial"/>
              <a:buChar char="•"/>
            </a:pPr>
            <a:r>
              <a:rPr lang="en-GB" sz="18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Children can bring a familiar object from home to help them feel secure</a:t>
            </a:r>
            <a:endParaRPr lang="en-GB" sz="1800" b="0" i="0" kern="1200" spc="0" baseline="0">
              <a:solidFill>
                <a:srgbClr val="000000"/>
              </a:solidFill>
              <a:latin typeface="Aptos"/>
            </a:endParaRPr>
          </a:p>
          <a:p>
            <a:pPr marL="0" indent="0" algn="l" rtl="0"/>
            <a:endParaRPr lang="en-GB"/>
          </a:p>
          <a:p>
            <a:pPr marL="0" indent="0" algn="l" rtl="0"/>
            <a:r>
              <a:rPr lang="en-GB" sz="1800" b="1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Supporting Children During Separation</a:t>
            </a:r>
          </a:p>
          <a:p>
            <a:pPr marL="0" indent="0" algn="l" rtl="0"/>
            <a:endParaRPr lang="en-GB"/>
          </a:p>
          <a:p>
            <a:pPr marL="347345" indent="-347345" algn="l" rtl="0">
              <a:buFont typeface="Arial"/>
              <a:buChar char="•"/>
            </a:pPr>
            <a:r>
              <a:rPr lang="en-GB" sz="18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Allow children to settle in gradually (Bowlby, 1973</a:t>
            </a:r>
            <a:endParaRPr lang="en-GB" sz="1800" b="0" i="0" kern="1200" spc="0" baseline="0">
              <a:solidFill>
                <a:srgbClr val="000000"/>
              </a:solidFill>
              <a:latin typeface="Aptos"/>
            </a:endParaRPr>
          </a:p>
          <a:p>
            <a:pPr marL="0" indent="0" algn="l" rtl="0"/>
            <a:endParaRPr lang="en-GB"/>
          </a:p>
          <a:p>
            <a:pPr marL="347345" indent="-347345" algn="l" rtl="0">
              <a:buFont typeface="Arial"/>
              <a:buChar char="•"/>
            </a:pPr>
            <a:r>
              <a:rPr lang="en-GB" sz="18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Establish a clear and consistent goodbye routine</a:t>
            </a:r>
            <a:endParaRPr lang="en-GB" sz="1800" b="0" i="0" kern="1200" spc="0" baseline="0">
              <a:solidFill>
                <a:srgbClr val="000000"/>
              </a:solidFill>
              <a:latin typeface="Aptos"/>
            </a:endParaRPr>
          </a:p>
          <a:p>
            <a:pPr marL="347472" indent="-347472" algn="l" rtl="0">
              <a:buFont typeface="Arial"/>
              <a:buChar char="•"/>
            </a:pPr>
            <a:endParaRPr lang="en-GB"/>
          </a:p>
          <a:p>
            <a:pPr marL="347345" indent="-347345" algn="l" rtl="0">
              <a:buFont typeface="Arial"/>
              <a:buChar char="•"/>
            </a:pPr>
            <a:r>
              <a:rPr lang="en-GB" sz="18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Help children understand and manage their emotions</a:t>
            </a:r>
            <a:endParaRPr lang="en-GB" sz="1800" b="0" i="0" kern="1200" spc="0" baseline="0">
              <a:solidFill>
                <a:srgbClr val="000000"/>
              </a:solidFill>
              <a:latin typeface="Aptos"/>
            </a:endParaRPr>
          </a:p>
          <a:p>
            <a:pPr marL="0" indent="0" algn="l" rtl="0"/>
            <a:endParaRPr lang="en-GB"/>
          </a:p>
          <a:p>
            <a:pPr marL="0" indent="0" algn="l" rtl="0"/>
            <a:r>
              <a:rPr lang="en-GB" sz="1800" b="1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Play and Communication</a:t>
            </a:r>
          </a:p>
          <a:p>
            <a:pPr marL="0" indent="0" algn="l" rtl="0"/>
            <a:endParaRPr lang="en-GB"/>
          </a:p>
          <a:p>
            <a:pPr marL="347345" indent="-347345" algn="l" rtl="0">
              <a:buFont typeface="Arial"/>
              <a:buChar char="•"/>
            </a:pPr>
            <a:r>
              <a:rPr lang="en-GB" sz="18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Adults support children’s play to encourage learning and connection</a:t>
            </a:r>
            <a:endParaRPr lang="en-GB" sz="1800" b="0" i="0" kern="1200" spc="0" baseline="0">
              <a:solidFill>
                <a:srgbClr val="000000"/>
              </a:solidFill>
              <a:latin typeface="Aptos"/>
            </a:endParaRPr>
          </a:p>
          <a:p>
            <a:pPr marL="347345" indent="-347345" algn="l" rtl="0">
              <a:buFont typeface="Arial"/>
              <a:buChar char="•"/>
            </a:pPr>
            <a:r>
              <a:rPr lang="en-GB" sz="18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Use visual routines to help children understand daily activities.</a:t>
            </a:r>
            <a:endParaRPr lang="en-GB" sz="1800" b="0" i="0" kern="1200" spc="0" baseline="0">
              <a:solidFill>
                <a:srgbClr val="000000"/>
              </a:solidFill>
              <a:latin typeface="Aptos"/>
            </a:endParaRPr>
          </a:p>
          <a:p>
            <a:pPr marL="347345" indent="-347345" algn="l" rtl="0">
              <a:buFont typeface="Arial"/>
              <a:buChar char="•"/>
            </a:pPr>
            <a:r>
              <a:rPr lang="en-GB" sz="18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Use simple language and comment on what children are doing (Open University, n.d.)</a:t>
            </a:r>
            <a:endParaRPr lang="en-GB" sz="1800" b="0" i="0" kern="1200" spc="0" baseline="0">
              <a:solidFill>
                <a:srgbClr val="000000"/>
              </a:solidFill>
              <a:latin typeface="Aptos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4476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3AC530A-97A0-88F5-148C-28F41EDB110B}"/>
              </a:ext>
            </a:extLst>
          </p:cNvPr>
          <p:cNvSpPr txBox="1"/>
          <p:nvPr/>
        </p:nvSpPr>
        <p:spPr>
          <a:xfrm>
            <a:off x="1042737" y="447842"/>
            <a:ext cx="10226841" cy="57246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indent="0" algn="l" rtl="0"/>
            <a:r>
              <a:rPr lang="en-GB" sz="2000" b="1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Slide 10 – Critical Evaluation</a:t>
            </a:r>
          </a:p>
          <a:p>
            <a:pPr marL="0" indent="0" algn="l" rtl="0"/>
            <a:r>
              <a:rPr lang="en-GB" sz="2000" b="1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Strengths</a:t>
            </a:r>
          </a:p>
          <a:p>
            <a:pPr marL="347472" indent="-347472" algn="l" rtl="0">
              <a:buFont typeface="Arial"/>
              <a:buChar char="•"/>
            </a:pPr>
            <a:r>
              <a:rPr lang="en-GB" sz="20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There is strong evidence supporting this theory (Cassidy, 2008).</a:t>
            </a:r>
          </a:p>
          <a:p>
            <a:pPr marL="347472" indent="-347472" algn="l" rtl="0">
              <a:buFont typeface="Arial"/>
              <a:buChar char="•"/>
            </a:pPr>
            <a:endParaRPr lang="en-GB"/>
          </a:p>
          <a:p>
            <a:pPr marL="347472" indent="-347472" algn="l" rtl="0">
              <a:buFont typeface="Arial"/>
              <a:buChar char="•"/>
            </a:pPr>
            <a:r>
              <a:rPr lang="en-GB" sz="20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The theory can be applied easily in real-world situations.</a:t>
            </a:r>
          </a:p>
          <a:p>
            <a:pPr marL="347472" indent="-347472" algn="l" rtl="0">
              <a:buFont typeface="Arial"/>
              <a:buChar char="•"/>
            </a:pPr>
            <a:endParaRPr lang="en-GB"/>
          </a:p>
          <a:p>
            <a:pPr marL="347472" indent="-347472" algn="l" rtl="0">
              <a:buFont typeface="Arial"/>
              <a:buChar char="•"/>
            </a:pPr>
            <a:r>
              <a:rPr lang="en-GB" sz="20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It also supports the idea of early intervention (Belsky, 2020).</a:t>
            </a:r>
          </a:p>
          <a:p>
            <a:pPr marL="0" indent="0" algn="l" rtl="0"/>
            <a:r>
              <a:rPr lang="en-GB" sz="2000" b="1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Limitations</a:t>
            </a:r>
          </a:p>
          <a:p>
            <a:pPr marL="0" indent="0" algn="l" rtl="0"/>
            <a:endParaRPr lang="en-GB"/>
          </a:p>
          <a:p>
            <a:pPr marL="347472" indent="-347472" algn="l" rtl="0">
              <a:buFont typeface="Arial"/>
              <a:buChar char="•"/>
            </a:pPr>
            <a:r>
              <a:rPr lang="en-GB" sz="20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The theory originally focused mainly on the mother as the primary caregiver (Bowlby, 1969).</a:t>
            </a:r>
          </a:p>
          <a:p>
            <a:pPr marL="347472" indent="-347472" algn="l" rtl="0">
              <a:buFont typeface="Arial"/>
              <a:buChar char="•"/>
            </a:pPr>
            <a:endParaRPr lang="en-GB"/>
          </a:p>
          <a:p>
            <a:pPr marL="347472" indent="-347472" algn="l" rtl="0">
              <a:buFont typeface="Arial"/>
              <a:buChar char="•"/>
            </a:pPr>
            <a:r>
              <a:rPr lang="en-GB" sz="20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Attachment classifications in the theory may reflect cultural bias (Ainsworth, 1978).</a:t>
            </a:r>
          </a:p>
          <a:p>
            <a:pPr marL="347472" indent="-347472" algn="l" rtl="0">
              <a:buFont typeface="Arial"/>
              <a:buChar char="•"/>
            </a:pPr>
            <a:endParaRPr lang="en-GB"/>
          </a:p>
          <a:p>
            <a:pPr marL="347472" indent="-347472" algn="l" rtl="0">
              <a:buFont typeface="Arial"/>
              <a:buChar char="•"/>
            </a:pPr>
            <a:r>
              <a:rPr lang="en-GB" sz="20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The theory may place too much emphasis on the idea of a 'critical period.’</a:t>
            </a:r>
          </a:p>
          <a:p>
            <a:pPr marL="0" indent="0" algn="l" rtl="0"/>
            <a:endParaRPr lang="en-GB"/>
          </a:p>
          <a:p>
            <a:pPr marL="347472" indent="-347472" algn="l" rtl="0">
              <a:buFont typeface="Arial"/>
              <a:buChar char="•"/>
            </a:pPr>
            <a:r>
              <a:rPr lang="en-GB" sz="20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Research on daycare suggests that children can form several secure attachments (Belsky, 2020).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7269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932651B-5B15-7AE0-7E39-F65242A4F7E7}"/>
              </a:ext>
            </a:extLst>
          </p:cNvPr>
          <p:cNvSpPr txBox="1"/>
          <p:nvPr/>
        </p:nvSpPr>
        <p:spPr>
          <a:xfrm>
            <a:off x="721895" y="675105"/>
            <a:ext cx="11202736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indent="0" algn="l" rtl="0"/>
            <a:r>
              <a:rPr lang="en-GB" sz="2400" b="1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Slide 11 – Conclusion</a:t>
            </a:r>
          </a:p>
          <a:p>
            <a:pPr marL="0" indent="0" algn="l" rtl="0"/>
            <a:endParaRPr lang="en-GB"/>
          </a:p>
          <a:p>
            <a:pPr marL="347472" indent="-347472" algn="l" rtl="0">
              <a:buFont typeface="Arial"/>
              <a:buChar char="•"/>
            </a:pPr>
            <a:r>
              <a:rPr lang="en-GB" sz="24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Bowlby’s theory helps us understand why Shona feels anxious and acts the way she does.</a:t>
            </a:r>
          </a:p>
          <a:p>
            <a:pPr marL="347472" indent="-347472" algn="l" rtl="0">
              <a:buFont typeface="Arial"/>
              <a:buChar char="•"/>
            </a:pPr>
            <a:endParaRPr lang="en-GB"/>
          </a:p>
          <a:p>
            <a:pPr marL="347472" indent="-347472" algn="l" rtl="0">
              <a:buFont typeface="Arial"/>
              <a:buChar char="•"/>
            </a:pPr>
            <a:r>
              <a:rPr lang="en-GB" sz="24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Using attachment-based strategies can support Shona’s emotional, social, cognitive, and physical well-being.</a:t>
            </a:r>
          </a:p>
          <a:p>
            <a:pPr marL="347472" indent="-347472" algn="l" rtl="0">
              <a:buFont typeface="Arial"/>
              <a:buChar char="•"/>
            </a:pPr>
            <a:endParaRPr lang="en-GB"/>
          </a:p>
          <a:p>
            <a:pPr marL="347472" indent="-347472" algn="l" rtl="0">
              <a:buFont typeface="Arial"/>
              <a:buChar char="•"/>
            </a:pPr>
            <a:r>
              <a:rPr lang="en-GB" sz="24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While this theory is helpful, it works best when combined with other ideas about development.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0123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45D7D8D-E84D-1108-B5D8-1AE30378FDE7}"/>
              </a:ext>
            </a:extLst>
          </p:cNvPr>
          <p:cNvSpPr txBox="1"/>
          <p:nvPr/>
        </p:nvSpPr>
        <p:spPr>
          <a:xfrm>
            <a:off x="588212" y="20053"/>
            <a:ext cx="11202735" cy="65248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indent="0" algn="l" rtl="0"/>
            <a:r>
              <a:rPr lang="en-GB" sz="2000" b="1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Slide 12 –  Reference List</a:t>
            </a:r>
            <a:endParaRPr lang="en-GB" sz="2000" b="1" i="0" kern="1200" spc="0" baseline="0">
              <a:solidFill>
                <a:srgbClr val="000000"/>
              </a:solidFill>
              <a:latin typeface="Aptos"/>
            </a:endParaRPr>
          </a:p>
          <a:p>
            <a:pPr marL="347345" indent="-347345" algn="l" rtl="0">
              <a:buFont typeface="Arial"/>
              <a:buChar char="•"/>
            </a:pPr>
            <a:r>
              <a:rPr lang="en-GB" sz="20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Ainsworth, M. (1978) </a:t>
            </a:r>
            <a:r>
              <a:rPr lang="en-GB" sz="2000" b="0" i="1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Patterns of Attachment.</a:t>
            </a:r>
            <a:r>
              <a:rPr lang="en-GB" sz="20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 Hillsdale: Erlbaum.</a:t>
            </a:r>
            <a:endParaRPr lang="en-GB" sz="2000" b="0" i="0" kern="1200" spc="0" baseline="0">
              <a:solidFill>
                <a:srgbClr val="000000"/>
              </a:solidFill>
              <a:latin typeface="Aptos"/>
            </a:endParaRPr>
          </a:p>
          <a:p>
            <a:pPr marL="347345" indent="-347345" algn="l" rtl="0">
              <a:buFont typeface="Arial"/>
              <a:buChar char="•"/>
            </a:pPr>
            <a:endParaRPr lang="en-GB" sz="2000"/>
          </a:p>
          <a:p>
            <a:pPr marL="347345" indent="-347345" algn="l" rtl="0">
              <a:buFont typeface="Arial"/>
              <a:buChar char="•"/>
            </a:pPr>
            <a:r>
              <a:rPr lang="en-GB" sz="20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Belsky, J. (2020) ‘Early day care and attachment security’, </a:t>
            </a:r>
            <a:r>
              <a:rPr lang="en-GB" sz="2000" b="0" i="1" kern="1200" spc="0" baseline="0" err="1">
                <a:solidFill>
                  <a:srgbClr val="000000"/>
                </a:solidFill>
                <a:latin typeface="Aptos"/>
                <a:ea typeface="+mn-ea"/>
                <a:cs typeface="+mn-cs"/>
              </a:rPr>
              <a:t>Encyclopedia</a:t>
            </a:r>
            <a:r>
              <a:rPr lang="en-GB" sz="2000" b="0" i="1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 on Early Childhood Development.</a:t>
            </a:r>
            <a:endParaRPr lang="en-GB" sz="2000" b="0" i="1" kern="1200" spc="0" baseline="0">
              <a:solidFill>
                <a:srgbClr val="000000"/>
              </a:solidFill>
              <a:latin typeface="Aptos"/>
            </a:endParaRPr>
          </a:p>
          <a:p>
            <a:pPr marL="347345" indent="-347345" algn="l" rtl="0">
              <a:buFont typeface="Arial"/>
              <a:buChar char="•"/>
            </a:pPr>
            <a:endParaRPr lang="en-GB" sz="2000"/>
          </a:p>
          <a:p>
            <a:pPr marL="347345" indent="-347345" algn="l" rtl="0">
              <a:buFont typeface="Arial"/>
              <a:buChar char="•"/>
            </a:pPr>
            <a:r>
              <a:rPr lang="en-GB" sz="20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Bowlby, J. (1969) </a:t>
            </a:r>
            <a:r>
              <a:rPr lang="en-GB" sz="2000" b="0" i="1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Attachment and Loss: Vol. 1. Attachment.</a:t>
            </a:r>
            <a:r>
              <a:rPr lang="en-GB" sz="20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 London: Hogarth Press.</a:t>
            </a:r>
            <a:endParaRPr lang="en-GB" sz="2000" b="0" i="0" kern="1200" spc="0" baseline="0">
              <a:solidFill>
                <a:srgbClr val="000000"/>
              </a:solidFill>
              <a:latin typeface="Aptos"/>
            </a:endParaRPr>
          </a:p>
          <a:p>
            <a:pPr marL="347345" indent="-347345" algn="l" rtl="0">
              <a:buFont typeface="Arial"/>
              <a:buChar char="•"/>
            </a:pPr>
            <a:endParaRPr lang="en-GB" sz="2000"/>
          </a:p>
          <a:p>
            <a:pPr marL="347345" indent="-347345" algn="l" rtl="0">
              <a:buFont typeface="Arial"/>
              <a:buChar char="•"/>
            </a:pPr>
            <a:r>
              <a:rPr lang="en-GB" sz="20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Bowlby, J. (1973) </a:t>
            </a:r>
            <a:r>
              <a:rPr lang="en-GB" sz="2000" b="0" i="1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Attachment and Loss: Vol. 2. Separation: Anxiety and Anger.</a:t>
            </a:r>
            <a:r>
              <a:rPr lang="en-GB" sz="20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 London: Hogarth Press.</a:t>
            </a:r>
            <a:endParaRPr lang="en-GB" sz="2000" b="0" i="0" kern="1200" spc="0" baseline="0">
              <a:solidFill>
                <a:srgbClr val="000000"/>
              </a:solidFill>
              <a:latin typeface="Aptos"/>
            </a:endParaRPr>
          </a:p>
          <a:p>
            <a:pPr marL="347345" indent="-347345" algn="l" rtl="0">
              <a:buFont typeface="Arial"/>
              <a:buChar char="•"/>
            </a:pPr>
            <a:endParaRPr lang="en-GB" sz="2000"/>
          </a:p>
          <a:p>
            <a:pPr marL="347345" indent="-347345" algn="l" rtl="0">
              <a:buFont typeface="Arial"/>
              <a:buChar char="•"/>
            </a:pPr>
            <a:r>
              <a:rPr lang="en-GB" sz="20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Bretherton, I. (1992) ‘The origins of attachment theory’, </a:t>
            </a:r>
            <a:r>
              <a:rPr lang="en-GB" sz="2000" b="0" i="1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Developmental Psychology</a:t>
            </a:r>
            <a:r>
              <a:rPr lang="en-GB" sz="20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, 28(5), pp. 759–775.</a:t>
            </a:r>
            <a:endParaRPr lang="en-GB" sz="2000" b="0" i="0" kern="1200" spc="0" baseline="0">
              <a:solidFill>
                <a:srgbClr val="000000"/>
              </a:solidFill>
              <a:latin typeface="Aptos"/>
            </a:endParaRPr>
          </a:p>
          <a:p>
            <a:pPr marL="347345" indent="-347345" algn="l" rtl="0">
              <a:buFont typeface="Arial"/>
              <a:buChar char="•"/>
            </a:pPr>
            <a:endParaRPr lang="en-GB" sz="2000"/>
          </a:p>
          <a:p>
            <a:pPr marL="347345" indent="-347345" algn="l" rtl="0">
              <a:buFont typeface="Arial"/>
              <a:buChar char="•"/>
            </a:pPr>
            <a:r>
              <a:rPr lang="en-GB" sz="20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Cassidy, J. (2008) ‘Attachment theory: A developmental perspective’, </a:t>
            </a:r>
            <a:r>
              <a:rPr lang="en-GB" sz="2000" b="0" i="1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Attachment &amp; Human Development</a:t>
            </a:r>
            <a:r>
              <a:rPr lang="en-GB" sz="20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, 10(3), pp. 261–272.</a:t>
            </a:r>
            <a:endParaRPr lang="en-GB" sz="2000" b="0" i="0" kern="1200" spc="0" baseline="0">
              <a:solidFill>
                <a:srgbClr val="000000"/>
              </a:solidFill>
              <a:latin typeface="Aptos"/>
            </a:endParaRPr>
          </a:p>
          <a:p>
            <a:pPr marL="347345" indent="-347345" algn="l" rtl="0">
              <a:buFont typeface="Arial"/>
              <a:buChar char="•"/>
            </a:pPr>
            <a:endParaRPr lang="en-GB" sz="2000"/>
          </a:p>
          <a:p>
            <a:pPr marL="347345" indent="-347345" algn="l" rtl="0">
              <a:buFont typeface="Arial"/>
              <a:buChar char="•"/>
            </a:pPr>
            <a:r>
              <a:rPr lang="en-GB" sz="2000" b="0" i="0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EYFS (2024) </a:t>
            </a:r>
            <a:r>
              <a:rPr lang="en-GB" sz="2000" b="0" i="1" kern="1200" spc="0" baseline="0">
                <a:solidFill>
                  <a:srgbClr val="000000"/>
                </a:solidFill>
                <a:latin typeface="Aptos"/>
                <a:ea typeface="+mn-ea"/>
                <a:cs typeface="+mn-cs"/>
              </a:rPr>
              <a:t>Statutory Framework for the Early Years Foundation Stage.</a:t>
            </a:r>
            <a:endParaRPr lang="en-GB" sz="2000" b="0" i="1" kern="1200" spc="0" baseline="0">
              <a:solidFill>
                <a:srgbClr val="000000"/>
              </a:solidFill>
              <a:latin typeface="Aptos"/>
            </a:endParaRPr>
          </a:p>
          <a:p>
            <a:pPr marL="347345" indent="-347345">
              <a:buFont typeface="Arial"/>
              <a:buChar char="•"/>
            </a:pPr>
            <a:endParaRPr lang="en-GB" sz="2000" i="1">
              <a:ea typeface="+mn-lt"/>
              <a:cs typeface="+mn-lt"/>
            </a:endParaRPr>
          </a:p>
          <a:p>
            <a:pPr marL="347345" indent="-347345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Open University (n.d.) ‘Attachment in the early years’, </a:t>
            </a:r>
            <a:r>
              <a:rPr lang="en-GB" sz="2000" i="1" err="1">
                <a:ea typeface="+mn-lt"/>
                <a:cs typeface="+mn-lt"/>
              </a:rPr>
              <a:t>OpenLearn</a:t>
            </a:r>
            <a:r>
              <a:rPr lang="en-GB" sz="2000">
                <a:ea typeface="+mn-lt"/>
                <a:cs typeface="+mn-lt"/>
              </a:rPr>
              <a:t>.</a:t>
            </a:r>
            <a:endParaRPr lang="en-GB" sz="2000" i="1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6682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987</Words>
  <Application>Microsoft Office PowerPoint</Application>
  <PresentationFormat>Widescreen</PresentationFormat>
  <Paragraphs>154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samson  boher joseph</dc:creator>
  <cp:lastModifiedBy>Samson Joseph (2523179)</cp:lastModifiedBy>
  <cp:revision>3</cp:revision>
  <dcterms:created xsi:type="dcterms:W3CDTF">2026-10-14T17:06:27Z</dcterms:created>
  <dcterms:modified xsi:type="dcterms:W3CDTF">2026-10-14T18:19:56Z</dcterms:modified>
</cp:coreProperties>
</file>