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notesMasterIdLst>
    <p:notesMasterId r:id="rId37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204cddbd-0cec-2d10-6648-4347a6c618c7}">
          <p14:sldIdLst>
            <p14:sldId id="256"/>
            <p14:sldId id="257"/>
            <p14:sldId id="258"/>
          </p14:sldIdLst>
        </p14:section>
        <p14:section name="Structure of the lungs" id="{0679fc0e-8a34-2a47-5048-9e5786083c2f}">
          <p14:sldIdLst>
            <p14:sldId id="259"/>
            <p14:sldId id="260"/>
            <p14:sldId id="261"/>
            <p14:sldId id="262"/>
          </p14:sldIdLst>
        </p14:section>
        <p14:section name="The journey of air" id="{493900a7-d624-791e-b5d3-d2c7df0b8df3}">
          <p14:sldIdLst>
            <p14:sldId id="263"/>
            <p14:sldId id="264"/>
            <p14:sldId id="265"/>
          </p14:sldIdLst>
        </p14:section>
        <p14:section name="How we breathe" id="{4f50971b-e030-c075-ae16-4b2f2bd3f85a}">
          <p14:sldIdLst>
            <p14:sldId id="266"/>
            <p14:sldId id="267"/>
            <p14:sldId id="268"/>
            <p14:sldId id="269"/>
            <p14:sldId id="270"/>
          </p14:sldIdLst>
        </p14:section>
        <p14:section name="Case study 1" id="{95f5b202-12fa-a4b0-1fcf-d58b5af037b4}">
          <p14:sldIdLst>
            <p14:sldId id="271"/>
            <p14:sldId id="272"/>
            <p14:sldId id="273"/>
          </p14:sldIdLst>
        </p14:section>
        <p14:section name="Lung diseases" id="{8dd671eb-0a95-a835-1553-c2d841342b49}">
          <p14:sldIdLst>
            <p14:sldId id="274"/>
            <p14:sldId id="275"/>
            <p14:sldId id="276"/>
          </p14:sldIdLst>
        </p14:section>
        <p14:section name="Care and prevention" id="{fa48c280-c25a-6ad5-ac44-ebb67d23a4c5}">
          <p14:sldIdLst>
            <p14:sldId id="277"/>
            <p14:sldId id="278"/>
            <p14:sldId id="279"/>
            <p14:sldId id="280"/>
            <p14:sldId id="281"/>
          </p14:sldIdLst>
        </p14:section>
        <p14:section name="Case study 2" id="{0ec5ae5e-2033-7e3b-c498-ddeb4c622c63}">
          <p14:sldIdLst>
            <p14:sldId id="282"/>
            <p14:sldId id="283"/>
            <p14:sldId id="284"/>
          </p14:sldIdLst>
        </p14:section>
        <p14:section name="Review" id="{2adc2b22-5bae-9886-daee-437f86b70c81}">
          <p14:sldIdLst>
            <p14:sldId id="285"/>
            <p14:sldId id="286"/>
            <p14:sldId id="287"/>
            <p14:sldId id="288"/>
            <p14:sldId id="289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notesMaster" Target="notesMasters/notesMaster1.xml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UW-Title-image-1.jpeg"/><Relationship Id="rId2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UW-Section-image-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UW-Content-image-1.jpe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W Title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02920" y="1417320"/>
            <a:ext cx="548640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2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02920" y="3017520"/>
            <a:ext cx="5486400" cy="1371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W Section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02920" y="2011680"/>
            <a:ext cx="566928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6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02920" y="3200400"/>
            <a:ext cx="566928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18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W Content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2"/>
                </a:solidFill>
              </a:defRPr>
            </a:lvl1pPr>
          </a:lstStyle>
          <a:p>
            <a:pPr algn="l" indent="0" marL="0">
              <a:buNone/>
            </a:pPr>
            <a:endParaRPr lang="en-US" sz="28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image" Target="../media/image-9-5.png"/><Relationship Id="rId6" Type="http://schemas.openxmlformats.org/officeDocument/2006/relationships/image" Target="../media/image-9-6.png"/><Relationship Id="rId7" Type="http://schemas.openxmlformats.org/officeDocument/2006/relationships/slideLayout" Target="../slideLayouts/slideLayout4.xml"/><Relationship Id="rId8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image" Target="../media/image-12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png"/><Relationship Id="rId3" Type="http://schemas.openxmlformats.org/officeDocument/2006/relationships/image" Target="../media/image-13-3.png"/><Relationship Id="rId4" Type="http://schemas.openxmlformats.org/officeDocument/2006/relationships/image" Target="../media/image-13-4.png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image" Target="../media/image-20-2.png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3" Type="http://schemas.openxmlformats.org/officeDocument/2006/relationships/image" Target="../media/image-21-3.png"/><Relationship Id="rId4" Type="http://schemas.openxmlformats.org/officeDocument/2006/relationships/image" Target="../media/image-21-4.png"/><Relationship Id="rId5" Type="http://schemas.openxmlformats.org/officeDocument/2006/relationships/image" Target="../media/image-21-5.png"/><Relationship Id="rId6" Type="http://schemas.openxmlformats.org/officeDocument/2006/relationships/image" Target="../media/image-21-6.png"/><Relationship Id="rId7" Type="http://schemas.openxmlformats.org/officeDocument/2006/relationships/slideLayout" Target="../slideLayouts/slideLayout4.xml"/><Relationship Id="rId8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image" Target="../media/image-22-2.png"/><Relationship Id="rId3" Type="http://schemas.openxmlformats.org/officeDocument/2006/relationships/image" Target="../media/image-22-3.png"/><Relationship Id="rId4" Type="http://schemas.openxmlformats.org/officeDocument/2006/relationships/image" Target="../media/image-22-4.png"/><Relationship Id="rId5" Type="http://schemas.openxmlformats.org/officeDocument/2006/relationships/image" Target="../media/image-22-5.png"/><Relationship Id="rId6" Type="http://schemas.openxmlformats.org/officeDocument/2006/relationships/image" Target="../media/image-22-6.png"/><Relationship Id="rId7" Type="http://schemas.openxmlformats.org/officeDocument/2006/relationships/slideLayout" Target="../slideLayouts/slideLayout4.xml"/><Relationship Id="rId8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image" Target="../media/image-23-2.png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png"/><Relationship Id="rId2" Type="http://schemas.openxmlformats.org/officeDocument/2006/relationships/image" Target="../media/image-24-2.png"/><Relationship Id="rId3" Type="http://schemas.openxmlformats.org/officeDocument/2006/relationships/image" Target="../media/image-24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5-1.png"/><Relationship Id="rId2" Type="http://schemas.openxmlformats.org/officeDocument/2006/relationships/image" Target="../media/image-25-2.png"/><Relationship Id="rId3" Type="http://schemas.openxmlformats.org/officeDocument/2006/relationships/image" Target="../media/image-25-3.png"/><Relationship Id="rId4" Type="http://schemas.openxmlformats.org/officeDocument/2006/relationships/image" Target="../media/image-25-4.png"/><Relationship Id="rId5" Type="http://schemas.openxmlformats.org/officeDocument/2006/relationships/image" Target="../media/image-25-5.png"/><Relationship Id="rId6" Type="http://schemas.openxmlformats.org/officeDocument/2006/relationships/image" Target="../media/image-25-6.png"/><Relationship Id="rId7" Type="http://schemas.openxmlformats.org/officeDocument/2006/relationships/slideLayout" Target="../slideLayouts/slideLayout4.xml"/><Relationship Id="rId8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image" Target="../media/image-26-2.png"/><Relationship Id="rId3" Type="http://schemas.openxmlformats.org/officeDocument/2006/relationships/image" Target="../media/image-26-3.png"/><Relationship Id="rId4" Type="http://schemas.openxmlformats.org/officeDocument/2006/relationships/image" Target="../media/image-26-4.png"/><Relationship Id="rId5" Type="http://schemas.openxmlformats.org/officeDocument/2006/relationships/image" Target="../media/image-26-5.png"/><Relationship Id="rId6" Type="http://schemas.openxmlformats.org/officeDocument/2006/relationships/image" Target="../media/image-26-6.png"/><Relationship Id="rId7" Type="http://schemas.openxmlformats.org/officeDocument/2006/relationships/image" Target="../media/image-26-7.png"/><Relationship Id="rId8" Type="http://schemas.openxmlformats.org/officeDocument/2006/relationships/image" Target="../media/image-26-8.png"/><Relationship Id="rId9" Type="http://schemas.openxmlformats.org/officeDocument/2006/relationships/slideLayout" Target="../slideLayouts/slideLayout4.xml"/><Relationship Id="rId10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8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c1YtXc_84A" TargetMode="External"/><Relationship Id="rId4" Type="http://schemas.openxmlformats.org/officeDocument/2006/relationships/hyperlink" Target="https://www.youtube.com/watch?v=-oHlcuS7AeU" TargetMode="External"/><Relationship Id="rId1" Type="http://schemas.openxmlformats.org/officeDocument/2006/relationships/image" Target="../media/image-30-1.png"/><Relationship Id="rId3" Type="http://schemas.openxmlformats.org/officeDocument/2006/relationships/image" Target="../media/image-30-2.png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1-1.png"/><Relationship Id="rId2" Type="http://schemas.openxmlformats.org/officeDocument/2006/relationships/image" Target="../media/image-31-2.png"/><Relationship Id="rId3" Type="http://schemas.openxmlformats.org/officeDocument/2006/relationships/image" Target="../media/image-31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02920" y="1417320"/>
            <a:ext cx="54864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Introduction to Physiology (BMHP5023)</a:t>
            </a:r>
            <a:endParaRPr lang="en-US" sz="32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02920" y="3017520"/>
            <a:ext cx="54864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Week 4 Session 2: The Respiratory System</a:t>
            </a:r>
            <a:endParaRPr lang="en-US" sz="2000" dirty="0"/>
          </a:p>
          <a:p>
            <a:pPr algn="l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Breathing, the lungs and gas exchange, made simple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What we will cover today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3931920" cy="1783080"/>
          </a:xfrm>
          <a:prstGeom prst="roundRect">
            <a:avLst>
              <a:gd name="adj" fmla="val 4103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417320"/>
            <a:ext cx="594360" cy="59436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006" y="1559966"/>
            <a:ext cx="309067" cy="309067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94360" y="2084832"/>
            <a:ext cx="3657600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The structure of the lungs</a:t>
            </a:r>
            <a:endParaRPr lang="en-US" sz="18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The main parts and what they look like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4663440" y="1280160"/>
            <a:ext cx="3931920" cy="1783080"/>
          </a:xfrm>
          <a:prstGeom prst="roundRect">
            <a:avLst>
              <a:gd name="adj" fmla="val 4103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4800600" y="1417320"/>
            <a:ext cx="594360" cy="59436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246" y="1559966"/>
            <a:ext cx="309067" cy="309067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4800600" y="2084832"/>
            <a:ext cx="3657600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3"/>
                </a:solidFill>
              </a:rPr>
              <a:t>The journey of air</a:t>
            </a:r>
            <a:endParaRPr lang="en-US" sz="18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From the nose all the way down to the air sacs</a:t>
            </a:r>
            <a:endParaRPr lang="en-US" sz="1800" dirty="0"/>
          </a:p>
        </p:txBody>
      </p:sp>
      <p:sp>
        <p:nvSpPr>
          <p:cNvPr id="11" name="Shape 7"/>
          <p:cNvSpPr/>
          <p:nvPr/>
        </p:nvSpPr>
        <p:spPr>
          <a:xfrm>
            <a:off x="457200" y="3291840"/>
            <a:ext cx="3931920" cy="1783080"/>
          </a:xfrm>
          <a:prstGeom prst="roundRect">
            <a:avLst>
              <a:gd name="adj" fmla="val 4103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594360" y="3429000"/>
            <a:ext cx="594360" cy="59436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06" y="3571646"/>
            <a:ext cx="309067" cy="309067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594360" y="4096512"/>
            <a:ext cx="3657600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6"/>
                </a:solidFill>
              </a:rPr>
              <a:t>How breathing and gas exchange work</a:t>
            </a:r>
            <a:endParaRPr lang="en-US" sz="18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How oxygen gets in and carbon dioxide gets out</a:t>
            </a:r>
            <a:endParaRPr lang="en-US" sz="1800" dirty="0"/>
          </a:p>
        </p:txBody>
      </p:sp>
      <p:sp>
        <p:nvSpPr>
          <p:cNvPr id="15" name="Shape 10"/>
          <p:cNvSpPr/>
          <p:nvPr/>
        </p:nvSpPr>
        <p:spPr>
          <a:xfrm>
            <a:off x="4663440" y="3291840"/>
            <a:ext cx="3931920" cy="1783080"/>
          </a:xfrm>
          <a:prstGeom prst="roundRect">
            <a:avLst>
              <a:gd name="adj" fmla="val 4103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4800600" y="3429000"/>
            <a:ext cx="594360" cy="59436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3246" y="3571646"/>
            <a:ext cx="309067" cy="309067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4800600" y="4096512"/>
            <a:ext cx="3657600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2"/>
                </a:solidFill>
              </a:rPr>
              <a:t>Lungs and heart as a team</a:t>
            </a:r>
            <a:endParaRPr lang="en-US" sz="18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How the respiratory and cardiovascular systems link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What is the respiratory system for?</a:t>
            </a:r>
            <a:endParaRPr lang="en-US" sz="2800" dirty="0"/>
          </a:p>
        </p:txBody>
      </p:sp>
      <p:pic>
        <p:nvPicPr>
          <p:cNvPr id="3" name="Image 0" descr="img/r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686" y="1188720"/>
            <a:ext cx="4479587" cy="27432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212080" y="1234440"/>
            <a:ext cx="3474720" cy="1280160"/>
          </a:xfrm>
          <a:prstGeom prst="roundRect">
            <a:avLst>
              <a:gd name="adj" fmla="val 5714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349240" y="1371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941" y="1492301"/>
            <a:ext cx="261518" cy="261518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5989320" y="1344168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Breathe in oxygen (O2)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The gas our cells need to make energy</a:t>
            </a: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5212080" y="2651760"/>
            <a:ext cx="3474720" cy="1280160"/>
          </a:xfrm>
          <a:prstGeom prst="roundRect">
            <a:avLst>
              <a:gd name="adj" fmla="val 5714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5349240" y="2788920"/>
            <a:ext cx="502920" cy="50292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941" y="2909621"/>
            <a:ext cx="261518" cy="261518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5989320" y="2761488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6"/>
                </a:solidFill>
              </a:rPr>
              <a:t>Breathe out carbon dioxide (CO2)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The waste gas our cells make</a:t>
            </a:r>
            <a:endParaRPr lang="en-US" sz="1600" dirty="0"/>
          </a:p>
        </p:txBody>
      </p:sp>
      <p:sp>
        <p:nvSpPr>
          <p:cNvPr id="12" name="Shape 7"/>
          <p:cNvSpPr/>
          <p:nvPr/>
        </p:nvSpPr>
        <p:spPr>
          <a:xfrm>
            <a:off x="457200" y="4206240"/>
            <a:ext cx="8229600" cy="1097280"/>
          </a:xfrm>
          <a:prstGeom prst="roundRect">
            <a:avLst>
              <a:gd name="adj" fmla="val 8333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8"/>
          <p:cNvSpPr txBox="1"/>
          <p:nvPr/>
        </p:nvSpPr>
        <p:spPr>
          <a:xfrm>
            <a:off x="594360" y="4206240"/>
            <a:ext cx="7955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the lungs put oxygen INTO the blood and take carbon dioxide OUT of it. The heart then carries the oxygen around the body.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The lungs from the outside</a:t>
            </a:r>
            <a:endParaRPr lang="en-US" sz="2800" dirty="0"/>
          </a:p>
        </p:txBody>
      </p:sp>
      <p:pic>
        <p:nvPicPr>
          <p:cNvPr id="3" name="Image 0" descr="img/r4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77515" y="1097280"/>
            <a:ext cx="5988971" cy="27432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457200" y="3931920"/>
            <a:ext cx="2651760" cy="1600200"/>
          </a:xfrm>
          <a:prstGeom prst="roundRect">
            <a:avLst>
              <a:gd name="adj" fmla="val 4571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94360" y="4041648"/>
            <a:ext cx="237744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3"/>
                </a:solidFill>
              </a:rPr>
              <a:t>Right lung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3 lobes (top, middle, bottom). Shorter and wider.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3246120" y="3931920"/>
            <a:ext cx="2651760" cy="1600200"/>
          </a:xfrm>
          <a:prstGeom prst="roundRect">
            <a:avLst>
              <a:gd name="adj" fmla="val 4571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3383280" y="4041648"/>
            <a:ext cx="237744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Left lung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2 lobes, plus the cardiac notch: a dip that makes room for the heart.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6035040" y="3931920"/>
            <a:ext cx="2651760" cy="1600200"/>
          </a:xfrm>
          <a:prstGeom prst="roundRect">
            <a:avLst>
              <a:gd name="adj" fmla="val 4571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6172200" y="4041648"/>
            <a:ext cx="237744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Lobe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A section of a lung. 'Superior' = top, 'inferior' = bottom.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Key facts about the lungs</a:t>
            </a:r>
            <a:endParaRPr lang="en-US" sz="2800" dirty="0"/>
          </a:p>
        </p:txBody>
      </p:sp>
      <p:pic>
        <p:nvPicPr>
          <p:cNvPr id="3" name="Image 0" descr="img/r5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20640" y="1306286"/>
            <a:ext cx="3566160" cy="2873829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457200" y="1280160"/>
            <a:ext cx="448056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90500" indent="-190500">
              <a:spcAft>
                <a:spcPts val="800"/>
              </a:spcAft>
              <a:buSzPct val="100000"/>
              <a:buChar char="•"/>
            </a:pPr>
            <a:r>
              <a:rPr lang="en-US" sz="1700" b="1" dirty="0">
                <a:solidFill>
                  <a:schemeClr val="tx1"/>
                </a:solidFill>
              </a:rPr>
              <a:t>Two lungs, </a:t>
            </a:r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shaped like cones, inside the chest</a:t>
            </a:r>
            <a:endParaRPr lang="en-US" sz="1700" dirty="0"/>
          </a:p>
          <a:p>
            <a:pPr marL="190500" indent="-190500">
              <a:spcAft>
                <a:spcPts val="800"/>
              </a:spcAft>
              <a:buSzPct val="100000"/>
              <a:buChar char="•"/>
            </a:pPr>
            <a:r>
              <a:rPr lang="en-US" sz="1700" b="1" dirty="0">
                <a:solidFill>
                  <a:schemeClr val="tx1"/>
                </a:solidFill>
              </a:rPr>
              <a:t>Joined to the windpipe </a:t>
            </a:r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(trachea) by two tubes called bronchi</a:t>
            </a:r>
            <a:endParaRPr lang="en-US" sz="1700" dirty="0"/>
          </a:p>
          <a:p>
            <a:pPr marL="190500" indent="-190500">
              <a:spcAft>
                <a:spcPts val="800"/>
              </a:spcAft>
              <a:buSzPct val="100000"/>
              <a:buChar char="•"/>
            </a:pPr>
            <a:r>
              <a:rPr lang="en-US" sz="1700" b="1" dirty="0">
                <a:solidFill>
                  <a:schemeClr val="tx1"/>
                </a:solidFill>
              </a:rPr>
              <a:t>The diaphragm </a:t>
            </a:r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is a dome-shaped muscle underneath the lungs</a:t>
            </a:r>
            <a:endParaRPr lang="en-US" sz="1700" dirty="0"/>
          </a:p>
          <a:p>
            <a:pPr marL="190500" indent="-190500">
              <a:spcAft>
                <a:spcPts val="800"/>
              </a:spcAft>
              <a:buSzPct val="100000"/>
              <a:buChar char="•"/>
            </a:pPr>
            <a:r>
              <a:rPr lang="en-US" sz="1700" b="1" dirty="0">
                <a:solidFill>
                  <a:schemeClr val="accent3"/>
                </a:solidFill>
              </a:rPr>
              <a:t>Right lung: </a:t>
            </a:r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shorter and wider</a:t>
            </a:r>
            <a:endParaRPr lang="en-US" sz="1700" dirty="0"/>
          </a:p>
          <a:p>
            <a:pPr marL="190500" indent="-190500">
              <a:spcAft>
                <a:spcPts val="800"/>
              </a:spcAft>
              <a:buSzPct val="100000"/>
              <a:buChar char="•"/>
            </a:pPr>
            <a:r>
              <a:rPr lang="en-US" sz="1700" b="1" dirty="0">
                <a:solidFill>
                  <a:schemeClr val="accent2"/>
                </a:solidFill>
              </a:rPr>
              <a:t>Left lung: </a:t>
            </a:r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smaller, with a cardiac notch for the heart</a:t>
            </a:r>
            <a:endParaRPr lang="en-US" sz="1700" dirty="0"/>
          </a:p>
        </p:txBody>
      </p:sp>
      <p:sp>
        <p:nvSpPr>
          <p:cNvPr id="5" name="Shape 2"/>
          <p:cNvSpPr/>
          <p:nvPr/>
        </p:nvSpPr>
        <p:spPr>
          <a:xfrm>
            <a:off x="457200" y="4572000"/>
            <a:ext cx="8229600" cy="914400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94360" y="4572000"/>
            <a:ext cx="7955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two spongy bags of air in the chest, sitting on a muscle (the diaphragm), with the heart tucked in on the left.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The main parts of the respiratory system</a:t>
            </a:r>
            <a:endParaRPr lang="en-US" sz="2800" dirty="0"/>
          </a:p>
        </p:txBody>
      </p:sp>
      <p:pic>
        <p:nvPicPr>
          <p:cNvPr id="3" name="Image 0" descr="img/r16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" y="1432999"/>
            <a:ext cx="5029200" cy="3809123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77840" y="1188720"/>
            <a:ext cx="3108960" cy="987552"/>
          </a:xfrm>
          <a:prstGeom prst="roundRect">
            <a:avLst>
              <a:gd name="adj" fmla="val 7407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715000" y="1298448"/>
            <a:ext cx="28346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Upper airway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Nose, mouth, nasal cavity, pharynx (throat), epiglottis</a:t>
            </a:r>
            <a:endParaRPr lang="en-US" sz="1500" dirty="0"/>
          </a:p>
        </p:txBody>
      </p:sp>
      <p:sp>
        <p:nvSpPr>
          <p:cNvPr id="6" name="Shape 3"/>
          <p:cNvSpPr/>
          <p:nvPr/>
        </p:nvSpPr>
        <p:spPr>
          <a:xfrm>
            <a:off x="5577840" y="2286000"/>
            <a:ext cx="3108960" cy="987552"/>
          </a:xfrm>
          <a:prstGeom prst="roundRect">
            <a:avLst>
              <a:gd name="adj" fmla="val 7407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5715000" y="2395728"/>
            <a:ext cx="28346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3"/>
                </a:solidFill>
              </a:rPr>
              <a:t>Airway tubes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Trachea (windpipe), bronchus, bronchiole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577840" y="3383280"/>
            <a:ext cx="3108960" cy="987552"/>
          </a:xfrm>
          <a:prstGeom prst="roundRect">
            <a:avLst>
              <a:gd name="adj" fmla="val 7407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5715000" y="3493008"/>
            <a:ext cx="28346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2"/>
                </a:solidFill>
              </a:rPr>
              <a:t>Air sacs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Alveoli: where oxygen enters the blood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5577840" y="4480560"/>
            <a:ext cx="3108960" cy="987552"/>
          </a:xfrm>
          <a:prstGeom prst="roundRect">
            <a:avLst>
              <a:gd name="adj" fmla="val 7407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715000" y="4590288"/>
            <a:ext cx="28346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6"/>
                </a:solidFill>
              </a:rPr>
              <a:t>Breathing muscles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Diaphragm and intercostal muscles, protected by the ribs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The airway is like an upside-down tree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1920240" cy="3108960"/>
          </a:xfrm>
          <a:prstGeom prst="roundRect">
            <a:avLst>
              <a:gd name="adj" fmla="val 3810"/>
            </a:avLst>
          </a:prstGeom>
          <a:solidFill>
            <a:schemeClr val="tx2">
              <a:alpha val="12000"/>
            </a:schemeClr>
          </a:solidFill>
          <a:ln w="12700">
            <a:solidFill>
              <a:schemeClr val="tx2">
                <a:alpha val="45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51560" y="1371600"/>
            <a:ext cx="731520" cy="73152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7125" y="1547165"/>
            <a:ext cx="380390" cy="380390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48640" y="219456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Trachea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777240" y="2651760"/>
            <a:ext cx="1280160" cy="329184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77240" y="2651760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= Trunk</a:t>
            </a:r>
            <a:endParaRPr lang="en-US" sz="1200" dirty="0"/>
          </a:p>
        </p:txBody>
      </p:sp>
      <p:sp>
        <p:nvSpPr>
          <p:cNvPr id="9" name="Text 6"/>
          <p:cNvSpPr txBox="1"/>
          <p:nvPr/>
        </p:nvSpPr>
        <p:spPr>
          <a:xfrm>
            <a:off x="566928" y="3108960"/>
            <a:ext cx="1700784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The windpipe: one wide tube held open by rings of cartilage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2395728" y="2651760"/>
            <a:ext cx="146304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2560320" y="1234440"/>
            <a:ext cx="1920240" cy="3108960"/>
          </a:xfrm>
          <a:prstGeom prst="roundRect">
            <a:avLst>
              <a:gd name="adj" fmla="val 3810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5000"/>
              </a:schemeClr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3154680" y="1371600"/>
            <a:ext cx="731520" cy="73152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245" y="1547165"/>
            <a:ext cx="380390" cy="380390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2651760" y="219456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accent3"/>
                </a:solidFill>
              </a:rPr>
              <a:t>Bronchi</a:t>
            </a:r>
            <a:endParaRPr lang="en-US" sz="1800" dirty="0"/>
          </a:p>
        </p:txBody>
      </p:sp>
      <p:sp>
        <p:nvSpPr>
          <p:cNvPr id="15" name="Shape 11"/>
          <p:cNvSpPr/>
          <p:nvPr/>
        </p:nvSpPr>
        <p:spPr>
          <a:xfrm>
            <a:off x="2880360" y="2651760"/>
            <a:ext cx="1280160" cy="3291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6" name="Text 12"/>
          <p:cNvSpPr txBox="1"/>
          <p:nvPr/>
        </p:nvSpPr>
        <p:spPr>
          <a:xfrm>
            <a:off x="2880360" y="2651760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= Branches</a:t>
            </a:r>
            <a:endParaRPr lang="en-US" sz="1200" dirty="0"/>
          </a:p>
        </p:txBody>
      </p:sp>
      <p:sp>
        <p:nvSpPr>
          <p:cNvPr id="17" name="Text 13"/>
          <p:cNvSpPr txBox="1"/>
          <p:nvPr/>
        </p:nvSpPr>
        <p:spPr>
          <a:xfrm>
            <a:off x="2670048" y="3108960"/>
            <a:ext cx="1700784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Two thick tubes, one into each lung</a:t>
            </a:r>
            <a:endParaRPr lang="en-US" sz="1400" dirty="0"/>
          </a:p>
        </p:txBody>
      </p:sp>
      <p:sp>
        <p:nvSpPr>
          <p:cNvPr id="18" name="Shape 14"/>
          <p:cNvSpPr/>
          <p:nvPr/>
        </p:nvSpPr>
        <p:spPr>
          <a:xfrm>
            <a:off x="4498848" y="2651760"/>
            <a:ext cx="146304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9" name="Shape 15"/>
          <p:cNvSpPr/>
          <p:nvPr/>
        </p:nvSpPr>
        <p:spPr>
          <a:xfrm>
            <a:off x="4663440" y="1234440"/>
            <a:ext cx="1920240" cy="3108960"/>
          </a:xfrm>
          <a:prstGeom prst="roundRect">
            <a:avLst>
              <a:gd name="adj" fmla="val 3810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20" name="Shape 16"/>
          <p:cNvSpPr/>
          <p:nvPr/>
        </p:nvSpPr>
        <p:spPr>
          <a:xfrm>
            <a:off x="5257800" y="1371600"/>
            <a:ext cx="731520" cy="7315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21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365" y="1547165"/>
            <a:ext cx="380390" cy="380390"/>
          </a:xfrm>
          <a:prstGeom prst="rect">
            <a:avLst/>
          </a:prstGeom>
        </p:spPr>
      </p:pic>
      <p:sp>
        <p:nvSpPr>
          <p:cNvPr id="22" name="Text 17"/>
          <p:cNvSpPr txBox="1"/>
          <p:nvPr/>
        </p:nvSpPr>
        <p:spPr>
          <a:xfrm>
            <a:off x="4754880" y="219456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Bronchioles</a:t>
            </a:r>
            <a:endParaRPr lang="en-US" sz="1800" dirty="0"/>
          </a:p>
        </p:txBody>
      </p:sp>
      <p:sp>
        <p:nvSpPr>
          <p:cNvPr id="23" name="Shape 18"/>
          <p:cNvSpPr/>
          <p:nvPr/>
        </p:nvSpPr>
        <p:spPr>
          <a:xfrm>
            <a:off x="4983480" y="2651760"/>
            <a:ext cx="1280160" cy="32918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19"/>
          <p:cNvSpPr txBox="1"/>
          <p:nvPr/>
        </p:nvSpPr>
        <p:spPr>
          <a:xfrm>
            <a:off x="4983480" y="2651760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= Twigs</a:t>
            </a:r>
            <a:endParaRPr lang="en-US" sz="1200" dirty="0"/>
          </a:p>
        </p:txBody>
      </p:sp>
      <p:sp>
        <p:nvSpPr>
          <p:cNvPr id="25" name="Text 20"/>
          <p:cNvSpPr txBox="1"/>
          <p:nvPr/>
        </p:nvSpPr>
        <p:spPr>
          <a:xfrm>
            <a:off x="4773168" y="3108960"/>
            <a:ext cx="1700784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Smaller and smaller tubes spreading through the lung</a:t>
            </a:r>
            <a:endParaRPr lang="en-US" sz="1400" dirty="0"/>
          </a:p>
        </p:txBody>
      </p:sp>
      <p:sp>
        <p:nvSpPr>
          <p:cNvPr id="26" name="Shape 21"/>
          <p:cNvSpPr/>
          <p:nvPr/>
        </p:nvSpPr>
        <p:spPr>
          <a:xfrm>
            <a:off x="6601968" y="2651760"/>
            <a:ext cx="146304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27" name="Shape 22"/>
          <p:cNvSpPr/>
          <p:nvPr/>
        </p:nvSpPr>
        <p:spPr>
          <a:xfrm>
            <a:off x="6766560" y="1234440"/>
            <a:ext cx="1920240" cy="3108960"/>
          </a:xfrm>
          <a:prstGeom prst="roundRect">
            <a:avLst>
              <a:gd name="adj" fmla="val 3810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5000"/>
              </a:schemeClr>
            </a:solidFill>
            <a:prstDash val="solid"/>
          </a:ln>
        </p:spPr>
      </p:sp>
      <p:sp>
        <p:nvSpPr>
          <p:cNvPr id="28" name="Shape 23"/>
          <p:cNvSpPr/>
          <p:nvPr/>
        </p:nvSpPr>
        <p:spPr>
          <a:xfrm>
            <a:off x="7360920" y="1371600"/>
            <a:ext cx="731520" cy="73152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2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6485" y="1547165"/>
            <a:ext cx="380390" cy="380390"/>
          </a:xfrm>
          <a:prstGeom prst="rect">
            <a:avLst/>
          </a:prstGeom>
        </p:spPr>
      </p:pic>
      <p:sp>
        <p:nvSpPr>
          <p:cNvPr id="30" name="Text 24"/>
          <p:cNvSpPr txBox="1"/>
          <p:nvPr/>
        </p:nvSpPr>
        <p:spPr>
          <a:xfrm>
            <a:off x="6858000" y="219456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accent4"/>
                </a:solidFill>
              </a:rPr>
              <a:t>Alveoli</a:t>
            </a:r>
            <a:endParaRPr lang="en-US" sz="1800" dirty="0"/>
          </a:p>
        </p:txBody>
      </p:sp>
      <p:sp>
        <p:nvSpPr>
          <p:cNvPr id="31" name="Shape 25"/>
          <p:cNvSpPr/>
          <p:nvPr/>
        </p:nvSpPr>
        <p:spPr>
          <a:xfrm>
            <a:off x="7086600" y="2651760"/>
            <a:ext cx="1280160" cy="32918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32" name="Text 26"/>
          <p:cNvSpPr txBox="1"/>
          <p:nvPr/>
        </p:nvSpPr>
        <p:spPr>
          <a:xfrm>
            <a:off x="7086600" y="2651760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= Leaves</a:t>
            </a:r>
            <a:endParaRPr lang="en-US" sz="1200" dirty="0"/>
          </a:p>
        </p:txBody>
      </p:sp>
      <p:sp>
        <p:nvSpPr>
          <p:cNvPr id="33" name="Text 27"/>
          <p:cNvSpPr txBox="1"/>
          <p:nvPr/>
        </p:nvSpPr>
        <p:spPr>
          <a:xfrm>
            <a:off x="6876288" y="3108960"/>
            <a:ext cx="1700784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Tiny air sacs, like bunches of grapes, where gas exchange happens</a:t>
            </a:r>
            <a:endParaRPr lang="en-US" sz="1400" dirty="0"/>
          </a:p>
        </p:txBody>
      </p:sp>
      <p:pic>
        <p:nvPicPr>
          <p:cNvPr id="34" name="Image 4" descr="img/r11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507" y="4526280"/>
            <a:ext cx="1380426" cy="1051560"/>
          </a:xfrm>
          <a:prstGeom prst="rect">
            <a:avLst/>
          </a:prstGeom>
        </p:spPr>
      </p:pic>
      <p:sp>
        <p:nvSpPr>
          <p:cNvPr id="35" name="Shape 28"/>
          <p:cNvSpPr/>
          <p:nvPr/>
        </p:nvSpPr>
        <p:spPr>
          <a:xfrm>
            <a:off x="2103120" y="4572000"/>
            <a:ext cx="6583680" cy="960120"/>
          </a:xfrm>
          <a:prstGeom prst="roundRect">
            <a:avLst>
              <a:gd name="adj" fmla="val 9524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6" name="Text 29"/>
          <p:cNvSpPr txBox="1"/>
          <p:nvPr/>
        </p:nvSpPr>
        <p:spPr>
          <a:xfrm>
            <a:off x="2240280" y="4572000"/>
            <a:ext cx="63093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air goes down the trunk, into the branches and twigs, and ends in the leaves (the alveoli).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The journey of air, step by step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822960" y="114300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1">
              <a:alpha val="1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86968" y="1197864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886968" y="119786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1</a:t>
            </a:r>
            <a:endParaRPr lang="en-US" sz="1200" dirty="0"/>
          </a:p>
        </p:txBody>
      </p:sp>
      <p:sp>
        <p:nvSpPr>
          <p:cNvPr id="6" name="Text 4"/>
          <p:cNvSpPr txBox="1"/>
          <p:nvPr/>
        </p:nvSpPr>
        <p:spPr>
          <a:xfrm>
            <a:off x="1325880" y="114300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Nose / mouth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Air comes in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822960" y="169164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1">
              <a:alpha val="1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86968" y="1746504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886968" y="174650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2</a:t>
            </a:r>
            <a:endParaRPr lang="en-US" sz="1200" dirty="0"/>
          </a:p>
        </p:txBody>
      </p:sp>
      <p:sp>
        <p:nvSpPr>
          <p:cNvPr id="10" name="Text 8"/>
          <p:cNvSpPr txBox="1"/>
          <p:nvPr/>
        </p:nvSpPr>
        <p:spPr>
          <a:xfrm>
            <a:off x="1325880" y="169164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Nasal cavity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Air is warmed, moistened and cleaned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822960" y="224028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3">
              <a:alpha val="15000"/>
            </a:schemeClr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886968" y="2295144"/>
            <a:ext cx="347472" cy="34747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886968" y="229514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3</a:t>
            </a:r>
            <a:endParaRPr lang="en-US" sz="1200" dirty="0"/>
          </a:p>
        </p:txBody>
      </p:sp>
      <p:sp>
        <p:nvSpPr>
          <p:cNvPr id="14" name="Text 12"/>
          <p:cNvSpPr txBox="1"/>
          <p:nvPr/>
        </p:nvSpPr>
        <p:spPr>
          <a:xfrm>
            <a:off x="1325880" y="22402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Larynx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The voice box, in the throat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22960" y="278892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3">
              <a:alpha val="15000"/>
            </a:schemeClr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86968" y="2843784"/>
            <a:ext cx="347472" cy="34747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886968" y="284378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4</a:t>
            </a:r>
            <a:endParaRPr lang="en-US" sz="1200" dirty="0"/>
          </a:p>
        </p:txBody>
      </p:sp>
      <p:sp>
        <p:nvSpPr>
          <p:cNvPr id="18" name="Text 16"/>
          <p:cNvSpPr txBox="1"/>
          <p:nvPr/>
        </p:nvSpPr>
        <p:spPr>
          <a:xfrm>
            <a:off x="1325880" y="278892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Epiglottis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 flap that stops food going down the windpipe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822960" y="333756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tx2">
              <a:alpha val="15000"/>
            </a:schemeClr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86968" y="3392424"/>
            <a:ext cx="347472" cy="347472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886968" y="339242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5</a:t>
            </a:r>
            <a:endParaRPr lang="en-US" sz="1200" dirty="0"/>
          </a:p>
        </p:txBody>
      </p:sp>
      <p:sp>
        <p:nvSpPr>
          <p:cNvPr id="22" name="Text 20"/>
          <p:cNvSpPr txBox="1"/>
          <p:nvPr/>
        </p:nvSpPr>
        <p:spPr>
          <a:xfrm>
            <a:off x="1325880" y="33375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Trachea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The windpipe</a:t>
            </a:r>
            <a:endParaRPr lang="en-US" sz="1400" dirty="0"/>
          </a:p>
        </p:txBody>
      </p:sp>
      <p:sp>
        <p:nvSpPr>
          <p:cNvPr id="23" name="Shape 21"/>
          <p:cNvSpPr/>
          <p:nvPr/>
        </p:nvSpPr>
        <p:spPr>
          <a:xfrm>
            <a:off x="822960" y="388620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6">
              <a:alpha val="15000"/>
            </a:schemeClr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86968" y="3941064"/>
            <a:ext cx="347472" cy="347472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886968" y="394106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6</a:t>
            </a:r>
            <a:endParaRPr lang="en-US" sz="1200" dirty="0"/>
          </a:p>
        </p:txBody>
      </p:sp>
      <p:sp>
        <p:nvSpPr>
          <p:cNvPr id="26" name="Text 24"/>
          <p:cNvSpPr txBox="1"/>
          <p:nvPr/>
        </p:nvSpPr>
        <p:spPr>
          <a:xfrm>
            <a:off x="1325880" y="388620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6"/>
                </a:solidFill>
              </a:rPr>
              <a:t>Bronchi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Two tubes, one into each lung</a:t>
            </a:r>
            <a:endParaRPr lang="en-US" sz="1400" dirty="0"/>
          </a:p>
        </p:txBody>
      </p:sp>
      <p:sp>
        <p:nvSpPr>
          <p:cNvPr id="27" name="Shape 25"/>
          <p:cNvSpPr/>
          <p:nvPr/>
        </p:nvSpPr>
        <p:spPr>
          <a:xfrm>
            <a:off x="822960" y="443484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6">
              <a:alpha val="15000"/>
            </a:schemeClr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886968" y="4489704"/>
            <a:ext cx="347472" cy="347472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9" name="Text 27"/>
          <p:cNvSpPr txBox="1"/>
          <p:nvPr/>
        </p:nvSpPr>
        <p:spPr>
          <a:xfrm>
            <a:off x="886968" y="448970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7</a:t>
            </a:r>
            <a:endParaRPr lang="en-US" sz="1200" dirty="0"/>
          </a:p>
        </p:txBody>
      </p:sp>
      <p:sp>
        <p:nvSpPr>
          <p:cNvPr id="30" name="Text 28"/>
          <p:cNvSpPr txBox="1"/>
          <p:nvPr/>
        </p:nvSpPr>
        <p:spPr>
          <a:xfrm>
            <a:off x="1325880" y="443484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6"/>
                </a:solidFill>
              </a:rPr>
              <a:t>Bronchioles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Smaller and smaller tubes</a:t>
            </a:r>
            <a:endParaRPr lang="en-US" sz="1400" dirty="0"/>
          </a:p>
        </p:txBody>
      </p:sp>
      <p:sp>
        <p:nvSpPr>
          <p:cNvPr id="31" name="Shape 29"/>
          <p:cNvSpPr/>
          <p:nvPr/>
        </p:nvSpPr>
        <p:spPr>
          <a:xfrm>
            <a:off x="822960" y="4983480"/>
            <a:ext cx="4206240" cy="457200"/>
          </a:xfrm>
          <a:prstGeom prst="roundRect">
            <a:avLst>
              <a:gd name="adj" fmla="val 12000"/>
            </a:avLst>
          </a:prstGeom>
          <a:solidFill>
            <a:schemeClr val="accent2">
              <a:alpha val="15000"/>
            </a:schemeClr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886968" y="5038344"/>
            <a:ext cx="347472" cy="34747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33" name="Text 31"/>
          <p:cNvSpPr txBox="1"/>
          <p:nvPr/>
        </p:nvSpPr>
        <p:spPr>
          <a:xfrm>
            <a:off x="886968" y="503834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8</a:t>
            </a:r>
            <a:endParaRPr lang="en-US" sz="1200" dirty="0"/>
          </a:p>
        </p:txBody>
      </p:sp>
      <p:sp>
        <p:nvSpPr>
          <p:cNvPr id="34" name="Text 32"/>
          <p:cNvSpPr txBox="1"/>
          <p:nvPr/>
        </p:nvSpPr>
        <p:spPr>
          <a:xfrm>
            <a:off x="1325880" y="49834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Alveoli  </a:t>
            </a:r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Tiny air sacs: oxygen passes into the blood</a:t>
            </a:r>
            <a:endParaRPr lang="en-US" sz="1400" dirty="0"/>
          </a:p>
        </p:txBody>
      </p:sp>
      <p:sp>
        <p:nvSpPr>
          <p:cNvPr id="35" name="Shape 33"/>
          <p:cNvSpPr/>
          <p:nvPr/>
        </p:nvSpPr>
        <p:spPr>
          <a:xfrm>
            <a:off x="411480" y="1188720"/>
            <a:ext cx="274320" cy="4297680"/>
          </a:xfrm>
          <a:prstGeom prst="down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36" name="Image 0" descr="img/r7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03520" y="1417619"/>
            <a:ext cx="3383280" cy="388560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From the nose to the windpipe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188720"/>
            <a:ext cx="4754880" cy="987552"/>
          </a:xfrm>
          <a:prstGeom prst="roundRect">
            <a:avLst>
              <a:gd name="adj" fmla="val 7407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325880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6034" y="1457554"/>
            <a:ext cx="285293" cy="285293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280160" y="1298448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Nasal cavity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Warms, moistens and cleans the air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457200" y="2286000"/>
            <a:ext cx="4754880" cy="987552"/>
          </a:xfrm>
          <a:prstGeom prst="roundRect">
            <a:avLst>
              <a:gd name="adj" fmla="val 7407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594360" y="2423160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34" y="2554834"/>
            <a:ext cx="285293" cy="285293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280160" y="2395728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3"/>
                </a:solidFill>
              </a:rPr>
              <a:t>Pharynx and larynx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Pharynx = the throat (air and food). Larynx = the voice box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457200" y="3383280"/>
            <a:ext cx="4754880" cy="987552"/>
          </a:xfrm>
          <a:prstGeom prst="roundRect">
            <a:avLst>
              <a:gd name="adj" fmla="val 7407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0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594360" y="3520440"/>
            <a:ext cx="548640" cy="54864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34" y="3652114"/>
            <a:ext cx="285293" cy="285293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280160" y="3493008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5"/>
                </a:solidFill>
              </a:rPr>
              <a:t>Epiglottis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A lid that closes when we swallow, so food does not go down the windpipe</a:t>
            </a:r>
            <a:endParaRPr lang="en-US" sz="1500" dirty="0"/>
          </a:p>
        </p:txBody>
      </p:sp>
      <p:sp>
        <p:nvSpPr>
          <p:cNvPr id="15" name="Shape 10"/>
          <p:cNvSpPr/>
          <p:nvPr/>
        </p:nvSpPr>
        <p:spPr>
          <a:xfrm>
            <a:off x="457200" y="4480560"/>
            <a:ext cx="4754880" cy="987552"/>
          </a:xfrm>
          <a:prstGeom prst="roundRect">
            <a:avLst>
              <a:gd name="adj" fmla="val 7407"/>
            </a:avLst>
          </a:prstGeom>
          <a:solidFill>
            <a:schemeClr val="tx2">
              <a:alpha val="12000"/>
            </a:schemeClr>
          </a:solidFill>
          <a:ln w="12700">
            <a:solidFill>
              <a:schemeClr val="tx2">
                <a:alpha val="40000"/>
              </a:schemeClr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594360" y="4617720"/>
            <a:ext cx="548640" cy="54864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034" y="4749394"/>
            <a:ext cx="285293" cy="285293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1280160" y="4590288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Trachea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The windpipe: a flexible tube held open by rings of cartilage</a:t>
            </a:r>
            <a:endParaRPr lang="en-US" sz="1500" dirty="0"/>
          </a:p>
        </p:txBody>
      </p:sp>
      <p:pic>
        <p:nvPicPr>
          <p:cNvPr id="19" name="Image 4" descr="img/r8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5486" y="1188720"/>
            <a:ext cx="3002228" cy="2377440"/>
          </a:xfrm>
          <a:prstGeom prst="rect">
            <a:avLst/>
          </a:prstGeom>
        </p:spPr>
      </p:pic>
      <p:pic>
        <p:nvPicPr>
          <p:cNvPr id="20" name="Image 5" descr="img/r9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3334" y="3657600"/>
            <a:ext cx="2106532" cy="19202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Alveoli: where air meets blood</a:t>
            </a:r>
            <a:endParaRPr lang="en-US" sz="2800" dirty="0"/>
          </a:p>
        </p:txBody>
      </p:sp>
      <p:pic>
        <p:nvPicPr>
          <p:cNvPr id="3" name="Image 0" descr="img/r12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805" y="1143000"/>
            <a:ext cx="3934470" cy="329184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029200" y="1188720"/>
            <a:ext cx="3657600" cy="1280160"/>
          </a:xfrm>
          <a:prstGeom prst="roundRect">
            <a:avLst>
              <a:gd name="adj" fmla="val 5714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166360" y="1325880"/>
            <a:ext cx="502920" cy="50292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7061" y="1446581"/>
            <a:ext cx="261518" cy="261518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5806440" y="1298448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3"/>
                </a:solidFill>
              </a:rPr>
              <a:t>Blue capillaries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Bring oxygen-poor blood from the heart to the alveoli</a:t>
            </a: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5029200" y="2606040"/>
            <a:ext cx="3657600" cy="1280160"/>
          </a:xfrm>
          <a:prstGeom prst="roundRect">
            <a:avLst>
              <a:gd name="adj" fmla="val 5714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5166360" y="27432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7061" y="2863901"/>
            <a:ext cx="261518" cy="261518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5806440" y="2715768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Red capillaries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Take oxygen-rich blood back to the heart</a:t>
            </a:r>
            <a:endParaRPr lang="en-US" sz="1600" dirty="0"/>
          </a:p>
        </p:txBody>
      </p:sp>
      <p:sp>
        <p:nvSpPr>
          <p:cNvPr id="12" name="Shape 7"/>
          <p:cNvSpPr/>
          <p:nvPr/>
        </p:nvSpPr>
        <p:spPr>
          <a:xfrm>
            <a:off x="5029200" y="4023360"/>
            <a:ext cx="3657600" cy="1325880"/>
          </a:xfrm>
          <a:prstGeom prst="roundRect">
            <a:avLst>
              <a:gd name="adj" fmla="val 5517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5000"/>
              </a:schemeClr>
            </a:solidFill>
            <a:prstDash val="solid"/>
          </a:ln>
        </p:spPr>
      </p:sp>
      <p:sp>
        <p:nvSpPr>
          <p:cNvPr id="13" name="Text 8"/>
          <p:cNvSpPr txBox="1"/>
          <p:nvPr/>
        </p:nvSpPr>
        <p:spPr>
          <a:xfrm>
            <a:off x="5120640" y="4069080"/>
            <a:ext cx="34747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chemeClr val="accent4"/>
                </a:solidFill>
              </a:rPr>
              <a:t>300 to 500 million</a:t>
            </a:r>
            <a:endParaRPr lang="en-US" sz="2400" dirty="0"/>
          </a:p>
          <a:p>
            <a:pPr algn="ctr"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alveoli in an adult's lungs</a:t>
            </a:r>
            <a:endParaRPr lang="en-US" sz="2400" dirty="0"/>
          </a:p>
        </p:txBody>
      </p:sp>
      <p:sp>
        <p:nvSpPr>
          <p:cNvPr id="14" name="Shape 9"/>
          <p:cNvSpPr/>
          <p:nvPr/>
        </p:nvSpPr>
        <p:spPr>
          <a:xfrm>
            <a:off x="457200" y="4617720"/>
            <a:ext cx="4297680" cy="731520"/>
          </a:xfrm>
          <a:prstGeom prst="roundRect">
            <a:avLst>
              <a:gd name="adj" fmla="val 12500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0"/>
          <p:cNvSpPr txBox="1"/>
          <p:nvPr/>
        </p:nvSpPr>
        <p:spPr>
          <a:xfrm>
            <a:off x="594360" y="4617720"/>
            <a:ext cx="4023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blue arrives empty, red leaves full of oxygen.</a:t>
            </a:r>
            <a:endParaRPr lang="en-US" sz="1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The breathing muscles</a:t>
            </a:r>
            <a:endParaRPr lang="en-US" sz="2800" dirty="0"/>
          </a:p>
        </p:txBody>
      </p:sp>
      <p:pic>
        <p:nvPicPr>
          <p:cNvPr id="3" name="Image 0" descr="img/r14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80560" y="1262540"/>
            <a:ext cx="4206240" cy="3144199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457200" y="1234440"/>
            <a:ext cx="3840480" cy="1600200"/>
          </a:xfrm>
          <a:prstGeom prst="roundRect">
            <a:avLst>
              <a:gd name="adj" fmla="val 4571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94360" y="1371600"/>
            <a:ext cx="502920" cy="50292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061" y="1492301"/>
            <a:ext cx="261518" cy="261518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234440" y="1344168"/>
            <a:ext cx="292608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6"/>
                </a:solidFill>
              </a:rPr>
              <a:t>Diaphragm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A dome-shaped sheet of muscle under the lungs. The main breathing muscle.</a:t>
            </a: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457200" y="2971800"/>
            <a:ext cx="3840480" cy="1600200"/>
          </a:xfrm>
          <a:prstGeom prst="roundRect">
            <a:avLst>
              <a:gd name="adj" fmla="val 4571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594360" y="310896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61" y="3229661"/>
            <a:ext cx="261518" cy="261518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1234440" y="3081528"/>
            <a:ext cx="292608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Intercostal muscles</a:t>
            </a:r>
            <a:endParaRPr lang="en-US" sz="16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Muscles between the ribs. They lift the rib cage so the chest gets bigger.</a:t>
            </a:r>
            <a:endParaRPr lang="en-US" sz="1600" dirty="0"/>
          </a:p>
        </p:txBody>
      </p:sp>
      <p:sp>
        <p:nvSpPr>
          <p:cNvPr id="12" name="Shape 7"/>
          <p:cNvSpPr/>
          <p:nvPr/>
        </p:nvSpPr>
        <p:spPr>
          <a:xfrm>
            <a:off x="457200" y="4754880"/>
            <a:ext cx="8229600" cy="685800"/>
          </a:xfrm>
          <a:prstGeom prst="roundRect">
            <a:avLst>
              <a:gd name="adj" fmla="val 13333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8"/>
          <p:cNvSpPr txBox="1"/>
          <p:nvPr/>
        </p:nvSpPr>
        <p:spPr>
          <a:xfrm>
            <a:off x="594360" y="4754880"/>
            <a:ext cx="7955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the lungs cannot move on their own. The diaphragm and rib muscles do the work.</a:t>
            </a:r>
            <a:endParaRPr lang="en-US" sz="1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Breathing in and breathing out</a:t>
            </a:r>
            <a:endParaRPr lang="en-US" sz="2800" dirty="0"/>
          </a:p>
        </p:txBody>
      </p:sp>
      <p:pic>
        <p:nvPicPr>
          <p:cNvPr id="3" name="Image 0" descr="img/r19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174433"/>
            <a:ext cx="4572000" cy="2863215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257800" y="1188720"/>
            <a:ext cx="3429000" cy="2103120"/>
          </a:xfrm>
          <a:prstGeom prst="roundRect">
            <a:avLst>
              <a:gd name="adj" fmla="val 3478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394960" y="132588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5661" y="1446581"/>
            <a:ext cx="261518" cy="261518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6035040" y="1298448"/>
            <a:ext cx="25146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Breathing in</a:t>
            </a:r>
            <a:endParaRPr lang="en-US" sz="1600" dirty="0"/>
          </a:p>
          <a:p>
            <a:pPr marL="152400" indent="-152400">
              <a:spcBef>
                <a:spcPts val="400"/>
              </a:spcBef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Diaphragm contracts and moves down</a:t>
            </a:r>
            <a:endParaRPr lang="en-US" sz="16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Ribs move up and out</a:t>
            </a:r>
            <a:endParaRPr lang="en-US" sz="16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Chest gets bigger: air rushes in</a:t>
            </a: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5257800" y="3429000"/>
            <a:ext cx="3429000" cy="2103120"/>
          </a:xfrm>
          <a:prstGeom prst="roundRect">
            <a:avLst>
              <a:gd name="adj" fmla="val 3478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5394960" y="3566160"/>
            <a:ext cx="502920" cy="50292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661" y="3686861"/>
            <a:ext cx="261518" cy="261518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6035040" y="3538728"/>
            <a:ext cx="25146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6"/>
                </a:solidFill>
              </a:rPr>
              <a:t>Breathing out</a:t>
            </a:r>
            <a:endParaRPr lang="en-US" sz="1600" dirty="0"/>
          </a:p>
          <a:p>
            <a:pPr marL="152400" indent="-152400">
              <a:spcBef>
                <a:spcPts val="400"/>
              </a:spcBef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Diaphragm relaxes and moves up</a:t>
            </a:r>
            <a:endParaRPr lang="en-US" sz="16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Ribs move down and in</a:t>
            </a:r>
            <a:endParaRPr lang="en-US" sz="16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Chest gets smaller: air is pushed out</a:t>
            </a:r>
            <a:endParaRPr lang="en-US" sz="1600" dirty="0"/>
          </a:p>
        </p:txBody>
      </p:sp>
      <p:sp>
        <p:nvSpPr>
          <p:cNvPr id="12" name="Shape 7"/>
          <p:cNvSpPr/>
          <p:nvPr/>
        </p:nvSpPr>
        <p:spPr>
          <a:xfrm>
            <a:off x="457200" y="4297680"/>
            <a:ext cx="4572000" cy="1188720"/>
          </a:xfrm>
          <a:prstGeom prst="roundRect">
            <a:avLst>
              <a:gd name="adj" fmla="val 7692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8"/>
          <p:cNvSpPr txBox="1"/>
          <p:nvPr/>
        </p:nvSpPr>
        <p:spPr>
          <a:xfrm>
            <a:off x="594360" y="4297680"/>
            <a:ext cx="42976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bigger chest = air in, smaller chest = air out. It works like a pair of bellows.</a:t>
            </a:r>
            <a:endParaRPr lang="en-US" sz="15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Why do we need oxygen?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868680" y="1463040"/>
            <a:ext cx="1005840" cy="10058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0082" y="1704442"/>
            <a:ext cx="523037" cy="523037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457200" y="260604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We breathe in oxygen</a:t>
            </a:r>
            <a:endParaRPr lang="en-US" sz="1500" dirty="0"/>
          </a:p>
        </p:txBody>
      </p:sp>
      <p:sp>
        <p:nvSpPr>
          <p:cNvPr id="6" name="Shape 3"/>
          <p:cNvSpPr/>
          <p:nvPr/>
        </p:nvSpPr>
        <p:spPr>
          <a:xfrm>
            <a:off x="2057400" y="1828800"/>
            <a:ext cx="411480" cy="32004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3017520" y="1463040"/>
            <a:ext cx="1005840" cy="100584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8922" y="1704442"/>
            <a:ext cx="523037" cy="523037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2606040" y="260604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accent2"/>
                </a:solidFill>
              </a:rPr>
              <a:t>Oxygen enters the blood</a:t>
            </a:r>
            <a:endParaRPr lang="en-US" sz="1500" dirty="0"/>
          </a:p>
        </p:txBody>
      </p:sp>
      <p:sp>
        <p:nvSpPr>
          <p:cNvPr id="10" name="Shape 6"/>
          <p:cNvSpPr/>
          <p:nvPr/>
        </p:nvSpPr>
        <p:spPr>
          <a:xfrm>
            <a:off x="4206240" y="1828800"/>
            <a:ext cx="411480" cy="32004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5166360" y="1463040"/>
            <a:ext cx="1005840" cy="100584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12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7762" y="1704442"/>
            <a:ext cx="523037" cy="523037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4754880" y="260604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accent5"/>
                </a:solidFill>
              </a:rPr>
              <a:t>Cells use it to make energy</a:t>
            </a:r>
            <a:endParaRPr lang="en-US" sz="1500" dirty="0"/>
          </a:p>
        </p:txBody>
      </p:sp>
      <p:sp>
        <p:nvSpPr>
          <p:cNvPr id="14" name="Shape 9"/>
          <p:cNvSpPr/>
          <p:nvPr/>
        </p:nvSpPr>
        <p:spPr>
          <a:xfrm>
            <a:off x="6355080" y="1828800"/>
            <a:ext cx="411480" cy="32004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7315200" y="1463040"/>
            <a:ext cx="1005840" cy="100584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602" y="1704442"/>
            <a:ext cx="523037" cy="523037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6903720" y="260604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accent4"/>
                </a:solidFill>
              </a:rPr>
              <a:t>Energy powers our muscles and organs</a:t>
            </a:r>
            <a:endParaRPr lang="en-US" sz="1500" dirty="0"/>
          </a:p>
        </p:txBody>
      </p:sp>
      <p:sp>
        <p:nvSpPr>
          <p:cNvPr id="18" name="Shape 12"/>
          <p:cNvSpPr/>
          <p:nvPr/>
        </p:nvSpPr>
        <p:spPr>
          <a:xfrm>
            <a:off x="457200" y="3840480"/>
            <a:ext cx="8229600" cy="914400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9" name="Text 13"/>
          <p:cNvSpPr txBox="1"/>
          <p:nvPr/>
        </p:nvSpPr>
        <p:spPr>
          <a:xfrm>
            <a:off x="594360" y="3840480"/>
            <a:ext cx="7955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oxygen is the fuel that lets cells turn food into energy. Carbon dioxide is the exhaust fumes, which we breathe out.</a:t>
            </a: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What is gas exchange?</a:t>
            </a:r>
            <a:endParaRPr lang="en-US" sz="2800" dirty="0"/>
          </a:p>
        </p:txBody>
      </p:sp>
      <p:pic>
        <p:nvPicPr>
          <p:cNvPr id="3" name="Image 0" descr="img/r21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1278876"/>
            <a:ext cx="3657600" cy="2014248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457200" y="1188720"/>
            <a:ext cx="4343400" cy="1417320"/>
          </a:xfrm>
          <a:prstGeom prst="roundRect">
            <a:avLst>
              <a:gd name="adj" fmla="val 5161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94360" y="1234440"/>
            <a:ext cx="406908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Gas exchange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is oxygen and carbon dioxide swapping places between the air in the lungs and the blood.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457200" y="2788920"/>
            <a:ext cx="4343400" cy="1463040"/>
          </a:xfrm>
          <a:prstGeom prst="roundRect">
            <a:avLst>
              <a:gd name="adj" fmla="val 5000"/>
            </a:avLst>
          </a:prstGeom>
          <a:solidFill>
            <a:schemeClr val="accent6">
              <a:alpha val="10000"/>
            </a:schemeClr>
          </a:solidFill>
          <a:ln w="12700">
            <a:solidFill>
              <a:schemeClr val="accent6">
                <a:alpha val="45000"/>
              </a:schemeClr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594360" y="2834640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6"/>
                </a:solidFill>
              </a:rPr>
              <a:t>Diffusion: </a:t>
            </a:r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things spread from where there is a lot to where there is little (high to low).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685800" y="361188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868680" y="370332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31520" y="388620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960120" y="393192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1051560" y="3639312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822960" y="406908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1097280" y="3822192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1417320" y="3730752"/>
            <a:ext cx="1097280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2743200" y="361188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3291840" y="397764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3840480" y="365760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389120" y="402336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3017520" y="406908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4114800" y="379476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2" name="Shape 19"/>
          <p:cNvSpPr/>
          <p:nvPr/>
        </p:nvSpPr>
        <p:spPr>
          <a:xfrm>
            <a:off x="3566160" y="3794760"/>
            <a:ext cx="128016" cy="128016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3" name="Shape 20"/>
          <p:cNvSpPr/>
          <p:nvPr/>
        </p:nvSpPr>
        <p:spPr>
          <a:xfrm>
            <a:off x="5029200" y="3520440"/>
            <a:ext cx="3657600" cy="914400"/>
          </a:xfrm>
          <a:prstGeom prst="roundRect">
            <a:avLst>
              <a:gd name="adj" fmla="val 8000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166360" y="3630168"/>
            <a:ext cx="3383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Oxygen: alveoli into blood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Lots in the lungs, little in the blood</a:t>
            </a:r>
            <a:endParaRPr lang="en-US" sz="1400" dirty="0"/>
          </a:p>
        </p:txBody>
      </p:sp>
      <p:sp>
        <p:nvSpPr>
          <p:cNvPr id="25" name="Shape 22"/>
          <p:cNvSpPr/>
          <p:nvPr/>
        </p:nvSpPr>
        <p:spPr>
          <a:xfrm>
            <a:off x="5029200" y="4526280"/>
            <a:ext cx="3657600" cy="914400"/>
          </a:xfrm>
          <a:prstGeom prst="roundRect">
            <a:avLst>
              <a:gd name="adj" fmla="val 8000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26" name="Text 23"/>
          <p:cNvSpPr txBox="1"/>
          <p:nvPr/>
        </p:nvSpPr>
        <p:spPr>
          <a:xfrm>
            <a:off x="5166360" y="4636008"/>
            <a:ext cx="3383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Carbon dioxide: blood into alveoli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Then breathed out</a:t>
            </a:r>
            <a:endParaRPr lang="en-US" sz="1400" dirty="0"/>
          </a:p>
        </p:txBody>
      </p:sp>
      <p:sp>
        <p:nvSpPr>
          <p:cNvPr id="27" name="Shape 24"/>
          <p:cNvSpPr/>
          <p:nvPr/>
        </p:nvSpPr>
        <p:spPr>
          <a:xfrm>
            <a:off x="457200" y="4434840"/>
            <a:ext cx="4343400" cy="1005840"/>
          </a:xfrm>
          <a:prstGeom prst="roundRect">
            <a:avLst>
              <a:gd name="adj" fmla="val 9091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8" name="Text 25"/>
          <p:cNvSpPr txBox="1"/>
          <p:nvPr/>
        </p:nvSpPr>
        <p:spPr>
          <a:xfrm>
            <a:off x="594360" y="4434840"/>
            <a:ext cx="40690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like perfume spreading across a room.</a:t>
            </a:r>
            <a:endParaRPr lang="en-US" sz="15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Teamwork: the lungs and the heart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1463040" cy="1600200"/>
          </a:xfrm>
          <a:prstGeom prst="roundRect">
            <a:avLst>
              <a:gd name="adj" fmla="val 5000"/>
            </a:avLst>
          </a:prstGeom>
          <a:solidFill>
            <a:schemeClr val="accent1">
              <a:alpha val="14000"/>
            </a:schemeClr>
          </a:solidFill>
          <a:ln w="15875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548640" y="1371600"/>
            <a:ext cx="12801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Lungs</a:t>
            </a:r>
            <a:endParaRPr lang="en-US" sz="1400" dirty="0"/>
          </a:p>
          <a:p>
            <a:pPr algn="ctr"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Oxygen enters the blood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1929384" y="1938528"/>
            <a:ext cx="201168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2139696" y="1280160"/>
            <a:ext cx="1463040" cy="1600200"/>
          </a:xfrm>
          <a:prstGeom prst="roundRect">
            <a:avLst>
              <a:gd name="adj" fmla="val 5000"/>
            </a:avLst>
          </a:prstGeom>
          <a:solidFill>
            <a:schemeClr val="accent2">
              <a:alpha val="14000"/>
            </a:schemeClr>
          </a:solidFill>
          <a:ln w="15875">
            <a:solidFill>
              <a:schemeClr val="accent2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2231136" y="1371600"/>
            <a:ext cx="12801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Pulmonary veins</a:t>
            </a:r>
            <a:endParaRPr lang="en-US" sz="1400" dirty="0"/>
          </a:p>
          <a:p>
            <a:pPr algn="ctr"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Carry oxygen-rich blood to the heart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3611880" y="1938528"/>
            <a:ext cx="201168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3822192" y="1280160"/>
            <a:ext cx="1463040" cy="1600200"/>
          </a:xfrm>
          <a:prstGeom prst="roundRect">
            <a:avLst>
              <a:gd name="adj" fmla="val 5000"/>
            </a:avLst>
          </a:prstGeom>
          <a:solidFill>
            <a:schemeClr val="accent2">
              <a:alpha val="14000"/>
            </a:schemeClr>
          </a:solidFill>
          <a:ln w="15875">
            <a:solidFill>
              <a:schemeClr val="accent2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3913632" y="1371600"/>
            <a:ext cx="12801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Left side of heart</a:t>
            </a:r>
            <a:endParaRPr lang="en-US" sz="1400" dirty="0"/>
          </a:p>
          <a:p>
            <a:pPr algn="ctr"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Pumps it around the body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5294376" y="1938528"/>
            <a:ext cx="201168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504688" y="1280160"/>
            <a:ext cx="1463040" cy="1600200"/>
          </a:xfrm>
          <a:prstGeom prst="roundRect">
            <a:avLst>
              <a:gd name="adj" fmla="val 5000"/>
            </a:avLst>
          </a:prstGeom>
          <a:solidFill>
            <a:schemeClr val="accent6">
              <a:alpha val="14000"/>
            </a:schemeClr>
          </a:solidFill>
          <a:ln w="15875">
            <a:solidFill>
              <a:schemeClr val="accent6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596128" y="1371600"/>
            <a:ext cx="12801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6"/>
                </a:solidFill>
              </a:rPr>
              <a:t>Body cells</a:t>
            </a:r>
            <a:endParaRPr lang="en-US" sz="1400" dirty="0"/>
          </a:p>
          <a:p>
            <a:pPr algn="ctr"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Use the oxygen and make CO2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976872" y="1938528"/>
            <a:ext cx="201168" cy="274320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187184" y="1280160"/>
            <a:ext cx="1463040" cy="1600200"/>
          </a:xfrm>
          <a:prstGeom prst="roundRect">
            <a:avLst>
              <a:gd name="adj" fmla="val 5000"/>
            </a:avLst>
          </a:prstGeom>
          <a:solidFill>
            <a:schemeClr val="accent3">
              <a:alpha val="14000"/>
            </a:schemeClr>
          </a:solidFill>
          <a:ln w="15875">
            <a:solidFill>
              <a:schemeClr val="accent3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278624" y="1371600"/>
            <a:ext cx="12801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Right side of heart</a:t>
            </a:r>
            <a:endParaRPr lang="en-US" sz="1400" dirty="0"/>
          </a:p>
          <a:p>
            <a:pPr algn="ctr" indent="0" marL="0">
              <a:spcBef>
                <a:spcPts val="400"/>
              </a:spcBef>
              <a:buNone/>
            </a:pPr>
            <a:r>
              <a:rPr lang="en-US" sz="1300" dirty="0">
                <a:solidFill>
                  <a:schemeClr val="tx1"/>
                </a:solidFill>
              </a:rPr>
              <a:t>Sends oxygen-poor blood back to the lungs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457200" y="29718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...and back to the lungs again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457200" y="3611880"/>
            <a:ext cx="5120640" cy="1188720"/>
          </a:xfrm>
          <a:prstGeom prst="roundRect">
            <a:avLst>
              <a:gd name="adj" fmla="val 7692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594360" y="3611880"/>
            <a:ext cx="48463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the lungs LOAD the oxygen; the heart DELIVERS it. Neither system works without the other.</a:t>
            </a:r>
            <a:endParaRPr lang="en-US" sz="1600" dirty="0"/>
          </a:p>
        </p:txBody>
      </p:sp>
      <p:pic>
        <p:nvPicPr>
          <p:cNvPr id="20" name="Image 0" descr="img/c11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2673" y="3383280"/>
            <a:ext cx="1953614" cy="21945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02920" y="2011680"/>
            <a:ext cx="5669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bg1"/>
                </a:solidFill>
              </a:rPr>
              <a:t>Case study 1: Mrs Evans and the cup of tea</a:t>
            </a:r>
            <a:endParaRPr lang="en-US" sz="36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02920" y="3200400"/>
            <a:ext cx="5669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Group discussion: 15 minutes</a:t>
            </a:r>
            <a:endParaRPr lang="en-US" sz="1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Case study 1: meet Mrs Evans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7223760" y="475488"/>
            <a:ext cx="1463040" cy="32918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223760" y="475488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15 minutes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57200" y="1234440"/>
            <a:ext cx="2651760" cy="4297680"/>
          </a:xfrm>
          <a:prstGeom prst="roundRect">
            <a:avLst>
              <a:gd name="adj" fmla="val 2759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5000"/>
              </a:scheme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280160" y="1417320"/>
            <a:ext cx="1005840" cy="100584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1562" y="1658722"/>
            <a:ext cx="523037" cy="523037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548640" y="2514600"/>
            <a:ext cx="2468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accent5"/>
                </a:solidFill>
              </a:rPr>
              <a:t>Mrs Evans, 81</a:t>
            </a:r>
            <a:endParaRPr lang="en-US" sz="2000" dirty="0"/>
          </a:p>
        </p:txBody>
      </p:sp>
      <p:sp>
        <p:nvSpPr>
          <p:cNvPr id="9" name="Text 6"/>
          <p:cNvSpPr txBox="1"/>
          <p:nvPr/>
        </p:nvSpPr>
        <p:spPr>
          <a:xfrm>
            <a:off x="640080" y="3063240"/>
            <a:ext cx="233172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Lives: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at home with daily carer visits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Health: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had a stroke six months ago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Care plan: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sit upright to eat and drink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3337560" y="1234440"/>
            <a:ext cx="5349240" cy="4297680"/>
          </a:xfrm>
          <a:prstGeom prst="roundRect">
            <a:avLst>
              <a:gd name="adj" fmla="val 1702"/>
            </a:avLst>
          </a:prstGeom>
          <a:solidFill>
            <a:srgbClr val="FFFFFF"/>
          </a:solidFill>
          <a:ln w="15875">
            <a:solidFill>
              <a:schemeClr val="accent5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3520440" y="1371600"/>
            <a:ext cx="4983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5"/>
                </a:solidFill>
              </a:rPr>
              <a:t>The situation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3520440" y="1783080"/>
            <a:ext cx="498348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1000"/>
              </a:spcAft>
              <a:buNone/>
            </a:pPr>
            <a:r>
              <a:rPr lang="en-US" sz="1700" dirty="0">
                <a:solidFill>
                  <a:schemeClr val="tx1"/>
                </a:solidFill>
              </a:rPr>
              <a:t>You visit Mrs Evans at lunchtime. Since her stroke, she finds swallowing harder. Today she is slumped down in her armchair, drinking a cup of tea.</a:t>
            </a:r>
            <a:endParaRPr lang="en-US" sz="17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700" dirty="0">
                <a:solidFill>
                  <a:schemeClr val="tx1"/>
                </a:solidFill>
              </a:rPr>
              <a:t>As she drinks, she starts coughing and spluttering, and her voice sounds 'wet' and gurgly afterwards.</a:t>
            </a:r>
            <a:endParaRPr lang="en-US" sz="17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700" dirty="0">
                <a:solidFill>
                  <a:schemeClr val="tx1"/>
                </a:solidFill>
              </a:rPr>
              <a:t>Her daughter mentions that her mum has had a few chest infections since the stroke.</a:t>
            </a:r>
            <a:endParaRPr lang="en-US" sz="17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Case study 1: discuss in your group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7223760" y="475488"/>
            <a:ext cx="1463040" cy="32918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223760" y="475488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15 minutes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57200" y="118872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5">
              <a:alpha val="10000"/>
            </a:schemeClr>
          </a:solidFill>
          <a:ln w="12700">
            <a:solidFill>
              <a:schemeClr val="accent5">
                <a:alpha val="50000"/>
              </a:scheme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94360" y="1325880"/>
            <a:ext cx="502920" cy="50292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594360" y="13258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1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1234440" y="129844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Which part of the throat normally stops food and drink from going down the windpipe? What might be going wrong for Mrs Evans?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4663440" y="118872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5">
              <a:alpha val="10000"/>
            </a:schemeClr>
          </a:solidFill>
          <a:ln w="12700">
            <a:solidFill>
              <a:schemeClr val="accent5">
                <a:alpha val="50000"/>
              </a:scheme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800600" y="1325880"/>
            <a:ext cx="502920" cy="50292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800600" y="13258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2</a:t>
            </a:r>
            <a:endParaRPr lang="en-US" sz="1700" dirty="0"/>
          </a:p>
        </p:txBody>
      </p:sp>
      <p:sp>
        <p:nvSpPr>
          <p:cNvPr id="12" name="Text 10"/>
          <p:cNvSpPr txBox="1"/>
          <p:nvPr/>
        </p:nvSpPr>
        <p:spPr>
          <a:xfrm>
            <a:off x="5440680" y="129844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If some tea goes the wrong way, trace where it could end up, from the throat down to the smallest part of the lungs.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457200" y="297180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5">
              <a:alpha val="10000"/>
            </a:schemeClr>
          </a:solidFill>
          <a:ln w="12700">
            <a:solidFill>
              <a:schemeClr val="accent5">
                <a:alpha val="50000"/>
              </a:schemeClr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94360" y="3108960"/>
            <a:ext cx="502920" cy="50292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594360" y="31089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3</a:t>
            </a:r>
            <a:endParaRPr lang="en-US" sz="1700" dirty="0"/>
          </a:p>
        </p:txBody>
      </p:sp>
      <p:sp>
        <p:nvSpPr>
          <p:cNvPr id="16" name="Text 14"/>
          <p:cNvSpPr txBox="1"/>
          <p:nvPr/>
        </p:nvSpPr>
        <p:spPr>
          <a:xfrm>
            <a:off x="1234440" y="308152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Why could this lead to a chest infection such as pneumonia? What would that do to gas exchange?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4663440" y="297180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5">
              <a:alpha val="10000"/>
            </a:schemeClr>
          </a:solidFill>
          <a:ln w="12700">
            <a:solidFill>
              <a:schemeClr val="accent5">
                <a:alpha val="50000"/>
              </a:scheme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800600" y="3108960"/>
            <a:ext cx="502920" cy="50292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4800600" y="31089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4</a:t>
            </a:r>
            <a:endParaRPr lang="en-US" sz="1700" dirty="0"/>
          </a:p>
        </p:txBody>
      </p:sp>
      <p:sp>
        <p:nvSpPr>
          <p:cNvPr id="20" name="Text 18"/>
          <p:cNvSpPr txBox="1"/>
          <p:nvPr/>
        </p:nvSpPr>
        <p:spPr>
          <a:xfrm>
            <a:off x="5440680" y="308152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should you do now, and how could her care help prevent this happening again?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457200" y="4846320"/>
            <a:ext cx="26060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566928" y="4846320"/>
            <a:ext cx="2423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5 min  </a:t>
            </a:r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Read and talk it through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3246120" y="4846320"/>
            <a:ext cx="26060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3355848" y="4846320"/>
            <a:ext cx="2423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7 min  </a:t>
            </a:r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Answer the questions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035040" y="4846320"/>
            <a:ext cx="26060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6144768" y="4846320"/>
            <a:ext cx="2423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3 min  </a:t>
            </a:r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Feed back to the class</a:t>
            </a:r>
            <a:endParaRPr lang="en-US" sz="1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Lung diseases: asthma and COPD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3977640" cy="3017520"/>
          </a:xfrm>
          <a:prstGeom prst="roundRect">
            <a:avLst>
              <a:gd name="adj" fmla="val 2424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371600"/>
            <a:ext cx="640080" cy="64008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7979" y="1525219"/>
            <a:ext cx="332842" cy="332842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94360" y="2084832"/>
            <a:ext cx="3703320" cy="2093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accent1"/>
                </a:solidFill>
              </a:rPr>
              <a:t>Asthma</a:t>
            </a:r>
            <a:endParaRPr lang="en-US" sz="1900" dirty="0"/>
          </a:p>
          <a:p>
            <a:pPr marL="152400" indent="-152400">
              <a:spcBef>
                <a:spcPts val="400"/>
              </a:spcBef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A long-term condition of the airways</a:t>
            </a:r>
            <a:endParaRPr lang="en-US" sz="19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The airways swell and narrow</a:t>
            </a:r>
            <a:endParaRPr lang="en-US" sz="19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Symptoms: breathlessness, tight chest, coughing and wheezing</a:t>
            </a:r>
            <a:endParaRPr lang="en-US" sz="1900" dirty="0"/>
          </a:p>
        </p:txBody>
      </p:sp>
      <p:sp>
        <p:nvSpPr>
          <p:cNvPr id="7" name="Shape 4"/>
          <p:cNvSpPr/>
          <p:nvPr/>
        </p:nvSpPr>
        <p:spPr>
          <a:xfrm>
            <a:off x="4709160" y="1234440"/>
            <a:ext cx="3977640" cy="3017520"/>
          </a:xfrm>
          <a:prstGeom prst="roundRect">
            <a:avLst>
              <a:gd name="adj" fmla="val 2424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0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4846320" y="1371600"/>
            <a:ext cx="640080" cy="64008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9939" y="1525219"/>
            <a:ext cx="332842" cy="332842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4846320" y="2084832"/>
            <a:ext cx="3703320" cy="2093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accent5"/>
                </a:solidFill>
              </a:rPr>
              <a:t>COPD</a:t>
            </a:r>
            <a:endParaRPr lang="en-US" sz="1900" dirty="0"/>
          </a:p>
          <a:p>
            <a:pPr marL="152400" indent="-152400">
              <a:spcBef>
                <a:spcPts val="400"/>
              </a:spcBef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Chronic obstructive pulmonary disease</a:t>
            </a:r>
            <a:endParaRPr lang="en-US" sz="19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A group of lung conditions that cause breathing difficulties</a:t>
            </a:r>
            <a:endParaRPr lang="en-US" sz="1900" dirty="0"/>
          </a:p>
          <a:p>
            <a:pPr marL="152400" indent="-152400">
              <a:spcBef>
                <a:spcPts val="300"/>
              </a:spcBef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Smoking is the main cause</a:t>
            </a:r>
            <a:endParaRPr lang="en-US" sz="1900" dirty="0"/>
          </a:p>
        </p:txBody>
      </p:sp>
      <p:pic>
        <p:nvPicPr>
          <p:cNvPr id="11" name="Image 2" descr="img/r10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391223"/>
            <a:ext cx="2377440" cy="1138794"/>
          </a:xfrm>
          <a:prstGeom prst="rect">
            <a:avLst/>
          </a:prstGeom>
        </p:spPr>
      </p:pic>
      <p:sp>
        <p:nvSpPr>
          <p:cNvPr id="12" name="Shape 7"/>
          <p:cNvSpPr/>
          <p:nvPr/>
        </p:nvSpPr>
        <p:spPr>
          <a:xfrm>
            <a:off x="3017520" y="4434840"/>
            <a:ext cx="5669280" cy="1051560"/>
          </a:xfrm>
          <a:prstGeom prst="roundRect">
            <a:avLst>
              <a:gd name="adj" fmla="val 869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8"/>
          <p:cNvSpPr txBox="1"/>
          <p:nvPr/>
        </p:nvSpPr>
        <p:spPr>
          <a:xfrm>
            <a:off x="3154680" y="4434840"/>
            <a:ext cx="5394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chronic = long-lasting; obstructive = the airways are partly blocked. Left: a healthy lung next to a smoker's lung.</a:t>
            </a:r>
            <a:endParaRPr lang="en-US"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Lung diseases: pneumonia and lung cancer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188720"/>
            <a:ext cx="3977640" cy="4343400"/>
          </a:xfrm>
          <a:prstGeom prst="roundRect">
            <a:avLst>
              <a:gd name="adj" fmla="val 1839"/>
            </a:avLst>
          </a:prstGeom>
          <a:solidFill>
            <a:schemeClr val="accent2">
              <a:alpha val="10000"/>
            </a:schemeClr>
          </a:solidFill>
          <a:ln w="12700">
            <a:solidFill>
              <a:schemeClr val="accent2">
                <a:alpha val="45000"/>
              </a:schemeClr>
            </a:solidFill>
            <a:prstDash val="solid"/>
          </a:ln>
        </p:spPr>
      </p:sp>
      <p:pic>
        <p:nvPicPr>
          <p:cNvPr id="4" name="Image 0" descr="img/r22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588" y="1325880"/>
            <a:ext cx="2262865" cy="1783080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640080" y="3200400"/>
            <a:ext cx="3611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chemeClr val="accent2"/>
                </a:solidFill>
              </a:rPr>
              <a:t>Pneumonia</a:t>
            </a:r>
            <a:endParaRPr lang="en-US" sz="1900" dirty="0"/>
          </a:p>
        </p:txBody>
      </p:sp>
      <p:sp>
        <p:nvSpPr>
          <p:cNvPr id="6" name="Text 3"/>
          <p:cNvSpPr txBox="1"/>
          <p:nvPr/>
        </p:nvSpPr>
        <p:spPr>
          <a:xfrm>
            <a:off x="640080" y="3657600"/>
            <a:ext cx="36118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An infection that inflames the air sacs</a:t>
            </a:r>
            <a:endParaRPr lang="en-US" sz="15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The sacs fill with fluid or pus</a:t>
            </a:r>
            <a:endParaRPr lang="en-US" sz="15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Causes cough with phlegm, fever, chills and breathlessness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4709160" y="1188720"/>
            <a:ext cx="3977640" cy="4343400"/>
          </a:xfrm>
          <a:prstGeom prst="roundRect">
            <a:avLst>
              <a:gd name="adj" fmla="val 1839"/>
            </a:avLst>
          </a:prstGeom>
          <a:solidFill>
            <a:schemeClr val="accent6">
              <a:alpha val="10000"/>
            </a:schemeClr>
          </a:solidFill>
          <a:ln w="12700">
            <a:solidFill>
              <a:schemeClr val="accent6">
                <a:alpha val="45000"/>
              </a:schemeClr>
            </a:solidFill>
            <a:prstDash val="solid"/>
          </a:ln>
        </p:spPr>
      </p:sp>
      <p:pic>
        <p:nvPicPr>
          <p:cNvPr id="8" name="Image 1" descr="img/r2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8971" y="1325880"/>
            <a:ext cx="2338018" cy="1783080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4892040" y="3200400"/>
            <a:ext cx="3611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chemeClr val="accent6"/>
                </a:solidFill>
              </a:rPr>
              <a:t>Lung cancer</a:t>
            </a:r>
            <a:endParaRPr lang="en-US" sz="1900" dirty="0"/>
          </a:p>
        </p:txBody>
      </p:sp>
      <p:sp>
        <p:nvSpPr>
          <p:cNvPr id="10" name="Text 6"/>
          <p:cNvSpPr txBox="1"/>
          <p:nvPr/>
        </p:nvSpPr>
        <p:spPr>
          <a:xfrm>
            <a:off x="4892040" y="3657600"/>
            <a:ext cx="36118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Primary: the cancer starts in the lungs</a:t>
            </a:r>
            <a:endParaRPr lang="en-US" sz="15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Secondary: it spreads to the lungs from elsewhere in the body</a:t>
            </a:r>
            <a:endParaRPr lang="en-US" sz="1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What causes respiratory diseases?</a:t>
            </a:r>
            <a:endParaRPr lang="en-US" sz="2800" dirty="0"/>
          </a:p>
        </p:txBody>
      </p:sp>
      <p:pic>
        <p:nvPicPr>
          <p:cNvPr id="3" name="Image 0" descr="img/r24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143000"/>
            <a:ext cx="4434840" cy="443484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120640" y="1188720"/>
            <a:ext cx="3566160" cy="795528"/>
          </a:xfrm>
          <a:prstGeom prst="roundRect">
            <a:avLst>
              <a:gd name="adj" fmla="val 9195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257800" y="1325880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7528" y="1435608"/>
            <a:ext cx="237744" cy="237744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5852160" y="1298448"/>
            <a:ext cx="2697480" cy="6126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Smoking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200" dirty="0">
                <a:solidFill>
                  <a:schemeClr val="tx1"/>
                </a:solidFill>
              </a:rPr>
              <a:t>The biggest preventable cause</a:t>
            </a:r>
            <a:endParaRPr lang="en-US" sz="1400" dirty="0"/>
          </a:p>
        </p:txBody>
      </p:sp>
      <p:sp>
        <p:nvSpPr>
          <p:cNvPr id="8" name="Shape 4"/>
          <p:cNvSpPr/>
          <p:nvPr/>
        </p:nvSpPr>
        <p:spPr>
          <a:xfrm>
            <a:off x="5120640" y="2075688"/>
            <a:ext cx="3566160" cy="795528"/>
          </a:xfrm>
          <a:prstGeom prst="roundRect">
            <a:avLst>
              <a:gd name="adj" fmla="val 9195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0000"/>
              </a:scheme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5257800" y="2212848"/>
            <a:ext cx="457200" cy="45720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528" y="2322576"/>
            <a:ext cx="237744" cy="237744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5852160" y="2185416"/>
            <a:ext cx="2697480" cy="6126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Pollution and chemicals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200" dirty="0">
                <a:solidFill>
                  <a:schemeClr val="tx1"/>
                </a:solidFill>
              </a:rPr>
              <a:t>Outdoor air pollution; dust, fumes and chemicals at work or home</a:t>
            </a:r>
            <a:endParaRPr lang="en-US" sz="1400" dirty="0"/>
          </a:p>
        </p:txBody>
      </p:sp>
      <p:sp>
        <p:nvSpPr>
          <p:cNvPr id="12" name="Shape 7"/>
          <p:cNvSpPr/>
          <p:nvPr/>
        </p:nvSpPr>
        <p:spPr>
          <a:xfrm>
            <a:off x="5120640" y="2962656"/>
            <a:ext cx="3566160" cy="795528"/>
          </a:xfrm>
          <a:prstGeom prst="roundRect">
            <a:avLst>
              <a:gd name="adj" fmla="val 9195"/>
            </a:avLst>
          </a:prstGeom>
          <a:solidFill>
            <a:schemeClr val="tx2">
              <a:alpha val="12000"/>
            </a:schemeClr>
          </a:solidFill>
          <a:ln w="12700">
            <a:solidFill>
              <a:schemeClr val="tx2">
                <a:alpha val="40000"/>
              </a:schemeClr>
            </a:solidFill>
            <a:prstDash val="solid"/>
          </a:ln>
        </p:spPr>
      </p:sp>
      <p:sp>
        <p:nvSpPr>
          <p:cNvPr id="13" name="Shape 8"/>
          <p:cNvSpPr/>
          <p:nvPr/>
        </p:nvSpPr>
        <p:spPr>
          <a:xfrm>
            <a:off x="5257800" y="3099816"/>
            <a:ext cx="457200" cy="4572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14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528" y="3209544"/>
            <a:ext cx="237744" cy="237744"/>
          </a:xfrm>
          <a:prstGeom prst="rect">
            <a:avLst/>
          </a:prstGeom>
        </p:spPr>
      </p:pic>
      <p:sp>
        <p:nvSpPr>
          <p:cNvPr id="15" name="Text 9"/>
          <p:cNvSpPr txBox="1"/>
          <p:nvPr/>
        </p:nvSpPr>
        <p:spPr>
          <a:xfrm>
            <a:off x="5852160" y="3072384"/>
            <a:ext cx="2697480" cy="6126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Age (40+)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200" dirty="0">
                <a:solidFill>
                  <a:schemeClr val="tx1"/>
                </a:solidFill>
              </a:rPr>
              <a:t>Risk rises as we get older</a:t>
            </a:r>
            <a:endParaRPr lang="en-US" sz="1400" dirty="0"/>
          </a:p>
        </p:txBody>
      </p:sp>
      <p:sp>
        <p:nvSpPr>
          <p:cNvPr id="16" name="Shape 10"/>
          <p:cNvSpPr/>
          <p:nvPr/>
        </p:nvSpPr>
        <p:spPr>
          <a:xfrm>
            <a:off x="5120640" y="3849624"/>
            <a:ext cx="3566160" cy="795528"/>
          </a:xfrm>
          <a:prstGeom prst="roundRect">
            <a:avLst>
              <a:gd name="adj" fmla="val 9195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17" name="Shape 11"/>
          <p:cNvSpPr/>
          <p:nvPr/>
        </p:nvSpPr>
        <p:spPr>
          <a:xfrm>
            <a:off x="5257800" y="3986784"/>
            <a:ext cx="457200" cy="45720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8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7528" y="4096512"/>
            <a:ext cx="237744" cy="237744"/>
          </a:xfrm>
          <a:prstGeom prst="rect">
            <a:avLst/>
          </a:prstGeom>
        </p:spPr>
      </p:pic>
      <p:sp>
        <p:nvSpPr>
          <p:cNvPr id="19" name="Text 12"/>
          <p:cNvSpPr txBox="1"/>
          <p:nvPr/>
        </p:nvSpPr>
        <p:spPr>
          <a:xfrm>
            <a:off x="5852160" y="3959352"/>
            <a:ext cx="2697480" cy="6126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6"/>
                </a:solidFill>
              </a:rPr>
              <a:t>Genes (AAT deficiency)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200" dirty="0">
                <a:solidFill>
                  <a:schemeClr val="tx1"/>
                </a:solidFill>
              </a:rPr>
              <a:t>An inherited condition that leaves the lungs less protected</a:t>
            </a:r>
            <a:endParaRPr lang="en-US" sz="1400" dirty="0"/>
          </a:p>
        </p:txBody>
      </p:sp>
      <p:sp>
        <p:nvSpPr>
          <p:cNvPr id="20" name="Shape 13"/>
          <p:cNvSpPr/>
          <p:nvPr/>
        </p:nvSpPr>
        <p:spPr>
          <a:xfrm>
            <a:off x="5120640" y="4736592"/>
            <a:ext cx="3566160" cy="795528"/>
          </a:xfrm>
          <a:prstGeom prst="roundRect">
            <a:avLst>
              <a:gd name="adj" fmla="val 9195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21" name="Shape 14"/>
          <p:cNvSpPr/>
          <p:nvPr/>
        </p:nvSpPr>
        <p:spPr>
          <a:xfrm>
            <a:off x="5257800" y="487375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22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7528" y="4983480"/>
            <a:ext cx="237744" cy="237744"/>
          </a:xfrm>
          <a:prstGeom prst="rect">
            <a:avLst/>
          </a:prstGeom>
        </p:spPr>
      </p:pic>
      <p:sp>
        <p:nvSpPr>
          <p:cNvPr id="23" name="Text 15"/>
          <p:cNvSpPr txBox="1"/>
          <p:nvPr/>
        </p:nvSpPr>
        <p:spPr>
          <a:xfrm>
            <a:off x="5852160" y="4846320"/>
            <a:ext cx="2697480" cy="6126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Other lung conditions</a:t>
            </a:r>
            <a:endParaRPr lang="en-US" sz="14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200" dirty="0">
                <a:solidFill>
                  <a:schemeClr val="tx1"/>
                </a:solidFill>
              </a:rPr>
              <a:t>Asthma and chronic bronchitis</a:t>
            </a:r>
            <a:endParaRPr lang="en-US" sz="1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Role of the care professional: advice to give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2606040" cy="1463040"/>
          </a:xfrm>
          <a:prstGeom prst="roundRect">
            <a:avLst>
              <a:gd name="adj" fmla="val 5000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5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40080" y="1600200"/>
            <a:ext cx="731520" cy="7315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5645" y="1775765"/>
            <a:ext cx="380390" cy="380390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508760" y="1325880"/>
            <a:ext cx="1463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Do not smoke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3246120" y="1234440"/>
            <a:ext cx="2606040" cy="1463040"/>
          </a:xfrm>
          <a:prstGeom prst="roundRect">
            <a:avLst>
              <a:gd name="adj" fmla="val 5000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5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3429000" y="1600200"/>
            <a:ext cx="731520" cy="73152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4565" y="1775765"/>
            <a:ext cx="380390" cy="380390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4297680" y="1325880"/>
            <a:ext cx="1463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5"/>
                </a:solidFill>
              </a:rPr>
              <a:t>Avoid indoor pollutants</a:t>
            </a:r>
            <a:endParaRPr lang="en-US" sz="1600" dirty="0"/>
          </a:p>
        </p:txBody>
      </p:sp>
      <p:sp>
        <p:nvSpPr>
          <p:cNvPr id="11" name="Shape 7"/>
          <p:cNvSpPr/>
          <p:nvPr/>
        </p:nvSpPr>
        <p:spPr>
          <a:xfrm>
            <a:off x="6035040" y="1234440"/>
            <a:ext cx="2606040" cy="1463040"/>
          </a:xfrm>
          <a:prstGeom prst="roundRect">
            <a:avLst>
              <a:gd name="adj" fmla="val 5000"/>
            </a:avLst>
          </a:prstGeom>
          <a:solidFill>
            <a:schemeClr val="tx2">
              <a:alpha val="12000"/>
            </a:schemeClr>
          </a:solidFill>
          <a:ln w="12700">
            <a:solidFill>
              <a:schemeClr val="tx2">
                <a:alpha val="45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6217920" y="1600200"/>
            <a:ext cx="731520" cy="73152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3485" y="1775765"/>
            <a:ext cx="380390" cy="380390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7086600" y="1325880"/>
            <a:ext cx="1463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Limit outdoor air pollution</a:t>
            </a: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>
            <a:off x="457200" y="2880360"/>
            <a:ext cx="2606040" cy="1463040"/>
          </a:xfrm>
          <a:prstGeom prst="roundRect">
            <a:avLst>
              <a:gd name="adj" fmla="val 5000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640080" y="3246120"/>
            <a:ext cx="731520" cy="7315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645" y="3421685"/>
            <a:ext cx="380390" cy="380390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1508760" y="2971800"/>
            <a:ext cx="1463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Prevent infection</a:t>
            </a:r>
            <a:endParaRPr lang="en-US" sz="1600" dirty="0"/>
          </a:p>
        </p:txBody>
      </p:sp>
      <p:sp>
        <p:nvSpPr>
          <p:cNvPr id="19" name="Shape 13"/>
          <p:cNvSpPr/>
          <p:nvPr/>
        </p:nvSpPr>
        <p:spPr>
          <a:xfrm>
            <a:off x="3246120" y="2880360"/>
            <a:ext cx="2606040" cy="1463040"/>
          </a:xfrm>
          <a:prstGeom prst="roundRect">
            <a:avLst>
              <a:gd name="adj" fmla="val 5000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5000"/>
              </a:schemeClr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3429000" y="3246120"/>
            <a:ext cx="731520" cy="73152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21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4565" y="3421685"/>
            <a:ext cx="380390" cy="380390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4297680" y="2971800"/>
            <a:ext cx="1463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6"/>
                </a:solidFill>
              </a:rPr>
              <a:t>Have regular check-ups</a:t>
            </a:r>
            <a:endParaRPr lang="en-US" sz="1600" dirty="0"/>
          </a:p>
        </p:txBody>
      </p:sp>
      <p:sp>
        <p:nvSpPr>
          <p:cNvPr id="23" name="Shape 16"/>
          <p:cNvSpPr/>
          <p:nvPr/>
        </p:nvSpPr>
        <p:spPr>
          <a:xfrm>
            <a:off x="6035040" y="2880360"/>
            <a:ext cx="2606040" cy="1463040"/>
          </a:xfrm>
          <a:prstGeom prst="roundRect">
            <a:avLst>
              <a:gd name="adj" fmla="val 5000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5000"/>
              </a:schemeClr>
            </a:solidFill>
            <a:prstDash val="solid"/>
          </a:ln>
        </p:spPr>
      </p:sp>
      <p:sp>
        <p:nvSpPr>
          <p:cNvPr id="24" name="Shape 17"/>
          <p:cNvSpPr/>
          <p:nvPr/>
        </p:nvSpPr>
        <p:spPr>
          <a:xfrm>
            <a:off x="6217920" y="3246120"/>
            <a:ext cx="731520" cy="73152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2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3485" y="3421685"/>
            <a:ext cx="380390" cy="380390"/>
          </a:xfrm>
          <a:prstGeom prst="rect">
            <a:avLst/>
          </a:prstGeom>
        </p:spPr>
      </p:pic>
      <p:sp>
        <p:nvSpPr>
          <p:cNvPr id="26" name="Text 18"/>
          <p:cNvSpPr txBox="1"/>
          <p:nvPr/>
        </p:nvSpPr>
        <p:spPr>
          <a:xfrm>
            <a:off x="7086600" y="2971800"/>
            <a:ext cx="1463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4"/>
                </a:solidFill>
              </a:rPr>
              <a:t>Exercise</a:t>
            </a:r>
            <a:endParaRPr lang="en-US" sz="1600" dirty="0"/>
          </a:p>
        </p:txBody>
      </p:sp>
      <p:sp>
        <p:nvSpPr>
          <p:cNvPr id="27" name="Text 19"/>
          <p:cNvSpPr txBox="1"/>
          <p:nvPr/>
        </p:nvSpPr>
        <p:spPr>
          <a:xfrm>
            <a:off x="457200" y="466344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Further reading: Department of Health (2012) An Outcomes Strategy for COPD and Asthma: NHS Companion Document.</a:t>
            </a:r>
            <a:endParaRPr lang="en-US" sz="1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UK strategies: tackling air pollution</a:t>
            </a:r>
            <a:endParaRPr lang="en-US" sz="2800" dirty="0"/>
          </a:p>
        </p:txBody>
      </p:sp>
      <p:pic>
        <p:nvPicPr>
          <p:cNvPr id="3" name="Image 0" descr="img/r25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196340"/>
            <a:ext cx="4023360" cy="2682240"/>
          </a:xfrm>
          <a:prstGeom prst="rect">
            <a:avLst/>
          </a:prstGeom>
        </p:spPr>
      </p:pic>
      <p:pic>
        <p:nvPicPr>
          <p:cNvPr id="4" name="Image 1" descr="img/r26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440" y="1196340"/>
            <a:ext cx="4023360" cy="268224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457200" y="3977640"/>
            <a:ext cx="4023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Where pollution comes from: </a:t>
            </a:r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energy, industry, transport, farming and homes</a:t>
            </a:r>
            <a:endParaRPr lang="en-US" sz="1400" dirty="0"/>
          </a:p>
        </p:txBody>
      </p:sp>
      <p:sp>
        <p:nvSpPr>
          <p:cNvPr id="6" name="Text 2"/>
          <p:cNvSpPr txBox="1"/>
          <p:nvPr/>
        </p:nvSpPr>
        <p:spPr>
          <a:xfrm>
            <a:off x="4663440" y="3977640"/>
            <a:ext cx="4023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One solution: </a:t>
            </a:r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make walking, cycling and public transport easier than driving</a:t>
            </a:r>
            <a:endParaRPr lang="en-US" sz="1400" dirty="0"/>
          </a:p>
        </p:txBody>
      </p:sp>
      <p:sp>
        <p:nvSpPr>
          <p:cNvPr id="7" name="Text 3"/>
          <p:cNvSpPr txBox="1"/>
          <p:nvPr/>
        </p:nvSpPr>
        <p:spPr>
          <a:xfrm>
            <a:off x="457200" y="50292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chemeClr val="tx1"/>
                </a:solidFill>
              </a:rPr>
              <a:t>Source: Public Health England (2018) Health matters: air pollution. GOV.UK.</a:t>
            </a:r>
            <a:endParaRPr lang="en-US" sz="11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Care: monitoring, planning and routines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2606040" cy="2514600"/>
          </a:xfrm>
          <a:prstGeom prst="roundRect">
            <a:avLst>
              <a:gd name="adj" fmla="val 2909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371600"/>
            <a:ext cx="594360" cy="59436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006" y="1514246"/>
            <a:ext cx="309067" cy="309067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94360" y="2039112"/>
            <a:ext cx="2331720" cy="1636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4"/>
                </a:solidFill>
              </a:rPr>
              <a:t>Pulmonary rehab</a:t>
            </a:r>
            <a:endParaRPr lang="en-US" sz="17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A programme of exercise and education for people with lung disease or breathlessness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3246120" y="1234440"/>
            <a:ext cx="2606040" cy="2514600"/>
          </a:xfrm>
          <a:prstGeom prst="roundRect">
            <a:avLst>
              <a:gd name="adj" fmla="val 2909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3383280" y="1371600"/>
            <a:ext cx="594360" cy="59436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926" y="1514246"/>
            <a:ext cx="309067" cy="309067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3383280" y="2039112"/>
            <a:ext cx="2331720" cy="1636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1"/>
                </a:solidFill>
              </a:rPr>
              <a:t>Finding people who need it</a:t>
            </a:r>
            <a:endParaRPr lang="en-US" sz="17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GP practices check their COPD lists for patients never referred to rehab</a:t>
            </a:r>
            <a:endParaRPr lang="en-US" sz="1700" dirty="0"/>
          </a:p>
        </p:txBody>
      </p:sp>
      <p:sp>
        <p:nvSpPr>
          <p:cNvPr id="11" name="Shape 7"/>
          <p:cNvSpPr/>
          <p:nvPr/>
        </p:nvSpPr>
        <p:spPr>
          <a:xfrm>
            <a:off x="6035040" y="1234440"/>
            <a:ext cx="2651760" cy="2514600"/>
          </a:xfrm>
          <a:prstGeom prst="roundRect">
            <a:avLst>
              <a:gd name="adj" fmla="val 2909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6172200" y="1371600"/>
            <a:ext cx="594360" cy="59436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4846" y="1514246"/>
            <a:ext cx="309067" cy="309067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6172200" y="2039112"/>
            <a:ext cx="2377440" cy="1636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6"/>
                </a:solidFill>
              </a:rPr>
              <a:t>Better use of inhalers</a:t>
            </a:r>
            <a:endParaRPr lang="en-US" sz="17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Where suitable, switch to dry powder inhalers: better for the environment</a:t>
            </a:r>
            <a:endParaRPr lang="en-US" sz="1700" dirty="0"/>
          </a:p>
        </p:txBody>
      </p:sp>
      <p:sp>
        <p:nvSpPr>
          <p:cNvPr id="15" name="Shape 10"/>
          <p:cNvSpPr/>
          <p:nvPr/>
        </p:nvSpPr>
        <p:spPr>
          <a:xfrm>
            <a:off x="457200" y="3977640"/>
            <a:ext cx="8229600" cy="731520"/>
          </a:xfrm>
          <a:prstGeom prst="roundRect">
            <a:avLst>
              <a:gd name="adj" fmla="val 12500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1"/>
          <p:cNvSpPr txBox="1"/>
          <p:nvPr/>
        </p:nvSpPr>
        <p:spPr>
          <a:xfrm>
            <a:off x="594360" y="3977640"/>
            <a:ext cx="7955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In simple terms: 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help people breathe better, find those who are missing out, and review their medicines.</a:t>
            </a:r>
            <a:endParaRPr lang="en-US" sz="1600" dirty="0"/>
          </a:p>
        </p:txBody>
      </p:sp>
      <p:sp>
        <p:nvSpPr>
          <p:cNvPr id="17" name="Text 12"/>
          <p:cNvSpPr txBox="1"/>
          <p:nvPr/>
        </p:nvSpPr>
        <p:spPr>
          <a:xfrm>
            <a:off x="457200" y="4892040"/>
            <a:ext cx="822960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chemeClr val="tx1"/>
                </a:solidFill>
              </a:rPr>
              <a:t>Source: NHS (2019) The NHS Long Term Plan: respiratory disease.</a:t>
            </a:r>
            <a:endParaRPr lang="en-US" sz="11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Ethics in respiratory care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188720"/>
            <a:ext cx="4023360" cy="1143000"/>
          </a:xfrm>
          <a:prstGeom prst="roundRect">
            <a:avLst>
              <a:gd name="adj" fmla="val 6400"/>
            </a:avLst>
          </a:prstGeom>
          <a:solidFill>
            <a:schemeClr val="tx2">
              <a:alpha val="12000"/>
            </a:schemeClr>
          </a:solidFill>
          <a:ln w="12700">
            <a:solidFill>
              <a:schemeClr val="tx2">
                <a:alpha val="4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325880"/>
            <a:ext cx="548640" cy="54864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6034" y="1457554"/>
            <a:ext cx="285293" cy="285293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280160" y="1298448"/>
            <a:ext cx="3063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Be honest and trustworthy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Act with integrity and objectivity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4663440" y="1188720"/>
            <a:ext cx="4023360" cy="1143000"/>
          </a:xfrm>
          <a:prstGeom prst="roundRect">
            <a:avLst>
              <a:gd name="adj" fmla="val 6400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4800600" y="1325880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274" y="1457554"/>
            <a:ext cx="285293" cy="285293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5486400" y="1298448"/>
            <a:ext cx="3063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Keep learning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Stay up to date in your practice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457200" y="2468880"/>
            <a:ext cx="4023360" cy="1143000"/>
          </a:xfrm>
          <a:prstGeom prst="roundRect">
            <a:avLst>
              <a:gd name="adj" fmla="val 6400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0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594360" y="2606040"/>
            <a:ext cx="548640" cy="54864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34" y="2737714"/>
            <a:ext cx="285293" cy="285293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280160" y="2578608"/>
            <a:ext cx="3063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4"/>
                </a:solidFill>
              </a:rPr>
              <a:t>Work within your role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Only do what you are trained to do</a:t>
            </a:r>
            <a:endParaRPr lang="en-US" sz="1500" dirty="0"/>
          </a:p>
        </p:txBody>
      </p:sp>
      <p:sp>
        <p:nvSpPr>
          <p:cNvPr id="15" name="Shape 10"/>
          <p:cNvSpPr/>
          <p:nvPr/>
        </p:nvSpPr>
        <p:spPr>
          <a:xfrm>
            <a:off x="4663440" y="2468880"/>
            <a:ext cx="4023360" cy="1143000"/>
          </a:xfrm>
          <a:prstGeom prst="roundRect">
            <a:avLst>
              <a:gd name="adj" fmla="val 6400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4800600" y="2606040"/>
            <a:ext cx="548640" cy="54864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274" y="2737714"/>
            <a:ext cx="285293" cy="285293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5486400" y="2578608"/>
            <a:ext cx="3063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6"/>
                </a:solidFill>
              </a:rPr>
              <a:t>Protect rights and privacy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Keep patient data confidential</a:t>
            </a:r>
            <a:endParaRPr lang="en-US" sz="1500" dirty="0"/>
          </a:p>
        </p:txBody>
      </p:sp>
      <p:sp>
        <p:nvSpPr>
          <p:cNvPr id="19" name="Shape 13"/>
          <p:cNvSpPr/>
          <p:nvPr/>
        </p:nvSpPr>
        <p:spPr>
          <a:xfrm>
            <a:off x="457200" y="3749040"/>
            <a:ext cx="4023360" cy="1143000"/>
          </a:xfrm>
          <a:prstGeom prst="roundRect">
            <a:avLst>
              <a:gd name="adj" fmla="val 6400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0000"/>
              </a:schemeClr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594360" y="3886200"/>
            <a:ext cx="548640" cy="54864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21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034" y="4017874"/>
            <a:ext cx="285293" cy="285293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1280160" y="3858768"/>
            <a:ext cx="3063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5"/>
                </a:solidFill>
              </a:rPr>
              <a:t>Treat everyone fairly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Never discriminate</a:t>
            </a:r>
            <a:endParaRPr lang="en-US" sz="1500" dirty="0"/>
          </a:p>
        </p:txBody>
      </p:sp>
      <p:sp>
        <p:nvSpPr>
          <p:cNvPr id="23" name="Shape 16"/>
          <p:cNvSpPr/>
          <p:nvPr/>
        </p:nvSpPr>
        <p:spPr>
          <a:xfrm>
            <a:off x="4663440" y="3749040"/>
            <a:ext cx="4023360" cy="1143000"/>
          </a:xfrm>
          <a:prstGeom prst="roundRect">
            <a:avLst>
              <a:gd name="adj" fmla="val 6400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0000"/>
              </a:schemeClr>
            </a:solidFill>
            <a:prstDash val="solid"/>
          </a:ln>
        </p:spPr>
      </p:sp>
      <p:sp>
        <p:nvSpPr>
          <p:cNvPr id="24" name="Shape 17"/>
          <p:cNvSpPr/>
          <p:nvPr/>
        </p:nvSpPr>
        <p:spPr>
          <a:xfrm>
            <a:off x="4800600" y="3886200"/>
            <a:ext cx="548640" cy="54864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2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274" y="4017874"/>
            <a:ext cx="285293" cy="285293"/>
          </a:xfrm>
          <a:prstGeom prst="rect">
            <a:avLst/>
          </a:prstGeom>
        </p:spPr>
      </p:pic>
      <p:sp>
        <p:nvSpPr>
          <p:cNvPr id="26" name="Text 18"/>
          <p:cNvSpPr txBox="1"/>
          <p:nvPr/>
        </p:nvSpPr>
        <p:spPr>
          <a:xfrm>
            <a:off x="5486400" y="3858768"/>
            <a:ext cx="3063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2"/>
                </a:solidFill>
              </a:rPr>
              <a:t>Follow the law</a:t>
            </a:r>
            <a:endParaRPr lang="en-US" sz="15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400" dirty="0">
                <a:solidFill>
                  <a:schemeClr val="tx1"/>
                </a:solidFill>
              </a:rPr>
              <a:t>UK law, data protection and your professional code</a:t>
            </a:r>
            <a:endParaRPr lang="en-US" sz="1500" dirty="0"/>
          </a:p>
        </p:txBody>
      </p:sp>
      <p:sp>
        <p:nvSpPr>
          <p:cNvPr id="27" name="Text 19"/>
          <p:cNvSpPr txBox="1"/>
          <p:nvPr/>
        </p:nvSpPr>
        <p:spPr>
          <a:xfrm>
            <a:off x="457200" y="512064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chemeClr val="tx1"/>
                </a:solidFill>
              </a:rPr>
              <a:t>Source: adapted from NHS Providers (2023).</a:t>
            </a:r>
            <a:endParaRPr lang="en-US" sz="11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Health promotion for healthy lungs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2">
              <a:alpha val="12000"/>
            </a:schemeClr>
          </a:solidFill>
          <a:ln w="12700">
            <a:solidFill>
              <a:schemeClr val="accent2">
                <a:alpha val="45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51560" y="1399032"/>
            <a:ext cx="731520" cy="7315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7125" y="1574597"/>
            <a:ext cx="380390" cy="380390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48640" y="219456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Do not smoke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2560320" y="123444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5">
              <a:alpha val="12000"/>
            </a:schemeClr>
          </a:solidFill>
          <a:ln w="12700">
            <a:solidFill>
              <a:schemeClr val="accent5">
                <a:alpha val="45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3154680" y="1399032"/>
            <a:ext cx="731520" cy="731520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245" y="1574597"/>
            <a:ext cx="380390" cy="380390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2651760" y="219456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Avoid smoke, dust and chemicals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663440" y="123444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5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5257800" y="1399032"/>
            <a:ext cx="731520" cy="73152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365" y="1574597"/>
            <a:ext cx="380390" cy="380390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4754880" y="219456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Eat a healthy diet</a:t>
            </a:r>
            <a:endParaRPr lang="en-US" sz="1400" dirty="0"/>
          </a:p>
        </p:txBody>
      </p:sp>
      <p:sp>
        <p:nvSpPr>
          <p:cNvPr id="15" name="Shape 10"/>
          <p:cNvSpPr/>
          <p:nvPr/>
        </p:nvSpPr>
        <p:spPr>
          <a:xfrm>
            <a:off x="6766560" y="123444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7360920" y="1399032"/>
            <a:ext cx="731520" cy="7315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6485" y="1574597"/>
            <a:ext cx="380390" cy="380390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6858000" y="219456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Keep a healthy weight</a:t>
            </a:r>
            <a:endParaRPr lang="en-US" sz="1400" dirty="0"/>
          </a:p>
        </p:txBody>
      </p:sp>
      <p:sp>
        <p:nvSpPr>
          <p:cNvPr id="19" name="Shape 13"/>
          <p:cNvSpPr/>
          <p:nvPr/>
        </p:nvSpPr>
        <p:spPr>
          <a:xfrm>
            <a:off x="457200" y="315468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4">
              <a:alpha val="12000"/>
            </a:schemeClr>
          </a:solidFill>
          <a:ln w="12700">
            <a:solidFill>
              <a:schemeClr val="accent4">
                <a:alpha val="45000"/>
              </a:schemeClr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1051560" y="3319272"/>
            <a:ext cx="731520" cy="73152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pic>
        <p:nvPicPr>
          <p:cNvPr id="21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7125" y="3494837"/>
            <a:ext cx="380390" cy="380390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54864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Stay active and exercise</a:t>
            </a:r>
            <a:endParaRPr lang="en-US" sz="1400" dirty="0"/>
          </a:p>
        </p:txBody>
      </p:sp>
      <p:sp>
        <p:nvSpPr>
          <p:cNvPr id="23" name="Shape 16"/>
          <p:cNvSpPr/>
          <p:nvPr/>
        </p:nvSpPr>
        <p:spPr>
          <a:xfrm>
            <a:off x="2560320" y="315468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tx2">
              <a:alpha val="12000"/>
            </a:schemeClr>
          </a:solidFill>
          <a:ln w="12700">
            <a:solidFill>
              <a:schemeClr val="tx2">
                <a:alpha val="45000"/>
              </a:schemeClr>
            </a:solidFill>
            <a:prstDash val="solid"/>
          </a:ln>
        </p:spPr>
      </p:sp>
      <p:sp>
        <p:nvSpPr>
          <p:cNvPr id="24" name="Shape 17"/>
          <p:cNvSpPr/>
          <p:nvPr/>
        </p:nvSpPr>
        <p:spPr>
          <a:xfrm>
            <a:off x="3154680" y="3319272"/>
            <a:ext cx="731520" cy="73152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2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0245" y="3494837"/>
            <a:ext cx="380390" cy="380390"/>
          </a:xfrm>
          <a:prstGeom prst="rect">
            <a:avLst/>
          </a:prstGeom>
        </p:spPr>
      </p:pic>
      <p:sp>
        <p:nvSpPr>
          <p:cNvPr id="26" name="Text 18"/>
          <p:cNvSpPr txBox="1"/>
          <p:nvPr/>
        </p:nvSpPr>
        <p:spPr>
          <a:xfrm>
            <a:off x="26517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Reduce exposure to pollution</a:t>
            </a:r>
            <a:endParaRPr lang="en-US" sz="1400" dirty="0"/>
          </a:p>
        </p:txBody>
      </p:sp>
      <p:sp>
        <p:nvSpPr>
          <p:cNvPr id="27" name="Shape 19"/>
          <p:cNvSpPr/>
          <p:nvPr/>
        </p:nvSpPr>
        <p:spPr>
          <a:xfrm>
            <a:off x="4663440" y="315468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5000"/>
              </a:schemeClr>
            </a:solidFill>
            <a:prstDash val="solid"/>
          </a:ln>
        </p:spPr>
      </p:sp>
      <p:sp>
        <p:nvSpPr>
          <p:cNvPr id="28" name="Shape 20"/>
          <p:cNvSpPr/>
          <p:nvPr/>
        </p:nvSpPr>
        <p:spPr>
          <a:xfrm>
            <a:off x="5257800" y="3319272"/>
            <a:ext cx="731520" cy="73152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29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3365" y="3494837"/>
            <a:ext cx="380390" cy="380390"/>
          </a:xfrm>
          <a:prstGeom prst="rect">
            <a:avLst/>
          </a:prstGeom>
        </p:spPr>
      </p:pic>
      <p:sp>
        <p:nvSpPr>
          <p:cNvPr id="30" name="Text 21"/>
          <p:cNvSpPr txBox="1"/>
          <p:nvPr/>
        </p:nvSpPr>
        <p:spPr>
          <a:xfrm>
            <a:off x="475488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6"/>
                </a:solidFill>
              </a:rPr>
              <a:t>Avoid infections</a:t>
            </a:r>
            <a:endParaRPr lang="en-US" sz="1400" dirty="0"/>
          </a:p>
        </p:txBody>
      </p:sp>
      <p:sp>
        <p:nvSpPr>
          <p:cNvPr id="31" name="Shape 22"/>
          <p:cNvSpPr/>
          <p:nvPr/>
        </p:nvSpPr>
        <p:spPr>
          <a:xfrm>
            <a:off x="6766560" y="3154680"/>
            <a:ext cx="1920240" cy="1737360"/>
          </a:xfrm>
          <a:prstGeom prst="roundRect">
            <a:avLst>
              <a:gd name="adj" fmla="val 4211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32" name="Shape 23"/>
          <p:cNvSpPr/>
          <p:nvPr/>
        </p:nvSpPr>
        <p:spPr>
          <a:xfrm>
            <a:off x="7360920" y="3319272"/>
            <a:ext cx="731520" cy="7315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33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6485" y="3494837"/>
            <a:ext cx="380390" cy="380390"/>
          </a:xfrm>
          <a:prstGeom prst="rect">
            <a:avLst/>
          </a:prstGeom>
        </p:spPr>
      </p:pic>
      <p:sp>
        <p:nvSpPr>
          <p:cNvPr id="34" name="Text 24"/>
          <p:cNvSpPr txBox="1"/>
          <p:nvPr/>
        </p:nvSpPr>
        <p:spPr>
          <a:xfrm>
            <a:off x="685800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Breathe deeply</a:t>
            </a:r>
            <a:endParaRPr lang="en-US" sz="1400" dirty="0"/>
          </a:p>
        </p:txBody>
      </p:sp>
      <p:sp>
        <p:nvSpPr>
          <p:cNvPr id="35" name="Text 25"/>
          <p:cNvSpPr txBox="1"/>
          <p:nvPr/>
        </p:nvSpPr>
        <p:spPr>
          <a:xfrm>
            <a:off x="457200" y="516636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chemeClr val="tx1"/>
                </a:solidFill>
              </a:rPr>
              <a:t>Source: Healthline (2023).</a:t>
            </a:r>
            <a:endParaRPr lang="en-US" sz="11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02920" y="2011680"/>
            <a:ext cx="5669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bg1"/>
                </a:solidFill>
              </a:rPr>
              <a:t>Case study 2: Mr Hughes and his breathing</a:t>
            </a:r>
            <a:endParaRPr lang="en-US" sz="36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02920" y="3200400"/>
            <a:ext cx="5669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Group discussion: 15 minutes</a:t>
            </a:r>
            <a:endParaRPr lang="en-US" sz="1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Case study 2: meet Mr Hughes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7223760" y="475488"/>
            <a:ext cx="1463040" cy="32918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223760" y="475488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15 minutes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57200" y="1234440"/>
            <a:ext cx="2651760" cy="4297680"/>
          </a:xfrm>
          <a:prstGeom prst="roundRect">
            <a:avLst>
              <a:gd name="adj" fmla="val 2759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280160" y="1417320"/>
            <a:ext cx="1005840" cy="10058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1562" y="1658722"/>
            <a:ext cx="523037" cy="523037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548640" y="2514600"/>
            <a:ext cx="2468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accent1"/>
                </a:solidFill>
              </a:rPr>
              <a:t>Mr Hughes, 66</a:t>
            </a:r>
            <a:endParaRPr lang="en-US" sz="2000" dirty="0"/>
          </a:p>
        </p:txBody>
      </p:sp>
      <p:sp>
        <p:nvSpPr>
          <p:cNvPr id="9" name="Text 6"/>
          <p:cNvSpPr txBox="1"/>
          <p:nvPr/>
        </p:nvSpPr>
        <p:spPr>
          <a:xfrm>
            <a:off x="640080" y="3063240"/>
            <a:ext cx="233172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Work history: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35 years in a dusty factory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Lifestyle: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has smoked since he was 16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Home: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a damp flat next to a busy main road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3337560" y="1234440"/>
            <a:ext cx="5349240" cy="4297680"/>
          </a:xfrm>
          <a:prstGeom prst="roundRect">
            <a:avLst>
              <a:gd name="adj" fmla="val 1702"/>
            </a:avLst>
          </a:prstGeom>
          <a:solidFill>
            <a:srgbClr val="FFFFFF"/>
          </a:solidFill>
          <a:ln w="15875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3520440" y="1371600"/>
            <a:ext cx="4983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1"/>
                </a:solidFill>
              </a:rPr>
              <a:t>The situation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3520440" y="1783080"/>
            <a:ext cx="498348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1000"/>
              </a:spcAft>
              <a:buNone/>
            </a:pPr>
            <a:r>
              <a:rPr lang="en-US" sz="1700" dirty="0">
                <a:solidFill>
                  <a:schemeClr val="tx1"/>
                </a:solidFill>
              </a:rPr>
              <a:t>Mr Hughes has COPD. He gets breathless walking to the shops and coughs up phlegm most mornings. He has had two chest infections this winter.</a:t>
            </a:r>
            <a:endParaRPr lang="en-US" sz="17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700" dirty="0">
                <a:solidFill>
                  <a:schemeClr val="tx1"/>
                </a:solidFill>
              </a:rPr>
              <a:t>He uses his blue reliever inhaler many times a day. He was offered pulmonary rehabilitation last year but did not go: "What's the point? Exercise just makes me out of breath."</a:t>
            </a:r>
            <a:endParaRPr lang="en-US" sz="17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700" dirty="0">
                <a:solidFill>
                  <a:schemeClr val="tx1"/>
                </a:solidFill>
              </a:rPr>
              <a:t>You are a health and social care worker visiting him at home.</a:t>
            </a:r>
            <a:endParaRPr lang="en-US" sz="17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Case study 2: discuss in your group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7223760" y="475488"/>
            <a:ext cx="1463040" cy="32918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223760" y="475488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15 minutes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57200" y="118872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1">
              <a:alpha val="10000"/>
            </a:schemeClr>
          </a:solidFill>
          <a:ln w="12700">
            <a:solidFill>
              <a:schemeClr val="accent1">
                <a:alpha val="50000"/>
              </a:scheme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94360" y="132588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594360" y="13258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1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1234440" y="129844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is COPD? Explain in simple words what is happening in Mr Hughes's lungs and why he gets breathless.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4663440" y="118872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1">
              <a:alpha val="10000"/>
            </a:schemeClr>
          </a:solidFill>
          <a:ln w="12700">
            <a:solidFill>
              <a:schemeClr val="accent1">
                <a:alpha val="50000"/>
              </a:scheme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800600" y="132588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800600" y="13258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2</a:t>
            </a:r>
            <a:endParaRPr lang="en-US" sz="1700" dirty="0"/>
          </a:p>
        </p:txBody>
      </p:sp>
      <p:sp>
        <p:nvSpPr>
          <p:cNvPr id="12" name="Text 10"/>
          <p:cNvSpPr txBox="1"/>
          <p:nvPr/>
        </p:nvSpPr>
        <p:spPr>
          <a:xfrm>
            <a:off x="5440680" y="129844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Which causes of respiratory disease can you spot in his story? Think about the causes slide.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457200" y="297180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1">
              <a:alpha val="10000"/>
            </a:schemeClr>
          </a:solidFill>
          <a:ln w="12700">
            <a:solidFill>
              <a:schemeClr val="accent1">
                <a:alpha val="50000"/>
              </a:schemeClr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94360" y="310896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594360" y="31089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3</a:t>
            </a:r>
            <a:endParaRPr lang="en-US" sz="1700" dirty="0"/>
          </a:p>
        </p:txBody>
      </p:sp>
      <p:sp>
        <p:nvSpPr>
          <p:cNvPr id="16" name="Text 14"/>
          <p:cNvSpPr txBox="1"/>
          <p:nvPr/>
        </p:nvSpPr>
        <p:spPr>
          <a:xfrm>
            <a:off x="1234440" y="308152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advice and support could you give him? Include pulmonary rehab, inhalers, infection and his home.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4663440" y="297180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accent1">
              <a:alpha val="10000"/>
            </a:schemeClr>
          </a:solidFill>
          <a:ln w="12700">
            <a:solidFill>
              <a:schemeClr val="accent1">
                <a:alpha val="50000"/>
              </a:scheme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800600" y="310896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4800600" y="31089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4</a:t>
            </a:r>
            <a:endParaRPr lang="en-US" sz="1700" dirty="0"/>
          </a:p>
        </p:txBody>
      </p:sp>
      <p:sp>
        <p:nvSpPr>
          <p:cNvPr id="20" name="Text 18"/>
          <p:cNvSpPr txBox="1"/>
          <p:nvPr/>
        </p:nvSpPr>
        <p:spPr>
          <a:xfrm>
            <a:off x="5440680" y="3081528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Mr Hughes feels it is pointless. How would you talk to him, and what ethical principles should guide you?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457200" y="4846320"/>
            <a:ext cx="26060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566928" y="4846320"/>
            <a:ext cx="2423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5 min  </a:t>
            </a:r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Read and talk it through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3246120" y="4846320"/>
            <a:ext cx="26060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3355848" y="4846320"/>
            <a:ext cx="2423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7 min  </a:t>
            </a:r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Answer the questions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035040" y="4846320"/>
            <a:ext cx="26060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6144768" y="4846320"/>
            <a:ext cx="2423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3 min  </a:t>
            </a:r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Feed back to the class</a:t>
            </a:r>
            <a:endParaRPr lang="en-US" sz="16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Videos to watch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371600"/>
            <a:ext cx="8229600" cy="1463040"/>
          </a:xfrm>
          <a:prstGeom prst="roundRect">
            <a:avLst>
              <a:gd name="adj" fmla="val 5000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85800" y="1691640"/>
            <a:ext cx="822960" cy="82296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3310" y="1889150"/>
            <a:ext cx="427939" cy="42793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737360" y="1554480"/>
            <a:ext cx="6766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The respiratory system</a:t>
            </a:r>
            <a:endParaRPr lang="en-US" sz="1800" dirty="0"/>
          </a:p>
          <a:p>
            <a:pPr indent="0" marL="0">
              <a:buNone/>
            </a:pPr>
            <a:r>
              <a:rPr lang="en-US" sz="1400" u="sng" dirty="0">
                <a:solidFill>
                  <a:schemeClr val="accent3"/>
                </a:solidFill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https://www.youtube.com/watch?v=hc1YtXc_84A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457200" y="3108960"/>
            <a:ext cx="8229600" cy="1463040"/>
          </a:xfrm>
          <a:prstGeom prst="roundRect">
            <a:avLst>
              <a:gd name="adj" fmla="val 5000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5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685800" y="3429000"/>
            <a:ext cx="822960" cy="82296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310" y="3626510"/>
            <a:ext cx="427939" cy="427939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737360" y="3291840"/>
            <a:ext cx="6766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Pulmonary (lung) diseases</a:t>
            </a:r>
            <a:endParaRPr lang="en-US" sz="1800" dirty="0"/>
          </a:p>
          <a:p>
            <a:pPr indent="0" marL="0">
              <a:buNone/>
            </a:pPr>
            <a:r>
              <a:rPr lang="en-US" sz="1400" u="sng" dirty="0">
                <a:solidFill>
                  <a:schemeClr val="accent3"/>
                </a:solidFill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https://www.youtube.com/watch?v=-oHlcuS7AeU</a:t>
            </a:r>
            <a:endParaRPr lang="en-US" sz="1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In-class activity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8229600" cy="1188720"/>
          </a:xfrm>
          <a:prstGeom prst="roundRect">
            <a:avLst>
              <a:gd name="adj" fmla="val 6154"/>
            </a:avLst>
          </a:prstGeom>
          <a:solidFill>
            <a:schemeClr val="accent1">
              <a:alpha val="12000"/>
            </a:schemeClr>
          </a:solidFill>
          <a:ln w="12700">
            <a:solidFill>
              <a:schemeClr val="accent1">
                <a:alpha val="40000"/>
              </a:scheme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371600"/>
            <a:ext cx="640080" cy="64008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7979" y="1525219"/>
            <a:ext cx="332842" cy="332842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371600" y="1344168"/>
            <a:ext cx="71780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1"/>
                </a:solidFill>
              </a:rPr>
              <a:t>Label the lungs</a:t>
            </a:r>
            <a:endParaRPr lang="en-US" sz="17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Name the lobes, the bronchi, the trachea and the cardiac notch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457200" y="2560320"/>
            <a:ext cx="8229600" cy="1188720"/>
          </a:xfrm>
          <a:prstGeom prst="roundRect">
            <a:avLst>
              <a:gd name="adj" fmla="val 6154"/>
            </a:avLst>
          </a:prstGeom>
          <a:solidFill>
            <a:schemeClr val="accent3">
              <a:alpha val="12000"/>
            </a:schemeClr>
          </a:solidFill>
          <a:ln w="12700">
            <a:solidFill>
              <a:schemeClr val="accent3">
                <a:alpha val="40000"/>
              </a:scheme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594360" y="269748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79" y="2851099"/>
            <a:ext cx="332842" cy="332842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371600" y="2670048"/>
            <a:ext cx="71780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3"/>
                </a:solidFill>
              </a:rPr>
              <a:t>Follow the air</a:t>
            </a:r>
            <a:endParaRPr lang="en-US" sz="17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Put the parts in order, from the nose to the alveoli</a:t>
            </a:r>
            <a:endParaRPr lang="en-US" sz="1700" dirty="0"/>
          </a:p>
        </p:txBody>
      </p:sp>
      <p:sp>
        <p:nvSpPr>
          <p:cNvPr id="11" name="Shape 7"/>
          <p:cNvSpPr/>
          <p:nvPr/>
        </p:nvSpPr>
        <p:spPr>
          <a:xfrm>
            <a:off x="457200" y="3886200"/>
            <a:ext cx="8229600" cy="1188720"/>
          </a:xfrm>
          <a:prstGeom prst="roundRect">
            <a:avLst>
              <a:gd name="adj" fmla="val 6154"/>
            </a:avLst>
          </a:prstGeom>
          <a:solidFill>
            <a:schemeClr val="accent6">
              <a:alpha val="12000"/>
            </a:schemeClr>
          </a:solidFill>
          <a:ln w="12700">
            <a:solidFill>
              <a:schemeClr val="accent6">
                <a:alpha val="40000"/>
              </a:schemeClr>
            </a:solidFill>
            <a:prstDash val="solid"/>
          </a:ln>
        </p:spPr>
      </p:sp>
      <p:sp>
        <p:nvSpPr>
          <p:cNvPr id="12" name="Shape 8"/>
          <p:cNvSpPr/>
          <p:nvPr/>
        </p:nvSpPr>
        <p:spPr>
          <a:xfrm>
            <a:off x="594360" y="4023360"/>
            <a:ext cx="640080" cy="64008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979" y="4176979"/>
            <a:ext cx="332842" cy="332842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371600" y="3995928"/>
            <a:ext cx="71780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6"/>
                </a:solidFill>
              </a:rPr>
              <a:t>Explain breathing</a:t>
            </a:r>
            <a:endParaRPr lang="en-US" sz="1700" dirty="0"/>
          </a:p>
          <a:p>
            <a:pPr indent="0" marL="0">
              <a:spcBef>
                <a:spcPts val="400"/>
              </a:spcBef>
              <a:buNone/>
            </a:pPr>
            <a:r>
              <a:rPr lang="en-US" sz="1500" dirty="0">
                <a:solidFill>
                  <a:schemeClr val="tx1"/>
                </a:solidFill>
              </a:rPr>
              <a:t>Use the diagram to explain breathing in and out, and gas exchange</a:t>
            </a:r>
            <a:endParaRPr lang="en-US" sz="1700" dirty="0"/>
          </a:p>
        </p:txBody>
      </p:sp>
      <p:sp>
        <p:nvSpPr>
          <p:cNvPr id="15" name="Text 10"/>
          <p:cNvSpPr txBox="1"/>
          <p:nvPr/>
        </p:nvSpPr>
        <p:spPr>
          <a:xfrm>
            <a:off x="457200" y="52578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Use your workbook for Week 4 Session 2. We will go through the answers together.</a:t>
            </a:r>
            <a:endParaRPr lang="en-US" sz="14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Check your understanding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4023360" cy="123444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1600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594360" y="1600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1234440" y="1325880"/>
            <a:ext cx="3108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is the main purpose of the respiratory system?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4663440" y="1234440"/>
            <a:ext cx="4023360" cy="123444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4800600" y="1600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4800600" y="1600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2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5440680" y="1325880"/>
            <a:ext cx="3108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How is the left lung different from the right?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457200" y="2651760"/>
            <a:ext cx="4023360" cy="123444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94360" y="301752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94360" y="30175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3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1234440" y="2743200"/>
            <a:ext cx="3108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Put the airway in order, from nose to alveoli.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4663440" y="2651760"/>
            <a:ext cx="4023360" cy="123444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800600" y="301752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4800600" y="30175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4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5440680" y="2743200"/>
            <a:ext cx="3108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do the red and blue capillaries around the alveoli show?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457200" y="4069080"/>
            <a:ext cx="4023360" cy="123444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94360" y="443484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594360" y="44348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5</a:t>
            </a:r>
            <a:endParaRPr lang="en-US" sz="1600" dirty="0"/>
          </a:p>
        </p:txBody>
      </p:sp>
      <p:sp>
        <p:nvSpPr>
          <p:cNvPr id="22" name="Text 20"/>
          <p:cNvSpPr txBox="1"/>
          <p:nvPr/>
        </p:nvSpPr>
        <p:spPr>
          <a:xfrm>
            <a:off x="1234440" y="4160520"/>
            <a:ext cx="3108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happens to the diaphragm when we breathe in?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4663440" y="4069080"/>
            <a:ext cx="4023360" cy="123444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4800600" y="443484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4800600" y="44348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6</a:t>
            </a:r>
            <a:endParaRPr lang="en-US" sz="1600" dirty="0"/>
          </a:p>
        </p:txBody>
      </p:sp>
      <p:sp>
        <p:nvSpPr>
          <p:cNvPr id="26" name="Text 24"/>
          <p:cNvSpPr txBox="1"/>
          <p:nvPr/>
        </p:nvSpPr>
        <p:spPr>
          <a:xfrm>
            <a:off x="5440680" y="4160520"/>
            <a:ext cx="31089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What is gas exchange, and how does diffusion help?</a:t>
            </a:r>
            <a:endParaRPr lang="en-US" sz="15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Key words in plain English</a:t>
            </a:r>
            <a:endParaRPr lang="en-US" sz="2800" dirty="0"/>
          </a:p>
        </p:txBody>
      </p:sp>
      <p:graphicFrame>
        <p:nvGraphicFramePr>
          <p:cNvPr id="3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188720"/>
          <a:ext cx="8229600" cy="914400"/>
        </p:xfrm>
        <a:graphic>
          <a:graphicData uri="http://schemas.openxmlformats.org/drawingml/2006/table">
            <a:tbl>
              <a:tblPr/>
              <a:tblGrid>
                <a:gridCol w="2926080"/>
                <a:gridCol w="5303520"/>
              </a:tblGrid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Trachea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The windpipe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Bronchi / bronchioles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Large / small air tubes inside the lungs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Alveoli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Tiny air sacs where oxygen enters the blood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Pharynx / larynx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The throat / the voice box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Epiglottis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 flap that stops food going down the windpipe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Diaphragm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The dome-shaped breathing muscle under the lungs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Intercostal muscles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Muscles between the ribs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Gas exchange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Oxygen and carbon dioxide swapping places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Diffusion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Spreading from a lot to a little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6FA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Pulmonary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F29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 do with the lungs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0" marB="0" anchor="ctr">
                    <a:lnL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References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457200" y="1188720"/>
            <a:ext cx="8229600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Department of Health (2012) An Outcomes Strategy for COPD and Asthma: NHS Companion Document. Available at: https://assets.publishing.service.gov.uk/government/uploads/system/uploads/attachment_data/file/216531/dh_134001.pdf</a:t>
            </a:r>
            <a:endParaRPr lang="en-US" sz="12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Healthline (2023) Ways to keep your lungs healthy. Available at: https://www.healthline.com/health/understanding-idiopathic-pulmonary-fibrosis/ways-to-keep-your-lungs-healthy-and-whole</a:t>
            </a:r>
            <a:endParaRPr lang="en-US" sz="12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NHS (2019) The NHS Long Term Plan: respiratory disease. Available at: https://www.longtermplan.nhs.uk/online-version/chapter-3-further-progress-on-care-quality-and-outcomes/better-care-for-major-health-conditions/respiratory-disease/</a:t>
            </a:r>
            <a:endParaRPr lang="en-US" sz="12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NHS Providers (2023) Ethical considerations. Available at: https://nhsproviders.org</a:t>
            </a:r>
            <a:endParaRPr lang="en-US" sz="12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OpenStax (2013) Anatomy and Physiology. Available at: https://opentextbc.ca/anatomyandphysiology/</a:t>
            </a:r>
            <a:endParaRPr lang="en-US" sz="1200" dirty="0"/>
          </a:p>
          <a:p>
            <a:pPr marL="190500" indent="-190500">
              <a:spcAft>
                <a:spcPts val="600"/>
              </a:spcAft>
              <a:buSzPct val="10000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Public Health England (2018) Health matters: air pollution. Available at: https://www.gov.uk/government/publications/health-matters-air-pollution/health-matters-air-pollution</a:t>
            </a:r>
            <a:endParaRPr lang="en-US" sz="12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02920" y="2011680"/>
            <a:ext cx="5669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bg1"/>
                </a:solidFill>
              </a:rPr>
              <a:t>Any questions?</a:t>
            </a:r>
            <a:endParaRPr lang="en-US" sz="36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02920" y="3200400"/>
            <a:ext cx="5669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Next week: the digestive and urinary systems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WTSD Physiology">
  <a:themeElements>
    <a:clrScheme name="UWTSD Physiology">
      <a:dk1>
        <a:srgbClr val="1F2937"/>
      </a:dk1>
      <a:lt1>
        <a:srgbClr val="FFFFFF"/>
      </a:lt1>
      <a:dk2>
        <a:srgbClr val="023B59"/>
      </a:dk2>
      <a:lt2>
        <a:srgbClr val="EAF6FA"/>
      </a:lt2>
      <a:accent1>
        <a:srgbClr val="1A9BBE"/>
      </a:accent1>
      <a:accent2>
        <a:srgbClr val="C62828"/>
      </a:accent2>
      <a:accent3>
        <a:srgbClr val="1E4E9C"/>
      </a:accent3>
      <a:accent4>
        <a:srgbClr val="2E7D32"/>
      </a:accent4>
      <a:accent5>
        <a:srgbClr val="E08E00"/>
      </a:accent5>
      <a:accent6>
        <a:srgbClr val="6A1B9A"/>
      </a:accent6>
      <a:hlink>
        <a:srgbClr val="1A6FBF"/>
      </a:hlink>
      <a:folHlink>
        <a:srgbClr val="6A1B9A"/>
      </a:folHlink>
    </a:clrScheme>
    <a:fontScheme name="UWTSD Physiology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</vt:vector>
  </TitlesOfParts>
  <Company>UWTSD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4 Session 2 - The Respiratory System</dc:title>
  <dc:subject>PptxGenJS Presentation</dc:subject>
  <dc:creator>Shaila Hussain</dc:creator>
  <cp:lastModifiedBy>Shaila Hussain</cp:lastModifiedBy>
  <cp:revision>1</cp:revision>
  <dcterms:created xsi:type="dcterms:W3CDTF">2026-10-22T20:24:36Z</dcterms:created>
  <dcterms:modified xsi:type="dcterms:W3CDTF">2026-10-22T20:24:36Z</dcterms:modified>
</cp:coreProperties>
</file>