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sldIdLst>
    <p:sldId id="258" r:id="rId5"/>
    <p:sldId id="257" r:id="rId6"/>
    <p:sldId id="466" r:id="rId7"/>
    <p:sldId id="375" r:id="rId8"/>
    <p:sldId id="376" r:id="rId9"/>
    <p:sldId id="432" r:id="rId10"/>
    <p:sldId id="265" r:id="rId11"/>
    <p:sldId id="266" r:id="rId12"/>
    <p:sldId id="358" r:id="rId13"/>
    <p:sldId id="467" r:id="rId14"/>
    <p:sldId id="468" r:id="rId15"/>
    <p:sldId id="469" r:id="rId16"/>
    <p:sldId id="336" r:id="rId17"/>
    <p:sldId id="474" r:id="rId18"/>
    <p:sldId id="438" r:id="rId19"/>
    <p:sldId id="437" r:id="rId20"/>
    <p:sldId id="475" r:id="rId21"/>
    <p:sldId id="476" r:id="rId22"/>
    <p:sldId id="477" r:id="rId23"/>
    <p:sldId id="362" r:id="rId24"/>
    <p:sldId id="478" r:id="rId25"/>
    <p:sldId id="479" r:id="rId26"/>
    <p:sldId id="480" r:id="rId27"/>
    <p:sldId id="470" r:id="rId28"/>
    <p:sldId id="330" r:id="rId29"/>
    <p:sldId id="359" r:id="rId30"/>
    <p:sldId id="360" r:id="rId31"/>
    <p:sldId id="373" r:id="rId32"/>
    <p:sldId id="392" r:id="rId33"/>
    <p:sldId id="343" r:id="rId34"/>
    <p:sldId id="357" r:id="rId35"/>
    <p:sldId id="472" r:id="rId36"/>
    <p:sldId id="390" r:id="rId37"/>
    <p:sldId id="436" r:id="rId38"/>
    <p:sldId id="418" r:id="rId39"/>
    <p:sldId id="383" r:id="rId40"/>
    <p:sldId id="259" r:id="rId41"/>
    <p:sldId id="26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607E8C"/>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6395" autoAdjust="0"/>
  </p:normalViewPr>
  <p:slideViewPr>
    <p:cSldViewPr snapToGrid="0" showGuides="1">
      <p:cViewPr varScale="1">
        <p:scale>
          <a:sx n="87" d="100"/>
          <a:sy n="87" d="100"/>
        </p:scale>
        <p:origin x="51" y="46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2_1" csCatId="accent2"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2_1" csCatId="accent2"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British Standards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Market Research</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Technical papers</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2_1" csCatId="accent2"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custLinFactNeighborX="112" custLinFactNeighborY="-23766">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Books &amp;</a:t>
          </a:r>
        </a:p>
        <a:p>
          <a:pPr marL="0" lvl="0" indent="0" algn="ctr" defTabSz="1111250">
            <a:lnSpc>
              <a:spcPct val="90000"/>
            </a:lnSpc>
            <a:spcBef>
              <a:spcPct val="0"/>
            </a:spcBef>
            <a:spcAft>
              <a:spcPct val="35000"/>
            </a:spcAft>
            <a:buNone/>
          </a:pPr>
          <a:r>
            <a:rPr lang="en-GB" sz="25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British Standards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Market Research</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Technical papers</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68693"/>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12627"/>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lvl1pPr marL="0" indent="0">
              <a:buNone/>
              <a:defRPr b="1"/>
            </a:lvl1pPr>
          </a:lstStyle>
          <a:p>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lvl1pPr>
              <a:defRPr/>
            </a:lvl1pPr>
          </a:lstStyle>
          <a:p>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hyperlink" Target="https://intranet.uwtsd.ac.uk/departments/library-and-learning-resources/academic-and-infoskills/finding-and-using-information" TargetMode="External"/><Relationship Id="rId1" Type="http://schemas.openxmlformats.org/officeDocument/2006/relationships/slideLayout" Target="../slideLayouts/slideLayout10.xml"/><Relationship Id="rId4" Type="http://schemas.openxmlformats.org/officeDocument/2006/relationships/hyperlink" Target="https://www.ethicsdialogues.eu/2021/05/11/governance-politics-policies-of-artificial-intelligence/"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search?query=any,contains,%22cyber%20security%22&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librarysearch.uwtsd.ac.uk/discovery/search?query=any,contains,%22cyber%20security%22&amp;tab=Everything&amp;search_scope=MyInst_and_CI&amp;vid=44WHELF_UWTSD:44WHELF_UWTSD_VU1&amp;facet=tlevel,include,online_resources&amp;facet=rtype,include,books&amp;lang=en&amp;offset=0"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query=any,contains,%22cyber%20security%22&amp;tab=Everything&amp;search_scope=MyInst_and_CI&amp;vid=44WHELF_UWTSD:44WHELF_UWTSD_VU1&amp;facet=tlevel,include,online_resources&amp;facet=rtype,include,articl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librarysearch.uwtsd.ac.uk/discovery/fulldisplay?docid=alma99100200858002421&amp;context=L&amp;vid=44WHELF_UWTSD:44WHELF_UWTSD_VU1&amp;lang=en&amp;search_scope=MyInst_and_CI&amp;adaptor=Local%20Search%20Engine&amp;tab=Everything&amp;query=any,contains,%22cyber%20security%22&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10.xml"/><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10.xml"/><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52.jpeg"/><Relationship Id="rId4"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Audio%20visua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56.png"/></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58C6ECA-F413-E111-092F-E452489CE4A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8406" r="12198" b="-1"/>
          <a:stretch/>
        </p:blipFill>
        <p:spPr>
          <a:xfrm>
            <a:off x="0" y="0"/>
            <a:ext cx="6102350" cy="6858000"/>
          </a:xfrm>
          <a:noFill/>
        </p:spPr>
      </p:pic>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a:t>Computer Science and Electronics</a:t>
            </a:r>
          </a:p>
          <a:p>
            <a:r>
              <a:rPr lang="en-GB" sz="1700" dirty="0"/>
              <a:t>Emily Wild</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67977" y="2286001"/>
            <a:ext cx="5446198" cy="2225400"/>
          </a:xfrm>
        </p:spPr>
        <p:txBody>
          <a:bodyPr anchor="b">
            <a:normAutofit/>
          </a:bodyPr>
          <a:lstStyle/>
          <a:p>
            <a:r>
              <a:rPr lang="en-GB" dirty="0"/>
              <a:t>Finding and Using Information</a:t>
            </a:r>
          </a:p>
        </p:txBody>
      </p:sp>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Help and support from the library.</a:t>
            </a:r>
          </a:p>
        </p:txBody>
      </p:sp>
    </p:spTree>
    <p:extLst>
      <p:ext uri="{BB962C8B-B14F-4D97-AF65-F5344CB8AC3E}">
        <p14:creationId xmlns:p14="http://schemas.microsoft.com/office/powerpoint/2010/main" val="3147872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86193403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186228359"/>
              </p:ext>
            </p:extLst>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835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8807" y="5409210"/>
            <a:ext cx="842817" cy="191951"/>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52086" y="1845226"/>
            <a:ext cx="3980652" cy="255454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p:txBody>
      </p:sp>
    </p:spTree>
    <p:extLst>
      <p:ext uri="{BB962C8B-B14F-4D97-AF65-F5344CB8AC3E}">
        <p14:creationId xmlns:p14="http://schemas.microsoft.com/office/powerpoint/2010/main" val="222645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pic>
        <p:nvPicPr>
          <p:cNvPr id="18" name="Picture 17">
            <a:extLst>
              <a:ext uri="{FF2B5EF4-FFF2-40B4-BE49-F238E27FC236}">
                <a16:creationId xmlns:a16="http://schemas.microsoft.com/office/drawing/2014/main" id="{4B65DFC0-1021-9C42-B407-FE5022BB13D4}"/>
              </a:ext>
            </a:extLst>
          </p:cNvPr>
          <p:cNvPicPr>
            <a:picLocks noChangeAspect="1"/>
          </p:cNvPicPr>
          <p:nvPr/>
        </p:nvPicPr>
        <p:blipFill rotWithShape="1">
          <a:blip r:embed="rId2"/>
          <a:srcRect l="707" t="13738" r="1851" b="5050"/>
          <a:stretch/>
        </p:blipFill>
        <p:spPr>
          <a:xfrm>
            <a:off x="1363388" y="1436890"/>
            <a:ext cx="8264586" cy="4592072"/>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31409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71895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5093" y="4495203"/>
            <a:ext cx="8486696" cy="1664058"/>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a:effectLst>
            <a:outerShdw blurRad="63500" sx="102000" sy="102000" algn="ctr" rotWithShape="0">
              <a:prstClr val="black">
                <a:alpha val="40000"/>
              </a:prstClr>
            </a:outerShdw>
          </a:effectLst>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885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3"/>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spTree>
    <p:extLst>
      <p:ext uri="{BB962C8B-B14F-4D97-AF65-F5344CB8AC3E}">
        <p14:creationId xmlns:p14="http://schemas.microsoft.com/office/powerpoint/2010/main" val="40072893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43294" y="2252710"/>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609088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7" y="94967"/>
            <a:ext cx="11184753" cy="1003916"/>
          </a:xfrm>
        </p:spPr>
        <p:txBody>
          <a:bodyPr>
            <a:normAutofit/>
          </a:bodyPr>
          <a:lstStyle/>
          <a:p>
            <a:r>
              <a:rPr lang="en-GB" dirty="0">
                <a:cs typeface="Calibri" panose="020F0502020204030204" pitchFamily="34" charset="0"/>
              </a:rPr>
              <a:t>What About Artificial Intelligence (AI)?</a:t>
            </a:r>
          </a:p>
        </p:txBody>
      </p:sp>
      <p:sp>
        <p:nvSpPr>
          <p:cNvPr id="4" name="TextBox 3">
            <a:extLst>
              <a:ext uri="{FF2B5EF4-FFF2-40B4-BE49-F238E27FC236}">
                <a16:creationId xmlns:a16="http://schemas.microsoft.com/office/drawing/2014/main" id="{41E5B399-3978-6D05-0745-DA3782F506C7}"/>
              </a:ext>
            </a:extLst>
          </p:cNvPr>
          <p:cNvSpPr txBox="1"/>
          <p:nvPr/>
        </p:nvSpPr>
        <p:spPr>
          <a:xfrm>
            <a:off x="318654" y="1844444"/>
            <a:ext cx="6192983" cy="3693319"/>
          </a:xfrm>
          <a:prstGeom prst="rect">
            <a:avLst/>
          </a:prstGeom>
          <a:noFill/>
        </p:spPr>
        <p:txBody>
          <a:bodyPr wrap="square" rtlCol="0">
            <a:spAutoFit/>
          </a:bodyPr>
          <a:lstStyle/>
          <a:p>
            <a:pPr marL="457200" indent="-457200">
              <a:buFont typeface="Arial" panose="020B0604020202020204" pitchFamily="34" charset="0"/>
              <a:buChar char="•"/>
            </a:pPr>
            <a:r>
              <a:rPr lang="en-GB" sz="2600" b="1" dirty="0"/>
              <a:t>Check whether the use of AI is permitted.</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hlinkClick r:id="rId2"/>
              </a:rPr>
              <a:t>Use AI tools effectively, critically and ethically</a:t>
            </a:r>
            <a:r>
              <a:rPr lang="en-GB" sz="2600" b="1" dirty="0"/>
              <a:t> – complete the InfoSkills tutorial.</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Evaluate all generated text critically.</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Acknowledge all AI content.</a:t>
            </a:r>
            <a:endParaRPr lang="en-GB" sz="2800" b="1" dirty="0"/>
          </a:p>
          <a:p>
            <a:pPr marL="457200" indent="-457200">
              <a:buFont typeface="Arial" panose="020B0604020202020204" pitchFamily="34" charset="0"/>
              <a:buChar char="•"/>
            </a:pPr>
            <a:endParaRPr lang="en-GB" sz="2600" dirty="0">
              <a:latin typeface="Calibri "/>
            </a:endParaRPr>
          </a:p>
        </p:txBody>
      </p:sp>
      <p:pic>
        <p:nvPicPr>
          <p:cNvPr id="6" name="Picture 5" descr="A blue and white circuit board with a letter&#10;&#10;Description automatically generated">
            <a:extLst>
              <a:ext uri="{FF2B5EF4-FFF2-40B4-BE49-F238E27FC236}">
                <a16:creationId xmlns:a16="http://schemas.microsoft.com/office/drawing/2014/main" id="{4013BB10-8194-1839-6EE5-661E0C8A42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1746" y="1583792"/>
            <a:ext cx="5181600" cy="421462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805027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3143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84930" y="2721600"/>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5D3F386F-ABCD-D78A-5573-3A442C2E1F13}"/>
              </a:ext>
            </a:extLst>
          </p:cNvPr>
          <p:cNvPicPr>
            <a:picLocks noChangeAspect="1"/>
          </p:cNvPicPr>
          <p:nvPr/>
        </p:nvPicPr>
        <p:blipFill rotWithShape="1">
          <a:blip r:embed="rId2"/>
          <a:srcRect l="774" t="12324" r="5219" b="7576"/>
          <a:stretch/>
        </p:blipFill>
        <p:spPr>
          <a:xfrm>
            <a:off x="698242" y="1482436"/>
            <a:ext cx="7938811" cy="4509655"/>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CC160B7F-7097-86A3-C1CF-9F7C16480D81}"/>
              </a:ext>
            </a:extLst>
          </p:cNvPr>
          <p:cNvSpPr/>
          <p:nvPr/>
        </p:nvSpPr>
        <p:spPr>
          <a:xfrm>
            <a:off x="859646" y="2907463"/>
            <a:ext cx="1374337" cy="308462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5" name="Picture 4">
            <a:extLst>
              <a:ext uri="{FF2B5EF4-FFF2-40B4-BE49-F238E27FC236}">
                <a16:creationId xmlns:a16="http://schemas.microsoft.com/office/drawing/2014/main" id="{A1ACD63B-894E-538B-7138-F7407DB35935}"/>
              </a:ext>
            </a:extLst>
          </p:cNvPr>
          <p:cNvPicPr>
            <a:picLocks noChangeAspect="1"/>
          </p:cNvPicPr>
          <p:nvPr/>
        </p:nvPicPr>
        <p:blipFill rotWithShape="1">
          <a:blip r:embed="rId3"/>
          <a:srcRect l="381" t="11898" r="4507" b="5744"/>
          <a:stretch/>
        </p:blipFill>
        <p:spPr>
          <a:xfrm>
            <a:off x="681470" y="1436840"/>
            <a:ext cx="7148459" cy="4126681"/>
          </a:xfrm>
          <a:prstGeom prst="rect">
            <a:avLst/>
          </a:prstGeom>
          <a:effectLst>
            <a:outerShdw blurRad="63500" sx="102000" sy="102000" algn="ctr" rotWithShape="0">
              <a:prstClr val="black">
                <a:alpha val="40000"/>
              </a:prstClr>
            </a:outerShdw>
          </a:effectLst>
        </p:spPr>
      </p:pic>
      <p:sp>
        <p:nvSpPr>
          <p:cNvPr id="6" name="Rectangle 5">
            <a:extLst>
              <a:ext uri="{FF2B5EF4-FFF2-40B4-BE49-F238E27FC236}">
                <a16:creationId xmlns:a16="http://schemas.microsoft.com/office/drawing/2014/main" id="{515619A9-4E9C-352B-76D4-00BD843E980F}"/>
              </a:ext>
            </a:extLst>
          </p:cNvPr>
          <p:cNvSpPr/>
          <p:nvPr/>
        </p:nvSpPr>
        <p:spPr>
          <a:xfrm>
            <a:off x="1491175" y="2328203"/>
            <a:ext cx="499403" cy="29542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1C786C3-FA1A-E22A-5247-9F762E065873}"/>
              </a:ext>
            </a:extLst>
          </p:cNvPr>
          <p:cNvSpPr/>
          <p:nvPr/>
        </p:nvSpPr>
        <p:spPr>
          <a:xfrm>
            <a:off x="822961" y="2708031"/>
            <a:ext cx="1104314" cy="8651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0364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669118" y="2299919"/>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669118" y="4866137"/>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6" name="Picture 5">
            <a:extLst>
              <a:ext uri="{FF2B5EF4-FFF2-40B4-BE49-F238E27FC236}">
                <a16:creationId xmlns:a16="http://schemas.microsoft.com/office/drawing/2014/main" id="{C5712D4B-CB68-0DBC-E443-8033A29D46A0}"/>
              </a:ext>
            </a:extLst>
          </p:cNvPr>
          <p:cNvPicPr>
            <a:picLocks noChangeAspect="1"/>
          </p:cNvPicPr>
          <p:nvPr/>
        </p:nvPicPr>
        <p:blipFill rotWithShape="1">
          <a:blip r:embed="rId3"/>
          <a:srcRect l="450" t="12206" r="4437" b="5294"/>
          <a:stretch/>
        </p:blipFill>
        <p:spPr>
          <a:xfrm>
            <a:off x="4094515" y="1540412"/>
            <a:ext cx="7553534" cy="4368018"/>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6B12182E-AFDE-ED57-77F8-467E23E18B1A}"/>
              </a:ext>
            </a:extLst>
          </p:cNvPr>
          <p:cNvSpPr/>
          <p:nvPr/>
        </p:nvSpPr>
        <p:spPr>
          <a:xfrm>
            <a:off x="4269545" y="2890911"/>
            <a:ext cx="1399735" cy="8932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3953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10" name="Picture 9">
            <a:extLst>
              <a:ext uri="{FF2B5EF4-FFF2-40B4-BE49-F238E27FC236}">
                <a16:creationId xmlns:a16="http://schemas.microsoft.com/office/drawing/2014/main" id="{E417B8F8-AEBA-4B54-8C8B-A7A88A294910}"/>
              </a:ext>
            </a:extLst>
          </p:cNvPr>
          <p:cNvPicPr>
            <a:picLocks noChangeAspect="1"/>
          </p:cNvPicPr>
          <p:nvPr/>
        </p:nvPicPr>
        <p:blipFill rotWithShape="1">
          <a:blip r:embed="rId4"/>
          <a:srcRect l="792" t="11487" r="4918" b="5333"/>
          <a:stretch/>
        </p:blipFill>
        <p:spPr>
          <a:xfrm>
            <a:off x="3810000" y="1526345"/>
            <a:ext cx="7606648" cy="4473526"/>
          </a:xfrm>
          <a:prstGeom prst="rect">
            <a:avLst/>
          </a:prstGeom>
          <a:effectLst>
            <a:outerShdw blurRad="63500" sx="102000" sy="102000" algn="ctr" rotWithShape="0">
              <a:prstClr val="black">
                <a:alpha val="40000"/>
              </a:prstClr>
            </a:outerShdw>
          </a:effectLst>
        </p:spPr>
      </p:pic>
      <p:sp>
        <p:nvSpPr>
          <p:cNvPr id="3" name="Rectangle 2">
            <a:extLst>
              <a:ext uri="{FF2B5EF4-FFF2-40B4-BE49-F238E27FC236}">
                <a16:creationId xmlns:a16="http://schemas.microsoft.com/office/drawing/2014/main" id="{98DF600F-A8DC-73D6-C9C4-5BEA914A5D27}"/>
              </a:ext>
            </a:extLst>
          </p:cNvPr>
          <p:cNvSpPr/>
          <p:nvPr/>
        </p:nvSpPr>
        <p:spPr>
          <a:xfrm>
            <a:off x="3953274" y="2934841"/>
            <a:ext cx="1330534" cy="113341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1766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48572" y="1388676"/>
            <a:ext cx="4643595" cy="2120643"/>
          </a:xfrm>
        </p:spPr>
        <p:txBody>
          <a:bodyPr>
            <a:normAutofit fontScale="700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 </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4" name="Content Placeholder 13">
            <a:extLst>
              <a:ext uri="{FF2B5EF4-FFF2-40B4-BE49-F238E27FC236}">
                <a16:creationId xmlns:a16="http://schemas.microsoft.com/office/drawing/2014/main" id="{1CEB1E4B-5CFA-4D8F-8F65-49F2A65E60D0}"/>
              </a:ext>
            </a:extLst>
          </p:cNvPr>
          <p:cNvPicPr>
            <a:picLocks noGrp="1" noChangeAspect="1"/>
          </p:cNvPicPr>
          <p:nvPr>
            <p:ph sz="quarter" idx="4"/>
          </p:nvPr>
        </p:nvPicPr>
        <p:blipFill rotWithShape="1">
          <a:blip r:embed="rId3"/>
          <a:srcRect l="20924" t="25067" r="27117" b="42025"/>
          <a:stretch/>
        </p:blipFill>
        <p:spPr>
          <a:xfrm>
            <a:off x="5988908" y="4525246"/>
            <a:ext cx="4233015" cy="1787274"/>
          </a:xfrm>
          <a:effectLst>
            <a:outerShdw blurRad="63500" sx="102000" sy="102000" algn="ctr" rotWithShape="0">
              <a:prstClr val="black">
                <a:alpha val="40000"/>
              </a:prstClr>
            </a:outerShdw>
          </a:effectLst>
        </p:spPr>
      </p:pic>
      <p:pic>
        <p:nvPicPr>
          <p:cNvPr id="16" name="Picture 15">
            <a:extLst>
              <a:ext uri="{FF2B5EF4-FFF2-40B4-BE49-F238E27FC236}">
                <a16:creationId xmlns:a16="http://schemas.microsoft.com/office/drawing/2014/main" id="{F85E43C6-E80F-43A6-87CD-34301A61D93A}"/>
              </a:ext>
            </a:extLst>
          </p:cNvPr>
          <p:cNvPicPr>
            <a:picLocks noChangeAspect="1"/>
          </p:cNvPicPr>
          <p:nvPr/>
        </p:nvPicPr>
        <p:blipFill rotWithShape="1">
          <a:blip r:embed="rId4"/>
          <a:srcRect l="5388" t="19874" r="7065" b="12956"/>
          <a:stretch/>
        </p:blipFill>
        <p:spPr>
          <a:xfrm>
            <a:off x="448573" y="3494698"/>
            <a:ext cx="4834368" cy="2374383"/>
          </a:xfrm>
          <a:prstGeom prst="rect">
            <a:avLst/>
          </a:prstGeom>
          <a:effectLst>
            <a:outerShdw blurRad="63500" sx="102000" sy="102000" algn="ctr" rotWithShape="0">
              <a:prstClr val="black">
                <a:alpha val="40000"/>
              </a:prstClr>
            </a:outerShdw>
          </a:effectLst>
        </p:spPr>
      </p:pic>
      <p:pic>
        <p:nvPicPr>
          <p:cNvPr id="13" name="Picture 12">
            <a:extLst>
              <a:ext uri="{FF2B5EF4-FFF2-40B4-BE49-F238E27FC236}">
                <a16:creationId xmlns:a16="http://schemas.microsoft.com/office/drawing/2014/main" id="{F616FAA5-8B7B-4904-6676-F7AAB969EF66}"/>
              </a:ext>
            </a:extLst>
          </p:cNvPr>
          <p:cNvPicPr>
            <a:picLocks noChangeAspect="1"/>
          </p:cNvPicPr>
          <p:nvPr/>
        </p:nvPicPr>
        <p:blipFill rotWithShape="1">
          <a:blip r:embed="rId5"/>
          <a:srcRect l="66284" t="54171" r="541" b="7902"/>
          <a:stretch/>
        </p:blipFill>
        <p:spPr>
          <a:xfrm>
            <a:off x="5282940" y="1439117"/>
            <a:ext cx="6707621" cy="301224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362097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29800" y="1614054"/>
            <a:ext cx="914400" cy="914400"/>
          </a:xfrm>
          <a:prstGeom prst="rect">
            <a:avLst/>
          </a:prstGeom>
        </p:spPr>
      </p:pic>
      <p:pic>
        <p:nvPicPr>
          <p:cNvPr id="6" name="Picture 5">
            <a:extLst>
              <a:ext uri="{FF2B5EF4-FFF2-40B4-BE49-F238E27FC236}">
                <a16:creationId xmlns:a16="http://schemas.microsoft.com/office/drawing/2014/main" id="{B2669CB9-F0F4-CCD6-9DE3-FD96B87B090D}"/>
              </a:ext>
            </a:extLst>
          </p:cNvPr>
          <p:cNvPicPr>
            <a:picLocks noChangeAspect="1"/>
          </p:cNvPicPr>
          <p:nvPr/>
        </p:nvPicPr>
        <p:blipFill rotWithShape="1">
          <a:blip r:embed="rId4"/>
          <a:srcRect l="764" t="12284" r="4809" b="5152"/>
          <a:stretch/>
        </p:blipFill>
        <p:spPr>
          <a:xfrm>
            <a:off x="782406" y="1458546"/>
            <a:ext cx="7848123" cy="4574757"/>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0824D06B-72CD-C692-9546-322FBED2F705}"/>
              </a:ext>
            </a:extLst>
          </p:cNvPr>
          <p:cNvSpPr/>
          <p:nvPr/>
        </p:nvSpPr>
        <p:spPr>
          <a:xfrm>
            <a:off x="6703255" y="3256671"/>
            <a:ext cx="309489" cy="24829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7240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85218" y="1828262"/>
            <a:ext cx="1122218" cy="1122218"/>
          </a:xfrm>
          <a:prstGeom prst="rect">
            <a:avLst/>
          </a:prstGeom>
        </p:spPr>
      </p:pic>
      <p:pic>
        <p:nvPicPr>
          <p:cNvPr id="7" name="Picture 6">
            <a:extLst>
              <a:ext uri="{FF2B5EF4-FFF2-40B4-BE49-F238E27FC236}">
                <a16:creationId xmlns:a16="http://schemas.microsoft.com/office/drawing/2014/main" id="{DCAB6B46-379A-7668-4149-2B1D5DB09844}"/>
              </a:ext>
            </a:extLst>
          </p:cNvPr>
          <p:cNvPicPr>
            <a:picLocks noChangeAspect="1"/>
          </p:cNvPicPr>
          <p:nvPr/>
        </p:nvPicPr>
        <p:blipFill rotWithShape="1">
          <a:blip r:embed="rId4"/>
          <a:srcRect l="1066" t="12102" r="4574" b="5128"/>
          <a:stretch/>
        </p:blipFill>
        <p:spPr>
          <a:xfrm>
            <a:off x="905927" y="1456006"/>
            <a:ext cx="7914513" cy="4628270"/>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10192655-8011-225B-9A18-95DA40793F35}"/>
              </a:ext>
            </a:extLst>
          </p:cNvPr>
          <p:cNvSpPr/>
          <p:nvPr/>
        </p:nvSpPr>
        <p:spPr>
          <a:xfrm>
            <a:off x="6625883" y="3270738"/>
            <a:ext cx="274320" cy="257438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646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569447" y="252284"/>
            <a:ext cx="11580575" cy="1003916"/>
          </a:xfrm>
        </p:spPr>
        <p:txBody>
          <a:bodyPr>
            <a:noAutofit/>
          </a:bodyPr>
          <a:lstStyle/>
          <a:p>
            <a:r>
              <a:rPr lang="en-GB" sz="4000" dirty="0"/>
              <a:t>Library Catalogue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977278"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183193" y="2520950"/>
            <a:ext cx="5063835" cy="339680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678247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pPr lvl="1"/>
            <a:r>
              <a:rPr lang="en-GB" sz="1800" dirty="0"/>
              <a:t>MarketLine Advantage.</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126800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Computer Science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a:xfrm>
            <a:off x="754512" y="1543026"/>
            <a:ext cx="11118620" cy="4574040"/>
          </a:xfrm>
        </p:spPr>
        <p:txBody>
          <a:bodyPr>
            <a:noAutofit/>
          </a:bodyPr>
          <a:lstStyle/>
          <a:p>
            <a:pPr marL="0" indent="0">
              <a:buNone/>
            </a:pPr>
            <a:r>
              <a:rPr lang="en-GB" sz="1800" dirty="0">
                <a:hlinkClick r:id="rId2"/>
              </a:rPr>
              <a:t>ACM Digital Library</a:t>
            </a:r>
            <a:endParaRPr lang="en-GB" sz="1800" dirty="0"/>
          </a:p>
          <a:p>
            <a:pPr marL="0" indent="0">
              <a:buNone/>
            </a:pPr>
            <a:r>
              <a:rPr lang="en-GB" sz="1800" b="0" i="0" dirty="0">
                <a:solidFill>
                  <a:srgbClr val="3A3A3A"/>
                </a:solidFill>
                <a:effectLst/>
              </a:rPr>
              <a:t>ACM Digital Library provides access to tables of contents, abstracts, reviews, and full texts to articles published by ACM, as well as bibliographic citations from publishers in computing.</a:t>
            </a:r>
          </a:p>
          <a:p>
            <a:pPr marL="0" indent="0">
              <a:buNone/>
            </a:pPr>
            <a:r>
              <a:rPr lang="en-GB" sz="1800" dirty="0">
                <a:solidFill>
                  <a:srgbClr val="3A3A3A"/>
                </a:solidFill>
                <a:hlinkClick r:id="rId3"/>
              </a:rPr>
              <a:t>Digimap</a:t>
            </a:r>
            <a:endParaRPr lang="en-GB" sz="1800" dirty="0">
              <a:solidFill>
                <a:srgbClr val="3A3A3A"/>
              </a:solidFill>
            </a:endParaRPr>
          </a:p>
          <a:p>
            <a:pPr marL="0" indent="0">
              <a:buNone/>
            </a:pPr>
            <a:r>
              <a:rPr lang="en-GB" sz="1800" b="0" i="0" dirty="0">
                <a:solidFill>
                  <a:srgbClr val="3A3A3A"/>
                </a:solidFill>
                <a:effectLst/>
              </a:rPr>
              <a:t>A web mapping and online data delivery service developed by the EDINA national data centre for UK academia.</a:t>
            </a:r>
          </a:p>
          <a:p>
            <a:pPr marL="0" indent="0">
              <a:buNone/>
            </a:pPr>
            <a:r>
              <a:rPr lang="en-GB" sz="1800" dirty="0">
                <a:solidFill>
                  <a:srgbClr val="3A3A3A"/>
                </a:solidFill>
                <a:hlinkClick r:id="rId4"/>
              </a:rPr>
              <a:t>IEEE Xplore Digital Library</a:t>
            </a:r>
            <a:endParaRPr lang="en-GB" sz="1800" dirty="0">
              <a:solidFill>
                <a:srgbClr val="3A3A3A"/>
              </a:solidFill>
            </a:endParaRPr>
          </a:p>
          <a:p>
            <a:pPr marL="0" indent="0">
              <a:buNone/>
            </a:pPr>
            <a:r>
              <a:rPr lang="en-GB" sz="1800" b="0" i="0" dirty="0">
                <a:solidFill>
                  <a:srgbClr val="3A3A3A"/>
                </a:solidFill>
                <a:effectLst/>
              </a:rPr>
              <a:t>Covers literature in electrical engineering, computer science, and electronics. Full text articles from IEEE journals, transactions, and magazines.</a:t>
            </a:r>
          </a:p>
          <a:p>
            <a:pPr marL="0" indent="0">
              <a:buNone/>
            </a:pPr>
            <a:r>
              <a:rPr lang="en-GB" sz="1800" dirty="0">
                <a:solidFill>
                  <a:srgbClr val="3A3A3A"/>
                </a:solidFill>
                <a:hlinkClick r:id="rId5"/>
              </a:rPr>
              <a:t>Proquest Central</a:t>
            </a:r>
            <a:endParaRPr lang="en-GB" sz="1800" dirty="0">
              <a:solidFill>
                <a:srgbClr val="3A3A3A"/>
              </a:solidFill>
            </a:endParaRPr>
          </a:p>
          <a:p>
            <a:pPr marL="0" indent="0">
              <a:buNone/>
            </a:pPr>
            <a:r>
              <a:rPr lang="en-GB" sz="1800" b="0" i="0" dirty="0">
                <a:solidFill>
                  <a:srgbClr val="3A3A3A"/>
                </a:solidFill>
                <a:effectLst/>
              </a:rPr>
              <a:t>ProQuest Central is the largest single periodical resource available, bringing together complete databases across all major subject area - select the Computer Science Database.</a:t>
            </a:r>
            <a:endParaRPr lang="en-GB" sz="1800" dirty="0">
              <a:solidFill>
                <a:srgbClr val="3A3A3A"/>
              </a:solidFill>
            </a:endParaRPr>
          </a:p>
          <a:p>
            <a:pPr marL="0" indent="0">
              <a:buNone/>
            </a:pPr>
            <a:r>
              <a:rPr lang="en-GB" sz="1800" dirty="0">
                <a:solidFill>
                  <a:srgbClr val="3A3A3A"/>
                </a:solidFill>
                <a:hlinkClick r:id="rId6"/>
              </a:rPr>
              <a:t>Science Direct</a:t>
            </a:r>
            <a:endParaRPr lang="en-GB" sz="1800" dirty="0">
              <a:solidFill>
                <a:srgbClr val="3A3A3A"/>
              </a:solidFill>
            </a:endParaRPr>
          </a:p>
          <a:p>
            <a:pPr marL="0" indent="0">
              <a:buNone/>
            </a:pPr>
            <a:r>
              <a:rPr lang="en-GB" sz="1800" b="0" i="0" dirty="0">
                <a:solidFill>
                  <a:srgbClr val="3A3A3A"/>
                </a:solidFill>
                <a:effectLst/>
              </a:rPr>
              <a:t>Explore scientific, technical, and medical research on ScienceDirect.</a:t>
            </a:r>
            <a:endParaRPr lang="en-GB" sz="1800" dirty="0"/>
          </a:p>
        </p:txBody>
      </p:sp>
    </p:spTree>
    <p:extLst>
      <p:ext uri="{BB962C8B-B14F-4D97-AF65-F5344CB8AC3E}">
        <p14:creationId xmlns:p14="http://schemas.microsoft.com/office/powerpoint/2010/main" val="29368390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980494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BDA16251-5E6F-338C-6D00-A43227D9359E}"/>
              </a:ext>
            </a:extLst>
          </p:cNvPr>
          <p:cNvSpPr txBox="1"/>
          <p:nvPr/>
        </p:nvSpPr>
        <p:spPr>
          <a:xfrm>
            <a:off x="230037" y="1671330"/>
            <a:ext cx="4997139" cy="3970318"/>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82348" y="5434859"/>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3" y="1541488"/>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This includes:</a:t>
            </a:r>
          </a:p>
          <a:p>
            <a:pPr lvl="1" defTabSz="457200" fontAlgn="base">
              <a:spcBef>
                <a:spcPct val="0"/>
              </a:spcBef>
              <a:spcAft>
                <a:spcPct val="0"/>
              </a:spcAft>
              <a:defRPr/>
            </a:pPr>
            <a:r>
              <a:rPr lang="en-GB" b="0" i="0" dirty="0">
                <a:solidFill>
                  <a:srgbClr val="555555"/>
                </a:solidFill>
                <a:effectLst/>
              </a:rPr>
              <a:t>Business.</a:t>
            </a:r>
          </a:p>
          <a:p>
            <a:pPr lvl="1" defTabSz="457200" fontAlgn="base">
              <a:spcBef>
                <a:spcPct val="0"/>
              </a:spcBef>
              <a:spcAft>
                <a:spcPct val="0"/>
              </a:spcAft>
              <a:defRPr/>
            </a:pPr>
            <a:r>
              <a:rPr lang="en-GB" dirty="0">
                <a:solidFill>
                  <a:srgbClr val="555555"/>
                </a:solidFill>
              </a:rPr>
              <a:t>Arts and Humanities.</a:t>
            </a:r>
            <a:endParaRPr lang="en-GB" b="0" i="0" dirty="0">
              <a:solidFill>
                <a:srgbClr val="555555"/>
              </a:solidFill>
              <a:effectLst/>
            </a:endParaRPr>
          </a:p>
          <a:p>
            <a:pPr lvl="1" defTabSz="457200" fontAlgn="base">
              <a:spcBef>
                <a:spcPct val="0"/>
              </a:spcBef>
              <a:spcAft>
                <a:spcPct val="0"/>
              </a:spcAft>
              <a:defRPr/>
            </a:pPr>
            <a:r>
              <a:rPr lang="en-GB" dirty="0">
                <a:solidFill>
                  <a:srgbClr val="555555"/>
                </a:solidFill>
              </a:rPr>
              <a:t>Engineering.</a:t>
            </a:r>
          </a:p>
          <a:p>
            <a:pPr lvl="1" defTabSz="457200" fontAlgn="base">
              <a:spcBef>
                <a:spcPct val="0"/>
              </a:spcBef>
              <a:spcAft>
                <a:spcPct val="0"/>
              </a:spcAft>
              <a:defRPr/>
            </a:pPr>
            <a:r>
              <a:rPr lang="en-GB" b="0" i="0" dirty="0">
                <a:solidFill>
                  <a:srgbClr val="555555"/>
                </a:solidFill>
                <a:effectLst/>
              </a:rPr>
              <a:t>Applied Computing.</a:t>
            </a:r>
          </a:p>
          <a:p>
            <a:pPr lvl="1" defTabSz="457200" fontAlgn="base">
              <a:spcBef>
                <a:spcPct val="0"/>
              </a:spcBef>
              <a:spcAft>
                <a:spcPct val="0"/>
              </a:spcAft>
              <a:defRPr/>
            </a:pPr>
            <a:r>
              <a:rPr lang="en-GB" b="0" i="0" dirty="0">
                <a:solidFill>
                  <a:srgbClr val="555555"/>
                </a:solidFill>
                <a:effectLst/>
              </a:rPr>
              <a:t>Health and Medical.</a:t>
            </a:r>
          </a:p>
          <a:p>
            <a:pPr lvl="1" defTabSz="457200" fontAlgn="base">
              <a:spcBef>
                <a:spcPct val="0"/>
              </a:spcBef>
              <a:spcAft>
                <a:spcPct val="0"/>
              </a:spcAft>
              <a:defRPr/>
            </a:pPr>
            <a:r>
              <a:rPr lang="en-GB" b="0" i="0" dirty="0">
                <a:solidFill>
                  <a:srgbClr val="555555"/>
                </a:solidFill>
                <a:effectLst/>
              </a:rPr>
              <a:t>Language and Literature.</a:t>
            </a:r>
          </a:p>
          <a:p>
            <a:pPr lvl="1" defTabSz="457200" fontAlgn="base">
              <a:spcBef>
                <a:spcPct val="0"/>
              </a:spcBef>
              <a:spcAft>
                <a:spcPct val="0"/>
              </a:spcAft>
              <a:defRPr/>
            </a:pPr>
            <a:r>
              <a:rPr lang="en-GB" b="0" i="0" dirty="0">
                <a:solidFill>
                  <a:srgbClr val="555555"/>
                </a:solidFill>
                <a:effectLst/>
              </a:rPr>
              <a:t>Social Sciences.</a:t>
            </a:r>
          </a:p>
          <a:p>
            <a:pPr lvl="1" defTabSz="457200" fontAlgn="base">
              <a:spcBef>
                <a:spcPct val="0"/>
              </a:spcBef>
              <a:spcAft>
                <a:spcPct val="0"/>
              </a:spcAft>
              <a:defRPr/>
            </a:pPr>
            <a:r>
              <a:rPr lang="en-GB" b="0" i="0" dirty="0">
                <a:solidFill>
                  <a:srgbClr val="555555"/>
                </a:solidFill>
                <a:effectLst/>
              </a:rPr>
              <a:t>Education.</a:t>
            </a:r>
          </a:p>
          <a:p>
            <a:pPr lvl="1" defTabSz="457200" fontAlgn="base">
              <a:spcBef>
                <a:spcPct val="0"/>
              </a:spcBef>
              <a:spcAft>
                <a:spcPct val="0"/>
              </a:spcAft>
              <a:defRPr/>
            </a:pPr>
            <a:r>
              <a:rPr lang="en-GB" b="0" i="0" dirty="0">
                <a:solidFill>
                  <a:srgbClr val="555555"/>
                </a:solidFill>
                <a:effectLst/>
              </a:rPr>
              <a:t>Science and Technology.</a:t>
            </a:r>
          </a:p>
          <a:p>
            <a:pPr lvl="1" defTabSz="457200" fontAlgn="base">
              <a:spcBef>
                <a:spcPct val="0"/>
              </a:spcBef>
              <a:spcAft>
                <a:spcPct val="0"/>
              </a:spcAft>
              <a:defRPr/>
            </a:pPr>
            <a:r>
              <a:rPr lang="en-GB"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4882348" y="1664606"/>
            <a:ext cx="7093454" cy="352878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48916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1719" y="5706458"/>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689406"/>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342626" y="1598117"/>
            <a:ext cx="6469812" cy="397031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5002608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buFont typeface="Arial" panose="020B0604020202020204" pitchFamily="34" charset="0"/>
              <a:buChar char="•"/>
            </a:pPr>
            <a:r>
              <a:rPr lang="en-GB" sz="2000" b="0" i="0" dirty="0">
                <a:solidFill>
                  <a:srgbClr val="3A3A3A"/>
                </a:solidFill>
                <a:effectLst/>
              </a:rPr>
              <a:t>BoB is a TV and radio service for education. </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dirty="0">
                <a:hlinkClick r:id="rId3"/>
              </a:rPr>
              <a:t>Academic Video Online</a:t>
            </a:r>
            <a:endParaRPr lang="en-GB" sz="2000"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etc.</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Henry Stewart Talks</a:t>
            </a:r>
            <a:endParaRPr lang="en-GB" sz="2000" dirty="0"/>
          </a:p>
          <a:p>
            <a:pPr>
              <a:buFont typeface="Arial" panose="020B0604020202020204" pitchFamily="34" charset="0"/>
              <a:buChar char="•"/>
            </a:pPr>
            <a:r>
              <a:rPr lang="en-GB" sz="2000" b="0" i="0" dirty="0">
                <a:solidFill>
                  <a:srgbClr val="3A3A3A"/>
                </a:solidFill>
                <a:effectLst/>
                <a:highlight>
                  <a:srgbClr val="FFFFFF"/>
                </a:highlight>
              </a:rPr>
              <a:t>This collection of specially-prepared animated audio-visual presentations with synchronized narration is regularly updated and growing, with over 850 talks.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a:bodyPr>
          <a:lstStyle/>
          <a:p>
            <a:pPr marL="0" indent="0">
              <a:buNone/>
            </a:pPr>
            <a:r>
              <a:rPr lang="en-US" dirty="0"/>
              <a:t>Click on the ebooks link in Database Search.</a:t>
            </a:r>
          </a:p>
          <a:p>
            <a:pPr marL="0" indent="0">
              <a:buNone/>
            </a:pPr>
            <a:endParaRPr lang="en-US" dirty="0"/>
          </a:p>
          <a:p>
            <a:r>
              <a:rPr lang="en-US" dirty="0"/>
              <a:t>Taylor &amp; Francis.</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8044436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a:t>
            </a:r>
            <a:endParaRPr lang="en-GB" sz="2000" dirty="0"/>
          </a:p>
        </p:txBody>
      </p:sp>
      <p:pic>
        <p:nvPicPr>
          <p:cNvPr id="5" name="Picture 4">
            <a:extLst>
              <a:ext uri="{FF2B5EF4-FFF2-40B4-BE49-F238E27FC236}">
                <a16:creationId xmlns:a16="http://schemas.microsoft.com/office/drawing/2014/main" id="{DE83A41F-34B1-9FEC-7AC6-0AA030EF486A}"/>
              </a:ext>
            </a:extLst>
          </p:cNvPr>
          <p:cNvPicPr>
            <a:picLocks noChangeAspect="1"/>
          </p:cNvPicPr>
          <p:nvPr/>
        </p:nvPicPr>
        <p:blipFill rotWithShape="1">
          <a:blip r:embed="rId3"/>
          <a:srcRect l="33176" t="26797" r="47094" b="23079"/>
          <a:stretch/>
        </p:blipFill>
        <p:spPr>
          <a:xfrm>
            <a:off x="5840628" y="1392194"/>
            <a:ext cx="5980670" cy="4214439"/>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6A6FFA03-6580-6945-F70B-E1179E514F43}"/>
              </a:ext>
            </a:extLst>
          </p:cNvPr>
          <p:cNvPicPr>
            <a:picLocks noChangeAspect="1"/>
          </p:cNvPicPr>
          <p:nvPr/>
        </p:nvPicPr>
        <p:blipFill rotWithShape="1">
          <a:blip r:embed="rId4"/>
          <a:srcRect l="29190" t="27284" r="46689" b="22534"/>
          <a:stretch/>
        </p:blipFill>
        <p:spPr>
          <a:xfrm>
            <a:off x="623589" y="3069118"/>
            <a:ext cx="5140411" cy="296617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9067251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960980596"/>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list of subjects</a:t>
            </a:r>
            <a:endParaRPr lang="en-GB" dirty="0"/>
          </a:p>
        </p:txBody>
      </p:sp>
      <p:sp>
        <p:nvSpPr>
          <p:cNvPr id="3" name="Content Placeholder 2"/>
          <p:cNvSpPr>
            <a:spLocks noGrp="1"/>
          </p:cNvSpPr>
          <p:nvPr>
            <p:ph sz="quarter" idx="10"/>
          </p:nvPr>
        </p:nvSpPr>
        <p:spPr>
          <a:xfrm>
            <a:off x="316545" y="1511712"/>
            <a:ext cx="4097716" cy="4663440"/>
          </a:xfrm>
        </p:spPr>
        <p:txBody>
          <a:bodyPr>
            <a:normAutofit fontScale="70000" lnSpcReduction="20000"/>
          </a:bodyPr>
          <a:lstStyle/>
          <a:p>
            <a:pPr marL="457200" indent="-457200">
              <a:buFont typeface="Arial"/>
              <a:buChar char="•"/>
            </a:pPr>
            <a:endParaRPr lang="en-GB" dirty="0">
              <a:latin typeface="Calibri"/>
              <a:cs typeface="Calibri"/>
            </a:endParaRPr>
          </a:p>
          <a:p>
            <a:pPr marL="0" indent="0">
              <a:buNone/>
            </a:pPr>
            <a:r>
              <a:rPr lang="en-GB" sz="36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hlinkClick r:id="rId2"/>
              </a:rPr>
              <a:t>Browzine</a:t>
            </a:r>
            <a:endParaRPr lang="en-GB" sz="3600" dirty="0">
              <a:latin typeface="Calibri Light" panose="020F0302020204030204" pitchFamily="34" charset="0"/>
              <a:cs typeface="Calibri Light" panose="020F0302020204030204" pitchFamily="34" charset="0"/>
            </a:endParaRPr>
          </a:p>
          <a:p>
            <a:pPr marL="0" indent="0">
              <a:buNone/>
            </a:pPr>
            <a:endParaRPr lang="en-GB" dirty="0"/>
          </a:p>
        </p:txBody>
      </p:sp>
      <p:pic>
        <p:nvPicPr>
          <p:cNvPr id="6" name="Picture 5">
            <a:extLst>
              <a:ext uri="{FF2B5EF4-FFF2-40B4-BE49-F238E27FC236}">
                <a16:creationId xmlns:a16="http://schemas.microsoft.com/office/drawing/2014/main" id="{08D8184F-38CA-FEC2-1C9C-97C290BBA37B}"/>
              </a:ext>
            </a:extLst>
          </p:cNvPr>
          <p:cNvPicPr>
            <a:picLocks noChangeAspect="1"/>
          </p:cNvPicPr>
          <p:nvPr/>
        </p:nvPicPr>
        <p:blipFill rotWithShape="1">
          <a:blip r:embed="rId3"/>
          <a:srcRect l="204" t="11182" r="800" b="8173"/>
          <a:stretch/>
        </p:blipFill>
        <p:spPr>
          <a:xfrm>
            <a:off x="4414261" y="1729761"/>
            <a:ext cx="7461194" cy="405206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766564" y="1990642"/>
            <a:ext cx="10474532" cy="3775006"/>
          </a:xfrm>
        </p:spPr>
        <p:txBody>
          <a:bodyPr>
            <a:normAutofit/>
          </a:bodyPr>
          <a:lstStyle/>
          <a:p>
            <a:pPr marL="0" indent="0">
              <a:lnSpc>
                <a:spcPct val="100000"/>
              </a:lnSpc>
              <a:spcBef>
                <a:spcPts val="0"/>
              </a:spcBef>
              <a:buNone/>
            </a:pPr>
            <a:r>
              <a:rPr lang="en-GB" sz="2400" dirty="0">
                <a:latin typeface="Calibri"/>
                <a:cs typeface="Calibri"/>
              </a:rPr>
              <a:t>For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 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a:t>
            </a:r>
            <a:r>
              <a:rPr lang="en-GB" sz="2400">
                <a:latin typeface="Calibri"/>
                <a:cs typeface="Calibri"/>
              </a:rPr>
              <a:t>loans: </a:t>
            </a:r>
            <a:r>
              <a:rPr lang="en-GB" sz="2400">
                <a:latin typeface="Calibri"/>
                <a:cs typeface="Calibri"/>
                <a:hlinkClick r:id="rId3"/>
              </a:rPr>
              <a:t>library</a:t>
            </a:r>
            <a:r>
              <a:rPr lang="en-GB" sz="2400" dirty="0">
                <a:latin typeface="Calibri"/>
                <a:cs typeface="Calibri"/>
                <a:hlinkClick r:id="rId3"/>
              </a:rPr>
              <a:t>@uwtsd.ac.uk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9a4d144a-fc25-4fdb-964c-6d631b2b63e0"/>
    <ds:schemaRef ds:uri="http://purl.org/dc/dcmitype/"/>
    <ds:schemaRef ds:uri="http://schemas.microsoft.com/office/infopath/2007/PartnerControls"/>
    <ds:schemaRef ds:uri="http://schemas.microsoft.com/office/2006/documentManagement/types"/>
    <ds:schemaRef ds:uri="http://schemas.microsoft.com/office/2006/metadata/properties"/>
    <ds:schemaRef ds:uri="99ce1279-2350-47db-8704-eccecdd1905d"/>
    <ds:schemaRef ds:uri="http://purl.org/dc/terms/"/>
    <ds:schemaRef ds:uri="http://schemas.openxmlformats.org/package/2006/metadata/core-properties"/>
    <ds:schemaRef ds:uri="http://www.w3.org/XML/1998/namespace"/>
    <ds:schemaRef ds:uri="http://purl.org/dc/elements/1.1/"/>
    <ds:schemaRef ds:uri="61b8a593-e33f-405c-9ec9-a885dee76581"/>
    <ds:schemaRef ds:uri="316f2420-4a0a-4c49-8a81-53a9bcc36554"/>
  </ds:schemaRefs>
</ds:datastoreItem>
</file>

<file path=customXml/itemProps3.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168</TotalTime>
  <Words>1560</Words>
  <Application>Microsoft Office PowerPoint</Application>
  <PresentationFormat>Widescreen</PresentationFormat>
  <Paragraphs>262</Paragraphs>
  <Slides>38</Slides>
  <Notes>3</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Finding and Using Information</vt:lpstr>
      <vt:lpstr>PowerPoint Presentation</vt:lpstr>
      <vt:lpstr>Aim of the Session</vt:lpstr>
      <vt:lpstr>Services and Support</vt:lpstr>
      <vt:lpstr>Resources at UWTSD Include…</vt:lpstr>
      <vt:lpstr>Getting Started Guides</vt:lpstr>
      <vt:lpstr>Choose from the A-Z list of subjects</vt:lpstr>
      <vt:lpstr>Get Started..</vt:lpstr>
      <vt:lpstr>What are Your Online Resource Lists</vt:lpstr>
      <vt:lpstr>Also Find Them..</vt:lpstr>
      <vt:lpstr>Why Use an Online Resource List?</vt:lpstr>
      <vt:lpstr>Complete The Online Infoskills Modules</vt:lpstr>
      <vt:lpstr>What About Artificial Intelligence (AI)?</vt:lpstr>
      <vt:lpstr>Using the Library Catalogue</vt:lpstr>
      <vt:lpstr>Sign in to the Library Catalogue</vt:lpstr>
      <vt:lpstr>Use Filters to Improve Your Results</vt:lpstr>
      <vt:lpstr>Finding Books</vt:lpstr>
      <vt:lpstr>Finding Ebooks Only</vt:lpstr>
      <vt:lpstr>Filter to Articles Only</vt:lpstr>
      <vt:lpstr>What the Item Records Include </vt:lpstr>
      <vt:lpstr>Saving to your favourites</vt:lpstr>
      <vt:lpstr>Email favourites to yourself</vt:lpstr>
      <vt:lpstr>Library Catalogue or Individual Databases?</vt:lpstr>
      <vt:lpstr>Database Search</vt:lpstr>
      <vt:lpstr>Computer Science databases</vt:lpstr>
      <vt:lpstr>ACM Digital Library</vt:lpstr>
      <vt:lpstr>IEEE Xplore Digital Library</vt:lpstr>
      <vt:lpstr>Proquest Central</vt:lpstr>
      <vt:lpstr>ScienceDirect</vt:lpstr>
      <vt:lpstr>Audio Visual Resources</vt:lpstr>
      <vt:lpstr>Cite Them Right Online </vt:lpstr>
      <vt:lpstr>Search for Ebooks via Database Search</vt:lpstr>
      <vt:lpstr>Taylor &amp; Francis</vt:lpstr>
      <vt:lpstr>What is Browzine?</vt:lpstr>
      <vt:lpstr>Browse the list of subjects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2</cp:revision>
  <dcterms:created xsi:type="dcterms:W3CDTF">2024-01-22T14:28:58Z</dcterms:created>
  <dcterms:modified xsi:type="dcterms:W3CDTF">2024-10-15T12:51:36Z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