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3.xml" ContentType="application/vnd.openxmlformats-officedocument.presentationml.tags+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5.xml" ContentType="application/vnd.openxmlformats-officedocument.presentationml.tags+xml"/>
  <Override PartName="/ppt/notesSlides/notesSlide19.xml" ContentType="application/vnd.openxmlformats-officedocument.presentationml.notesSlide+xml"/>
  <Override PartName="/ppt/tags/tag6.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7.xml" ContentType="application/vnd.openxmlformats-officedocument.presentationml.tags+xml"/>
  <Override PartName="/ppt/notesSlides/notesSlide35.xml" ContentType="application/vnd.openxmlformats-officedocument.presentationml.notesSlide+xml"/>
  <Override PartName="/ppt/tags/tag8.xml" ContentType="application/vnd.openxmlformats-officedocument.presentationml.tags+xml"/>
  <Override PartName="/ppt/notesSlides/notesSlide36.xml" ContentType="application/vnd.openxmlformats-officedocument.presentationml.notesSlide+xml"/>
  <Override PartName="/ppt/tags/tag9.xml" ContentType="application/vnd.openxmlformats-officedocument.presentationml.tags+xml"/>
  <Override PartName="/ppt/notesSlides/notesSlide37.xml" ContentType="application/vnd.openxmlformats-officedocument.presentationml.notesSlide+xml"/>
  <Override PartName="/ppt/tags/tag10.xml" ContentType="application/vnd.openxmlformats-officedocument.presentationml.tags+xml"/>
  <Override PartName="/ppt/notesSlides/notesSlide38.xml" ContentType="application/vnd.openxmlformats-officedocument.presentationml.notesSlide+xml"/>
  <Override PartName="/ppt/tags/tag11.xml" ContentType="application/vnd.openxmlformats-officedocument.presentationml.tags+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2.xml" ContentType="application/vnd.openxmlformats-officedocument.presentationml.tags+xml"/>
  <Override PartName="/ppt/notesSlides/notesSlide40.xml" ContentType="application/vnd.openxmlformats-officedocument.presentationml.notesSlide+xml"/>
  <Override PartName="/ppt/tags/tag13.xml" ContentType="application/vnd.openxmlformats-officedocument.presentationml.tags+xml"/>
  <Override PartName="/ppt/notesSlides/notesSlide41.xml" ContentType="application/vnd.openxmlformats-officedocument.presentationml.notesSlide+xml"/>
  <Override PartName="/ppt/tags/tag14.xml" ContentType="application/vnd.openxmlformats-officedocument.presentationml.tags+xml"/>
  <Override PartName="/ppt/notesSlides/notesSlide42.xml" ContentType="application/vnd.openxmlformats-officedocument.presentationml.notesSlide+xml"/>
  <Override PartName="/ppt/tags/tag15.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71"/>
  </p:notesMasterIdLst>
  <p:sldIdLst>
    <p:sldId id="256" r:id="rId2"/>
    <p:sldId id="349" r:id="rId3"/>
    <p:sldId id="352" r:id="rId4"/>
    <p:sldId id="346" r:id="rId5"/>
    <p:sldId id="269" r:id="rId6"/>
    <p:sldId id="353" r:id="rId7"/>
    <p:sldId id="354" r:id="rId8"/>
    <p:sldId id="355" r:id="rId9"/>
    <p:sldId id="356" r:id="rId10"/>
    <p:sldId id="357" r:id="rId11"/>
    <p:sldId id="319" r:id="rId12"/>
    <p:sldId id="274" r:id="rId13"/>
    <p:sldId id="320" r:id="rId14"/>
    <p:sldId id="358" r:id="rId15"/>
    <p:sldId id="321" r:id="rId16"/>
    <p:sldId id="322" r:id="rId17"/>
    <p:sldId id="323" r:id="rId18"/>
    <p:sldId id="324" r:id="rId19"/>
    <p:sldId id="325" r:id="rId20"/>
    <p:sldId id="326" r:id="rId21"/>
    <p:sldId id="327" r:id="rId22"/>
    <p:sldId id="328" r:id="rId23"/>
    <p:sldId id="359" r:id="rId24"/>
    <p:sldId id="350" r:id="rId25"/>
    <p:sldId id="351" r:id="rId26"/>
    <p:sldId id="329" r:id="rId27"/>
    <p:sldId id="360" r:id="rId28"/>
    <p:sldId id="347" r:id="rId29"/>
    <p:sldId id="361" r:id="rId30"/>
    <p:sldId id="348" r:id="rId31"/>
    <p:sldId id="362" r:id="rId32"/>
    <p:sldId id="363" r:id="rId33"/>
    <p:sldId id="271" r:id="rId34"/>
    <p:sldId id="272" r:id="rId35"/>
    <p:sldId id="364" r:id="rId36"/>
    <p:sldId id="273" r:id="rId37"/>
    <p:sldId id="332" r:id="rId38"/>
    <p:sldId id="365" r:id="rId39"/>
    <p:sldId id="366" r:id="rId40"/>
    <p:sldId id="367" r:id="rId41"/>
    <p:sldId id="368" r:id="rId42"/>
    <p:sldId id="369" r:id="rId43"/>
    <p:sldId id="370" r:id="rId44"/>
    <p:sldId id="371" r:id="rId45"/>
    <p:sldId id="372" r:id="rId46"/>
    <p:sldId id="373" r:id="rId47"/>
    <p:sldId id="374" r:id="rId48"/>
    <p:sldId id="375" r:id="rId49"/>
    <p:sldId id="376" r:id="rId50"/>
    <p:sldId id="387" r:id="rId51"/>
    <p:sldId id="377" r:id="rId52"/>
    <p:sldId id="379" r:id="rId53"/>
    <p:sldId id="380" r:id="rId54"/>
    <p:sldId id="381" r:id="rId55"/>
    <p:sldId id="382" r:id="rId56"/>
    <p:sldId id="384" r:id="rId57"/>
    <p:sldId id="385" r:id="rId58"/>
    <p:sldId id="386" r:id="rId59"/>
    <p:sldId id="279" r:id="rId60"/>
    <p:sldId id="280" r:id="rId61"/>
    <p:sldId id="281" r:id="rId62"/>
    <p:sldId id="287" r:id="rId63"/>
    <p:sldId id="283" r:id="rId64"/>
    <p:sldId id="288" r:id="rId65"/>
    <p:sldId id="285" r:id="rId66"/>
    <p:sldId id="344" r:id="rId67"/>
    <p:sldId id="284" r:id="rId68"/>
    <p:sldId id="378" r:id="rId69"/>
    <p:sldId id="318" r:id="rId7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FE8554-5624-4B95-AB5E-27AD2545A830}" v="77" dt="2026-10-07T11:46:10.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5974" autoAdjust="0"/>
  </p:normalViewPr>
  <p:slideViewPr>
    <p:cSldViewPr snapToGrid="0">
      <p:cViewPr varScale="1">
        <p:scale>
          <a:sx n="97" d="100"/>
          <a:sy n="97" d="100"/>
        </p:scale>
        <p:origin x="8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custSel modSld">
      <pc:chgData name="Ellie Brown" userId="fb51a185-9f8a-4b58-9e86-92b6e2c1185d" providerId="ADAL" clId="{20265939-53F3-4730-BE9D-07BAABE94B46}" dt="2026-10-07T13:59:25.189" v="85" actId="1076"/>
      <pc:docMkLst>
        <pc:docMk/>
      </pc:docMkLst>
      <pc:sldChg chg="modSp mod">
        <pc:chgData name="Ellie Brown" userId="fb51a185-9f8a-4b58-9e86-92b6e2c1185d" providerId="ADAL" clId="{20265939-53F3-4730-BE9D-07BAABE94B46}" dt="2026-10-07T13:59:25.189" v="85" actId="1076"/>
        <pc:sldMkLst>
          <pc:docMk/>
          <pc:sldMk cId="88061263" sldId="318"/>
        </pc:sldMkLst>
        <pc:spChg chg="mod">
          <ac:chgData name="Ellie Brown" userId="fb51a185-9f8a-4b58-9e86-92b6e2c1185d" providerId="ADAL" clId="{20265939-53F3-4730-BE9D-07BAABE94B46}" dt="2026-10-07T13:59:25.189" v="85" actId="1076"/>
          <ac:spMkLst>
            <pc:docMk/>
            <pc:sldMk cId="88061263" sldId="318"/>
            <ac:spMk id="2" creationId="{548C60AC-964D-0D75-FCFC-3E94607EF3E4}"/>
          </ac:spMkLst>
        </pc:spChg>
        <pc:spChg chg="mod">
          <ac:chgData name="Ellie Brown" userId="fb51a185-9f8a-4b58-9e86-92b6e2c1185d" providerId="ADAL" clId="{20265939-53F3-4730-BE9D-07BAABE94B46}" dt="2026-10-07T13:59:22.170" v="84" actId="20577"/>
          <ac:spMkLst>
            <pc:docMk/>
            <pc:sldMk cId="88061263" sldId="318"/>
            <ac:spMk id="3" creationId="{0B4F1EDD-F8C4-0386-326A-4A4A1188566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ata2.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B46457-1C67-4F67-835E-CCCDD2837887}" type="doc">
      <dgm:prSet loTypeId="urn:microsoft.com/office/officeart/2018/2/layout/IconLabelList" loCatId="icon" qsTypeId="urn:microsoft.com/office/officeart/2005/8/quickstyle/simple1#1" qsCatId="simple" csTypeId="urn:microsoft.com/office/officeart/2018/5/colors/Iconchunking_neutralbg_colorful5" csCatId="colorful" phldr="1"/>
      <dgm:spPr/>
      <dgm:t>
        <a:bodyPr/>
        <a:lstStyle/>
        <a:p>
          <a:endParaRPr lang="en-US"/>
        </a:p>
      </dgm:t>
    </dgm:pt>
    <dgm:pt modelId="{DA1493BF-CDDC-4C70-BF0B-3E44EB09A816}">
      <dgm:prSet/>
      <dgm:spPr/>
      <dgm:t>
        <a:bodyPr/>
        <a:lstStyle/>
        <a:p>
          <a:pPr>
            <a:lnSpc>
              <a:spcPct val="100000"/>
            </a:lnSpc>
          </a:pPr>
          <a:r>
            <a:rPr lang="en-GB"/>
            <a:t>Employment</a:t>
          </a:r>
          <a:endParaRPr lang="en-US"/>
        </a:p>
      </dgm:t>
    </dgm:pt>
    <dgm:pt modelId="{4D674874-B492-4B7B-AAFD-70CEB9F13729}" type="parTrans" cxnId="{D391DF52-01DC-49BC-AC76-989C062AAE7B}">
      <dgm:prSet/>
      <dgm:spPr/>
      <dgm:t>
        <a:bodyPr/>
        <a:lstStyle/>
        <a:p>
          <a:endParaRPr lang="en-US"/>
        </a:p>
      </dgm:t>
    </dgm:pt>
    <dgm:pt modelId="{527F7B31-CBB7-4284-8EA9-BF93B9F6B9F8}" type="sibTrans" cxnId="{D391DF52-01DC-49BC-AC76-989C062AAE7B}">
      <dgm:prSet/>
      <dgm:spPr/>
      <dgm:t>
        <a:bodyPr/>
        <a:lstStyle/>
        <a:p>
          <a:endParaRPr lang="en-US"/>
        </a:p>
      </dgm:t>
    </dgm:pt>
    <dgm:pt modelId="{94152197-635A-44A0-B65C-4BD3E040A785}">
      <dgm:prSet/>
      <dgm:spPr/>
      <dgm:t>
        <a:bodyPr/>
        <a:lstStyle/>
        <a:p>
          <a:pPr>
            <a:lnSpc>
              <a:spcPct val="100000"/>
            </a:lnSpc>
          </a:pPr>
          <a:r>
            <a:rPr lang="en-GB"/>
            <a:t>Data Protection Act 2018 - GDPR</a:t>
          </a:r>
          <a:endParaRPr lang="en-US"/>
        </a:p>
      </dgm:t>
    </dgm:pt>
    <dgm:pt modelId="{C08D892E-6B09-4B53-B115-482B509592C1}" type="parTrans" cxnId="{7A897E4D-EC28-4FAD-AA8D-9234838484D9}">
      <dgm:prSet/>
      <dgm:spPr/>
      <dgm:t>
        <a:bodyPr/>
        <a:lstStyle/>
        <a:p>
          <a:endParaRPr lang="en-US"/>
        </a:p>
      </dgm:t>
    </dgm:pt>
    <dgm:pt modelId="{C47B3431-5BF9-40B6-9CB5-AA790EE2895B}" type="sibTrans" cxnId="{7A897E4D-EC28-4FAD-AA8D-9234838484D9}">
      <dgm:prSet/>
      <dgm:spPr/>
      <dgm:t>
        <a:bodyPr/>
        <a:lstStyle/>
        <a:p>
          <a:endParaRPr lang="en-US"/>
        </a:p>
      </dgm:t>
    </dgm:pt>
    <dgm:pt modelId="{F920B06B-041B-47D2-BE1C-D22D958F2BB4}">
      <dgm:prSet/>
      <dgm:spPr/>
      <dgm:t>
        <a:bodyPr/>
        <a:lstStyle/>
        <a:p>
          <a:pPr>
            <a:lnSpc>
              <a:spcPct val="100000"/>
            </a:lnSpc>
          </a:pPr>
          <a:r>
            <a:rPr lang="en-GB"/>
            <a:t>Insurance</a:t>
          </a:r>
          <a:endParaRPr lang="en-US"/>
        </a:p>
      </dgm:t>
    </dgm:pt>
    <dgm:pt modelId="{B5765D70-94A3-4E4A-9929-9265F081499D}" type="parTrans" cxnId="{D912E3BA-2E79-4716-884E-00EDEA441E9B}">
      <dgm:prSet/>
      <dgm:spPr/>
      <dgm:t>
        <a:bodyPr/>
        <a:lstStyle/>
        <a:p>
          <a:endParaRPr lang="en-US"/>
        </a:p>
      </dgm:t>
    </dgm:pt>
    <dgm:pt modelId="{0038A112-20C4-4B1C-9BE8-BEA633E27024}" type="sibTrans" cxnId="{D912E3BA-2E79-4716-884E-00EDEA441E9B}">
      <dgm:prSet/>
      <dgm:spPr/>
      <dgm:t>
        <a:bodyPr/>
        <a:lstStyle/>
        <a:p>
          <a:endParaRPr lang="en-US"/>
        </a:p>
      </dgm:t>
    </dgm:pt>
    <dgm:pt modelId="{0C9D23E4-0FDC-4AC3-A1AF-E9BA07D65585}" type="pres">
      <dgm:prSet presAssocID="{94B46457-1C67-4F67-835E-CCCDD2837887}" presName="root" presStyleCnt="0">
        <dgm:presLayoutVars>
          <dgm:dir/>
          <dgm:resizeHandles val="exact"/>
        </dgm:presLayoutVars>
      </dgm:prSet>
      <dgm:spPr/>
    </dgm:pt>
    <dgm:pt modelId="{0AB9D9E7-6B3E-4005-A876-0DA326F3269F}" type="pres">
      <dgm:prSet presAssocID="{DA1493BF-CDDC-4C70-BF0B-3E44EB09A816}" presName="compNode" presStyleCnt="0"/>
      <dgm:spPr/>
    </dgm:pt>
    <dgm:pt modelId="{2160DF16-CD20-4ED9-B3DF-29078B163430}" type="pres">
      <dgm:prSet presAssocID="{DA1493BF-CDDC-4C70-BF0B-3E44EB09A81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62640EA4-D776-4470-A0C8-5F2B02F46549}" type="pres">
      <dgm:prSet presAssocID="{DA1493BF-CDDC-4C70-BF0B-3E44EB09A816}" presName="spaceRect" presStyleCnt="0"/>
      <dgm:spPr/>
    </dgm:pt>
    <dgm:pt modelId="{28BE1E2C-92F2-4B61-AFEE-2231F062C330}" type="pres">
      <dgm:prSet presAssocID="{DA1493BF-CDDC-4C70-BF0B-3E44EB09A816}" presName="textRect" presStyleLbl="revTx" presStyleIdx="0" presStyleCnt="3">
        <dgm:presLayoutVars>
          <dgm:chMax val="1"/>
          <dgm:chPref val="1"/>
        </dgm:presLayoutVars>
      </dgm:prSet>
      <dgm:spPr/>
    </dgm:pt>
    <dgm:pt modelId="{EFFB4B4E-9EE7-491D-8430-314F2E471E7F}" type="pres">
      <dgm:prSet presAssocID="{527F7B31-CBB7-4284-8EA9-BF93B9F6B9F8}" presName="sibTrans" presStyleCnt="0"/>
      <dgm:spPr/>
    </dgm:pt>
    <dgm:pt modelId="{69611D60-79FE-4FF8-AE04-70954DC9113A}" type="pres">
      <dgm:prSet presAssocID="{94152197-635A-44A0-B65C-4BD3E040A785}" presName="compNode" presStyleCnt="0"/>
      <dgm:spPr/>
    </dgm:pt>
    <dgm:pt modelId="{0A08A9A3-2927-4F42-9303-F1D6BE4CDC9F}" type="pres">
      <dgm:prSet presAssocID="{94152197-635A-44A0-B65C-4BD3E040A78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664C28AD-3FD3-4776-9BE8-3B8A0BD48CD9}" type="pres">
      <dgm:prSet presAssocID="{94152197-635A-44A0-B65C-4BD3E040A785}" presName="spaceRect" presStyleCnt="0"/>
      <dgm:spPr/>
    </dgm:pt>
    <dgm:pt modelId="{0BA1E6A9-F2D4-400D-9C5C-BA8D3004070E}" type="pres">
      <dgm:prSet presAssocID="{94152197-635A-44A0-B65C-4BD3E040A785}" presName="textRect" presStyleLbl="revTx" presStyleIdx="1" presStyleCnt="3">
        <dgm:presLayoutVars>
          <dgm:chMax val="1"/>
          <dgm:chPref val="1"/>
        </dgm:presLayoutVars>
      </dgm:prSet>
      <dgm:spPr/>
    </dgm:pt>
    <dgm:pt modelId="{6D8CD544-17A0-42B6-9602-581D5E570D1B}" type="pres">
      <dgm:prSet presAssocID="{C47B3431-5BF9-40B6-9CB5-AA790EE2895B}" presName="sibTrans" presStyleCnt="0"/>
      <dgm:spPr/>
    </dgm:pt>
    <dgm:pt modelId="{ECC1E174-A709-4C87-8A3F-0685FA581836}" type="pres">
      <dgm:prSet presAssocID="{F920B06B-041B-47D2-BE1C-D22D958F2BB4}" presName="compNode" presStyleCnt="0"/>
      <dgm:spPr/>
    </dgm:pt>
    <dgm:pt modelId="{BF31E334-477A-40ED-8CE0-969E3EA3DC66}" type="pres">
      <dgm:prSet presAssocID="{F920B06B-041B-47D2-BE1C-D22D958F2BB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r"/>
        </a:ext>
      </dgm:extLst>
    </dgm:pt>
    <dgm:pt modelId="{F5AB1FA0-ADB6-489E-B2AF-0010A7609D7B}" type="pres">
      <dgm:prSet presAssocID="{F920B06B-041B-47D2-BE1C-D22D958F2BB4}" presName="spaceRect" presStyleCnt="0"/>
      <dgm:spPr/>
    </dgm:pt>
    <dgm:pt modelId="{03B7B34A-2CF7-4D13-BB06-D139DA514A83}" type="pres">
      <dgm:prSet presAssocID="{F920B06B-041B-47D2-BE1C-D22D958F2BB4}" presName="textRect" presStyleLbl="revTx" presStyleIdx="2" presStyleCnt="3">
        <dgm:presLayoutVars>
          <dgm:chMax val="1"/>
          <dgm:chPref val="1"/>
        </dgm:presLayoutVars>
      </dgm:prSet>
      <dgm:spPr/>
    </dgm:pt>
  </dgm:ptLst>
  <dgm:cxnLst>
    <dgm:cxn modelId="{83D83968-21B1-4CB9-B78A-375FDCA80FCC}" type="presOf" srcId="{F920B06B-041B-47D2-BE1C-D22D958F2BB4}" destId="{03B7B34A-2CF7-4D13-BB06-D139DA514A83}" srcOrd="0" destOrd="0" presId="urn:microsoft.com/office/officeart/2018/2/layout/IconLabelList"/>
    <dgm:cxn modelId="{9E2AD04A-DA61-4716-91D5-DFC90E0DE0A5}" type="presOf" srcId="{94B46457-1C67-4F67-835E-CCCDD2837887}" destId="{0C9D23E4-0FDC-4AC3-A1AF-E9BA07D65585}" srcOrd="0" destOrd="0" presId="urn:microsoft.com/office/officeart/2018/2/layout/IconLabelList"/>
    <dgm:cxn modelId="{7A897E4D-EC28-4FAD-AA8D-9234838484D9}" srcId="{94B46457-1C67-4F67-835E-CCCDD2837887}" destId="{94152197-635A-44A0-B65C-4BD3E040A785}" srcOrd="1" destOrd="0" parTransId="{C08D892E-6B09-4B53-B115-482B509592C1}" sibTransId="{C47B3431-5BF9-40B6-9CB5-AA790EE2895B}"/>
    <dgm:cxn modelId="{D391DF52-01DC-49BC-AC76-989C062AAE7B}" srcId="{94B46457-1C67-4F67-835E-CCCDD2837887}" destId="{DA1493BF-CDDC-4C70-BF0B-3E44EB09A816}" srcOrd="0" destOrd="0" parTransId="{4D674874-B492-4B7B-AAFD-70CEB9F13729}" sibTransId="{527F7B31-CBB7-4284-8EA9-BF93B9F6B9F8}"/>
    <dgm:cxn modelId="{D912E3BA-2E79-4716-884E-00EDEA441E9B}" srcId="{94B46457-1C67-4F67-835E-CCCDD2837887}" destId="{F920B06B-041B-47D2-BE1C-D22D958F2BB4}" srcOrd="2" destOrd="0" parTransId="{B5765D70-94A3-4E4A-9929-9265F081499D}" sibTransId="{0038A112-20C4-4B1C-9BE8-BEA633E27024}"/>
    <dgm:cxn modelId="{340288D5-5E71-4327-999D-D27D84049EB8}" type="presOf" srcId="{DA1493BF-CDDC-4C70-BF0B-3E44EB09A816}" destId="{28BE1E2C-92F2-4B61-AFEE-2231F062C330}" srcOrd="0" destOrd="0" presId="urn:microsoft.com/office/officeart/2018/2/layout/IconLabelList"/>
    <dgm:cxn modelId="{BB1FD2EC-F9A0-4CD2-A5FB-7D46D6073196}" type="presOf" srcId="{94152197-635A-44A0-B65C-4BD3E040A785}" destId="{0BA1E6A9-F2D4-400D-9C5C-BA8D3004070E}" srcOrd="0" destOrd="0" presId="urn:microsoft.com/office/officeart/2018/2/layout/IconLabelList"/>
    <dgm:cxn modelId="{064EBAB5-3B3A-46CB-ABBA-ABBADD94D0AE}" type="presParOf" srcId="{0C9D23E4-0FDC-4AC3-A1AF-E9BA07D65585}" destId="{0AB9D9E7-6B3E-4005-A876-0DA326F3269F}" srcOrd="0" destOrd="0" presId="urn:microsoft.com/office/officeart/2018/2/layout/IconLabelList"/>
    <dgm:cxn modelId="{AE6B9083-E1E2-4DBE-8184-0ED0207976D0}" type="presParOf" srcId="{0AB9D9E7-6B3E-4005-A876-0DA326F3269F}" destId="{2160DF16-CD20-4ED9-B3DF-29078B163430}" srcOrd="0" destOrd="0" presId="urn:microsoft.com/office/officeart/2018/2/layout/IconLabelList"/>
    <dgm:cxn modelId="{9FF9CB70-49A0-4655-A74C-D2FEE48FF857}" type="presParOf" srcId="{0AB9D9E7-6B3E-4005-A876-0DA326F3269F}" destId="{62640EA4-D776-4470-A0C8-5F2B02F46549}" srcOrd="1" destOrd="0" presId="urn:microsoft.com/office/officeart/2018/2/layout/IconLabelList"/>
    <dgm:cxn modelId="{B4BB0DB1-A79B-447B-A7EA-D05730029043}" type="presParOf" srcId="{0AB9D9E7-6B3E-4005-A876-0DA326F3269F}" destId="{28BE1E2C-92F2-4B61-AFEE-2231F062C330}" srcOrd="2" destOrd="0" presId="urn:microsoft.com/office/officeart/2018/2/layout/IconLabelList"/>
    <dgm:cxn modelId="{4A58E3B1-9A84-487B-9695-2BE062391EA8}" type="presParOf" srcId="{0C9D23E4-0FDC-4AC3-A1AF-E9BA07D65585}" destId="{EFFB4B4E-9EE7-491D-8430-314F2E471E7F}" srcOrd="1" destOrd="0" presId="urn:microsoft.com/office/officeart/2018/2/layout/IconLabelList"/>
    <dgm:cxn modelId="{063649B0-66DE-46EE-A2B6-E725344F6A51}" type="presParOf" srcId="{0C9D23E4-0FDC-4AC3-A1AF-E9BA07D65585}" destId="{69611D60-79FE-4FF8-AE04-70954DC9113A}" srcOrd="2" destOrd="0" presId="urn:microsoft.com/office/officeart/2018/2/layout/IconLabelList"/>
    <dgm:cxn modelId="{7BBA4188-A7A2-432B-AF23-6937574FAC93}" type="presParOf" srcId="{69611D60-79FE-4FF8-AE04-70954DC9113A}" destId="{0A08A9A3-2927-4F42-9303-F1D6BE4CDC9F}" srcOrd="0" destOrd="0" presId="urn:microsoft.com/office/officeart/2018/2/layout/IconLabelList"/>
    <dgm:cxn modelId="{D09414A2-00F9-4B9E-81C5-C58C06C42F76}" type="presParOf" srcId="{69611D60-79FE-4FF8-AE04-70954DC9113A}" destId="{664C28AD-3FD3-4776-9BE8-3B8A0BD48CD9}" srcOrd="1" destOrd="0" presId="urn:microsoft.com/office/officeart/2018/2/layout/IconLabelList"/>
    <dgm:cxn modelId="{A8F40FDD-58A9-44FD-887E-A0B34DA7B9C6}" type="presParOf" srcId="{69611D60-79FE-4FF8-AE04-70954DC9113A}" destId="{0BA1E6A9-F2D4-400D-9C5C-BA8D3004070E}" srcOrd="2" destOrd="0" presId="urn:microsoft.com/office/officeart/2018/2/layout/IconLabelList"/>
    <dgm:cxn modelId="{993A9822-C261-46BA-A9D6-BF8AAF981A0E}" type="presParOf" srcId="{0C9D23E4-0FDC-4AC3-A1AF-E9BA07D65585}" destId="{6D8CD544-17A0-42B6-9602-581D5E570D1B}" srcOrd="3" destOrd="0" presId="urn:microsoft.com/office/officeart/2018/2/layout/IconLabelList"/>
    <dgm:cxn modelId="{9E9E6A72-A815-4927-8232-6F875E352561}" type="presParOf" srcId="{0C9D23E4-0FDC-4AC3-A1AF-E9BA07D65585}" destId="{ECC1E174-A709-4C87-8A3F-0685FA581836}" srcOrd="4" destOrd="0" presId="urn:microsoft.com/office/officeart/2018/2/layout/IconLabelList"/>
    <dgm:cxn modelId="{3434AD33-A138-4A23-B1CA-EE948130E959}" type="presParOf" srcId="{ECC1E174-A709-4C87-8A3F-0685FA581836}" destId="{BF31E334-477A-40ED-8CE0-969E3EA3DC66}" srcOrd="0" destOrd="0" presId="urn:microsoft.com/office/officeart/2018/2/layout/IconLabelList"/>
    <dgm:cxn modelId="{0BAC2E7F-3FD9-499D-8F66-45B4656ED133}" type="presParOf" srcId="{ECC1E174-A709-4C87-8A3F-0685FA581836}" destId="{F5AB1FA0-ADB6-489E-B2AF-0010A7609D7B}" srcOrd="1" destOrd="0" presId="urn:microsoft.com/office/officeart/2018/2/layout/IconLabelList"/>
    <dgm:cxn modelId="{9BE493B5-3AC7-4BD7-A46C-49F5AA14A851}" type="presParOf" srcId="{ECC1E174-A709-4C87-8A3F-0685FA581836}" destId="{03B7B34A-2CF7-4D13-BB06-D139DA514A8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99B6E-236F-48CD-AD89-BAC11AF51C12}" type="doc">
      <dgm:prSet loTypeId="urn:microsoft.com/office/officeart/2018/5/layout/CenteredIconLabelDescription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29F8F94B-1540-42CF-A71E-765F7F451EFA}">
      <dgm:prSet/>
      <dgm:spPr/>
      <dgm:t>
        <a:bodyPr/>
        <a:lstStyle/>
        <a:p>
          <a:pPr>
            <a:defRPr b="1"/>
          </a:pPr>
          <a:r>
            <a:rPr lang="en-GB" b="0" dirty="0"/>
            <a:t>Therefore, what are the practical methods of resolving</a:t>
          </a:r>
          <a:endParaRPr lang="en-US" b="0" dirty="0"/>
        </a:p>
      </dgm:t>
    </dgm:pt>
    <dgm:pt modelId="{1359E0FA-37C5-428C-A9DC-E063083FBB2A}" type="parTrans" cxnId="{F25DA054-0199-4F36-B21A-47E8B0922678}">
      <dgm:prSet/>
      <dgm:spPr/>
      <dgm:t>
        <a:bodyPr/>
        <a:lstStyle/>
        <a:p>
          <a:endParaRPr lang="en-US"/>
        </a:p>
      </dgm:t>
    </dgm:pt>
    <dgm:pt modelId="{3BE1B189-5ED6-4912-BD04-B94CD5567C44}" type="sibTrans" cxnId="{F25DA054-0199-4F36-B21A-47E8B0922678}">
      <dgm:prSet/>
      <dgm:spPr/>
      <dgm:t>
        <a:bodyPr/>
        <a:lstStyle/>
        <a:p>
          <a:endParaRPr lang="en-US"/>
        </a:p>
      </dgm:t>
    </dgm:pt>
    <dgm:pt modelId="{BE8F938C-1509-4468-82AA-99C88370A0E0}">
      <dgm:prSet/>
      <dgm:spPr/>
      <dgm:t>
        <a:bodyPr/>
        <a:lstStyle/>
        <a:p>
          <a:pPr>
            <a:defRPr b="1"/>
          </a:pPr>
          <a:r>
            <a:rPr lang="en-GB" b="0" dirty="0"/>
            <a:t>partnership disputes in practice?</a:t>
          </a:r>
          <a:endParaRPr lang="en-US" b="0" dirty="0"/>
        </a:p>
      </dgm:t>
    </dgm:pt>
    <dgm:pt modelId="{0AE2C1F1-99D8-4BC6-9CA3-FF4DDD02B316}" type="parTrans" cxnId="{31A30F39-251F-46EA-AD64-4A75A11109A4}">
      <dgm:prSet/>
      <dgm:spPr/>
      <dgm:t>
        <a:bodyPr/>
        <a:lstStyle/>
        <a:p>
          <a:endParaRPr lang="en-US"/>
        </a:p>
      </dgm:t>
    </dgm:pt>
    <dgm:pt modelId="{9DF05D5B-337D-452F-8248-4E45C0EF6981}" type="sibTrans" cxnId="{31A30F39-251F-46EA-AD64-4A75A11109A4}">
      <dgm:prSet/>
      <dgm:spPr/>
      <dgm:t>
        <a:bodyPr/>
        <a:lstStyle/>
        <a:p>
          <a:endParaRPr lang="en-US"/>
        </a:p>
      </dgm:t>
    </dgm:pt>
    <dgm:pt modelId="{23D21884-E675-44BA-9418-0F757644FD0E}">
      <dgm:prSet/>
      <dgm:spPr/>
      <dgm:t>
        <a:bodyPr/>
        <a:lstStyle/>
        <a:p>
          <a:r>
            <a:rPr lang="en-GB" b="0" dirty="0"/>
            <a:t>Good drafting skills - make express provision in the partnership agreement to prevent / deal with any disputes which arise</a:t>
          </a:r>
          <a:endParaRPr lang="en-US" b="0" dirty="0"/>
        </a:p>
      </dgm:t>
    </dgm:pt>
    <dgm:pt modelId="{31B2CF17-25C9-4ECC-9CAB-2169F2BFB2D8}" type="parTrans" cxnId="{39842B5C-ED64-4979-ABB6-AEB90F7B86D8}">
      <dgm:prSet/>
      <dgm:spPr/>
      <dgm:t>
        <a:bodyPr/>
        <a:lstStyle/>
        <a:p>
          <a:endParaRPr lang="en-US"/>
        </a:p>
      </dgm:t>
    </dgm:pt>
    <dgm:pt modelId="{66EA0568-7581-45E4-A92A-A7B3C8C4EBB7}" type="sibTrans" cxnId="{39842B5C-ED64-4979-ABB6-AEB90F7B86D8}">
      <dgm:prSet/>
      <dgm:spPr/>
      <dgm:t>
        <a:bodyPr/>
        <a:lstStyle/>
        <a:p>
          <a:endParaRPr lang="en-US"/>
        </a:p>
      </dgm:t>
    </dgm:pt>
    <dgm:pt modelId="{6EEFC920-8ED8-41A8-ACD5-6500992E8869}">
      <dgm:prSet/>
      <dgm:spPr/>
      <dgm:t>
        <a:bodyPr/>
        <a:lstStyle/>
        <a:p>
          <a:r>
            <a:rPr lang="en-GB" b="0"/>
            <a:t>Use negotiation skills rather than litigating</a:t>
          </a:r>
          <a:endParaRPr lang="en-US" b="0"/>
        </a:p>
      </dgm:t>
    </dgm:pt>
    <dgm:pt modelId="{5F28F6DC-A147-45D5-93B4-0B3BDDA6E442}" type="parTrans" cxnId="{395D9B5D-9C0A-40CD-9CEC-D57500C9524E}">
      <dgm:prSet/>
      <dgm:spPr/>
      <dgm:t>
        <a:bodyPr/>
        <a:lstStyle/>
        <a:p>
          <a:endParaRPr lang="en-US"/>
        </a:p>
      </dgm:t>
    </dgm:pt>
    <dgm:pt modelId="{C8650FA7-F80C-47D7-B181-0D159B7CDB76}" type="sibTrans" cxnId="{395D9B5D-9C0A-40CD-9CEC-D57500C9524E}">
      <dgm:prSet/>
      <dgm:spPr/>
      <dgm:t>
        <a:bodyPr/>
        <a:lstStyle/>
        <a:p>
          <a:endParaRPr lang="en-US"/>
        </a:p>
      </dgm:t>
    </dgm:pt>
    <dgm:pt modelId="{7298CB8E-AC31-4742-9289-8A4FC1FFFCAA}">
      <dgm:prSet/>
      <dgm:spPr/>
      <dgm:t>
        <a:bodyPr/>
        <a:lstStyle/>
        <a:p>
          <a:r>
            <a:rPr lang="en-GB" b="0" dirty="0"/>
            <a:t>Threat of dissolution if it is a partnership at will or by seeking a dissolution by a court</a:t>
          </a:r>
          <a:endParaRPr lang="en-US" b="0" dirty="0"/>
        </a:p>
      </dgm:t>
    </dgm:pt>
    <dgm:pt modelId="{296FCA84-4C38-4157-ABD8-F24A705A9D7E}" type="parTrans" cxnId="{F3992444-9228-45B9-8BD2-70A2A0DA3D23}">
      <dgm:prSet/>
      <dgm:spPr/>
      <dgm:t>
        <a:bodyPr/>
        <a:lstStyle/>
        <a:p>
          <a:endParaRPr lang="en-US"/>
        </a:p>
      </dgm:t>
    </dgm:pt>
    <dgm:pt modelId="{7C5463EF-EA2B-4616-A20B-30BD19E59E95}" type="sibTrans" cxnId="{F3992444-9228-45B9-8BD2-70A2A0DA3D23}">
      <dgm:prSet/>
      <dgm:spPr/>
      <dgm:t>
        <a:bodyPr/>
        <a:lstStyle/>
        <a:p>
          <a:endParaRPr lang="en-US"/>
        </a:p>
      </dgm:t>
    </dgm:pt>
    <dgm:pt modelId="{A83B3E0D-7029-4D21-A695-1B6DFC6A617B}" type="pres">
      <dgm:prSet presAssocID="{74899B6E-236F-48CD-AD89-BAC11AF51C12}" presName="root" presStyleCnt="0">
        <dgm:presLayoutVars>
          <dgm:dir/>
          <dgm:resizeHandles val="exact"/>
        </dgm:presLayoutVars>
      </dgm:prSet>
      <dgm:spPr/>
    </dgm:pt>
    <dgm:pt modelId="{7B9F7B70-4141-482D-ADEF-43F20AFFC2D4}" type="pres">
      <dgm:prSet presAssocID="{29F8F94B-1540-42CF-A71E-765F7F451EFA}" presName="compNode" presStyleCnt="0"/>
      <dgm:spPr/>
    </dgm:pt>
    <dgm:pt modelId="{D376A9AD-D8E6-4C46-90EC-C978892EA466}" type="pres">
      <dgm:prSet presAssocID="{29F8F94B-1540-42CF-A71E-765F7F451EF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EA4874E-6CBA-485F-B768-6013607DAE5A}" type="pres">
      <dgm:prSet presAssocID="{29F8F94B-1540-42CF-A71E-765F7F451EFA}" presName="iconSpace" presStyleCnt="0"/>
      <dgm:spPr/>
    </dgm:pt>
    <dgm:pt modelId="{BF37A9F9-A278-4DB2-851A-EEE971DBCD5B}" type="pres">
      <dgm:prSet presAssocID="{29F8F94B-1540-42CF-A71E-765F7F451EFA}" presName="parTx" presStyleLbl="revTx" presStyleIdx="0" presStyleCnt="4">
        <dgm:presLayoutVars>
          <dgm:chMax val="0"/>
          <dgm:chPref val="0"/>
        </dgm:presLayoutVars>
      </dgm:prSet>
      <dgm:spPr/>
    </dgm:pt>
    <dgm:pt modelId="{8C6423C3-4FC9-40C8-99BF-8B4CC059BE1C}" type="pres">
      <dgm:prSet presAssocID="{29F8F94B-1540-42CF-A71E-765F7F451EFA}" presName="txSpace" presStyleCnt="0"/>
      <dgm:spPr/>
    </dgm:pt>
    <dgm:pt modelId="{18CC27E4-481C-496B-8E46-21DAD5D81CE2}" type="pres">
      <dgm:prSet presAssocID="{29F8F94B-1540-42CF-A71E-765F7F451EFA}" presName="desTx" presStyleLbl="revTx" presStyleIdx="1" presStyleCnt="4">
        <dgm:presLayoutVars/>
      </dgm:prSet>
      <dgm:spPr/>
    </dgm:pt>
    <dgm:pt modelId="{BD2E70D3-B69F-4259-B5FE-D6DAD0747770}" type="pres">
      <dgm:prSet presAssocID="{3BE1B189-5ED6-4912-BD04-B94CD5567C44}" presName="sibTrans" presStyleCnt="0"/>
      <dgm:spPr/>
    </dgm:pt>
    <dgm:pt modelId="{A35113C8-9BC0-4A09-90D8-037391CCE6F5}" type="pres">
      <dgm:prSet presAssocID="{BE8F938C-1509-4468-82AA-99C88370A0E0}" presName="compNode" presStyleCnt="0"/>
      <dgm:spPr/>
    </dgm:pt>
    <dgm:pt modelId="{C178D338-BF1E-4016-83BC-17C056D19AAF}" type="pres">
      <dgm:prSet presAssocID="{BE8F938C-1509-4468-82AA-99C88370A0E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1D94D90-789E-4B41-9ED2-C749D693D25C}" type="pres">
      <dgm:prSet presAssocID="{BE8F938C-1509-4468-82AA-99C88370A0E0}" presName="iconSpace" presStyleCnt="0"/>
      <dgm:spPr/>
    </dgm:pt>
    <dgm:pt modelId="{4EF358DF-DDF0-4F94-B497-AB46E46030D6}" type="pres">
      <dgm:prSet presAssocID="{BE8F938C-1509-4468-82AA-99C88370A0E0}" presName="parTx" presStyleLbl="revTx" presStyleIdx="2" presStyleCnt="4">
        <dgm:presLayoutVars>
          <dgm:chMax val="0"/>
          <dgm:chPref val="0"/>
        </dgm:presLayoutVars>
      </dgm:prSet>
      <dgm:spPr/>
    </dgm:pt>
    <dgm:pt modelId="{66E99EE3-8F83-4B18-BB0D-9038BC8ADDEB}" type="pres">
      <dgm:prSet presAssocID="{BE8F938C-1509-4468-82AA-99C88370A0E0}" presName="txSpace" presStyleCnt="0"/>
      <dgm:spPr/>
    </dgm:pt>
    <dgm:pt modelId="{BB7E389D-B986-4DB8-81FB-DB44AF5D0622}" type="pres">
      <dgm:prSet presAssocID="{BE8F938C-1509-4468-82AA-99C88370A0E0}" presName="desTx" presStyleLbl="revTx" presStyleIdx="3" presStyleCnt="4">
        <dgm:presLayoutVars/>
      </dgm:prSet>
      <dgm:spPr/>
    </dgm:pt>
  </dgm:ptLst>
  <dgm:cxnLst>
    <dgm:cxn modelId="{44569929-F87B-4733-BB6E-C7DD0F1B64E8}" type="presOf" srcId="{7298CB8E-AC31-4742-9289-8A4FC1FFFCAA}" destId="{BB7E389D-B986-4DB8-81FB-DB44AF5D0622}" srcOrd="0" destOrd="2" presId="urn:microsoft.com/office/officeart/2018/5/layout/CenteredIconLabelDescriptionList"/>
    <dgm:cxn modelId="{31A30F39-251F-46EA-AD64-4A75A11109A4}" srcId="{74899B6E-236F-48CD-AD89-BAC11AF51C12}" destId="{BE8F938C-1509-4468-82AA-99C88370A0E0}" srcOrd="1" destOrd="0" parTransId="{0AE2C1F1-99D8-4BC6-9CA3-FF4DDD02B316}" sibTransId="{9DF05D5B-337D-452F-8248-4E45C0EF6981}"/>
    <dgm:cxn modelId="{39842B5C-ED64-4979-ABB6-AEB90F7B86D8}" srcId="{BE8F938C-1509-4468-82AA-99C88370A0E0}" destId="{23D21884-E675-44BA-9418-0F757644FD0E}" srcOrd="0" destOrd="0" parTransId="{31B2CF17-25C9-4ECC-9CAB-2169F2BFB2D8}" sibTransId="{66EA0568-7581-45E4-A92A-A7B3C8C4EBB7}"/>
    <dgm:cxn modelId="{395D9B5D-9C0A-40CD-9CEC-D57500C9524E}" srcId="{BE8F938C-1509-4468-82AA-99C88370A0E0}" destId="{6EEFC920-8ED8-41A8-ACD5-6500992E8869}" srcOrd="1" destOrd="0" parTransId="{5F28F6DC-A147-45D5-93B4-0B3BDDA6E442}" sibTransId="{C8650FA7-F80C-47D7-B181-0D159B7CDB76}"/>
    <dgm:cxn modelId="{F3992444-9228-45B9-8BD2-70A2A0DA3D23}" srcId="{BE8F938C-1509-4468-82AA-99C88370A0E0}" destId="{7298CB8E-AC31-4742-9289-8A4FC1FFFCAA}" srcOrd="2" destOrd="0" parTransId="{296FCA84-4C38-4157-ABD8-F24A705A9D7E}" sibTransId="{7C5463EF-EA2B-4616-A20B-30BD19E59E95}"/>
    <dgm:cxn modelId="{3F77AF45-EFF2-4B77-AC5D-4D9364444FA4}" type="presOf" srcId="{74899B6E-236F-48CD-AD89-BAC11AF51C12}" destId="{A83B3E0D-7029-4D21-A695-1B6DFC6A617B}" srcOrd="0" destOrd="0" presId="urn:microsoft.com/office/officeart/2018/5/layout/CenteredIconLabelDescriptionList"/>
    <dgm:cxn modelId="{864EBD4C-BD6F-440D-8207-0ABE711E0CEA}" type="presOf" srcId="{6EEFC920-8ED8-41A8-ACD5-6500992E8869}" destId="{BB7E389D-B986-4DB8-81FB-DB44AF5D0622}" srcOrd="0" destOrd="1" presId="urn:microsoft.com/office/officeart/2018/5/layout/CenteredIconLabelDescriptionList"/>
    <dgm:cxn modelId="{70C38C6E-1CDE-427C-BCB6-B46B14DED991}" type="presOf" srcId="{BE8F938C-1509-4468-82AA-99C88370A0E0}" destId="{4EF358DF-DDF0-4F94-B497-AB46E46030D6}" srcOrd="0" destOrd="0" presId="urn:microsoft.com/office/officeart/2018/5/layout/CenteredIconLabelDescriptionList"/>
    <dgm:cxn modelId="{F25DA054-0199-4F36-B21A-47E8B0922678}" srcId="{74899B6E-236F-48CD-AD89-BAC11AF51C12}" destId="{29F8F94B-1540-42CF-A71E-765F7F451EFA}" srcOrd="0" destOrd="0" parTransId="{1359E0FA-37C5-428C-A9DC-E063083FBB2A}" sibTransId="{3BE1B189-5ED6-4912-BD04-B94CD5567C44}"/>
    <dgm:cxn modelId="{70631086-65B9-4BF4-81CA-4B0233DD243F}" type="presOf" srcId="{29F8F94B-1540-42CF-A71E-765F7F451EFA}" destId="{BF37A9F9-A278-4DB2-851A-EEE971DBCD5B}" srcOrd="0" destOrd="0" presId="urn:microsoft.com/office/officeart/2018/5/layout/CenteredIconLabelDescriptionList"/>
    <dgm:cxn modelId="{A37379F0-A743-4A6D-B97A-F5E12B3A7370}" type="presOf" srcId="{23D21884-E675-44BA-9418-0F757644FD0E}" destId="{BB7E389D-B986-4DB8-81FB-DB44AF5D0622}" srcOrd="0" destOrd="0" presId="urn:microsoft.com/office/officeart/2018/5/layout/CenteredIconLabelDescriptionList"/>
    <dgm:cxn modelId="{D4E384A4-589C-4ECE-9FCF-9A7D897F0D69}" type="presParOf" srcId="{A83B3E0D-7029-4D21-A695-1B6DFC6A617B}" destId="{7B9F7B70-4141-482D-ADEF-43F20AFFC2D4}" srcOrd="0" destOrd="0" presId="urn:microsoft.com/office/officeart/2018/5/layout/CenteredIconLabelDescriptionList"/>
    <dgm:cxn modelId="{A9862CDA-CA4F-4C8E-82EA-3C3C8CF7046F}" type="presParOf" srcId="{7B9F7B70-4141-482D-ADEF-43F20AFFC2D4}" destId="{D376A9AD-D8E6-4C46-90EC-C978892EA466}" srcOrd="0" destOrd="0" presId="urn:microsoft.com/office/officeart/2018/5/layout/CenteredIconLabelDescriptionList"/>
    <dgm:cxn modelId="{2A2015D0-6753-40F4-BCBF-B31D5B318F76}" type="presParOf" srcId="{7B9F7B70-4141-482D-ADEF-43F20AFFC2D4}" destId="{CEA4874E-6CBA-485F-B768-6013607DAE5A}" srcOrd="1" destOrd="0" presId="urn:microsoft.com/office/officeart/2018/5/layout/CenteredIconLabelDescriptionList"/>
    <dgm:cxn modelId="{E7F4D53C-5967-47F1-BD62-207ACC732EF9}" type="presParOf" srcId="{7B9F7B70-4141-482D-ADEF-43F20AFFC2D4}" destId="{BF37A9F9-A278-4DB2-851A-EEE971DBCD5B}" srcOrd="2" destOrd="0" presId="urn:microsoft.com/office/officeart/2018/5/layout/CenteredIconLabelDescriptionList"/>
    <dgm:cxn modelId="{C73486EA-9AC5-43E7-ACDD-14416DD7F0AE}" type="presParOf" srcId="{7B9F7B70-4141-482D-ADEF-43F20AFFC2D4}" destId="{8C6423C3-4FC9-40C8-99BF-8B4CC059BE1C}" srcOrd="3" destOrd="0" presId="urn:microsoft.com/office/officeart/2018/5/layout/CenteredIconLabelDescriptionList"/>
    <dgm:cxn modelId="{45AEFEEE-71B5-4D8C-AF77-8C26D4DD4150}" type="presParOf" srcId="{7B9F7B70-4141-482D-ADEF-43F20AFFC2D4}" destId="{18CC27E4-481C-496B-8E46-21DAD5D81CE2}" srcOrd="4" destOrd="0" presId="urn:microsoft.com/office/officeart/2018/5/layout/CenteredIconLabelDescriptionList"/>
    <dgm:cxn modelId="{C6598044-C68B-4643-A69E-70927832B26D}" type="presParOf" srcId="{A83B3E0D-7029-4D21-A695-1B6DFC6A617B}" destId="{BD2E70D3-B69F-4259-B5FE-D6DAD0747770}" srcOrd="1" destOrd="0" presId="urn:microsoft.com/office/officeart/2018/5/layout/CenteredIconLabelDescriptionList"/>
    <dgm:cxn modelId="{5CE0975A-84B5-4DC0-8F14-C41D770B9692}" type="presParOf" srcId="{A83B3E0D-7029-4D21-A695-1B6DFC6A617B}" destId="{A35113C8-9BC0-4A09-90D8-037391CCE6F5}" srcOrd="2" destOrd="0" presId="urn:microsoft.com/office/officeart/2018/5/layout/CenteredIconLabelDescriptionList"/>
    <dgm:cxn modelId="{1E814A5F-D254-49B1-AD73-D96BF8398B80}" type="presParOf" srcId="{A35113C8-9BC0-4A09-90D8-037391CCE6F5}" destId="{C178D338-BF1E-4016-83BC-17C056D19AAF}" srcOrd="0" destOrd="0" presId="urn:microsoft.com/office/officeart/2018/5/layout/CenteredIconLabelDescriptionList"/>
    <dgm:cxn modelId="{6C1E7B0B-7F83-4838-85E6-3760B6686FCB}" type="presParOf" srcId="{A35113C8-9BC0-4A09-90D8-037391CCE6F5}" destId="{71D94D90-789E-4B41-9ED2-C749D693D25C}" srcOrd="1" destOrd="0" presId="urn:microsoft.com/office/officeart/2018/5/layout/CenteredIconLabelDescriptionList"/>
    <dgm:cxn modelId="{85ADA3B8-34FB-487E-AB34-A701AB044357}" type="presParOf" srcId="{A35113C8-9BC0-4A09-90D8-037391CCE6F5}" destId="{4EF358DF-DDF0-4F94-B497-AB46E46030D6}" srcOrd="2" destOrd="0" presId="urn:microsoft.com/office/officeart/2018/5/layout/CenteredIconLabelDescriptionList"/>
    <dgm:cxn modelId="{0BFA7A13-F760-4B00-BBA8-7AFB854608AB}" type="presParOf" srcId="{A35113C8-9BC0-4A09-90D8-037391CCE6F5}" destId="{66E99EE3-8F83-4B18-BB0D-9038BC8ADDEB}" srcOrd="3" destOrd="0" presId="urn:microsoft.com/office/officeart/2018/5/layout/CenteredIconLabelDescriptionList"/>
    <dgm:cxn modelId="{1191E5A2-C205-4466-95A5-1EC22C295634}" type="presParOf" srcId="{A35113C8-9BC0-4A09-90D8-037391CCE6F5}" destId="{BB7E389D-B986-4DB8-81FB-DB44AF5D0622}"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0DF16-CD20-4ED9-B3DF-29078B163430}">
      <dsp:nvSpPr>
        <dsp:cNvPr id="0" name=""/>
        <dsp:cNvSpPr/>
      </dsp:nvSpPr>
      <dsp:spPr>
        <a:xfrm>
          <a:off x="938072" y="425888"/>
          <a:ext cx="1449518" cy="1449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BE1E2C-92F2-4B61-AFEE-2231F062C330}">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Employment</a:t>
          </a:r>
          <a:endParaRPr lang="en-US" sz="2300" kern="1200"/>
        </a:p>
      </dsp:txBody>
      <dsp:txXfrm>
        <a:off x="52256" y="2258388"/>
        <a:ext cx="3221151" cy="720000"/>
      </dsp:txXfrm>
    </dsp:sp>
    <dsp:sp modelId="{0A08A9A3-2927-4F42-9303-F1D6BE4CDC9F}">
      <dsp:nvSpPr>
        <dsp:cNvPr id="0" name=""/>
        <dsp:cNvSpPr/>
      </dsp:nvSpPr>
      <dsp:spPr>
        <a:xfrm>
          <a:off x="4722925" y="425888"/>
          <a:ext cx="1449518" cy="1449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A1E6A9-F2D4-400D-9C5C-BA8D3004070E}">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Data Protection Act 2018 - GDPR</a:t>
          </a:r>
          <a:endParaRPr lang="en-US" sz="2300" kern="1200"/>
        </a:p>
      </dsp:txBody>
      <dsp:txXfrm>
        <a:off x="3837109" y="2258388"/>
        <a:ext cx="3221151" cy="720000"/>
      </dsp:txXfrm>
    </dsp:sp>
    <dsp:sp modelId="{BF31E334-477A-40ED-8CE0-969E3EA3DC66}">
      <dsp:nvSpPr>
        <dsp:cNvPr id="0" name=""/>
        <dsp:cNvSpPr/>
      </dsp:nvSpPr>
      <dsp:spPr>
        <a:xfrm>
          <a:off x="8507778" y="425888"/>
          <a:ext cx="1449518" cy="1449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B7B34A-2CF7-4D13-BB06-D139DA514A83}">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Insurance</a:t>
          </a:r>
          <a:endParaRPr lang="en-US" sz="2300" kern="1200"/>
        </a:p>
      </dsp:txBody>
      <dsp:txXfrm>
        <a:off x="7621962" y="2258388"/>
        <a:ext cx="322115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6A9AD-D8E6-4C46-90EC-C978892EA466}">
      <dsp:nvSpPr>
        <dsp:cNvPr id="0" name=""/>
        <dsp:cNvSpPr/>
      </dsp:nvSpPr>
      <dsp:spPr>
        <a:xfrm>
          <a:off x="2156901" y="119438"/>
          <a:ext cx="1510523" cy="1212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37A9F9-A278-4DB2-851A-EEE971DBCD5B}">
      <dsp:nvSpPr>
        <dsp:cNvPr id="0" name=""/>
        <dsp:cNvSpPr/>
      </dsp:nvSpPr>
      <dsp:spPr>
        <a:xfrm>
          <a:off x="754272" y="1448911"/>
          <a:ext cx="4315781" cy="519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b="1"/>
          </a:pPr>
          <a:r>
            <a:rPr lang="en-GB" sz="1800" b="0" kern="1200" dirty="0"/>
            <a:t>Therefore, what are the practical methods of resolving</a:t>
          </a:r>
          <a:endParaRPr lang="en-US" sz="1800" b="0" kern="1200" dirty="0"/>
        </a:p>
      </dsp:txBody>
      <dsp:txXfrm>
        <a:off x="754272" y="1448911"/>
        <a:ext cx="4315781" cy="519436"/>
      </dsp:txXfrm>
    </dsp:sp>
    <dsp:sp modelId="{18CC27E4-481C-496B-8E46-21DAD5D81CE2}">
      <dsp:nvSpPr>
        <dsp:cNvPr id="0" name=""/>
        <dsp:cNvSpPr/>
      </dsp:nvSpPr>
      <dsp:spPr>
        <a:xfrm>
          <a:off x="754272" y="2022978"/>
          <a:ext cx="4315781" cy="1261859"/>
        </a:xfrm>
        <a:prstGeom prst="rect">
          <a:avLst/>
        </a:prstGeom>
        <a:noFill/>
        <a:ln>
          <a:noFill/>
        </a:ln>
        <a:effectLst/>
      </dsp:spPr>
      <dsp:style>
        <a:lnRef idx="0">
          <a:scrgbClr r="0" g="0" b="0"/>
        </a:lnRef>
        <a:fillRef idx="0">
          <a:scrgbClr r="0" g="0" b="0"/>
        </a:fillRef>
        <a:effectRef idx="0">
          <a:scrgbClr r="0" g="0" b="0"/>
        </a:effectRef>
        <a:fontRef idx="minor"/>
      </dsp:style>
    </dsp:sp>
    <dsp:sp modelId="{C178D338-BF1E-4016-83BC-17C056D19AAF}">
      <dsp:nvSpPr>
        <dsp:cNvPr id="0" name=""/>
        <dsp:cNvSpPr/>
      </dsp:nvSpPr>
      <dsp:spPr>
        <a:xfrm>
          <a:off x="7227944" y="119438"/>
          <a:ext cx="1510523" cy="1212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F358DF-DDF0-4F94-B497-AB46E46030D6}">
      <dsp:nvSpPr>
        <dsp:cNvPr id="0" name=""/>
        <dsp:cNvSpPr/>
      </dsp:nvSpPr>
      <dsp:spPr>
        <a:xfrm>
          <a:off x="5825315" y="1448911"/>
          <a:ext cx="4315781" cy="519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b="1"/>
          </a:pPr>
          <a:r>
            <a:rPr lang="en-GB" sz="1800" b="0" kern="1200" dirty="0"/>
            <a:t>partnership disputes in practice?</a:t>
          </a:r>
          <a:endParaRPr lang="en-US" sz="1800" b="0" kern="1200" dirty="0"/>
        </a:p>
      </dsp:txBody>
      <dsp:txXfrm>
        <a:off x="5825315" y="1448911"/>
        <a:ext cx="4315781" cy="519436"/>
      </dsp:txXfrm>
    </dsp:sp>
    <dsp:sp modelId="{BB7E389D-B986-4DB8-81FB-DB44AF5D0622}">
      <dsp:nvSpPr>
        <dsp:cNvPr id="0" name=""/>
        <dsp:cNvSpPr/>
      </dsp:nvSpPr>
      <dsp:spPr>
        <a:xfrm>
          <a:off x="5825315" y="2022978"/>
          <a:ext cx="4315781" cy="126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0" kern="1200" dirty="0"/>
            <a:t>Good drafting skills - make express provision in the partnership agreement to prevent / deal with any disputes which arise</a:t>
          </a:r>
          <a:endParaRPr lang="en-US" sz="1300" b="0" kern="1200" dirty="0"/>
        </a:p>
        <a:p>
          <a:pPr marL="0" lvl="0" indent="0" algn="ctr" defTabSz="577850">
            <a:lnSpc>
              <a:spcPct val="90000"/>
            </a:lnSpc>
            <a:spcBef>
              <a:spcPct val="0"/>
            </a:spcBef>
            <a:spcAft>
              <a:spcPct val="35000"/>
            </a:spcAft>
            <a:buNone/>
          </a:pPr>
          <a:r>
            <a:rPr lang="en-GB" sz="1300" b="0" kern="1200"/>
            <a:t>Use negotiation skills rather than litigating</a:t>
          </a:r>
          <a:endParaRPr lang="en-US" sz="1300" b="0" kern="1200"/>
        </a:p>
        <a:p>
          <a:pPr marL="0" lvl="0" indent="0" algn="ctr" defTabSz="577850">
            <a:lnSpc>
              <a:spcPct val="90000"/>
            </a:lnSpc>
            <a:spcBef>
              <a:spcPct val="0"/>
            </a:spcBef>
            <a:spcAft>
              <a:spcPct val="35000"/>
            </a:spcAft>
            <a:buNone/>
          </a:pPr>
          <a:r>
            <a:rPr lang="en-GB" sz="1300" b="0" kern="1200" dirty="0"/>
            <a:t>Threat of dissolution if it is a partnership at will or by seeking a dissolution by a court</a:t>
          </a:r>
          <a:endParaRPr lang="en-US" sz="1300" b="0" kern="1200" dirty="0"/>
        </a:p>
      </dsp:txBody>
      <dsp:txXfrm>
        <a:off x="5825315" y="2022978"/>
        <a:ext cx="4315781" cy="126185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660854-DFEB-409A-BB10-23970E899B00}" type="datetimeFigureOut">
              <a:rPr lang="en-GB" smtClean="0"/>
              <a:t>07/10/2026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corporate veil is a concept that stems from the principle of separate legal personality. It treats a company as a distinct legal entity, separate from its shareholders and directors. This 'veil' acts as a shield, providing limited liability by protecting the people behind the company from personal responsibility for the company's debts and legal obligations.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Sometimes, however, the law may look past this shield through a process known as 'piercing' or 'lifting' the corporate veil. This happens when the court decides to ignore the company's separate personality to hold the individuals behind it accountable for the company’s actions. While this is possible, courts are generally reluctant to do so, preferring to uphold the principle that a company is a valid, separate legal entity.</a:t>
            </a:r>
          </a:p>
          <a:p>
            <a:endParaRPr lang="en-GB" b="0" dirty="0"/>
          </a:p>
        </p:txBody>
      </p:sp>
      <p:sp>
        <p:nvSpPr>
          <p:cNvPr id="4" name="Slide Number Placeholder 3"/>
          <p:cNvSpPr>
            <a:spLocks noGrp="1"/>
          </p:cNvSpPr>
          <p:nvPr>
            <p:ph type="sldNum" sz="quarter" idx="5"/>
          </p:nvPr>
        </p:nvSpPr>
        <p:spPr/>
        <p:txBody>
          <a:bodyPr/>
          <a:lstStyle/>
          <a:p>
            <a:fld id="{26806482-62E7-43E8-9CEA-128A3A1A545C}" type="slidenum">
              <a:rPr lang="en-GB" smtClean="0"/>
              <a:t>4</a:t>
            </a:fld>
            <a:endParaRPr lang="en-GB"/>
          </a:p>
        </p:txBody>
      </p:sp>
    </p:spTree>
    <p:extLst>
      <p:ext uri="{BB962C8B-B14F-4D97-AF65-F5344CB8AC3E}">
        <p14:creationId xmlns:p14="http://schemas.microsoft.com/office/powerpoint/2010/main" val="1738626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58F4DFB-0471-935B-F671-EA0B64FC45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550A7C57-1294-F5FD-9FFD-2533762B6D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1268" name="Slide Number Placeholder 3">
            <a:extLst>
              <a:ext uri="{FF2B5EF4-FFF2-40B4-BE49-F238E27FC236}">
                <a16:creationId xmlns:a16="http://schemas.microsoft.com/office/drawing/2014/main" id="{0B1B44C8-A7AB-5662-5594-970A8FEEBD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A5E1E0-1E5B-4A36-90AB-F05AF1906B5A}" type="slidenum">
              <a:rPr lang="en-GB" altLang="en-US" smtClean="0">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A46CC87-3AB0-2E78-45FF-8FDB9F010C5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5D00A57A-8824-DB4D-E5D6-0AE6147E05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 sole trader will probably also want to employ an accountant.</a:t>
            </a:r>
          </a:p>
          <a:p>
            <a:endParaRPr lang="en-GB" altLang="en-US" dirty="0"/>
          </a:p>
          <a:p>
            <a:r>
              <a:rPr lang="en-GB" altLang="en-US" dirty="0"/>
              <a:t>Strictly speaking, there is no requirement for a sole trader to use an accountant. However, doing so can be helpful from a tax point of view, because the figures on the self-assessment tax return need to be entered in a specified format. Most sole traders prefer to use an accountant to prepare the figures. An accountant can also help with VAT returns.</a:t>
            </a:r>
          </a:p>
          <a:p>
            <a:endParaRPr lang="en-GB" altLang="en-US" dirty="0"/>
          </a:p>
          <a:p>
            <a:r>
              <a:rPr lang="en-GB" altLang="en-US" dirty="0"/>
              <a:t>The accountant can also prepare annual accounts, consisting of a profit and loss account, showing how much the business has made (or lost) in each year, and a balance sheet, showing the value of its assets and liabilities at the end of the year. The information in the accounts helps keep track of the business’s performance, and to check its solvency. Also, many lenders, such as banks, will ask to see a recent set of accounts before agreeing to lend to a business.</a:t>
            </a:r>
          </a:p>
          <a:p>
            <a:endParaRPr lang="en-GB" altLang="en-US" dirty="0"/>
          </a:p>
          <a:p>
            <a:r>
              <a:rPr lang="en-GB" altLang="en-US" dirty="0"/>
              <a:t>It is possible to run a business using a personal bank account, and there is no obligation for a sole trader to open a business account. However, a business bank account can offer a number of benefits. For example, business accounts allow more than one person to sign instructions to the bank (multiple signatories), and they normally offer an overdraft facility, to allow a business to borrow money over the short term to cover immediate cash flow requirements. This can be particularly important if the business has to pay expenses (rent, wages, etc., and sometimes the cost of raw materials) before it receives payment for its products.</a:t>
            </a:r>
          </a:p>
          <a:p>
            <a:endParaRPr lang="en-GB" altLang="en-US" dirty="0"/>
          </a:p>
          <a:p>
            <a:endParaRPr lang="en-GB" altLang="en-US" dirty="0"/>
          </a:p>
        </p:txBody>
      </p:sp>
      <p:sp>
        <p:nvSpPr>
          <p:cNvPr id="21508" name="Slide Number Placeholder 3">
            <a:extLst>
              <a:ext uri="{FF2B5EF4-FFF2-40B4-BE49-F238E27FC236}">
                <a16:creationId xmlns:a16="http://schemas.microsoft.com/office/drawing/2014/main" id="{200A5153-3BCF-5680-E826-C5508E833C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631EA3-C4CD-4408-AB5C-266451276818}" type="slidenum">
              <a:rPr lang="en-GB" altLang="en-US" smtClean="0">
                <a:latin typeface="Arial" panose="020B0604020202020204" pitchFamily="34" charset="0"/>
              </a:rPr>
              <a:pPr>
                <a:spcBef>
                  <a:spcPct val="0"/>
                </a:spcBef>
              </a:pPr>
              <a:t>12</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18</a:t>
            </a:fld>
            <a:endParaRPr lang="en-GB"/>
          </a:p>
        </p:txBody>
      </p:sp>
    </p:spTree>
    <p:extLst>
      <p:ext uri="{BB962C8B-B14F-4D97-AF65-F5344CB8AC3E}">
        <p14:creationId xmlns:p14="http://schemas.microsoft.com/office/powerpoint/2010/main" val="2742566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s1198: use of a name which gives an indication of the nature of the business which is so misleading as to cause harm to the public. So, for example, a business calling itself “Cheap Loans for All” is likely to be committing an offence (unless the description happens to be true).</a:t>
            </a:r>
          </a:p>
          <a:p>
            <a:endParaRPr lang="en-GB" dirty="0"/>
          </a:p>
          <a:p>
            <a:r>
              <a:rPr lang="en-GB" dirty="0"/>
              <a:t>A business using a business name also needs to comply with rules on the disclosure of the owner of the business contained in ss1200–1206 CA 2006. You will read about the detail of these rules, as they apply to partnerships, at 3.6.2.</a:t>
            </a:r>
          </a:p>
          <a:p>
            <a:endParaRPr lang="en-GB" dirty="0"/>
          </a:p>
          <a:p>
            <a:r>
              <a:rPr lang="en-GB" dirty="0"/>
              <a:t>NB The Economic Crime and Corporate Transparency Act 2023 has given the Registrar of Companies far greater powers to challenge potential company names.</a:t>
            </a:r>
          </a:p>
          <a:p>
            <a:endParaRPr lang="en-GB" dirty="0"/>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19</a:t>
            </a:fld>
            <a:endParaRPr lang="en-GB"/>
          </a:p>
        </p:txBody>
      </p:sp>
    </p:spTree>
    <p:extLst>
      <p:ext uri="{BB962C8B-B14F-4D97-AF65-F5344CB8AC3E}">
        <p14:creationId xmlns:p14="http://schemas.microsoft.com/office/powerpoint/2010/main" val="3705983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20</a:t>
            </a:fld>
            <a:endParaRPr lang="en-GB"/>
          </a:p>
        </p:txBody>
      </p:sp>
    </p:spTree>
    <p:extLst>
      <p:ext uri="{BB962C8B-B14F-4D97-AF65-F5344CB8AC3E}">
        <p14:creationId xmlns:p14="http://schemas.microsoft.com/office/powerpoint/2010/main" val="301654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21</a:t>
            </a:fld>
            <a:endParaRPr lang="en-GB"/>
          </a:p>
        </p:txBody>
      </p:sp>
    </p:spTree>
    <p:extLst>
      <p:ext uri="{BB962C8B-B14F-4D97-AF65-F5344CB8AC3E}">
        <p14:creationId xmlns:p14="http://schemas.microsoft.com/office/powerpoint/2010/main" val="446949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Employment - As an employer, must observe all the rules of employment law in relation to employees. Must also deduct income tax and employer’s and employee’s national insurance contributions from employee’s earnings under the PAYE scheme, and pay the money deducted to HMRC. In order to do this, they must register with HMRC as an employer. This can be done online using this link: https://www.gov.uk/register-employer.</a:t>
            </a:r>
          </a:p>
          <a:p>
            <a:endParaRPr lang="en-GB" dirty="0"/>
          </a:p>
          <a:p>
            <a:r>
              <a:rPr lang="en-GB" dirty="0"/>
              <a:t>Insurance - All businesses will need to think about insurance. As a minimum, any business which employs staff is legally obliged to take out employer’s liability insurance, to cover possible liability for injuries caused to employees at work. </a:t>
            </a:r>
            <a:br>
              <a:rPr lang="en-GB" dirty="0"/>
            </a:br>
            <a:endParaRPr lang="en-GB" dirty="0"/>
          </a:p>
          <a:p>
            <a:r>
              <a:rPr lang="en-GB" dirty="0"/>
              <a:t>Most landlords will require their lessees to take out insurance to protect the buildings. </a:t>
            </a:r>
            <a:br>
              <a:rPr lang="en-GB" dirty="0"/>
            </a:br>
            <a:endParaRPr lang="en-GB" dirty="0"/>
          </a:p>
          <a:p>
            <a:r>
              <a:rPr lang="en-GB" dirty="0"/>
              <a:t>Businesses normally also take out insurance against other liability – for example, occupiers’ liability to people who may be injured on the premises, and liability for defective products.</a:t>
            </a:r>
          </a:p>
          <a:p>
            <a:endParaRPr lang="en-GB" dirty="0"/>
          </a:p>
          <a:p>
            <a:r>
              <a:rPr lang="en-GB" dirty="0"/>
              <a:t>GDPR - </a:t>
            </a:r>
            <a:r>
              <a:rPr lang="en-GB" sz="1200" b="0" i="0" kern="1200" dirty="0">
                <a:solidFill>
                  <a:schemeClr val="tx1"/>
                </a:solidFill>
                <a:effectLst/>
                <a:latin typeface="+mn-lt"/>
                <a:ea typeface="+mn-ea"/>
                <a:cs typeface="+mn-cs"/>
              </a:rPr>
              <a:t>Sole traders often process personal data belonging to their employees and customers. If a business stores this type of information, the trader may be classified as a data controller and could be required to register with the Information Commissioner’s Office and pay a fee, unless specific exemptions apply.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Controllers must follow strict data protection principles, such as ensuring data is processed fairly, for specified purposes, and kept only as long as necessary. Regarding marketing, businesses must comply with the Privacy and Electronic Communications Regulations (PECR), which often require consent for electronic marketing to individuals</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22</a:t>
            </a:fld>
            <a:endParaRPr lang="en-GB"/>
          </a:p>
        </p:txBody>
      </p:sp>
    </p:spTree>
    <p:extLst>
      <p:ext uri="{BB962C8B-B14F-4D97-AF65-F5344CB8AC3E}">
        <p14:creationId xmlns:p14="http://schemas.microsoft.com/office/powerpoint/2010/main" val="1752647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a:t>
            </a:r>
          </a:p>
          <a:p>
            <a:r>
              <a:rPr lang="en-GB" dirty="0"/>
              <a:t>2. B If the use of their own name is not in good faith, for example, where a burger restaurant owner changes his name to “Ronald McDonald”, there may be legal challenges over trademarks and passing off.</a:t>
            </a:r>
          </a:p>
        </p:txBody>
      </p:sp>
      <p:sp>
        <p:nvSpPr>
          <p:cNvPr id="4" name="Slide Number Placeholder 3"/>
          <p:cNvSpPr>
            <a:spLocks noGrp="1"/>
          </p:cNvSpPr>
          <p:nvPr>
            <p:ph type="sldNum" sz="quarter" idx="5"/>
          </p:nvPr>
        </p:nvSpPr>
        <p:spPr/>
        <p:txBody>
          <a:bodyPr/>
          <a:lstStyle/>
          <a:p>
            <a:fld id="{26806482-62E7-43E8-9CEA-128A3A1A545C}" type="slidenum">
              <a:rPr lang="en-GB" smtClean="0"/>
              <a:t>23</a:t>
            </a:fld>
            <a:endParaRPr lang="en-GB"/>
          </a:p>
        </p:txBody>
      </p:sp>
    </p:spTree>
    <p:extLst>
      <p:ext uri="{BB962C8B-B14F-4D97-AF65-F5344CB8AC3E}">
        <p14:creationId xmlns:p14="http://schemas.microsoft.com/office/powerpoint/2010/main" val="202295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25</a:t>
            </a:fld>
            <a:endParaRPr lang="en-GB"/>
          </a:p>
        </p:txBody>
      </p:sp>
    </p:spTree>
    <p:extLst>
      <p:ext uri="{BB962C8B-B14F-4D97-AF65-F5344CB8AC3E}">
        <p14:creationId xmlns:p14="http://schemas.microsoft.com/office/powerpoint/2010/main" val="728640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27</a:t>
            </a:fld>
            <a:endParaRPr lang="en-GB"/>
          </a:p>
        </p:txBody>
      </p:sp>
    </p:spTree>
    <p:extLst>
      <p:ext uri="{BB962C8B-B14F-4D97-AF65-F5344CB8AC3E}">
        <p14:creationId xmlns:p14="http://schemas.microsoft.com/office/powerpoint/2010/main" val="2885532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28</a:t>
            </a:fld>
            <a:endParaRPr lang="en-GB"/>
          </a:p>
        </p:txBody>
      </p:sp>
    </p:spTree>
    <p:extLst>
      <p:ext uri="{BB962C8B-B14F-4D97-AF65-F5344CB8AC3E}">
        <p14:creationId xmlns:p14="http://schemas.microsoft.com/office/powerpoint/2010/main" val="3461714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29</a:t>
            </a:fld>
            <a:endParaRPr lang="en-GB"/>
          </a:p>
        </p:txBody>
      </p:sp>
    </p:spTree>
    <p:extLst>
      <p:ext uri="{BB962C8B-B14F-4D97-AF65-F5344CB8AC3E}">
        <p14:creationId xmlns:p14="http://schemas.microsoft.com/office/powerpoint/2010/main" val="2091244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31</a:t>
            </a:fld>
            <a:endParaRPr lang="en-GB"/>
          </a:p>
        </p:txBody>
      </p:sp>
    </p:spTree>
    <p:extLst>
      <p:ext uri="{BB962C8B-B14F-4D97-AF65-F5344CB8AC3E}">
        <p14:creationId xmlns:p14="http://schemas.microsoft.com/office/powerpoint/2010/main" val="2938909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32</a:t>
            </a:fld>
            <a:endParaRPr lang="en-GB"/>
          </a:p>
        </p:txBody>
      </p:sp>
    </p:spTree>
    <p:extLst>
      <p:ext uri="{BB962C8B-B14F-4D97-AF65-F5344CB8AC3E}">
        <p14:creationId xmlns:p14="http://schemas.microsoft.com/office/powerpoint/2010/main" val="13226836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C8736D0-5A69-4197-1BA5-0D964B6A8F4F}"/>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4819" name="Rectangle 3">
            <a:extLst>
              <a:ext uri="{FF2B5EF4-FFF2-40B4-BE49-F238E27FC236}">
                <a16:creationId xmlns:a16="http://schemas.microsoft.com/office/drawing/2014/main" id="{44568495-E9DE-E92C-AA19-39BEBF687E2D}"/>
              </a:ext>
            </a:extLst>
          </p:cNvPr>
          <p:cNvSpPr>
            <a:spLocks noGrp="1" noChangeArrowheads="1"/>
          </p:cNvSpPr>
          <p:nvPr>
            <p:ph type="body" idx="1"/>
          </p:nvPr>
        </p:nvSpPr>
        <p:spPr bwMode="auto">
          <a:xfrm>
            <a:off x="463131" y="4953001"/>
            <a:ext cx="5316745" cy="3789680"/>
          </a:xfrm>
        </p:spPr>
        <p:txBody>
          <a:bodyPr wrap="square" lIns="90488" tIns="44450" rIns="90488" bIns="44450" numCol="1" anchor="t" anchorCtr="0" compatLnSpc="1">
            <a:prstTxWarp prst="textNoShape">
              <a:avLst/>
            </a:prstTxWarp>
            <a:normAutofit/>
          </a:bodyPr>
          <a:lstStyle/>
          <a:p>
            <a:pPr marL="228600" indent="-228600">
              <a:defRPr/>
            </a:pPr>
            <a:r>
              <a:rPr lang="en-GB" sz="2400" b="1" dirty="0">
                <a:latin typeface="Arial" pitchFamily="34" charset="0"/>
                <a:cs typeface="Arial" pitchFamily="34" charset="0"/>
              </a:rPr>
              <a:t>Why have written a</a:t>
            </a:r>
            <a:r>
              <a:rPr lang="en-GB" sz="2400" b="1" i="1" dirty="0">
                <a:latin typeface="Arial" pitchFamily="34" charset="0"/>
                <a:cs typeface="Arial" pitchFamily="34" charset="0"/>
              </a:rPr>
              <a:t>greement?</a:t>
            </a:r>
          </a:p>
          <a:p>
            <a:pPr marL="228600" indent="-228600">
              <a:buFontTx/>
              <a:buAutoNum type="arabicPeriod"/>
              <a:defRPr/>
            </a:pPr>
            <a:r>
              <a:rPr lang="en-GB" sz="2400" b="1" i="1" dirty="0">
                <a:latin typeface="Arial" pitchFamily="34" charset="0"/>
                <a:cs typeface="Arial" pitchFamily="34" charset="0"/>
              </a:rPr>
              <a:t>Evidence of what agreed avoids uncertainty</a:t>
            </a:r>
          </a:p>
          <a:p>
            <a:pPr marL="228600" indent="-228600">
              <a:buFontTx/>
              <a:buAutoNum type="arabicPeriod"/>
              <a:defRPr/>
            </a:pPr>
            <a:r>
              <a:rPr lang="en-GB" sz="2400" b="1" i="1" dirty="0">
                <a:latin typeface="Arial" pitchFamily="34" charset="0"/>
                <a:cs typeface="Arial" pitchFamily="34" charset="0"/>
              </a:rPr>
              <a:t>Displace default rules which would otherwise apply</a:t>
            </a:r>
          </a:p>
          <a:p>
            <a:pPr marL="228600" indent="-228600">
              <a:buFontTx/>
              <a:buAutoNum type="arabicPeriod"/>
              <a:defRPr/>
            </a:pPr>
            <a:r>
              <a:rPr lang="en-GB" sz="2400" b="1" i="1" dirty="0">
                <a:latin typeface="Arial" pitchFamily="34" charset="0"/>
                <a:cs typeface="Arial" pitchFamily="34" charset="0"/>
              </a:rPr>
              <a:t>Make provision for matters not covered in Partnership Act</a:t>
            </a:r>
          </a:p>
          <a:p>
            <a:pPr marL="228600" indent="-228600">
              <a:buFontTx/>
              <a:buAutoNum type="arabicPeriod"/>
              <a:defRPr/>
            </a:pPr>
            <a:r>
              <a:rPr lang="en-GB" sz="2400" b="1" i="1" dirty="0">
                <a:latin typeface="Arial" pitchFamily="34" charset="0"/>
                <a:cs typeface="Arial" pitchFamily="34" charset="0"/>
              </a:rPr>
              <a:t>Pre-empt and provide for potential areas of dispute</a:t>
            </a:r>
          </a:p>
          <a:p>
            <a:pPr marL="228600" indent="-228600">
              <a:buFontTx/>
              <a:buAutoNum type="arabicPeriod"/>
              <a:defRPr/>
            </a:pPr>
            <a:endParaRPr lang="en-GB" sz="1800" b="1" i="1"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973991A-9ED6-10EB-D546-209DB147A395}"/>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
            <a:extLst>
              <a:ext uri="{FF2B5EF4-FFF2-40B4-BE49-F238E27FC236}">
                <a16:creationId xmlns:a16="http://schemas.microsoft.com/office/drawing/2014/main" id="{C7A69498-2504-5008-F531-C5FF236E76CC}"/>
              </a:ext>
            </a:extLst>
          </p:cNvPr>
          <p:cNvSpPr>
            <a:spLocks noGrp="1" noChangeArrowheads="1"/>
          </p:cNvSpPr>
          <p:nvPr>
            <p:ph type="body" idx="1"/>
          </p:nvPr>
        </p:nvSpPr>
        <p:spPr bwMode="auto">
          <a:xfrm>
            <a:off x="889212" y="5567680"/>
            <a:ext cx="4890665" cy="317500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r>
              <a:rPr lang="en-GB" altLang="en-US" sz="2400" b="0" dirty="0">
                <a:latin typeface="Arial" panose="020B0604020202020204" pitchFamily="34" charset="0"/>
                <a:cs typeface="Arial" panose="020B0604020202020204" pitchFamily="34" charset="0"/>
              </a:rPr>
              <a:t>The partners should agree how the partnership can be brought to an end. If it has not been created for an agreed fixed term, the partnership is called a partnership at will, and s26 provides that it can be dissolved by any partner giving notice. The notice can be oral unless the partnership was created by deed, in which case it must be given in writing. The notice can take immediate effect – no notice period is required.</a:t>
            </a:r>
          </a:p>
          <a:p>
            <a:endParaRPr lang="en-GB" altLang="en-US" sz="2400" b="0" dirty="0">
              <a:latin typeface="Arial" panose="020B0604020202020204" pitchFamily="34" charset="0"/>
              <a:cs typeface="Arial" panose="020B0604020202020204" pitchFamily="34" charset="0"/>
            </a:endParaRPr>
          </a:p>
          <a:p>
            <a:r>
              <a:rPr lang="en-GB" altLang="en-US" sz="2400" b="0" dirty="0">
                <a:latin typeface="Arial" panose="020B0604020202020204" pitchFamily="34" charset="0"/>
                <a:cs typeface="Arial" panose="020B0604020202020204" pitchFamily="34" charset="0"/>
              </a:rPr>
              <a:t>The risks of creating a partnership at will are obvious: it places the partnership at the mercy of each partner. This is a powerful weapon if there is a dispute between the partners. A good example of this is Walters v Bingham [1987]. This case concerned Theodore Goddard, which at the time was a well known law firm in the City of London. A dispute arose between the firm and one of its partners, Mr Bingham. The firm’s partnership agreement had expired, and Mr Bingham argued that the firm was continuing in business as a partnership at will. He gave notice to dissolve the partnership. The matter was only resolved by a judgment in the High Court, which held that the partnership was not a partnership at will after all.</a:t>
            </a:r>
          </a:p>
          <a:p>
            <a:endParaRPr lang="en-GB" altLang="en-US" sz="2400" b="0" dirty="0">
              <a:latin typeface="Arial" panose="020B0604020202020204" pitchFamily="34" charset="0"/>
              <a:cs typeface="Arial" panose="020B0604020202020204" pitchFamily="34" charset="0"/>
            </a:endParaRPr>
          </a:p>
          <a:p>
            <a:r>
              <a:rPr lang="en-GB" altLang="en-US" sz="2400" b="0" dirty="0">
                <a:latin typeface="Arial" panose="020B0604020202020204" pitchFamily="34" charset="0"/>
                <a:cs typeface="Arial" panose="020B0604020202020204" pitchFamily="34" charset="0"/>
              </a:rPr>
              <a:t>Consequences of an unintended dissolution of the partnership can be disastrous. A disgruntled partner in a partnership at will has the power to blackmail the other partners simply by threatening dissolution.</a:t>
            </a:r>
          </a:p>
          <a:p>
            <a:endParaRPr lang="en-GB" altLang="en-US" sz="2400" b="0" dirty="0">
              <a:latin typeface="Arial" panose="020B0604020202020204" pitchFamily="34" charset="0"/>
              <a:cs typeface="Arial" panose="020B0604020202020204" pitchFamily="34" charset="0"/>
            </a:endParaRPr>
          </a:p>
          <a:p>
            <a:r>
              <a:rPr lang="en-GB" altLang="en-US" sz="2400" b="0" dirty="0">
                <a:latin typeface="Arial" panose="020B0604020202020204" pitchFamily="34" charset="0"/>
                <a:cs typeface="Arial" panose="020B0604020202020204" pitchFamily="34" charset="0"/>
              </a:rPr>
              <a:t>It is therefore essential to draft the partnership agreement so as to override the effect of s26.</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35</a:t>
            </a:fld>
            <a:endParaRPr lang="en-GB"/>
          </a:p>
        </p:txBody>
      </p:sp>
    </p:spTree>
    <p:extLst>
      <p:ext uri="{BB962C8B-B14F-4D97-AF65-F5344CB8AC3E}">
        <p14:creationId xmlns:p14="http://schemas.microsoft.com/office/powerpoint/2010/main" val="31135835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05B669FE-8AAD-7398-6EE2-87D4BE5C4E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1687E88-878B-422D-2E1C-1398BF4C1296}"/>
              </a:ext>
            </a:extLst>
          </p:cNvPr>
          <p:cNvSpPr>
            <a:spLocks noGrp="1"/>
          </p:cNvSpPr>
          <p:nvPr>
            <p:ph type="body" idx="1"/>
          </p:nvPr>
        </p:nvSpPr>
        <p:spPr bwMode="auto">
          <a:xfrm>
            <a:off x="666909" y="5261188"/>
            <a:ext cx="5335270" cy="376089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0" dirty="0">
                <a:latin typeface="Arial" panose="020B0604020202020204" pitchFamily="34" charset="0"/>
                <a:cs typeface="Arial" panose="020B0604020202020204" pitchFamily="34" charset="0"/>
              </a:rPr>
              <a:t>1</a:t>
            </a:r>
            <a:r>
              <a:rPr lang="en-GB" altLang="en-US" sz="2400" b="0" baseline="30000" dirty="0">
                <a:latin typeface="Arial" panose="020B0604020202020204" pitchFamily="34" charset="0"/>
                <a:cs typeface="Arial" panose="020B0604020202020204" pitchFamily="34" charset="0"/>
              </a:rPr>
              <a:t>st</a:t>
            </a:r>
            <a:r>
              <a:rPr lang="en-GB" altLang="en-US" sz="2400" b="0" dirty="0">
                <a:latin typeface="Arial" panose="020B0604020202020204" pitchFamily="34" charset="0"/>
                <a:cs typeface="Arial" panose="020B0604020202020204" pitchFamily="34" charset="0"/>
              </a:rPr>
              <a:t> – No</a:t>
            </a:r>
          </a:p>
          <a:p>
            <a:endParaRPr lang="en-GB" altLang="en-US" sz="2400" b="0" dirty="0">
              <a:latin typeface="Arial" panose="020B0604020202020204" pitchFamily="34" charset="0"/>
              <a:cs typeface="Arial" panose="020B0604020202020204" pitchFamily="34" charset="0"/>
            </a:endParaRPr>
          </a:p>
          <a:p>
            <a:r>
              <a:rPr lang="en-GB" altLang="en-US" sz="2400" b="0" dirty="0">
                <a:latin typeface="Arial" panose="020B0604020202020204" pitchFamily="34" charset="0"/>
                <a:cs typeface="Arial" panose="020B0604020202020204" pitchFamily="34" charset="0"/>
              </a:rPr>
              <a:t>2</a:t>
            </a:r>
            <a:r>
              <a:rPr lang="en-GB" altLang="en-US" sz="2400" b="0" baseline="30000" dirty="0">
                <a:latin typeface="Arial" panose="020B0604020202020204" pitchFamily="34" charset="0"/>
                <a:cs typeface="Arial" panose="020B0604020202020204" pitchFamily="34" charset="0"/>
              </a:rPr>
              <a:t>nd</a:t>
            </a:r>
            <a:r>
              <a:rPr lang="en-GB" altLang="en-US" sz="2400" b="0" dirty="0">
                <a:latin typeface="Arial" panose="020B0604020202020204" pitchFamily="34" charset="0"/>
                <a:cs typeface="Arial" panose="020B0604020202020204" pitchFamily="34" charset="0"/>
              </a:rPr>
              <a:t> – Yes (because only contains the name of one of the partners)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57B4672-B468-EED5-05F9-982866B449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A63ECF93-3F26-E99D-E43D-FE3FBED730F7}"/>
              </a:ext>
            </a:extLst>
          </p:cNvPr>
          <p:cNvSpPr>
            <a:spLocks noGrp="1"/>
          </p:cNvSpPr>
          <p:nvPr>
            <p:ph type="body" idx="1"/>
          </p:nvPr>
        </p:nvSpPr>
        <p:spPr bwMode="auto">
          <a:xfrm>
            <a:off x="183710" y="4953001"/>
            <a:ext cx="5818470" cy="406907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800" b="1" dirty="0">
                <a:latin typeface="Arial" panose="020B0604020202020204" pitchFamily="34" charset="0"/>
                <a:cs typeface="Arial" panose="020B0604020202020204" pitchFamily="34" charset="0"/>
              </a:rPr>
              <a:t>1</a:t>
            </a:r>
            <a:r>
              <a:rPr lang="en-GB" altLang="en-US" sz="2800" b="1" baseline="30000" dirty="0">
                <a:latin typeface="Arial" panose="020B0604020202020204" pitchFamily="34" charset="0"/>
                <a:cs typeface="Arial" panose="020B0604020202020204" pitchFamily="34" charset="0"/>
              </a:rPr>
              <a:t>st</a:t>
            </a:r>
            <a:r>
              <a:rPr lang="en-GB" altLang="en-US" sz="2800" b="1" dirty="0">
                <a:latin typeface="Arial" panose="020B0604020202020204" pitchFamily="34" charset="0"/>
                <a:cs typeface="Arial" panose="020B0604020202020204" pitchFamily="34" charset="0"/>
              </a:rPr>
              <a:t> bullet point – reason is that you need to know who you are suing.</a:t>
            </a:r>
          </a:p>
          <a:p>
            <a:endParaRPr lang="en-GB" altLang="en-US" sz="2800" b="1" dirty="0">
              <a:latin typeface="Arial" panose="020B0604020202020204" pitchFamily="34" charset="0"/>
              <a:cs typeface="Arial" panose="020B0604020202020204" pitchFamily="34" charset="0"/>
            </a:endParaRPr>
          </a:p>
          <a:p>
            <a:r>
              <a:rPr lang="en-GB" altLang="en-US" sz="2800" b="1" dirty="0">
                <a:latin typeface="Arial" panose="020B0604020202020204" pitchFamily="34" charset="0"/>
                <a:cs typeface="Arial" panose="020B0604020202020204" pitchFamily="34" charset="0"/>
              </a:rPr>
              <a:t>2</a:t>
            </a:r>
            <a:r>
              <a:rPr lang="en-GB" altLang="en-US" sz="2800" b="1" baseline="30000" dirty="0">
                <a:latin typeface="Arial" panose="020B0604020202020204" pitchFamily="34" charset="0"/>
                <a:cs typeface="Arial" panose="020B0604020202020204" pitchFamily="34" charset="0"/>
              </a:rPr>
              <a:t>nd</a:t>
            </a:r>
            <a:r>
              <a:rPr lang="en-GB" altLang="en-US" sz="2800" b="1" dirty="0">
                <a:latin typeface="Arial" panose="020B0604020202020204" pitchFamily="34" charset="0"/>
                <a:cs typeface="Arial" panose="020B0604020202020204" pitchFamily="34" charset="0"/>
              </a:rPr>
              <a:t> bullet point – </a:t>
            </a:r>
            <a:r>
              <a:rPr lang="en-GB" altLang="en-US" sz="2800" b="1" dirty="0" err="1">
                <a:latin typeface="Arial" panose="020B0604020202020204" pitchFamily="34" charset="0"/>
                <a:cs typeface="Arial" panose="020B0604020202020204" pitchFamily="34" charset="0"/>
              </a:rPr>
              <a:t>eg</a:t>
            </a:r>
            <a:r>
              <a:rPr lang="en-GB" altLang="en-US" sz="2800" b="1" dirty="0">
                <a:latin typeface="Arial" panose="020B0604020202020204" pitchFamily="34" charset="0"/>
                <a:cs typeface="Arial" panose="020B0604020202020204" pitchFamily="34" charset="0"/>
              </a:rPr>
              <a:t> big professional partnerships like large law and accountancy firms.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38</a:t>
            </a:fld>
            <a:endParaRPr lang="en-GB"/>
          </a:p>
        </p:txBody>
      </p:sp>
    </p:spTree>
    <p:extLst>
      <p:ext uri="{BB962C8B-B14F-4D97-AF65-F5344CB8AC3E}">
        <p14:creationId xmlns:p14="http://schemas.microsoft.com/office/powerpoint/2010/main" val="32779292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39</a:t>
            </a:fld>
            <a:endParaRPr lang="en-GB"/>
          </a:p>
        </p:txBody>
      </p:sp>
    </p:spTree>
    <p:extLst>
      <p:ext uri="{BB962C8B-B14F-4D97-AF65-F5344CB8AC3E}">
        <p14:creationId xmlns:p14="http://schemas.microsoft.com/office/powerpoint/2010/main" val="8593758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40</a:t>
            </a:fld>
            <a:endParaRPr lang="en-GB"/>
          </a:p>
        </p:txBody>
      </p:sp>
    </p:spTree>
    <p:extLst>
      <p:ext uri="{BB962C8B-B14F-4D97-AF65-F5344CB8AC3E}">
        <p14:creationId xmlns:p14="http://schemas.microsoft.com/office/powerpoint/2010/main" val="1316928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sz="1200" b="1" i="0" kern="1200" dirty="0">
                <a:solidFill>
                  <a:schemeClr val="tx1"/>
                </a:solidFill>
                <a:effectLst/>
                <a:latin typeface="+mn-lt"/>
                <a:ea typeface="+mn-ea"/>
                <a:cs typeface="+mn-cs"/>
              </a:rPr>
              <a:t>novation</a:t>
            </a:r>
            <a:r>
              <a:rPr lang="en-GB" sz="1200" b="0" i="0" kern="1200" dirty="0">
                <a:solidFill>
                  <a:schemeClr val="tx1"/>
                </a:solidFill>
                <a:effectLst/>
                <a:latin typeface="+mn-lt"/>
                <a:ea typeface="+mn-ea"/>
                <a:cs typeface="+mn-cs"/>
              </a:rPr>
              <a:t> is a formal, three-way legal agreement used to transfer the rights and obligations of a contract from one party to another. Unlike a simple assignment—where you might transfer only the benefit of a contract—a </a:t>
            </a:r>
            <a:r>
              <a:rPr lang="en-GB" sz="1200" b="1" i="0" kern="1200" dirty="0">
                <a:solidFill>
                  <a:schemeClr val="tx1"/>
                </a:solidFill>
                <a:effectLst/>
                <a:latin typeface="+mn-lt"/>
                <a:ea typeface="+mn-ea"/>
                <a:cs typeface="+mn-cs"/>
              </a:rPr>
              <a:t>novation</a:t>
            </a:r>
            <a:r>
              <a:rPr lang="en-GB" sz="1200" b="0" i="0" kern="1200" dirty="0">
                <a:solidFill>
                  <a:schemeClr val="tx1"/>
                </a:solidFill>
                <a:effectLst/>
                <a:latin typeface="+mn-lt"/>
                <a:ea typeface="+mn-ea"/>
                <a:cs typeface="+mn-cs"/>
              </a:rPr>
              <a:t> transfers both the benefit and the burden (the liabilities).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it to be valid, all three parties must consent: the outgoing party, the incoming party (such as the new partnership), and the third party to the contract (such as a supplier or customer). By signing this agreement, the third party formally releases the outgoing party from their original contractual obligations and agrees to accept the new partnership in their place.</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41</a:t>
            </a:fld>
            <a:endParaRPr lang="en-GB"/>
          </a:p>
        </p:txBody>
      </p:sp>
    </p:spTree>
    <p:extLst>
      <p:ext uri="{BB962C8B-B14F-4D97-AF65-F5344CB8AC3E}">
        <p14:creationId xmlns:p14="http://schemas.microsoft.com/office/powerpoint/2010/main" val="513209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42</a:t>
            </a:fld>
            <a:endParaRPr lang="en-GB"/>
          </a:p>
        </p:txBody>
      </p:sp>
    </p:spTree>
    <p:extLst>
      <p:ext uri="{BB962C8B-B14F-4D97-AF65-F5344CB8AC3E}">
        <p14:creationId xmlns:p14="http://schemas.microsoft.com/office/powerpoint/2010/main" val="33591655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66F02-C910-AEB3-C113-DB125B2941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9FCE1-66EB-DD33-895E-B3F09975A5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ABD9C4-0490-C305-1C71-D76ADF3E0A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7CD98E-6FCB-D959-DB39-115E98A8DC11}"/>
              </a:ext>
            </a:extLst>
          </p:cNvPr>
          <p:cNvSpPr>
            <a:spLocks noGrp="1"/>
          </p:cNvSpPr>
          <p:nvPr>
            <p:ph type="sldNum" sz="quarter" idx="5"/>
          </p:nvPr>
        </p:nvSpPr>
        <p:spPr/>
        <p:txBody>
          <a:bodyPr/>
          <a:lstStyle/>
          <a:p>
            <a:fld id="{26806482-62E7-43E8-9CEA-128A3A1A545C}" type="slidenum">
              <a:rPr lang="en-GB" smtClean="0"/>
              <a:t>43</a:t>
            </a:fld>
            <a:endParaRPr lang="en-GB"/>
          </a:p>
        </p:txBody>
      </p:sp>
    </p:spTree>
    <p:extLst>
      <p:ext uri="{BB962C8B-B14F-4D97-AF65-F5344CB8AC3E}">
        <p14:creationId xmlns:p14="http://schemas.microsoft.com/office/powerpoint/2010/main" val="3947223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 S34 PA 1890</a:t>
            </a:r>
          </a:p>
          <a:p>
            <a:pPr marL="228600" indent="-228600">
              <a:buAutoNum type="arabicPeriod"/>
            </a:pPr>
            <a:r>
              <a:rPr lang="en-GB" dirty="0"/>
              <a:t>A </a:t>
            </a:r>
          </a:p>
        </p:txBody>
      </p:sp>
      <p:sp>
        <p:nvSpPr>
          <p:cNvPr id="4" name="Slide Number Placeholder 3"/>
          <p:cNvSpPr>
            <a:spLocks noGrp="1"/>
          </p:cNvSpPr>
          <p:nvPr>
            <p:ph type="sldNum" sz="quarter" idx="5"/>
          </p:nvPr>
        </p:nvSpPr>
        <p:spPr/>
        <p:txBody>
          <a:bodyPr/>
          <a:lstStyle/>
          <a:p>
            <a:fld id="{26806482-62E7-43E8-9CEA-128A3A1A545C}" type="slidenum">
              <a:rPr lang="en-GB" smtClean="0"/>
              <a:t>44</a:t>
            </a:fld>
            <a:endParaRPr lang="en-GB"/>
          </a:p>
        </p:txBody>
      </p:sp>
    </p:spTree>
    <p:extLst>
      <p:ext uri="{BB962C8B-B14F-4D97-AF65-F5344CB8AC3E}">
        <p14:creationId xmlns:p14="http://schemas.microsoft.com/office/powerpoint/2010/main" val="23503836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45</a:t>
            </a:fld>
            <a:endParaRPr lang="en-GB"/>
          </a:p>
        </p:txBody>
      </p:sp>
    </p:spTree>
    <p:extLst>
      <p:ext uri="{BB962C8B-B14F-4D97-AF65-F5344CB8AC3E}">
        <p14:creationId xmlns:p14="http://schemas.microsoft.com/office/powerpoint/2010/main" val="21468459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PoC is a common law rule stating only parties directly involved in an agreement have the legal right to enforce its terms, sue for a breach or be held liable under it.</a:t>
            </a:r>
          </a:p>
        </p:txBody>
      </p:sp>
      <p:sp>
        <p:nvSpPr>
          <p:cNvPr id="4" name="Slide Number Placeholder 3"/>
          <p:cNvSpPr>
            <a:spLocks noGrp="1"/>
          </p:cNvSpPr>
          <p:nvPr>
            <p:ph type="sldNum" sz="quarter" idx="5"/>
          </p:nvPr>
        </p:nvSpPr>
        <p:spPr/>
        <p:txBody>
          <a:bodyPr/>
          <a:lstStyle/>
          <a:p>
            <a:fld id="{26806482-62E7-43E8-9CEA-128A3A1A545C}" type="slidenum">
              <a:rPr lang="en-GB" smtClean="0"/>
              <a:t>47</a:t>
            </a:fld>
            <a:endParaRPr lang="en-GB"/>
          </a:p>
        </p:txBody>
      </p:sp>
    </p:spTree>
    <p:extLst>
      <p:ext uri="{BB962C8B-B14F-4D97-AF65-F5344CB8AC3E}">
        <p14:creationId xmlns:p14="http://schemas.microsoft.com/office/powerpoint/2010/main" val="40764699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48</a:t>
            </a:fld>
            <a:endParaRPr lang="en-GB"/>
          </a:p>
        </p:txBody>
      </p:sp>
    </p:spTree>
    <p:extLst>
      <p:ext uri="{BB962C8B-B14F-4D97-AF65-F5344CB8AC3E}">
        <p14:creationId xmlns:p14="http://schemas.microsoft.com/office/powerpoint/2010/main" val="33549513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50</a:t>
            </a:fld>
            <a:endParaRPr lang="en-GB"/>
          </a:p>
        </p:txBody>
      </p:sp>
    </p:spTree>
    <p:extLst>
      <p:ext uri="{BB962C8B-B14F-4D97-AF65-F5344CB8AC3E}">
        <p14:creationId xmlns:p14="http://schemas.microsoft.com/office/powerpoint/2010/main" val="30431683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51</a:t>
            </a:fld>
            <a:endParaRPr lang="en-GB"/>
          </a:p>
        </p:txBody>
      </p:sp>
    </p:spTree>
    <p:extLst>
      <p:ext uri="{BB962C8B-B14F-4D97-AF65-F5344CB8AC3E}">
        <p14:creationId xmlns:p14="http://schemas.microsoft.com/office/powerpoint/2010/main" val="28952206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Expulsion is the act of removing a partner from the firm against their will. Under the Partnership Act 1890, there is no inherent right for a majority of partners to expel another partner. </a:t>
            </a:r>
          </a:p>
          <a:p>
            <a:pPr rtl="0" latinLnBrk="0"/>
            <a:endParaRPr lang="en-GB" sz="1200" b="1" i="0" kern="1200" dirty="0">
              <a:solidFill>
                <a:schemeClr val="tx1"/>
              </a:solidFill>
              <a:effectLst/>
              <a:latin typeface="+mn-lt"/>
              <a:ea typeface="+mn-ea"/>
              <a:cs typeface="+mn-cs"/>
            </a:endParaRPr>
          </a:p>
          <a:p>
            <a:pPr rtl="0" latinLnBrk="0"/>
            <a:r>
              <a:rPr lang="en-GB" sz="1200" b="0" i="0" kern="1200" dirty="0">
                <a:solidFill>
                  <a:schemeClr val="tx1"/>
                </a:solidFill>
                <a:effectLst/>
                <a:latin typeface="+mn-lt"/>
                <a:ea typeface="+mn-ea"/>
                <a:cs typeface="+mn-cs"/>
              </a:rPr>
              <a:t>Because the default law does not allow for expulsion, it is essential that a partnership agreement includes an express provision if the partners wish to have the power to remove a member. Without such a clause in a formal agreement, no partner can be expelled without their consent.</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57</a:t>
            </a:fld>
            <a:endParaRPr lang="en-GB"/>
          </a:p>
        </p:txBody>
      </p:sp>
    </p:spTree>
    <p:extLst>
      <p:ext uri="{BB962C8B-B14F-4D97-AF65-F5344CB8AC3E}">
        <p14:creationId xmlns:p14="http://schemas.microsoft.com/office/powerpoint/2010/main" val="19005872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58</a:t>
            </a:fld>
            <a:endParaRPr lang="en-GB"/>
          </a:p>
        </p:txBody>
      </p:sp>
    </p:spTree>
    <p:extLst>
      <p:ext uri="{BB962C8B-B14F-4D97-AF65-F5344CB8AC3E}">
        <p14:creationId xmlns:p14="http://schemas.microsoft.com/office/powerpoint/2010/main" val="30647244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EB37F44-0FBD-B04E-2991-AFCAE8F52B68}"/>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662CF5B2-F743-3B0E-FB9D-89986070D4C3}"/>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BB907E8-906B-786E-07AA-964A80D722D5}"/>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AF17A9CD-C36E-2498-C330-9B38A291B2D3}"/>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8A416B6-9994-7ADE-4BB1-E3D2F602C8BB}"/>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7196BDB3-AF18-3457-AECE-39667CC9B5C5}"/>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F1691C3-8716-22CC-B3EF-BB9B95A8B6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086062E-8B36-0193-446C-B6B1C26F41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8EE715A-D292-DD3C-0DF2-8596B3DBB1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8A78C4F-6DEB-4DA1-B19D-16B95E0B3A5A}" type="slidenum">
              <a:rPr lang="en-GB" altLang="en-US" smtClean="0">
                <a:latin typeface="Arial" panose="020B0604020202020204" pitchFamily="34" charset="0"/>
              </a:rPr>
              <a:pPr>
                <a:spcBef>
                  <a:spcPct val="0"/>
                </a:spcBef>
              </a:pPr>
              <a:t>62</a:t>
            </a:fld>
            <a:endParaRPr lang="en-GB" altLang="en-US">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3E09702-66E7-4D61-C001-D48320F7D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61A58BA-96DE-BD62-6884-6DBF20D6B0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912A7AB-4999-5731-98E5-09C5ED61E5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EDB32D16-5084-4824-CDA4-4C73F864A7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03AF986A-6E0B-CE8B-B2B1-B084450F8B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F479E7D-0763-4C6A-A604-DA67C0EF4674}" type="slidenum">
              <a:rPr lang="en-GB" altLang="en-US" smtClean="0">
                <a:latin typeface="Arial" panose="020B0604020202020204" pitchFamily="34" charset="0"/>
              </a:rPr>
              <a:pPr>
                <a:spcBef>
                  <a:spcPct val="0"/>
                </a:spcBef>
              </a:pPr>
              <a:t>64</a:t>
            </a:fld>
            <a:endParaRPr lang="en-GB" altLang="en-US">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E046D41-D8C6-8D7C-1C31-5BAD0608C4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AAF48026-1CA5-B7E9-3A4C-74E4A6B0582D}"/>
              </a:ext>
            </a:extLst>
          </p:cNvPr>
          <p:cNvSpPr>
            <a:spLocks noGrp="1"/>
          </p:cNvSpPr>
          <p:nvPr>
            <p:ph type="body" idx="1"/>
          </p:nvPr>
        </p:nvSpPr>
        <p:spPr bwMode="auto">
          <a:xfrm>
            <a:off x="666909" y="5183294"/>
            <a:ext cx="5335270" cy="383878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1" dirty="0">
                <a:latin typeface="Arial" panose="020B0604020202020204" pitchFamily="34" charset="0"/>
                <a:cs typeface="Arial" panose="020B0604020202020204" pitchFamily="34" charset="0"/>
              </a:rPr>
              <a:t>This is useless because the partner who is the subject of the vote would obviously never vote for it!</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1734CE9C-1FD1-B50B-50FF-15810A02ED95}"/>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FB4FA283-325D-4A4E-8C6A-35961FAD215C}" type="slidenum">
              <a:rPr lang="en-GB" altLang="en-US">
                <a:latin typeface="Arial" panose="020B0604020202020204" pitchFamily="34" charset="0"/>
              </a:rPr>
              <a:pPr algn="r" eaLnBrk="1" hangingPunct="1">
                <a:spcBef>
                  <a:spcPct val="0"/>
                </a:spcBef>
              </a:pPr>
              <a:t>66</a:t>
            </a:fld>
            <a:endParaRPr lang="en-GB" altLang="en-US">
              <a:latin typeface="Arial" panose="020B0604020202020204" pitchFamily="34" charset="0"/>
            </a:endParaRPr>
          </a:p>
        </p:txBody>
      </p:sp>
      <p:sp>
        <p:nvSpPr>
          <p:cNvPr id="41987" name="Rectangle 2">
            <a:extLst>
              <a:ext uri="{FF2B5EF4-FFF2-40B4-BE49-F238E27FC236}">
                <a16:creationId xmlns:a16="http://schemas.microsoft.com/office/drawing/2014/main" id="{556635CC-4117-62F6-2208-BF4E32B246E6}"/>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87254117-D0E3-BE53-71F9-8BCFB86F0830}"/>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r>
              <a:rPr lang="en-GB" altLang="en-US" dirty="0"/>
              <a:t>Severally liable - </a:t>
            </a:r>
            <a:r>
              <a:rPr lang="en-GB" sz="1200" b="0" i="0" kern="1200" dirty="0">
                <a:solidFill>
                  <a:schemeClr val="tx1"/>
                </a:solidFill>
                <a:effectLst/>
                <a:latin typeface="+mn-lt"/>
                <a:ea typeface="+mn-ea"/>
                <a:cs typeface="+mn-cs"/>
              </a:rPr>
              <a:t>each partner is individually responsible for the entire amount of a legal obligation or debt. If a partnership is sued, a creditor does not have to collect a portion from each partner; instead, the creditor can pursue any single partner for the full amount of the claim. </a:t>
            </a:r>
            <a:endParaRPr lang="en-GB" dirty="0"/>
          </a:p>
          <a:p>
            <a:br>
              <a:rPr lang="en-GB" dirty="0"/>
            </a:br>
            <a:endParaRPr lang="en-GB" alt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ECF41145-7AC3-BD13-6B8E-17DC190B12D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EF57FEC-3B3E-4C41-9121-FCC3A663DD7F}" type="slidenum">
              <a:rPr lang="en-GB" altLang="en-US" smtClean="0">
                <a:latin typeface="Arial" panose="020B0604020202020204" pitchFamily="34" charset="0"/>
              </a:rPr>
              <a:pPr>
                <a:spcBef>
                  <a:spcPct val="0"/>
                </a:spcBef>
              </a:pPr>
              <a:t>67</a:t>
            </a:fld>
            <a:endParaRPr lang="en-GB" altLang="en-US">
              <a:latin typeface="Arial" panose="020B0604020202020204" pitchFamily="34" charset="0"/>
            </a:endParaRPr>
          </a:p>
        </p:txBody>
      </p:sp>
      <p:sp>
        <p:nvSpPr>
          <p:cNvPr id="44035" name="Rectangle 2">
            <a:extLst>
              <a:ext uri="{FF2B5EF4-FFF2-40B4-BE49-F238E27FC236}">
                <a16:creationId xmlns:a16="http://schemas.microsoft.com/office/drawing/2014/main" id="{C1E4F6F5-6D43-7925-9D4D-743BBD405CD5}"/>
              </a:ext>
            </a:extLst>
          </p:cNvPr>
          <p:cNvSpPr>
            <a:spLocks noGrp="1" noRot="1" noChangeAspect="1" noChangeArrowheads="1" noTextEdit="1"/>
          </p:cNvSpPr>
          <p:nvPr>
            <p:ph type="sldImg"/>
          </p:nvPr>
        </p:nvSpPr>
        <p:spPr bwMode="auto">
          <a:xfrm>
            <a:off x="95250" y="738188"/>
            <a:ext cx="647858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C7324906-21EF-1B65-B310-8580453D69C1}"/>
              </a:ext>
            </a:extLst>
          </p:cNvPr>
          <p:cNvSpPr>
            <a:spLocks noGrp="1" noChangeArrowheads="1"/>
          </p:cNvSpPr>
          <p:nvPr>
            <p:ph type="body" idx="1"/>
          </p:nvPr>
        </p:nvSpPr>
        <p:spPr bwMode="auto">
          <a:xfrm>
            <a:off x="889212" y="4636347"/>
            <a:ext cx="4890665" cy="41063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r>
              <a:rPr lang="en-GB" sz="1200" b="0" i="0" kern="1200" dirty="0">
                <a:solidFill>
                  <a:schemeClr val="tx1"/>
                </a:solidFill>
                <a:effectLst/>
                <a:latin typeface="+mn-lt"/>
                <a:ea typeface="+mn-ea"/>
                <a:cs typeface="+mn-cs"/>
              </a:rPr>
              <a:t>This principle means that when a partner decides to leave the partnership, they do not automatically escape responsibility for the debts the partnership already owes. Even though they are no longer part of the firm, they remain legally responsible for any liabilities that were created while they were still a member.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Because they remain liable, they need to protect themselves. There are two common ways to do this, </a:t>
            </a:r>
            <a:r>
              <a:rPr lang="en-GB" sz="1200" b="1" i="0" kern="1200" dirty="0">
                <a:solidFill>
                  <a:schemeClr val="tx1"/>
                </a:solidFill>
                <a:effectLst/>
                <a:latin typeface="+mn-lt"/>
                <a:ea typeface="+mn-ea"/>
                <a:cs typeface="+mn-cs"/>
              </a:rPr>
              <a:t>Indemnity</a:t>
            </a:r>
            <a:r>
              <a:rPr lang="en-GB" sz="1200" b="0" i="0" kern="1200" dirty="0">
                <a:solidFill>
                  <a:schemeClr val="tx1"/>
                </a:solidFill>
                <a:effectLst/>
                <a:latin typeface="+mn-lt"/>
                <a:ea typeface="+mn-ea"/>
                <a:cs typeface="+mn-cs"/>
              </a:rPr>
              <a:t> Agreement: This is an agreement between the partners themselves. The remaining partners agree to 'indemnify' (reimburse) the retiring partner if they are ever sued for those old debts. While this is helpful, it is an internal agreement and does not stop a creditor from suing the retiring partner directly.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Novation</a:t>
            </a:r>
            <a:r>
              <a:rPr lang="en-GB" sz="1200" b="0" i="0" kern="1200" dirty="0">
                <a:solidFill>
                  <a:schemeClr val="tx1"/>
                </a:solidFill>
                <a:effectLst/>
                <a:latin typeface="+mn-lt"/>
                <a:ea typeface="+mn-ea"/>
                <a:cs typeface="+mn-cs"/>
              </a:rPr>
              <a:t>: This is the more powerful protection. A </a:t>
            </a:r>
            <a:r>
              <a:rPr lang="en-GB" sz="1200" b="1" i="0" kern="1200" dirty="0">
                <a:solidFill>
                  <a:schemeClr val="tx1"/>
                </a:solidFill>
                <a:effectLst/>
                <a:latin typeface="+mn-lt"/>
                <a:ea typeface="+mn-ea"/>
                <a:cs typeface="+mn-cs"/>
              </a:rPr>
              <a:t>novation</a:t>
            </a:r>
            <a:r>
              <a:rPr lang="en-GB" sz="1200" b="0" i="0" kern="1200" dirty="0">
                <a:solidFill>
                  <a:schemeClr val="tx1"/>
                </a:solidFill>
                <a:effectLst/>
                <a:latin typeface="+mn-lt"/>
                <a:ea typeface="+mn-ea"/>
                <a:cs typeface="+mn-cs"/>
              </a:rPr>
              <a:t> is a three-way agreement between the retiring partner, the remaining partners, and the creditor. By signing this, the creditor officially agrees to release the retiring partner from the debt and look only to the remaining partners for payment. Once a </a:t>
            </a:r>
            <a:r>
              <a:rPr lang="en-GB" sz="1200" b="1" i="0" kern="1200" dirty="0">
                <a:solidFill>
                  <a:schemeClr val="tx1"/>
                </a:solidFill>
                <a:effectLst/>
                <a:latin typeface="+mn-lt"/>
                <a:ea typeface="+mn-ea"/>
                <a:cs typeface="+mn-cs"/>
              </a:rPr>
              <a:t>novation</a:t>
            </a:r>
            <a:r>
              <a:rPr lang="en-GB" sz="1200" b="0" i="0" kern="1200" dirty="0">
                <a:solidFill>
                  <a:schemeClr val="tx1"/>
                </a:solidFill>
                <a:effectLst/>
                <a:latin typeface="+mn-lt"/>
                <a:ea typeface="+mn-ea"/>
                <a:cs typeface="+mn-cs"/>
              </a:rPr>
              <a:t> is signed, the retiring partner is no longer at risk for that specific debt.</a:t>
            </a:r>
          </a:p>
          <a:p>
            <a:endParaRPr lang="en-GB" alt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68</a:t>
            </a:fld>
            <a:endParaRPr lang="en-GB"/>
          </a:p>
        </p:txBody>
      </p:sp>
    </p:spTree>
    <p:extLst>
      <p:ext uri="{BB962C8B-B14F-4D97-AF65-F5344CB8AC3E}">
        <p14:creationId xmlns:p14="http://schemas.microsoft.com/office/powerpoint/2010/main" val="4275289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07/10/2026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vat-registration-threshold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12.jpe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admiral.co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trademarks.ipo.gov.uk/ipo-tmtex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22.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26.jpe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6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39.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5.png"/><Relationship Id="rId4" Type="http://schemas.openxmlformats.org/officeDocument/2006/relationships/image" Target="../media/image1.jpe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68.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592616" y="439777"/>
            <a:ext cx="6255561" cy="3308840"/>
          </a:xfrm>
        </p:spPr>
        <p:txBody>
          <a:bodyPr>
            <a:normAutofit/>
          </a:bodyPr>
          <a:lstStyle/>
          <a:p>
            <a:pPr>
              <a:lnSpc>
                <a:spcPct val="90000"/>
              </a:lnSpc>
            </a:pPr>
            <a:r>
              <a:rPr lang="en-US" sz="5000" dirty="0"/>
              <a:t>Lecture 2 – Sole Traders and Partnerships</a:t>
            </a:r>
            <a:endParaRPr lang="en-GB" sz="5000" dirty="0"/>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47701" y="4763803"/>
            <a:ext cx="6255561" cy="1464378"/>
          </a:xfrm>
        </p:spPr>
        <p:txBody>
          <a:bodyPr>
            <a:normAutofit/>
          </a:bodyPr>
          <a:lstStyle/>
          <a:p>
            <a:r>
              <a:rPr lang="en-US" sz="2400" dirty="0"/>
              <a:t>Business Law and practice BMLW5005 </a:t>
            </a:r>
            <a:endParaRPr lang="en-GB" sz="2400" dirty="0"/>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3"/>
          <a:srcRect l="17675" r="21502"/>
          <a:stretch/>
        </p:blipFill>
        <p:spPr>
          <a:xfrm>
            <a:off x="7557315" y="10"/>
            <a:ext cx="4634685" cy="6857990"/>
          </a:xfrm>
          <a:prstGeom prst="rect">
            <a:avLst/>
          </a:prstGeom>
        </p:spPr>
      </p:pic>
      <p:sp>
        <p:nvSpPr>
          <p:cNvPr id="9" name="Rectangle 8">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Customer Review">
            <a:extLst>
              <a:ext uri="{FF2B5EF4-FFF2-40B4-BE49-F238E27FC236}">
                <a16:creationId xmlns:a16="http://schemas.microsoft.com/office/drawing/2014/main" id="{0D99AD92-3FD3-9E42-72A8-0D3C555B58C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35458" y="640082"/>
            <a:ext cx="2373552" cy="2373552"/>
          </a:xfrm>
          <a:prstGeom prst="rect">
            <a:avLst/>
          </a:prstGeom>
          <a:effectLst/>
        </p:spPr>
      </p:pic>
      <p:sp>
        <p:nvSpPr>
          <p:cNvPr id="2" name="Title 1">
            <a:extLst>
              <a:ext uri="{FF2B5EF4-FFF2-40B4-BE49-F238E27FC236}">
                <a16:creationId xmlns:a16="http://schemas.microsoft.com/office/drawing/2014/main" id="{93078EE3-F3E5-FE50-8AA7-55656363FB7D}"/>
              </a:ext>
            </a:extLst>
          </p:cNvPr>
          <p:cNvSpPr>
            <a:spLocks noGrp="1"/>
          </p:cNvSpPr>
          <p:nvPr>
            <p:ph type="title"/>
          </p:nvPr>
        </p:nvSpPr>
        <p:spPr>
          <a:xfrm>
            <a:off x="636915" y="3928983"/>
            <a:ext cx="9182945" cy="1793390"/>
          </a:xfrm>
        </p:spPr>
        <p:txBody>
          <a:bodyPr vert="horz" lIns="91440" tIns="45720" rIns="91440" bIns="45720" rtlCol="0" anchor="b">
            <a:normAutofit/>
          </a:bodyPr>
          <a:lstStyle/>
          <a:p>
            <a:r>
              <a:rPr lang="en-US" sz="6600" b="0" i="0" kern="1200" dirty="0">
                <a:solidFill>
                  <a:srgbClr val="EBEBEB"/>
                </a:solidFill>
                <a:latin typeface="+mj-lt"/>
                <a:ea typeface="+mj-ea"/>
                <a:cs typeface="+mj-cs"/>
              </a:rPr>
              <a:t>Think…</a:t>
            </a:r>
          </a:p>
        </p:txBody>
      </p:sp>
      <p:sp>
        <p:nvSpPr>
          <p:cNvPr id="3" name="Content Placeholder 2">
            <a:extLst>
              <a:ext uri="{FF2B5EF4-FFF2-40B4-BE49-F238E27FC236}">
                <a16:creationId xmlns:a16="http://schemas.microsoft.com/office/drawing/2014/main" id="{D54DD76C-8CDA-7BDB-481B-82FAEC453154}"/>
              </a:ext>
            </a:extLst>
          </p:cNvPr>
          <p:cNvSpPr>
            <a:spLocks noGrp="1"/>
          </p:cNvSpPr>
          <p:nvPr>
            <p:ph idx="1"/>
          </p:nvPr>
        </p:nvSpPr>
        <p:spPr>
          <a:xfrm>
            <a:off x="636916" y="5722374"/>
            <a:ext cx="9182944" cy="487924"/>
          </a:xfrm>
        </p:spPr>
        <p:txBody>
          <a:bodyPr vert="horz" lIns="91440" tIns="45720" rIns="91440" bIns="45720" rtlCol="0" anchor="t">
            <a:normAutofit/>
          </a:bodyPr>
          <a:lstStyle/>
          <a:p>
            <a:pPr marL="0" indent="0">
              <a:lnSpc>
                <a:spcPct val="90000"/>
              </a:lnSpc>
              <a:buNone/>
            </a:pPr>
            <a:r>
              <a:rPr lang="en-US" sz="1700" cap="all">
                <a:solidFill>
                  <a:schemeClr val="tx2">
                    <a:lumMod val="40000"/>
                    <a:lumOff val="60000"/>
                  </a:schemeClr>
                </a:solidFill>
              </a:rPr>
              <a:t>What can you remember from last week’s lecture regarding Sole Traders?</a:t>
            </a:r>
          </a:p>
        </p:txBody>
      </p:sp>
    </p:spTree>
    <p:extLst>
      <p:ext uri="{BB962C8B-B14F-4D97-AF65-F5344CB8AC3E}">
        <p14:creationId xmlns:p14="http://schemas.microsoft.com/office/powerpoint/2010/main" val="321089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FCE7-A2D9-84BC-9BBC-B059C16D704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27087AA-0152-32AA-1B4A-A0F87FEECE08}"/>
              </a:ext>
            </a:extLst>
          </p:cNvPr>
          <p:cNvSpPr>
            <a:spLocks noGrp="1"/>
          </p:cNvSpPr>
          <p:nvPr>
            <p:ph idx="1"/>
          </p:nvPr>
        </p:nvSpPr>
        <p:spPr/>
        <p:txBody>
          <a:bodyPr>
            <a:normAutofit lnSpcReduction="10000"/>
          </a:bodyPr>
          <a:lstStyle/>
          <a:p>
            <a:r>
              <a:rPr lang="en-GB" dirty="0"/>
              <a:t>Setting up as a sole trader is legally straightforward, as the main requirement is simply to begin trading. However, once a business is active, the individual must address a range of practical and legal obligations. </a:t>
            </a:r>
          </a:p>
          <a:p>
            <a:r>
              <a:rPr lang="en-GB" dirty="0"/>
              <a:t>These include securing necessary financing, adhering to tax registration requirements, and managing issues related to employment, data protection, business names, intellectual property, and specific regulatory or environmental rules relevant to their trade. </a:t>
            </a:r>
          </a:p>
          <a:p>
            <a:r>
              <a:rPr lang="en-GB" dirty="0"/>
              <a:t>Many of these considerations are foundational, applying to various business types beyond just sole traders, making them essential to understand before examining more complex organisational structures. </a:t>
            </a:r>
          </a:p>
          <a:p>
            <a:endParaRPr lang="en-GB" dirty="0"/>
          </a:p>
        </p:txBody>
      </p:sp>
    </p:spTree>
    <p:extLst>
      <p:ext uri="{BB962C8B-B14F-4D97-AF65-F5344CB8AC3E}">
        <p14:creationId xmlns:p14="http://schemas.microsoft.com/office/powerpoint/2010/main" val="1389810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B2D4B3AC-2E5D-0FE8-F02F-E15F3B94696D}"/>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Sole Trader</a:t>
            </a:r>
          </a:p>
        </p:txBody>
      </p:sp>
      <p:sp>
        <p:nvSpPr>
          <p:cNvPr id="3" name="Content Placeholder 2">
            <a:extLst>
              <a:ext uri="{FF2B5EF4-FFF2-40B4-BE49-F238E27FC236}">
                <a16:creationId xmlns:a16="http://schemas.microsoft.com/office/drawing/2014/main" id="{BAB639AB-ED5F-DF0B-1129-49EDB6129630}"/>
              </a:ext>
            </a:extLst>
          </p:cNvPr>
          <p:cNvSpPr>
            <a:spLocks noGrp="1"/>
          </p:cNvSpPr>
          <p:nvPr>
            <p:ph idx="1"/>
          </p:nvPr>
        </p:nvSpPr>
        <p:spPr>
          <a:xfrm>
            <a:off x="1103312" y="2763520"/>
            <a:ext cx="8946541" cy="3484879"/>
          </a:xfrm>
        </p:spPr>
        <p:txBody>
          <a:bodyPr>
            <a:normAutofit/>
          </a:bodyPr>
          <a:lstStyle/>
          <a:p>
            <a:r>
              <a:rPr lang="en-GB" dirty="0"/>
              <a:t>Self-employed businessperson</a:t>
            </a:r>
          </a:p>
          <a:p>
            <a:r>
              <a:rPr lang="en-GB" dirty="0"/>
              <a:t>Trade by themselves</a:t>
            </a:r>
          </a:p>
          <a:p>
            <a:r>
              <a:rPr lang="en-GB" dirty="0"/>
              <a:t>No legal protection in terms of the </a:t>
            </a:r>
            <a:r>
              <a:rPr lang="en-GB" b="1" dirty="0"/>
              <a:t>corporate veil</a:t>
            </a:r>
          </a:p>
          <a:p>
            <a:r>
              <a:rPr lang="en-GB" dirty="0"/>
              <a:t>Running a business and if they make a profit, they take the profit, if they make a loss, potential to be personally bankrupt </a:t>
            </a:r>
          </a:p>
          <a:p>
            <a:r>
              <a:rPr lang="en-GB" dirty="0"/>
              <a:t>Risk is that you could lose the business and personal items i.e. money in bank accounts, assets, homes, cars etc</a:t>
            </a:r>
          </a:p>
          <a:p>
            <a:r>
              <a:rPr lang="en-GB" dirty="0"/>
              <a:t>Unlimited liability</a:t>
            </a:r>
          </a:p>
        </p:txBody>
      </p:sp>
    </p:spTree>
    <p:extLst>
      <p:ext uri="{BB962C8B-B14F-4D97-AF65-F5344CB8AC3E}">
        <p14:creationId xmlns:p14="http://schemas.microsoft.com/office/powerpoint/2010/main" val="355883330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FED2-AD7F-FD9F-D5E0-45794C647424}"/>
              </a:ext>
            </a:extLst>
          </p:cNvPr>
          <p:cNvSpPr>
            <a:spLocks noGrp="1"/>
          </p:cNvSpPr>
          <p:nvPr>
            <p:ph type="title"/>
          </p:nvPr>
        </p:nvSpPr>
        <p:spPr>
          <a:xfrm>
            <a:off x="932155" y="500063"/>
            <a:ext cx="9250070" cy="1143000"/>
          </a:xfrm>
        </p:spPr>
        <p:txBody>
          <a:bodyPr rtlCol="0">
            <a:normAutofit fontScale="90000"/>
          </a:bodyPr>
          <a:lstStyle/>
          <a:p>
            <a:pPr>
              <a:defRPr/>
            </a:pPr>
            <a:r>
              <a:rPr lang="en-GB" dirty="0"/>
              <a:t>Starting and running a business as a sole trader </a:t>
            </a:r>
          </a:p>
        </p:txBody>
      </p:sp>
      <p:sp>
        <p:nvSpPr>
          <p:cNvPr id="10243" name="Content Placeholder 2">
            <a:extLst>
              <a:ext uri="{FF2B5EF4-FFF2-40B4-BE49-F238E27FC236}">
                <a16:creationId xmlns:a16="http://schemas.microsoft.com/office/drawing/2014/main" id="{E2365C21-FCBF-5BBA-5696-3503EFBBAC5D}"/>
              </a:ext>
            </a:extLst>
          </p:cNvPr>
          <p:cNvSpPr>
            <a:spLocks noGrp="1"/>
          </p:cNvSpPr>
          <p:nvPr>
            <p:ph idx="1"/>
          </p:nvPr>
        </p:nvSpPr>
        <p:spPr/>
        <p:txBody>
          <a:bodyPr/>
          <a:lstStyle/>
          <a:p>
            <a:r>
              <a:rPr lang="en-GB" altLang="en-US" b="1" u="sng" dirty="0"/>
              <a:t>Options for a new business</a:t>
            </a:r>
          </a:p>
          <a:p>
            <a:r>
              <a:rPr lang="en-GB" altLang="en-US" dirty="0"/>
              <a:t>Initial finance options – limited to own resources, loans and possibly government grants</a:t>
            </a:r>
          </a:p>
          <a:p>
            <a:r>
              <a:rPr lang="en-GB" altLang="en-US" dirty="0"/>
              <a:t>Consider interest payments</a:t>
            </a:r>
          </a:p>
          <a:p>
            <a:r>
              <a:rPr lang="en-GB" altLang="en-US" dirty="0"/>
              <a:t>Overdrafts </a:t>
            </a:r>
          </a:p>
          <a:p>
            <a:r>
              <a:rPr lang="en-GB" altLang="en-US" dirty="0"/>
              <a:t>Credible business plan required for most banks</a:t>
            </a:r>
          </a:p>
          <a:p>
            <a:r>
              <a:rPr lang="en-GB" altLang="en-US" dirty="0"/>
              <a:t>Banks usually require some form of security</a:t>
            </a:r>
          </a:p>
          <a:p>
            <a:r>
              <a:rPr lang="en-GB" altLang="en-US" dirty="0"/>
              <a:t>Taxation – VAT and Income Tax</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A6CD04-5EF4-3720-7935-F92E57F88F95}"/>
              </a:ext>
            </a:extLst>
          </p:cNvPr>
          <p:cNvSpPr>
            <a:spLocks noGrp="1"/>
          </p:cNvSpPr>
          <p:nvPr>
            <p:ph type="title"/>
          </p:nvPr>
        </p:nvSpPr>
        <p:spPr>
          <a:xfrm>
            <a:off x="648930" y="629266"/>
            <a:ext cx="6188190" cy="1622321"/>
          </a:xfrm>
        </p:spPr>
        <p:txBody>
          <a:bodyPr>
            <a:normAutofit/>
          </a:bodyPr>
          <a:lstStyle/>
          <a:p>
            <a:r>
              <a:rPr lang="en-GB">
                <a:solidFill>
                  <a:srgbClr val="EBEBEB"/>
                </a:solidFill>
              </a:rPr>
              <a:t>Financing the Business</a:t>
            </a:r>
          </a:p>
        </p:txBody>
      </p:sp>
      <p:sp>
        <p:nvSpPr>
          <p:cNvPr id="3" name="Content Placeholder 2">
            <a:extLst>
              <a:ext uri="{FF2B5EF4-FFF2-40B4-BE49-F238E27FC236}">
                <a16:creationId xmlns:a16="http://schemas.microsoft.com/office/drawing/2014/main" id="{398C7C92-7740-8BB7-6C76-2CBC65CBE0CB}"/>
              </a:ext>
            </a:extLst>
          </p:cNvPr>
          <p:cNvSpPr>
            <a:spLocks noGrp="1"/>
          </p:cNvSpPr>
          <p:nvPr>
            <p:ph idx="1"/>
          </p:nvPr>
        </p:nvSpPr>
        <p:spPr>
          <a:xfrm>
            <a:off x="648930" y="2438400"/>
            <a:ext cx="6188189" cy="3785419"/>
          </a:xfrm>
        </p:spPr>
        <p:txBody>
          <a:bodyPr>
            <a:normAutofit/>
          </a:bodyPr>
          <a:lstStyle/>
          <a:p>
            <a:r>
              <a:rPr lang="en-GB" dirty="0">
                <a:solidFill>
                  <a:srgbClr val="FFFFFF"/>
                </a:solidFill>
              </a:rPr>
              <a:t>For a new sole trader, financing options include personal savings, loans from friends or family, bank loans, or government/local authority grants and subsidized start-up loans.</a:t>
            </a:r>
          </a:p>
          <a:p>
            <a:endParaRPr lang="en-GB" dirty="0">
              <a:solidFill>
                <a:srgbClr val="FFFFFF"/>
              </a:solidFill>
            </a:endParaRP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2" name="Picture 21" descr="Calculator and notepad">
            <a:extLst>
              <a:ext uri="{FF2B5EF4-FFF2-40B4-BE49-F238E27FC236}">
                <a16:creationId xmlns:a16="http://schemas.microsoft.com/office/drawing/2014/main" id="{71A5FEE4-A711-4615-09B7-9B6985D17CEC}"/>
              </a:ext>
            </a:extLst>
          </p:cNvPr>
          <p:cNvPicPr>
            <a:picLocks noChangeAspect="1"/>
          </p:cNvPicPr>
          <p:nvPr/>
        </p:nvPicPr>
        <p:blipFill>
          <a:blip r:embed="rId3"/>
          <a:srcRect l="40709" r="10983"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448321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01705-701C-88C6-DA80-B2B4029F9A26}"/>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Loan Finance: Borrowing</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7" name="Graphic 6" descr="Money">
            <a:extLst>
              <a:ext uri="{FF2B5EF4-FFF2-40B4-BE49-F238E27FC236}">
                <a16:creationId xmlns:a16="http://schemas.microsoft.com/office/drawing/2014/main" id="{97065DA2-B25E-FC4D-6939-ACBDF2E81AF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9871" y="1721993"/>
            <a:ext cx="3414010" cy="3414010"/>
          </a:xfrm>
          <a:prstGeom prst="rect">
            <a:avLst/>
          </a:prstGeom>
          <a:effectLst/>
        </p:spPr>
      </p:pic>
      <p:sp>
        <p:nvSpPr>
          <p:cNvPr id="16" name="Rectangle 15">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7A7C5D7-8C39-FEA9-1FE5-4F4ABF57877F}"/>
              </a:ext>
            </a:extLst>
          </p:cNvPr>
          <p:cNvSpPr>
            <a:spLocks noGrp="1"/>
          </p:cNvSpPr>
          <p:nvPr>
            <p:ph idx="1"/>
          </p:nvPr>
        </p:nvSpPr>
        <p:spPr>
          <a:xfrm>
            <a:off x="648930" y="2438400"/>
            <a:ext cx="6188189" cy="3785419"/>
          </a:xfrm>
        </p:spPr>
        <p:txBody>
          <a:bodyPr>
            <a:normAutofit lnSpcReduction="10000"/>
          </a:bodyPr>
          <a:lstStyle/>
          <a:p>
            <a:pPr>
              <a:lnSpc>
                <a:spcPct val="90000"/>
              </a:lnSpc>
            </a:pPr>
            <a:r>
              <a:rPr lang="en-GB" sz="1000" dirty="0">
                <a:solidFill>
                  <a:srgbClr val="FFFFFF"/>
                </a:solidFill>
              </a:rPr>
              <a:t>If the sole trader has to borrow some or all of their start-up finance, they will need to think about both the interest payable on the loan, and also when it must be repaid. It is possible that friends or family may be prepared to lend the money on very favourable terms – perhaps at a low rate of interest, or even interest-free, and with a long repayment period. Otherwise, the borrower needs to factor the cost of regular interest payments into their budget for the business, and plan how they are going to be able to repay the loan when it falls due.</a:t>
            </a:r>
          </a:p>
          <a:p>
            <a:pPr>
              <a:lnSpc>
                <a:spcPct val="90000"/>
              </a:lnSpc>
            </a:pPr>
            <a:endParaRPr lang="en-GB" sz="1000" dirty="0">
              <a:solidFill>
                <a:srgbClr val="FFFFFF"/>
              </a:solidFill>
            </a:endParaRPr>
          </a:p>
          <a:p>
            <a:pPr>
              <a:lnSpc>
                <a:spcPct val="90000"/>
              </a:lnSpc>
            </a:pPr>
            <a:r>
              <a:rPr lang="en-GB" sz="1000" dirty="0">
                <a:solidFill>
                  <a:srgbClr val="FFFFFF"/>
                </a:solidFill>
              </a:rPr>
              <a:t>If the money is borrowed from a bank, the terms will depend on the type of loan. It is common for businesses to borrow money on overdraft. Borrowing on overdraft is what happens when you withdraw more money from your account than your balance allows. The bank allows you to “overdraw” by taking the money out, and it lends you the difference. The problem with overdrafts is that (1) they carry a very high rate of interest, and (2) the bank can require repayment at any time. This makes borrowing on overdraft an expensive and uncertain method of finance for a new business. It may be possible to alleviate the burden somewhat by agreeing the overdraft with the bank in advance (unauthorised overdrafts are the most expensive of all, and also most likely to prompt the bank to demand immediate repayment). Really, though, overdraft borrowing is best left for financing short term cash shortages.</a:t>
            </a:r>
          </a:p>
          <a:p>
            <a:pPr>
              <a:lnSpc>
                <a:spcPct val="90000"/>
              </a:lnSpc>
            </a:pPr>
            <a:endParaRPr lang="en-GB" sz="1000" dirty="0">
              <a:solidFill>
                <a:srgbClr val="FFFFFF"/>
              </a:solidFill>
            </a:endParaRPr>
          </a:p>
          <a:p>
            <a:pPr>
              <a:lnSpc>
                <a:spcPct val="90000"/>
              </a:lnSpc>
            </a:pPr>
            <a:r>
              <a:rPr lang="en-GB" sz="1000" dirty="0">
                <a:solidFill>
                  <a:srgbClr val="FFFFFF"/>
                </a:solidFill>
              </a:rPr>
              <a:t>A business is likely to obtain much better terms if they can agree a loan, from either a bank or another commercial lender. Again, the borrower will need to think carefully about how they are going to cover the interest cost, and how they will repay the loan when it falls due. The lender is likely to require them to produce a credible business plan, showing anticipated income and expenditure from the business</a:t>
            </a:r>
          </a:p>
        </p:txBody>
      </p:sp>
    </p:spTree>
    <p:extLst>
      <p:ext uri="{BB962C8B-B14F-4D97-AF65-F5344CB8AC3E}">
        <p14:creationId xmlns:p14="http://schemas.microsoft.com/office/powerpoint/2010/main" val="129950350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0F22-98D2-6C6F-B711-BF7BC18685A2}"/>
              </a:ext>
            </a:extLst>
          </p:cNvPr>
          <p:cNvSpPr>
            <a:spLocks noGrp="1"/>
          </p:cNvSpPr>
          <p:nvPr>
            <p:ph type="title"/>
          </p:nvPr>
        </p:nvSpPr>
        <p:spPr/>
        <p:txBody>
          <a:bodyPr/>
          <a:lstStyle/>
          <a:p>
            <a:r>
              <a:rPr lang="en-GB" dirty="0"/>
              <a:t>Security for Loan Finance</a:t>
            </a:r>
          </a:p>
        </p:txBody>
      </p:sp>
      <p:sp>
        <p:nvSpPr>
          <p:cNvPr id="3" name="Content Placeholder 2">
            <a:extLst>
              <a:ext uri="{FF2B5EF4-FFF2-40B4-BE49-F238E27FC236}">
                <a16:creationId xmlns:a16="http://schemas.microsoft.com/office/drawing/2014/main" id="{74118B55-058E-0B8E-D253-600EC8237D9C}"/>
              </a:ext>
            </a:extLst>
          </p:cNvPr>
          <p:cNvSpPr>
            <a:spLocks noGrp="1"/>
          </p:cNvSpPr>
          <p:nvPr>
            <p:ph idx="1"/>
          </p:nvPr>
        </p:nvSpPr>
        <p:spPr/>
        <p:txBody>
          <a:bodyPr>
            <a:normAutofit fontScale="70000" lnSpcReduction="20000"/>
          </a:bodyPr>
          <a:lstStyle/>
          <a:p>
            <a:r>
              <a:rPr lang="en-GB" dirty="0"/>
              <a:t>A bank or commercial lender is also quite likely to require some form of security for the loan. This is likely to take the form of a mortgage or charge over the borrower’s assets. In the case of a sole trader, there is no separation between the borrower’s personal assets and their business assets. The lender is likely to look to the borrower’s largest asset, and that will probably be their home.</a:t>
            </a:r>
          </a:p>
          <a:p>
            <a:endParaRPr lang="en-GB" dirty="0"/>
          </a:p>
          <a:p>
            <a:r>
              <a:rPr lang="en-GB" dirty="0"/>
              <a:t>Many borrowers will already have a mortgage on their home, which they took out when they bought it. In that case, the new business lender will probably have to accept a mortgage or charge which ranks behind the first mortgage. They can avoid doing this if they can persuade the original lender that the new security should take priority, but the original lender is likely to agree to this only if the first loan is paid off altogether. Another way around this problem is for the new loan to be taken out with the same lender as the original mortgage.</a:t>
            </a:r>
          </a:p>
          <a:p>
            <a:endParaRPr lang="en-GB" dirty="0"/>
          </a:p>
          <a:p>
            <a:r>
              <a:rPr lang="en-GB" dirty="0"/>
              <a:t>A common problem when granting security for the loan is that the borrower’s home is owned jointly with their partner. If you have studied contract law, you may remember cases where a borrower persuaded their partner to agree to grant a new mortgage over the jointly-owned home, and the mortgage was then set aside because of undue influence. The problem is that the borrower may have put their partner under pressure to agree to the mortgage, and that the lender is deemed to have been a party to this undue influence. The solution for lenders is to ensure that the partner receives independent advice before agreeing to the mortgage.</a:t>
            </a:r>
          </a:p>
        </p:txBody>
      </p:sp>
    </p:spTree>
    <p:extLst>
      <p:ext uri="{BB962C8B-B14F-4D97-AF65-F5344CB8AC3E}">
        <p14:creationId xmlns:p14="http://schemas.microsoft.com/office/powerpoint/2010/main" val="3175388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2CAE-5496-FE97-EB32-7EC306ED7701}"/>
              </a:ext>
            </a:extLst>
          </p:cNvPr>
          <p:cNvSpPr>
            <a:spLocks noGrp="1"/>
          </p:cNvSpPr>
          <p:nvPr>
            <p:ph type="title"/>
          </p:nvPr>
        </p:nvSpPr>
        <p:spPr/>
        <p:txBody>
          <a:bodyPr/>
          <a:lstStyle/>
          <a:p>
            <a:r>
              <a:rPr lang="en-GB" dirty="0"/>
              <a:t>Tax and Self-Assessment </a:t>
            </a:r>
          </a:p>
        </p:txBody>
      </p:sp>
      <p:sp>
        <p:nvSpPr>
          <p:cNvPr id="3" name="Content Placeholder 2">
            <a:extLst>
              <a:ext uri="{FF2B5EF4-FFF2-40B4-BE49-F238E27FC236}">
                <a16:creationId xmlns:a16="http://schemas.microsoft.com/office/drawing/2014/main" id="{9E3A2F44-4029-B425-58BD-0B3126EE146A}"/>
              </a:ext>
            </a:extLst>
          </p:cNvPr>
          <p:cNvSpPr>
            <a:spLocks noGrp="1"/>
          </p:cNvSpPr>
          <p:nvPr>
            <p:ph idx="1"/>
          </p:nvPr>
        </p:nvSpPr>
        <p:spPr/>
        <p:txBody>
          <a:bodyPr>
            <a:normAutofit fontScale="92500"/>
          </a:bodyPr>
          <a:lstStyle/>
          <a:p>
            <a:r>
              <a:rPr lang="en-GB" sz="1200" dirty="0"/>
              <a:t>The two taxes likely to be relevant to a sole trader when they start their business are income tax and value added tax (VAT).</a:t>
            </a:r>
          </a:p>
          <a:p>
            <a:r>
              <a:rPr lang="en-GB" sz="1200" dirty="0"/>
              <a:t>Anyone earning over £1,000 a year from their own business needs to register with HM Revenue &amp; Customs (HMRC) for self-assessment, so that they can pay income tax and national insurance. This is HMRC’s name for the process under which tax is calculated on the basis of an individual’s declaration of their income (and any claim for allowances). A sole trader can register for self-assessment on HMRC’s website.</a:t>
            </a:r>
          </a:p>
          <a:p>
            <a:r>
              <a:rPr lang="en-GB" sz="1200" dirty="0"/>
              <a:t>A new business must be registered for self-assessment within three months of starting. </a:t>
            </a:r>
          </a:p>
          <a:p>
            <a:r>
              <a:rPr lang="en-GB" sz="1200" dirty="0"/>
              <a:t>HMRC treats sole traders as self-employed. Both self-employed people and employees pay income tax and national insurance – the key difference in the case of employees is that the money for this is usually deducted from the employee’s earnings by their employer under the Pay as You Earn scheme (PAYE). The employer pays the money straight to HMRC. The employee never sees it. Some employees may have to complete a tax return at the end of the income tax year, where they declare details of their earnings during the year and where they can claim any allowances. HMRC carries out a tax calculation based on their declaration, and the employee may have to pay some extra tax or, if they are lucky, they may receive a refund.</a:t>
            </a:r>
          </a:p>
          <a:p>
            <a:r>
              <a:rPr lang="en-GB" sz="1200" dirty="0"/>
              <a:t>If you are self-employed, you can’t pay tax and national insurance under PAYE, because you don’t have an employer. You will therefore always have to complete a tax return for each tax year. You pay your tax in two instalments each year. The first instalment is payable during the tax year. You may wonder how you can pay tax when you haven’t yet submitted your tax return. The answer is that this first instalment is an estimate based on your tax liability for last year. You then make a balancing payment after you have submitted your tax return, to cover any additional tax due.</a:t>
            </a:r>
          </a:p>
          <a:p>
            <a:r>
              <a:rPr lang="en-GB" sz="1200" dirty="0"/>
              <a:t>HMRC has introduced a system under which businesses will report their income and expenditure during the tax year, rather than by way of a tax return after the year ends. The project is called “Making Tax Digital”.</a:t>
            </a:r>
          </a:p>
          <a:p>
            <a:endParaRPr lang="en-GB" sz="1200" dirty="0"/>
          </a:p>
        </p:txBody>
      </p:sp>
    </p:spTree>
    <p:extLst>
      <p:ext uri="{BB962C8B-B14F-4D97-AF65-F5344CB8AC3E}">
        <p14:creationId xmlns:p14="http://schemas.microsoft.com/office/powerpoint/2010/main" val="2633525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83BE0-DFC6-9453-A2F8-C472E2853AAB}"/>
              </a:ext>
            </a:extLst>
          </p:cNvPr>
          <p:cNvSpPr>
            <a:spLocks noGrp="1"/>
          </p:cNvSpPr>
          <p:nvPr>
            <p:ph type="title"/>
          </p:nvPr>
        </p:nvSpPr>
        <p:spPr>
          <a:xfrm>
            <a:off x="648930" y="629266"/>
            <a:ext cx="6188190" cy="1622321"/>
          </a:xfrm>
        </p:spPr>
        <p:txBody>
          <a:bodyPr>
            <a:normAutofit/>
          </a:bodyPr>
          <a:lstStyle/>
          <a:p>
            <a:pPr>
              <a:lnSpc>
                <a:spcPct val="90000"/>
              </a:lnSpc>
            </a:pPr>
            <a:r>
              <a:rPr lang="en-GB" sz="3600">
                <a:solidFill>
                  <a:srgbClr val="EBEBEB"/>
                </a:solidFill>
              </a:rPr>
              <a:t>National Insurance (NI) and Value Added Tax (VAT)</a:t>
            </a:r>
          </a:p>
        </p:txBody>
      </p:sp>
      <p:sp>
        <p:nvSpPr>
          <p:cNvPr id="3" name="Content Placeholder 2">
            <a:extLst>
              <a:ext uri="{FF2B5EF4-FFF2-40B4-BE49-F238E27FC236}">
                <a16:creationId xmlns:a16="http://schemas.microsoft.com/office/drawing/2014/main" id="{096476D0-3725-01C5-F4D3-37274064BADE}"/>
              </a:ext>
            </a:extLst>
          </p:cNvPr>
          <p:cNvSpPr>
            <a:spLocks noGrp="1"/>
          </p:cNvSpPr>
          <p:nvPr>
            <p:ph idx="1"/>
          </p:nvPr>
        </p:nvSpPr>
        <p:spPr>
          <a:xfrm>
            <a:off x="648930" y="2438400"/>
            <a:ext cx="6188189" cy="3785419"/>
          </a:xfrm>
        </p:spPr>
        <p:txBody>
          <a:bodyPr>
            <a:normAutofit/>
          </a:bodyPr>
          <a:lstStyle/>
          <a:p>
            <a:pPr>
              <a:lnSpc>
                <a:spcPct val="90000"/>
              </a:lnSpc>
            </a:pPr>
            <a:r>
              <a:rPr lang="en-GB" sz="1900">
                <a:solidFill>
                  <a:srgbClr val="FFFFFF"/>
                </a:solidFill>
              </a:rPr>
              <a:t>As well as paying income tax, sole traders have to pay national insurance contributions on their earnings from their business. The national insurance system is complicated, and the details are beyond the scope of this textbook. By registering for self-assessment, sole traders are automatically also registered for national insurance.</a:t>
            </a:r>
          </a:p>
          <a:p>
            <a:pPr>
              <a:lnSpc>
                <a:spcPct val="90000"/>
              </a:lnSpc>
            </a:pPr>
            <a:endParaRPr lang="en-GB" sz="1900">
              <a:solidFill>
                <a:srgbClr val="FFFFFF"/>
              </a:solidFill>
            </a:endParaRPr>
          </a:p>
          <a:p>
            <a:pPr>
              <a:lnSpc>
                <a:spcPct val="90000"/>
              </a:lnSpc>
            </a:pPr>
            <a:r>
              <a:rPr lang="en-GB" sz="1900">
                <a:solidFill>
                  <a:srgbClr val="FFFFFF"/>
                </a:solidFill>
              </a:rPr>
              <a:t>A business whose taxable sales exceed a specified threshold will also have to register for value added tax (VAT). The registration threshold is reviewed regularly.</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alculator on a notebook">
            <a:extLst>
              <a:ext uri="{FF2B5EF4-FFF2-40B4-BE49-F238E27FC236}">
                <a16:creationId xmlns:a16="http://schemas.microsoft.com/office/drawing/2014/main" id="{0B86C02F-ABF1-B5C3-34F0-9BA5D908FB95}"/>
              </a:ext>
            </a:extLst>
          </p:cNvPr>
          <p:cNvPicPr>
            <a:picLocks noChangeAspect="1"/>
          </p:cNvPicPr>
          <p:nvPr/>
        </p:nvPicPr>
        <p:blipFill>
          <a:blip r:embed="rId3"/>
          <a:srcRect l="28822" r="22869"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638697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735DE-8331-0B14-BA2B-12442E219C2C}"/>
              </a:ext>
            </a:extLst>
          </p:cNvPr>
          <p:cNvSpPr>
            <a:spLocks noGrp="1"/>
          </p:cNvSpPr>
          <p:nvPr>
            <p:ph type="title"/>
          </p:nvPr>
        </p:nvSpPr>
        <p:spPr>
          <a:xfrm>
            <a:off x="648930" y="629266"/>
            <a:ext cx="5616217" cy="1622321"/>
          </a:xfrm>
        </p:spPr>
        <p:txBody>
          <a:bodyPr>
            <a:normAutofit/>
          </a:bodyPr>
          <a:lstStyle/>
          <a:p>
            <a:r>
              <a:rPr lang="en-GB">
                <a:solidFill>
                  <a:srgbClr val="EBEBEB"/>
                </a:solidFill>
              </a:rPr>
              <a:t>Activity </a:t>
            </a:r>
          </a:p>
        </p:txBody>
      </p:sp>
      <p:sp>
        <p:nvSpPr>
          <p:cNvPr id="40"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41" name="Freeform: Shape 40">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F3F47AEE-E10F-6DE3-2892-F2DA302F142C}"/>
              </a:ext>
            </a:extLst>
          </p:cNvPr>
          <p:cNvPicPr>
            <a:picLocks noChangeAspect="1"/>
          </p:cNvPicPr>
          <p:nvPr/>
        </p:nvPicPr>
        <p:blipFill>
          <a:blip r:embed="rId2"/>
          <a:stretch>
            <a:fillRect/>
          </a:stretch>
        </p:blipFill>
        <p:spPr>
          <a:xfrm>
            <a:off x="7563742" y="2032980"/>
            <a:ext cx="3980139" cy="2792037"/>
          </a:xfrm>
          <a:prstGeom prst="rect">
            <a:avLst/>
          </a:prstGeom>
          <a:effectLst/>
        </p:spPr>
      </p:pic>
      <p:sp>
        <p:nvSpPr>
          <p:cNvPr id="42" name="Rectangle 41">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5B0A0E7-766C-E642-4151-C9277E9F8409}"/>
              </a:ext>
            </a:extLst>
          </p:cNvPr>
          <p:cNvSpPr>
            <a:spLocks noGrp="1"/>
          </p:cNvSpPr>
          <p:nvPr>
            <p:ph idx="1"/>
          </p:nvPr>
        </p:nvSpPr>
        <p:spPr>
          <a:xfrm>
            <a:off x="648931" y="2438400"/>
            <a:ext cx="5616216" cy="3785419"/>
          </a:xfrm>
        </p:spPr>
        <p:txBody>
          <a:bodyPr>
            <a:normAutofit/>
          </a:bodyPr>
          <a:lstStyle/>
          <a:p>
            <a:r>
              <a:rPr lang="en-GB">
                <a:solidFill>
                  <a:srgbClr val="FFFFFF"/>
                </a:solidFill>
              </a:rPr>
              <a:t>Go to </a:t>
            </a:r>
            <a:r>
              <a:rPr lang="en-GB">
                <a:solidFill>
                  <a:srgbClr val="FFFFFF"/>
                </a:solidFill>
                <a:hlinkClick r:id="rId3"/>
              </a:rPr>
              <a:t>https://www.gov.uk/vat-registration-thresholds</a:t>
            </a:r>
            <a:r>
              <a:rPr lang="en-GB">
                <a:solidFill>
                  <a:srgbClr val="FFFFFF"/>
                </a:solidFill>
              </a:rPr>
              <a:t>  and find the up-to-date VAT registration threshold.</a:t>
            </a:r>
          </a:p>
        </p:txBody>
      </p:sp>
    </p:spTree>
    <p:extLst>
      <p:ext uri="{BB962C8B-B14F-4D97-AF65-F5344CB8AC3E}">
        <p14:creationId xmlns:p14="http://schemas.microsoft.com/office/powerpoint/2010/main" val="12793135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E763-826C-ECE7-FAE0-9A06F85FC5BA}"/>
              </a:ext>
            </a:extLst>
          </p:cNvPr>
          <p:cNvSpPr>
            <a:spLocks noGrp="1"/>
          </p:cNvSpPr>
          <p:nvPr>
            <p:ph type="title"/>
          </p:nvPr>
        </p:nvSpPr>
        <p:spPr>
          <a:xfrm>
            <a:off x="5282381" y="629266"/>
            <a:ext cx="4767471" cy="1641986"/>
          </a:xfrm>
        </p:spPr>
        <p:txBody>
          <a:bodyPr rtlCol="0">
            <a:normAutofit/>
          </a:bodyPr>
          <a:lstStyle/>
          <a:p>
            <a:pPr>
              <a:lnSpc>
                <a:spcPct val="90000"/>
              </a:lnSpc>
              <a:defRPr/>
            </a:pPr>
            <a:r>
              <a:rPr lang="en-GB" sz="3600"/>
              <a:t>Other considerations for sole traders</a:t>
            </a:r>
          </a:p>
        </p:txBody>
      </p:sp>
      <p:pic>
        <p:nvPicPr>
          <p:cNvPr id="20485" name="Picture 20484">
            <a:extLst>
              <a:ext uri="{FF2B5EF4-FFF2-40B4-BE49-F238E27FC236}">
                <a16:creationId xmlns:a16="http://schemas.microsoft.com/office/drawing/2014/main" id="{A5E7E774-E804-5C67-F5F3-ADA06B064A52}"/>
              </a:ext>
            </a:extLst>
          </p:cNvPr>
          <p:cNvPicPr>
            <a:picLocks noChangeAspect="1"/>
          </p:cNvPicPr>
          <p:nvPr/>
        </p:nvPicPr>
        <p:blipFill rotWithShape="1">
          <a:blip r:embed="rId5"/>
          <a:srcRect l="20014" r="41972"/>
          <a:stretch/>
        </p:blipFill>
        <p:spPr>
          <a:xfrm>
            <a:off x="-1" y="10"/>
            <a:ext cx="4634680" cy="6857990"/>
          </a:xfrm>
          <a:prstGeom prst="rect">
            <a:avLst/>
          </a:prstGeom>
        </p:spPr>
      </p:pic>
      <p:sp>
        <p:nvSpPr>
          <p:cNvPr id="20483" name="Content Placeholder 2">
            <a:extLst>
              <a:ext uri="{FF2B5EF4-FFF2-40B4-BE49-F238E27FC236}">
                <a16:creationId xmlns:a16="http://schemas.microsoft.com/office/drawing/2014/main" id="{23939ABF-EEBB-0937-DF79-CA7A1F7F93D1}"/>
              </a:ext>
            </a:extLst>
          </p:cNvPr>
          <p:cNvSpPr>
            <a:spLocks noGrp="1"/>
          </p:cNvSpPr>
          <p:nvPr>
            <p:ph idx="1"/>
          </p:nvPr>
        </p:nvSpPr>
        <p:spPr>
          <a:xfrm>
            <a:off x="5282381" y="2438400"/>
            <a:ext cx="4767471" cy="3809999"/>
          </a:xfrm>
        </p:spPr>
        <p:txBody>
          <a:bodyPr>
            <a:normAutofit/>
          </a:bodyPr>
          <a:lstStyle/>
          <a:p>
            <a:r>
              <a:rPr lang="en-GB" altLang="en-US" sz="3600" dirty="0"/>
              <a:t>Bank account</a:t>
            </a:r>
          </a:p>
          <a:p>
            <a:r>
              <a:rPr lang="en-GB" altLang="en-US" sz="3600" dirty="0"/>
              <a:t>Accountant</a:t>
            </a:r>
          </a:p>
          <a:p>
            <a:r>
              <a:rPr lang="en-GB" altLang="en-US" sz="3600" dirty="0"/>
              <a:t>Choice of business name</a:t>
            </a:r>
          </a:p>
          <a:p>
            <a:endParaRPr lang="en-GB" altLang="en-US" dirty="0"/>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37618D-5EE2-9706-D9EC-7744F41043F9}"/>
              </a:ext>
            </a:extLst>
          </p:cNvPr>
          <p:cNvPicPr>
            <a:picLocks noChangeAspect="1"/>
          </p:cNvPicPr>
          <p:nvPr/>
        </p:nvPicPr>
        <p:blipFill rotWithShape="1">
          <a:blip r:embed="rId3">
            <a:alphaModFix/>
          </a:blip>
          <a:srcRect t="5238" b="14691"/>
          <a:stretch/>
        </p:blipFill>
        <p:spPr>
          <a:xfrm>
            <a:off x="20" y="-1"/>
            <a:ext cx="12191980" cy="6858000"/>
          </a:xfrm>
          <a:prstGeom prst="rect">
            <a:avLst/>
          </a:prstGeom>
        </p:spPr>
      </p:pic>
      <p:sp>
        <p:nvSpPr>
          <p:cNvPr id="14" name="Rectangle 13">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F35FE3-77DB-4583-F6D8-83D90F4A92A9}"/>
              </a:ext>
            </a:extLst>
          </p:cNvPr>
          <p:cNvSpPr>
            <a:spLocks noGrp="1"/>
          </p:cNvSpPr>
          <p:nvPr>
            <p:ph type="title"/>
          </p:nvPr>
        </p:nvSpPr>
        <p:spPr>
          <a:xfrm>
            <a:off x="3491931" y="295728"/>
            <a:ext cx="6557921" cy="767688"/>
          </a:xfrm>
        </p:spPr>
        <p:txBody>
          <a:bodyPr anchor="b">
            <a:normAutofit/>
          </a:bodyPr>
          <a:lstStyle/>
          <a:p>
            <a:r>
              <a:rPr lang="en-GB" sz="2800"/>
              <a:t>Activity</a:t>
            </a:r>
          </a:p>
        </p:txBody>
      </p:sp>
      <p:sp>
        <p:nvSpPr>
          <p:cNvPr id="16" name="Rectangle 15">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D41C5E-8606-FEF1-1D48-5267A2BB9863}"/>
              </a:ext>
            </a:extLst>
          </p:cNvPr>
          <p:cNvSpPr>
            <a:spLocks noGrp="1"/>
          </p:cNvSpPr>
          <p:nvPr>
            <p:ph idx="1"/>
          </p:nvPr>
        </p:nvSpPr>
        <p:spPr>
          <a:xfrm>
            <a:off x="3491932" y="1447800"/>
            <a:ext cx="6557921" cy="4800599"/>
          </a:xfrm>
        </p:spPr>
        <p:txBody>
          <a:bodyPr anchor="t">
            <a:normAutofit/>
          </a:bodyPr>
          <a:lstStyle/>
          <a:p>
            <a:r>
              <a:rPr lang="en-GB" b="0" i="0" dirty="0">
                <a:effectLst/>
                <a:latin typeface="Allerta"/>
              </a:rPr>
              <a:t>Many businesses choose to trade under a name which is not their own name. They do this in order to reflect what their business does or make it more easily recognisable to customers. This is true of businesses operated by both individuals and companies.</a:t>
            </a:r>
          </a:p>
          <a:p>
            <a:r>
              <a:rPr lang="en-GB" b="0" i="0" dirty="0">
                <a:effectLst/>
                <a:latin typeface="Allerta"/>
              </a:rPr>
              <a:t>For example, you may have heard of Admiral Insurance – but did you know that the business that you know as “Admiral Insurance” is actually the business name of a company with a different name?</a:t>
            </a:r>
          </a:p>
          <a:p>
            <a:r>
              <a:rPr lang="en-GB" b="0" i="0" dirty="0">
                <a:effectLst/>
                <a:latin typeface="Allerta"/>
              </a:rPr>
              <a:t>Go to </a:t>
            </a:r>
            <a:r>
              <a:rPr lang="en-GB" b="0" i="0" u="none" strike="noStrike" dirty="0">
                <a:effectLst/>
                <a:latin typeface="Allerta"/>
                <a:hlinkClick r:id="rId4">
                  <a:extLst>
                    <a:ext uri="{A12FA001-AC4F-418D-AE19-62706E023703}">
                      <ahyp:hlinkClr xmlns:ahyp="http://schemas.microsoft.com/office/drawing/2018/hyperlinkcolor" val="tx"/>
                    </a:ext>
                  </a:extLst>
                </a:hlinkClick>
              </a:rPr>
              <a:t>www.admiral.com</a:t>
            </a:r>
            <a:r>
              <a:rPr lang="en-GB" b="0" i="0" dirty="0">
                <a:effectLst/>
                <a:latin typeface="Allerta"/>
              </a:rPr>
              <a:t> and find the company’s name. </a:t>
            </a:r>
          </a:p>
          <a:p>
            <a:r>
              <a:rPr lang="en-GB" b="0" i="0" dirty="0">
                <a:effectLst/>
                <a:latin typeface="Allerta"/>
              </a:rPr>
              <a:t>Would you recognise that name as easily as “Admiral Insurance”? </a:t>
            </a:r>
          </a:p>
          <a:p>
            <a:r>
              <a:rPr lang="en-GB" b="0" i="0" dirty="0">
                <a:effectLst/>
                <a:latin typeface="Allerta"/>
              </a:rPr>
              <a:t>Would you remember it?</a:t>
            </a:r>
            <a:endParaRPr lang="en-GB" dirty="0"/>
          </a:p>
        </p:txBody>
      </p:sp>
    </p:spTree>
    <p:extLst>
      <p:ext uri="{BB962C8B-B14F-4D97-AF65-F5344CB8AC3E}">
        <p14:creationId xmlns:p14="http://schemas.microsoft.com/office/powerpoint/2010/main" val="2749559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72EBFAD-8965-47EA-C727-CCD8DF8B69BF}"/>
              </a:ext>
            </a:extLst>
          </p:cNvPr>
          <p:cNvSpPr>
            <a:spLocks noGrp="1"/>
          </p:cNvSpPr>
          <p:nvPr>
            <p:ph type="title"/>
          </p:nvPr>
        </p:nvSpPr>
        <p:spPr>
          <a:xfrm>
            <a:off x="648930" y="629267"/>
            <a:ext cx="9252154" cy="1016654"/>
          </a:xfrm>
        </p:spPr>
        <p:txBody>
          <a:bodyPr>
            <a:normAutofit/>
          </a:bodyPr>
          <a:lstStyle/>
          <a:p>
            <a:r>
              <a:rPr lang="en-GB">
                <a:solidFill>
                  <a:srgbClr val="EBEBEB"/>
                </a:solidFill>
              </a:rPr>
              <a:t>Business Name</a:t>
            </a:r>
          </a:p>
        </p:txBody>
      </p:sp>
      <p:sp useBgFill="1">
        <p:nvSpPr>
          <p:cNvPr id="21" name="Freeform: Shape 2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2" name="Content Placeholder 2">
            <a:extLst>
              <a:ext uri="{FF2B5EF4-FFF2-40B4-BE49-F238E27FC236}">
                <a16:creationId xmlns:a16="http://schemas.microsoft.com/office/drawing/2014/main" id="{87D26202-6951-1473-96B4-5FB46A3B9C62}"/>
              </a:ext>
            </a:extLst>
          </p:cNvPr>
          <p:cNvSpPr>
            <a:spLocks noGrp="1"/>
          </p:cNvSpPr>
          <p:nvPr>
            <p:ph idx="1"/>
          </p:nvPr>
        </p:nvSpPr>
        <p:spPr>
          <a:xfrm>
            <a:off x="648931" y="2548281"/>
            <a:ext cx="5122606" cy="3658689"/>
          </a:xfrm>
        </p:spPr>
        <p:txBody>
          <a:bodyPr>
            <a:normAutofit/>
          </a:bodyPr>
          <a:lstStyle/>
          <a:p>
            <a:pPr>
              <a:lnSpc>
                <a:spcPct val="90000"/>
              </a:lnSpc>
            </a:pPr>
            <a:r>
              <a:rPr lang="en-GB" sz="1400"/>
              <a:t>Choosing a business name can be surprisingly complicated. You have to be particularly careful if your chosen name, or a similar name, is already being used by another business, and most especially if the other business is operating in a similar field to yours. Quite apart from that, there are statutory rules on restricted and prohibited names. These are intended to protect the public from being deceived by misleading names, and also to prohibit the use of names which might wrongly suggest that the business has some form of official status.</a:t>
            </a:r>
          </a:p>
          <a:p>
            <a:pPr>
              <a:lnSpc>
                <a:spcPct val="90000"/>
              </a:lnSpc>
            </a:pPr>
            <a:endParaRPr lang="en-GB" sz="1400"/>
          </a:p>
          <a:p>
            <a:pPr>
              <a:lnSpc>
                <a:spcPct val="90000"/>
              </a:lnSpc>
            </a:pPr>
            <a:r>
              <a:rPr lang="en-GB" sz="1400"/>
              <a:t>We are going to start by looking at how to avoid difficulties if your name (or a similar name) is already being used by another business. To do this, we need to look at the law on trade marks and passing off.</a:t>
            </a:r>
          </a:p>
        </p:txBody>
      </p:sp>
      <p:pic>
        <p:nvPicPr>
          <p:cNvPr id="23" name="Graphic 22" descr="Id Badge">
            <a:extLst>
              <a:ext uri="{FF2B5EF4-FFF2-40B4-BE49-F238E27FC236}">
                <a16:creationId xmlns:a16="http://schemas.microsoft.com/office/drawing/2014/main" id="{0BD1363B-B14E-5031-6FA6-CFF8758C83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314817234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BAB3915-5E74-127F-2860-AB79B0A10C90}"/>
              </a:ext>
            </a:extLst>
          </p:cNvPr>
          <p:cNvSpPr>
            <a:spLocks noGrp="1"/>
          </p:cNvSpPr>
          <p:nvPr>
            <p:ph type="title"/>
          </p:nvPr>
        </p:nvSpPr>
        <p:spPr>
          <a:xfrm>
            <a:off x="648930" y="629267"/>
            <a:ext cx="9252154" cy="1016654"/>
          </a:xfrm>
        </p:spPr>
        <p:txBody>
          <a:bodyPr>
            <a:normAutofit/>
          </a:bodyPr>
          <a:lstStyle/>
          <a:p>
            <a:r>
              <a:rPr lang="en-GB">
                <a:solidFill>
                  <a:srgbClr val="EBEBEB"/>
                </a:solidFill>
              </a:rPr>
              <a:t>Trade marks</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3A7CC5D2-4263-CF2D-A11C-4A02114D8DDC}"/>
              </a:ext>
            </a:extLst>
          </p:cNvPr>
          <p:cNvSpPr>
            <a:spLocks noGrp="1"/>
          </p:cNvSpPr>
          <p:nvPr>
            <p:ph idx="1"/>
          </p:nvPr>
        </p:nvSpPr>
        <p:spPr>
          <a:xfrm>
            <a:off x="152401" y="2227903"/>
            <a:ext cx="5122606" cy="4630097"/>
          </a:xfrm>
        </p:spPr>
        <p:txBody>
          <a:bodyPr>
            <a:normAutofit/>
          </a:bodyPr>
          <a:lstStyle/>
          <a:p>
            <a:pPr>
              <a:lnSpc>
                <a:spcPct val="90000"/>
              </a:lnSpc>
            </a:pPr>
            <a:r>
              <a:rPr lang="en-GB" b="0" i="0" dirty="0">
                <a:effectLst/>
                <a:latin typeface="Allerta"/>
              </a:rPr>
              <a:t>It is possible that your chosen name – or a name similar to it – has already been registered by another business as a </a:t>
            </a:r>
            <a:r>
              <a:rPr lang="en-GB" b="1" i="0" dirty="0">
                <a:effectLst/>
                <a:latin typeface="Allerta"/>
              </a:rPr>
              <a:t>trade mark</a:t>
            </a:r>
            <a:r>
              <a:rPr lang="en-GB" b="0" i="0" dirty="0">
                <a:effectLst/>
                <a:latin typeface="Allerta"/>
              </a:rPr>
              <a:t>. </a:t>
            </a:r>
          </a:p>
          <a:p>
            <a:pPr>
              <a:lnSpc>
                <a:spcPct val="90000"/>
              </a:lnSpc>
            </a:pPr>
            <a:r>
              <a:rPr lang="en-GB" b="0" i="0" dirty="0">
                <a:effectLst/>
                <a:latin typeface="Allerta"/>
              </a:rPr>
              <a:t>Trade mark law is a complex and specialised area. </a:t>
            </a:r>
          </a:p>
          <a:p>
            <a:pPr>
              <a:lnSpc>
                <a:spcPct val="90000"/>
              </a:lnSpc>
            </a:pPr>
            <a:r>
              <a:rPr lang="en-GB" b="0" i="0" dirty="0">
                <a:effectLst/>
                <a:latin typeface="Allerta"/>
              </a:rPr>
              <a:t>The good news is that it is easy to check whether your chosen name is already in use, by searching the online </a:t>
            </a:r>
            <a:r>
              <a:rPr lang="en-GB" b="1" i="0" dirty="0">
                <a:effectLst/>
                <a:latin typeface="Allerta"/>
              </a:rPr>
              <a:t>trade marks register</a:t>
            </a:r>
            <a:r>
              <a:rPr lang="en-GB" b="0" i="0" dirty="0">
                <a:effectLst/>
                <a:latin typeface="Allerta"/>
              </a:rPr>
              <a:t> maintained by the UK Intellectual Property Office at </a:t>
            </a:r>
            <a:r>
              <a:rPr lang="en-GB" b="0" i="0" u="none" strike="noStrike" dirty="0">
                <a:effectLst/>
                <a:latin typeface="Allerta"/>
                <a:hlinkClick r:id="rId2">
                  <a:extLst>
                    <a:ext uri="{A12FA001-AC4F-418D-AE19-62706E023703}">
                      <ahyp:hlinkClr xmlns:ahyp="http://schemas.microsoft.com/office/drawing/2018/hyperlinkcolor" val="tx"/>
                    </a:ext>
                  </a:extLst>
                </a:hlinkClick>
              </a:rPr>
              <a:t>https://trademarks.ipo.gov.uk/ipo-tmtext</a:t>
            </a:r>
            <a:r>
              <a:rPr lang="en-GB" b="0" i="0" dirty="0">
                <a:effectLst/>
                <a:latin typeface="Allerta"/>
              </a:rPr>
              <a:t>. A search should reveal any identical names, and it should also pick up a lot of similar names.</a:t>
            </a:r>
          </a:p>
          <a:p>
            <a:pPr>
              <a:lnSpc>
                <a:spcPct val="90000"/>
              </a:lnSpc>
            </a:pPr>
            <a:endParaRPr lang="en-GB" sz="1700" dirty="0"/>
          </a:p>
        </p:txBody>
      </p:sp>
      <p:pic>
        <p:nvPicPr>
          <p:cNvPr id="4" name="Picture 3">
            <a:extLst>
              <a:ext uri="{FF2B5EF4-FFF2-40B4-BE49-F238E27FC236}">
                <a16:creationId xmlns:a16="http://schemas.microsoft.com/office/drawing/2014/main" id="{1968269E-85F7-08BA-9ED0-0DD8B4919100}"/>
              </a:ext>
            </a:extLst>
          </p:cNvPr>
          <p:cNvPicPr>
            <a:picLocks noChangeAspect="1"/>
          </p:cNvPicPr>
          <p:nvPr/>
        </p:nvPicPr>
        <p:blipFill>
          <a:blip r:embed="rId3"/>
          <a:stretch>
            <a:fillRect/>
          </a:stretch>
        </p:blipFill>
        <p:spPr>
          <a:xfrm>
            <a:off x="6091916" y="3016383"/>
            <a:ext cx="5451627" cy="2725813"/>
          </a:xfrm>
          <a:prstGeom prst="rect">
            <a:avLst/>
          </a:prstGeom>
          <a:effectLst/>
        </p:spPr>
      </p:pic>
    </p:spTree>
    <p:extLst>
      <p:ext uri="{BB962C8B-B14F-4D97-AF65-F5344CB8AC3E}">
        <p14:creationId xmlns:p14="http://schemas.microsoft.com/office/powerpoint/2010/main" val="290628873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B4F50-9C2D-18C0-DA89-B05E18539F5A}"/>
              </a:ext>
            </a:extLst>
          </p:cNvPr>
          <p:cNvSpPr>
            <a:spLocks noGrp="1"/>
          </p:cNvSpPr>
          <p:nvPr>
            <p:ph type="title"/>
          </p:nvPr>
        </p:nvSpPr>
        <p:spPr/>
        <p:txBody>
          <a:bodyPr/>
          <a:lstStyle/>
          <a:p>
            <a:r>
              <a:rPr lang="en-GB" dirty="0"/>
              <a:t>Passing Off</a:t>
            </a:r>
          </a:p>
        </p:txBody>
      </p:sp>
      <p:sp>
        <p:nvSpPr>
          <p:cNvPr id="3" name="Content Placeholder 2">
            <a:extLst>
              <a:ext uri="{FF2B5EF4-FFF2-40B4-BE49-F238E27FC236}">
                <a16:creationId xmlns:a16="http://schemas.microsoft.com/office/drawing/2014/main" id="{9C3164E8-3B0B-4B73-D861-959A8BC37BBD}"/>
              </a:ext>
            </a:extLst>
          </p:cNvPr>
          <p:cNvSpPr>
            <a:spLocks noGrp="1"/>
          </p:cNvSpPr>
          <p:nvPr>
            <p:ph idx="1"/>
          </p:nvPr>
        </p:nvSpPr>
        <p:spPr>
          <a:xfrm>
            <a:off x="712213" y="1469024"/>
            <a:ext cx="10001691" cy="4195481"/>
          </a:xfrm>
        </p:spPr>
        <p:txBody>
          <a:bodyPr>
            <a:noAutofit/>
          </a:bodyPr>
          <a:lstStyle/>
          <a:p>
            <a:pPr algn="just"/>
            <a:r>
              <a:rPr lang="en-GB" sz="1800" dirty="0"/>
              <a:t>However, another business can prevent you from using a name similar to their own even if they haven’t registered it as a trade mark, using the law of passing off. Essentially, this allows them to prevent another trader from misrepresenting their identity, and confusing customers as a result.</a:t>
            </a:r>
          </a:p>
          <a:p>
            <a:pPr algn="just"/>
            <a:endParaRPr lang="en-GB" sz="1800" dirty="0"/>
          </a:p>
          <a:p>
            <a:pPr algn="just"/>
            <a:r>
              <a:rPr lang="en-GB" sz="1800" dirty="0"/>
              <a:t>This means that a trade mark search cannot guarantee that you will be free to use your chosen business name. You should carry out further searches to make sure that the same name, or a similar name, is not already in use. It’s not hard to think how you could begin such a search – an internet search engine, such as Google, would be a very good place to start. There are also more specialist trade directories which list businesses operating in particular fields. It would be sensible to search directories which might be relevant to your area of business, to check whether your chosen name, or a similar name, is already in use.</a:t>
            </a:r>
          </a:p>
        </p:txBody>
      </p:sp>
    </p:spTree>
    <p:extLst>
      <p:ext uri="{BB962C8B-B14F-4D97-AF65-F5344CB8AC3E}">
        <p14:creationId xmlns:p14="http://schemas.microsoft.com/office/powerpoint/2010/main" val="4119953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B4F0403-22AB-74FC-BCCF-B56648BBCA50}"/>
              </a:ext>
            </a:extLst>
          </p:cNvPr>
          <p:cNvSpPr>
            <a:spLocks noGrp="1"/>
          </p:cNvSpPr>
          <p:nvPr>
            <p:ph type="title"/>
          </p:nvPr>
        </p:nvSpPr>
        <p:spPr>
          <a:xfrm>
            <a:off x="806195" y="804672"/>
            <a:ext cx="3521359" cy="5248656"/>
          </a:xfrm>
        </p:spPr>
        <p:txBody>
          <a:bodyPr anchor="ctr">
            <a:normAutofit/>
          </a:bodyPr>
          <a:lstStyle/>
          <a:p>
            <a:pPr algn="ctr"/>
            <a:r>
              <a:rPr lang="en-GB" dirty="0"/>
              <a:t>Own name</a:t>
            </a:r>
          </a:p>
        </p:txBody>
      </p:sp>
      <p:sp>
        <p:nvSpPr>
          <p:cNvPr id="3" name="Content Placeholder 2">
            <a:extLst>
              <a:ext uri="{FF2B5EF4-FFF2-40B4-BE49-F238E27FC236}">
                <a16:creationId xmlns:a16="http://schemas.microsoft.com/office/drawing/2014/main" id="{74F044FF-0EC6-5CAB-8869-CE7B0C38346C}"/>
              </a:ext>
            </a:extLst>
          </p:cNvPr>
          <p:cNvSpPr>
            <a:spLocks noGrp="1"/>
          </p:cNvSpPr>
          <p:nvPr>
            <p:ph idx="1"/>
          </p:nvPr>
        </p:nvSpPr>
        <p:spPr>
          <a:xfrm>
            <a:off x="4467340" y="804671"/>
            <a:ext cx="6908451" cy="5248657"/>
          </a:xfrm>
        </p:spPr>
        <p:txBody>
          <a:bodyPr anchor="ctr">
            <a:normAutofit/>
          </a:bodyPr>
          <a:lstStyle/>
          <a:p>
            <a:r>
              <a:rPr lang="en-GB" sz="2800" dirty="0"/>
              <a:t>The good news is that a sole trader using their own name should not give rise to any problems with trade marks or passing off, as long as they use their name in good faith. </a:t>
            </a:r>
          </a:p>
          <a:p>
            <a:r>
              <a:rPr lang="en-GB" sz="2800" dirty="0"/>
              <a:t>(An individual who changed their name to the name of an existing business just so as to be able to use that business’s name would not be acting in good faith.)</a:t>
            </a:r>
          </a:p>
        </p:txBody>
      </p:sp>
    </p:spTree>
    <p:extLst>
      <p:ext uri="{BB962C8B-B14F-4D97-AF65-F5344CB8AC3E}">
        <p14:creationId xmlns:p14="http://schemas.microsoft.com/office/powerpoint/2010/main" val="3773140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D6090-36B9-5554-B909-FD30B6E35CCE}"/>
              </a:ext>
            </a:extLst>
          </p:cNvPr>
          <p:cNvSpPr>
            <a:spLocks noGrp="1"/>
          </p:cNvSpPr>
          <p:nvPr>
            <p:ph type="title"/>
          </p:nvPr>
        </p:nvSpPr>
        <p:spPr>
          <a:xfrm>
            <a:off x="5089794" y="144246"/>
            <a:ext cx="5833431" cy="1400530"/>
          </a:xfrm>
        </p:spPr>
        <p:txBody>
          <a:bodyPr>
            <a:normAutofit/>
          </a:bodyPr>
          <a:lstStyle/>
          <a:p>
            <a:r>
              <a:rPr lang="en-GB" sz="3900" dirty="0"/>
              <a:t>Restricted and prohibited names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E402F0A2-7C2E-0062-3679-0F4CA964C7E8}"/>
              </a:ext>
            </a:extLst>
          </p:cNvPr>
          <p:cNvPicPr>
            <a:picLocks noChangeAspect="1"/>
          </p:cNvPicPr>
          <p:nvPr/>
        </p:nvPicPr>
        <p:blipFill rotWithShape="1">
          <a:blip r:embed="rId4"/>
          <a:srcRect l="13778" r="13706"/>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5695ECC-4AFC-3BB5-9944-B9B271087CAC}"/>
              </a:ext>
            </a:extLst>
          </p:cNvPr>
          <p:cNvSpPr>
            <a:spLocks noGrp="1"/>
          </p:cNvSpPr>
          <p:nvPr>
            <p:ph idx="1"/>
          </p:nvPr>
        </p:nvSpPr>
        <p:spPr>
          <a:xfrm>
            <a:off x="5089794" y="1610328"/>
            <a:ext cx="6703763" cy="4696829"/>
          </a:xfrm>
        </p:spPr>
        <p:txBody>
          <a:bodyPr>
            <a:normAutofit/>
          </a:bodyPr>
          <a:lstStyle/>
          <a:p>
            <a:pPr>
              <a:lnSpc>
                <a:spcPct val="90000"/>
              </a:lnSpc>
            </a:pPr>
            <a:r>
              <a:rPr lang="en-GB" sz="2400" b="0" i="0" dirty="0">
                <a:effectLst/>
                <a:latin typeface="Allerta"/>
              </a:rPr>
              <a:t>The statutory rules on restricted and prohibited business names are contained in </a:t>
            </a:r>
            <a:r>
              <a:rPr lang="en-GB" sz="2400" b="1" i="0" dirty="0">
                <a:effectLst/>
                <a:latin typeface="Allerta"/>
              </a:rPr>
              <a:t>ss1192–1198 Companies Act 2006</a:t>
            </a:r>
            <a:r>
              <a:rPr lang="en-GB" sz="2400" b="0" i="0" dirty="0">
                <a:effectLst/>
                <a:latin typeface="Allerta"/>
              </a:rPr>
              <a:t> (</a:t>
            </a:r>
            <a:r>
              <a:rPr lang="en-GB" sz="2400" b="1" i="0" dirty="0">
                <a:effectLst/>
                <a:latin typeface="Allerta"/>
              </a:rPr>
              <a:t>CA 2006</a:t>
            </a:r>
            <a:r>
              <a:rPr lang="en-GB" sz="2400" b="0" i="0" dirty="0">
                <a:effectLst/>
                <a:latin typeface="Allerta"/>
              </a:rPr>
              <a:t>). </a:t>
            </a:r>
          </a:p>
          <a:p>
            <a:pPr>
              <a:lnSpc>
                <a:spcPct val="90000"/>
              </a:lnSpc>
            </a:pPr>
            <a:r>
              <a:rPr lang="en-GB" sz="2400" b="0" i="0" dirty="0">
                <a:effectLst/>
                <a:latin typeface="Allerta"/>
              </a:rPr>
              <a:t>These rules apply to all business, and not just companies. </a:t>
            </a:r>
          </a:p>
          <a:p>
            <a:pPr>
              <a:lnSpc>
                <a:spcPct val="90000"/>
              </a:lnSpc>
            </a:pPr>
            <a:r>
              <a:rPr lang="en-GB" sz="2400" b="0" i="0" dirty="0">
                <a:effectLst/>
                <a:latin typeface="Allerta"/>
              </a:rPr>
              <a:t>The first, important, point to note about these rules is that </a:t>
            </a:r>
            <a:r>
              <a:rPr lang="en-GB" sz="2400" b="1" i="0" dirty="0">
                <a:effectLst/>
                <a:latin typeface="Allerta"/>
              </a:rPr>
              <a:t>s1192</a:t>
            </a:r>
            <a:r>
              <a:rPr lang="en-GB" sz="2400" b="0" i="0" dirty="0">
                <a:effectLst/>
                <a:latin typeface="Allerta"/>
              </a:rPr>
              <a:t> begins by saying where the rules do not apply. </a:t>
            </a:r>
          </a:p>
          <a:p>
            <a:pPr>
              <a:lnSpc>
                <a:spcPct val="90000"/>
              </a:lnSpc>
            </a:pPr>
            <a:r>
              <a:rPr lang="en-GB" sz="2400" b="1" i="0" dirty="0">
                <a:effectLst/>
                <a:latin typeface="Allerta"/>
              </a:rPr>
              <a:t>They don’t apply to an individual trading under a name consisting of their surname, or their surname with their forenames or the initial or initials of their forenames.</a:t>
            </a:r>
          </a:p>
          <a:p>
            <a:pPr>
              <a:lnSpc>
                <a:spcPct val="90000"/>
              </a:lnSpc>
            </a:pPr>
            <a:endParaRPr lang="en-GB" sz="1900" dirty="0"/>
          </a:p>
        </p:txBody>
      </p:sp>
    </p:spTree>
    <p:extLst>
      <p:ext uri="{BB962C8B-B14F-4D97-AF65-F5344CB8AC3E}">
        <p14:creationId xmlns:p14="http://schemas.microsoft.com/office/powerpoint/2010/main" val="1517282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E453-5FE2-33C8-C85A-04EAD2286D3D}"/>
              </a:ext>
            </a:extLst>
          </p:cNvPr>
          <p:cNvSpPr>
            <a:spLocks noGrp="1"/>
          </p:cNvSpPr>
          <p:nvPr>
            <p:ph type="title"/>
          </p:nvPr>
        </p:nvSpPr>
        <p:spPr/>
        <p:txBody>
          <a:bodyPr/>
          <a:lstStyle/>
          <a:p>
            <a:r>
              <a:rPr lang="en-GB" dirty="0"/>
              <a:t>The rules prohibit: </a:t>
            </a:r>
          </a:p>
        </p:txBody>
      </p:sp>
      <p:sp>
        <p:nvSpPr>
          <p:cNvPr id="3" name="Content Placeholder 2">
            <a:extLst>
              <a:ext uri="{FF2B5EF4-FFF2-40B4-BE49-F238E27FC236}">
                <a16:creationId xmlns:a16="http://schemas.microsoft.com/office/drawing/2014/main" id="{373A1883-1111-8B89-3906-2D93138A66D5}"/>
              </a:ext>
            </a:extLst>
          </p:cNvPr>
          <p:cNvSpPr>
            <a:spLocks noGrp="1"/>
          </p:cNvSpPr>
          <p:nvPr>
            <p:ph idx="1"/>
          </p:nvPr>
        </p:nvSpPr>
        <p:spPr>
          <a:xfrm>
            <a:off x="684671" y="1331259"/>
            <a:ext cx="8946541" cy="4195481"/>
          </a:xfrm>
        </p:spPr>
        <p:txBody>
          <a:bodyPr>
            <a:normAutofit lnSpcReduction="10000"/>
          </a:bodyPr>
          <a:lstStyle/>
          <a:p>
            <a:r>
              <a:rPr lang="en-GB" sz="2800" dirty="0"/>
              <a:t>s1193: use without permission of a name likely to give the impression that the business is connected with the government, including any of the devolved governments in Scotland, Wales or Northern Ireland, or a local authority, or a public authority listed in the Company, Limited Liability Partnership and Business Names (Names and Trading Disclosures) Regulations 2015. Permission to use such a name can be given by the Department for Business and Trade;</a:t>
            </a:r>
          </a:p>
        </p:txBody>
      </p:sp>
    </p:spTree>
    <p:extLst>
      <p:ext uri="{BB962C8B-B14F-4D97-AF65-F5344CB8AC3E}">
        <p14:creationId xmlns:p14="http://schemas.microsoft.com/office/powerpoint/2010/main" val="229590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BFF64-F9E0-DFBD-D7F8-888FD422EBF0}"/>
              </a:ext>
            </a:extLst>
          </p:cNvPr>
          <p:cNvSpPr>
            <a:spLocks noGrp="1"/>
          </p:cNvSpPr>
          <p:nvPr>
            <p:ph type="title"/>
          </p:nvPr>
        </p:nvSpPr>
        <p:spPr>
          <a:xfrm>
            <a:off x="646111" y="452718"/>
            <a:ext cx="9404723" cy="907865"/>
          </a:xfrm>
        </p:spPr>
        <p:txBody>
          <a:bodyPr/>
          <a:lstStyle/>
          <a:p>
            <a:r>
              <a:rPr lang="en-GB" dirty="0"/>
              <a:t> and prohibit….</a:t>
            </a:r>
          </a:p>
        </p:txBody>
      </p:sp>
      <p:sp>
        <p:nvSpPr>
          <p:cNvPr id="3" name="Content Placeholder 2">
            <a:extLst>
              <a:ext uri="{FF2B5EF4-FFF2-40B4-BE49-F238E27FC236}">
                <a16:creationId xmlns:a16="http://schemas.microsoft.com/office/drawing/2014/main" id="{43C085B7-2889-268F-081E-9A15992DEB51}"/>
              </a:ext>
            </a:extLst>
          </p:cNvPr>
          <p:cNvSpPr>
            <a:spLocks noGrp="1"/>
          </p:cNvSpPr>
          <p:nvPr>
            <p:ph idx="1"/>
          </p:nvPr>
        </p:nvSpPr>
        <p:spPr>
          <a:xfrm>
            <a:off x="453316" y="1331259"/>
            <a:ext cx="10794906" cy="4865729"/>
          </a:xfrm>
        </p:spPr>
        <p:txBody>
          <a:bodyPr>
            <a:normAutofit/>
          </a:bodyPr>
          <a:lstStyle/>
          <a:p>
            <a:pPr algn="just">
              <a:buFont typeface="Arial" panose="020B0604020202020204" pitchFamily="34" charset="0"/>
              <a:buChar char="•"/>
            </a:pPr>
            <a:r>
              <a:rPr lang="en-GB" sz="2800" b="1" i="0" dirty="0">
                <a:effectLst/>
                <a:latin typeface="Allerta"/>
              </a:rPr>
              <a:t>s1194</a:t>
            </a:r>
            <a:r>
              <a:rPr lang="en-GB" sz="2800" b="0" i="0" dirty="0">
                <a:effectLst/>
                <a:latin typeface="Allerta"/>
              </a:rPr>
              <a:t>: use without permission of certain “sensitive” names specified in the </a:t>
            </a:r>
            <a:r>
              <a:rPr lang="en-GB" sz="2800" b="1" i="0" dirty="0">
                <a:effectLst/>
                <a:latin typeface="Allerta"/>
              </a:rPr>
              <a:t>Company, Limited Liability Partnership and Business Names (Sensitive Words and Expressions) Regulations 2014</a:t>
            </a:r>
            <a:r>
              <a:rPr lang="en-GB" sz="2800" b="0" i="0" dirty="0">
                <a:effectLst/>
                <a:latin typeface="Allerta"/>
              </a:rPr>
              <a:t>. </a:t>
            </a:r>
          </a:p>
          <a:p>
            <a:pPr algn="just">
              <a:buFont typeface="Arial" panose="020B0604020202020204" pitchFamily="34" charset="0"/>
              <a:buChar char="•"/>
            </a:pPr>
            <a:r>
              <a:rPr lang="en-GB" sz="2800" b="0" i="0" dirty="0">
                <a:effectLst/>
                <a:latin typeface="Allerta"/>
              </a:rPr>
              <a:t>These include names which may convey a connection with a geographical area, such as “United Kingdom”, or “British”, and also “Swansea”. </a:t>
            </a:r>
          </a:p>
          <a:p>
            <a:pPr algn="just">
              <a:buFont typeface="Arial" panose="020B0604020202020204" pitchFamily="34" charset="0"/>
              <a:buChar char="•"/>
            </a:pPr>
            <a:r>
              <a:rPr lang="en-GB" sz="2800" b="0" i="0" dirty="0">
                <a:effectLst/>
                <a:latin typeface="Allerta"/>
              </a:rPr>
              <a:t>They also include names indicating a certain status, or a regulated profession, such as “Charity”, or “Police”, or “Nursing”. </a:t>
            </a:r>
          </a:p>
          <a:p>
            <a:pPr algn="just">
              <a:buFont typeface="Arial" panose="020B0604020202020204" pitchFamily="34" charset="0"/>
              <a:buChar char="•"/>
            </a:pPr>
            <a:r>
              <a:rPr lang="en-GB" sz="2800" b="0" i="0" dirty="0">
                <a:effectLst/>
                <a:latin typeface="Allerta"/>
              </a:rPr>
              <a:t>The regulations specify whose permission must be sought in order to use each name.</a:t>
            </a:r>
          </a:p>
          <a:p>
            <a:endParaRPr lang="en-GB" dirty="0"/>
          </a:p>
        </p:txBody>
      </p:sp>
    </p:spTree>
    <p:extLst>
      <p:ext uri="{BB962C8B-B14F-4D97-AF65-F5344CB8AC3E}">
        <p14:creationId xmlns:p14="http://schemas.microsoft.com/office/powerpoint/2010/main" val="423887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F3522-3D7C-D481-2D06-0CA8925DF676}"/>
              </a:ext>
            </a:extLst>
          </p:cNvPr>
          <p:cNvSpPr>
            <a:spLocks noGrp="1"/>
          </p:cNvSpPr>
          <p:nvPr>
            <p:ph type="title"/>
          </p:nvPr>
        </p:nvSpPr>
        <p:spPr/>
        <p:txBody>
          <a:bodyPr/>
          <a:lstStyle/>
          <a:p>
            <a:r>
              <a:rPr lang="en-GB" dirty="0"/>
              <a:t>.. and prohibit…</a:t>
            </a:r>
          </a:p>
        </p:txBody>
      </p:sp>
      <p:sp>
        <p:nvSpPr>
          <p:cNvPr id="3" name="Content Placeholder 2">
            <a:extLst>
              <a:ext uri="{FF2B5EF4-FFF2-40B4-BE49-F238E27FC236}">
                <a16:creationId xmlns:a16="http://schemas.microsoft.com/office/drawing/2014/main" id="{522A6B44-606D-271C-4FB8-F7D9716EB253}"/>
              </a:ext>
            </a:extLst>
          </p:cNvPr>
          <p:cNvSpPr>
            <a:spLocks noGrp="1"/>
          </p:cNvSpPr>
          <p:nvPr>
            <p:ph idx="1"/>
          </p:nvPr>
        </p:nvSpPr>
        <p:spPr>
          <a:xfrm>
            <a:off x="563485" y="1413940"/>
            <a:ext cx="9985166" cy="4195481"/>
          </a:xfrm>
        </p:spPr>
        <p:txBody>
          <a:bodyPr/>
          <a:lstStyle/>
          <a:p>
            <a:r>
              <a:rPr lang="en-GB" sz="3200" b="1" i="0" dirty="0">
                <a:effectLst/>
                <a:latin typeface="Allerta"/>
              </a:rPr>
              <a:t>s1198</a:t>
            </a:r>
            <a:r>
              <a:rPr lang="en-GB" sz="3200" b="0" i="0" dirty="0">
                <a:effectLst/>
                <a:latin typeface="Allerta"/>
              </a:rPr>
              <a:t>: use of a name which gives an indication of the nature of the business which is so misleading as to cause harm to the public. </a:t>
            </a:r>
          </a:p>
          <a:p>
            <a:r>
              <a:rPr lang="en-GB" sz="3200" b="0" i="0" dirty="0">
                <a:effectLst/>
                <a:latin typeface="Allerta"/>
              </a:rPr>
              <a:t>So for example a business calling itself “Cheap Loans for All” is likely to be committing an offence (unless the description happens to be true).</a:t>
            </a:r>
          </a:p>
          <a:p>
            <a:endParaRPr lang="en-GB" dirty="0"/>
          </a:p>
        </p:txBody>
      </p:sp>
    </p:spTree>
    <p:extLst>
      <p:ext uri="{BB962C8B-B14F-4D97-AF65-F5344CB8AC3E}">
        <p14:creationId xmlns:p14="http://schemas.microsoft.com/office/powerpoint/2010/main" val="179476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FB21529-3C12-BAC2-4200-DC2212E86756}"/>
              </a:ext>
            </a:extLst>
          </p:cNvPr>
          <p:cNvSpPr>
            <a:spLocks noGrp="1"/>
          </p:cNvSpPr>
          <p:nvPr>
            <p:ph type="title"/>
          </p:nvPr>
        </p:nvSpPr>
        <p:spPr>
          <a:xfrm>
            <a:off x="648930" y="629267"/>
            <a:ext cx="9252154" cy="1016654"/>
          </a:xfrm>
        </p:spPr>
        <p:txBody>
          <a:bodyPr>
            <a:normAutofit/>
          </a:bodyPr>
          <a:lstStyle/>
          <a:p>
            <a:r>
              <a:rPr lang="en-GB">
                <a:solidFill>
                  <a:srgbClr val="EBEBEB"/>
                </a:solidFill>
              </a:rPr>
              <a:t>Other matters </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5333B0D2-53DD-653C-9FA7-63DBDB544F7E}"/>
              </a:ext>
            </a:extLst>
          </p:cNvPr>
          <p:cNvGraphicFramePr>
            <a:graphicFrameLocks noGrp="1"/>
          </p:cNvGraphicFramePr>
          <p:nvPr>
            <p:ph idx="1"/>
            <p:extLst>
              <p:ext uri="{D42A27DB-BD31-4B8C-83A1-F6EECF244321}">
                <p14:modId xmlns:p14="http://schemas.microsoft.com/office/powerpoint/2010/main" val="415432935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9837030"/>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0FCC5485-6E60-9780-A818-F73169F6D309}"/>
              </a:ext>
            </a:extLst>
          </p:cNvPr>
          <p:cNvPicPr>
            <a:picLocks noChangeAspect="1"/>
          </p:cNvPicPr>
          <p:nvPr/>
        </p:nvPicPr>
        <p:blipFill>
          <a:blip r:embed="rId7"/>
          <a:stretch>
            <a:fillRect/>
          </a:stretch>
        </p:blipFill>
        <p:spPr>
          <a:xfrm>
            <a:off x="635458" y="1552715"/>
            <a:ext cx="9150807" cy="2379209"/>
          </a:xfrm>
          <a:prstGeom prst="rect">
            <a:avLst/>
          </a:prstGeom>
          <a:effectLst/>
        </p:spPr>
      </p:pic>
      <p:sp>
        <p:nvSpPr>
          <p:cNvPr id="28" name="Freeform: Shape 2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601E7-3A08-CF4C-D457-9C1BAC30293B}"/>
              </a:ext>
            </a:extLst>
          </p:cNvPr>
          <p:cNvSpPr>
            <a:spLocks noGrp="1"/>
          </p:cNvSpPr>
          <p:nvPr>
            <p:ph type="title"/>
          </p:nvPr>
        </p:nvSpPr>
        <p:spPr>
          <a:xfrm>
            <a:off x="636916" y="4854346"/>
            <a:ext cx="9149350" cy="868026"/>
          </a:xfrm>
        </p:spPr>
        <p:txBody>
          <a:bodyPr vert="horz" lIns="91440" tIns="45720" rIns="91440" bIns="45720" rtlCol="0" anchor="b">
            <a:normAutofit/>
          </a:bodyPr>
          <a:lstStyle/>
          <a:p>
            <a:r>
              <a:rPr lang="en-US" sz="4800" b="0" i="0" kern="1200">
                <a:solidFill>
                  <a:srgbClr val="EBEBEB"/>
                </a:solidFill>
                <a:latin typeface="+mj-lt"/>
                <a:ea typeface="+mj-ea"/>
                <a:cs typeface="+mj-cs"/>
              </a:rPr>
              <a:t>Knowledge Check</a:t>
            </a:r>
          </a:p>
        </p:txBody>
      </p:sp>
    </p:spTree>
    <p:extLst>
      <p:ext uri="{BB962C8B-B14F-4D97-AF65-F5344CB8AC3E}">
        <p14:creationId xmlns:p14="http://schemas.microsoft.com/office/powerpoint/2010/main" val="1684794224"/>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3313"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912D10EB-E60A-F49F-F3A0-3BCBDF426C1F}"/>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rPr>
              <a:t>Summary – Sole Trader</a:t>
            </a:r>
          </a:p>
        </p:txBody>
      </p:sp>
      <p:sp>
        <p:nvSpPr>
          <p:cNvPr id="3" name="Content Placeholder 2">
            <a:extLst>
              <a:ext uri="{FF2B5EF4-FFF2-40B4-BE49-F238E27FC236}">
                <a16:creationId xmlns:a16="http://schemas.microsoft.com/office/drawing/2014/main" id="{BDD6E8A3-7EF6-D659-5F3A-098773164FCE}"/>
              </a:ext>
            </a:extLst>
          </p:cNvPr>
          <p:cNvSpPr>
            <a:spLocks noGrp="1"/>
          </p:cNvSpPr>
          <p:nvPr>
            <p:ph idx="1"/>
          </p:nvPr>
        </p:nvSpPr>
        <p:spPr>
          <a:xfrm>
            <a:off x="5101999" y="690880"/>
            <a:ext cx="4947854" cy="5557519"/>
          </a:xfrm>
        </p:spPr>
        <p:txBody>
          <a:bodyPr anchor="ctr">
            <a:normAutofit fontScale="92500" lnSpcReduction="10000"/>
          </a:bodyPr>
          <a:lstStyle/>
          <a:p>
            <a:pPr>
              <a:lnSpc>
                <a:spcPct val="90000"/>
              </a:lnSpc>
            </a:pPr>
            <a:r>
              <a:rPr lang="en-GB" sz="1400" dirty="0"/>
              <a:t>(1)   The first consideration for a sole trader is how they will finance their business. They are likely to need loan finance, in which case they will need to think about the interest payable and how and when the loan will be repaid, and also whether any security will be required.</a:t>
            </a:r>
          </a:p>
          <a:p>
            <a:pPr>
              <a:lnSpc>
                <a:spcPct val="90000"/>
              </a:lnSpc>
            </a:pPr>
            <a:endParaRPr lang="en-GB" sz="1400" dirty="0"/>
          </a:p>
          <a:p>
            <a:pPr>
              <a:lnSpc>
                <a:spcPct val="90000"/>
              </a:lnSpc>
            </a:pPr>
            <a:r>
              <a:rPr lang="en-GB" sz="1400" dirty="0"/>
              <a:t>(2)   A sole trader will need to register with HMRC for self-assessment for income tax and national insurance, and also value added tax.</a:t>
            </a:r>
          </a:p>
          <a:p>
            <a:pPr>
              <a:lnSpc>
                <a:spcPct val="90000"/>
              </a:lnSpc>
            </a:pPr>
            <a:endParaRPr lang="en-GB" sz="1400" dirty="0"/>
          </a:p>
          <a:p>
            <a:pPr>
              <a:lnSpc>
                <a:spcPct val="90000"/>
              </a:lnSpc>
            </a:pPr>
            <a:r>
              <a:rPr lang="en-GB" sz="1400" dirty="0"/>
              <a:t>(3)   A sole trader will probably want to appoint an accountant.</a:t>
            </a:r>
          </a:p>
          <a:p>
            <a:pPr>
              <a:lnSpc>
                <a:spcPct val="90000"/>
              </a:lnSpc>
            </a:pPr>
            <a:endParaRPr lang="en-GB" sz="1400" dirty="0"/>
          </a:p>
          <a:p>
            <a:pPr>
              <a:lnSpc>
                <a:spcPct val="90000"/>
              </a:lnSpc>
            </a:pPr>
            <a:r>
              <a:rPr lang="en-GB" sz="1400" dirty="0"/>
              <a:t>(4)   A sole trader may wish to set up a separate business bank account.</a:t>
            </a:r>
          </a:p>
          <a:p>
            <a:pPr>
              <a:lnSpc>
                <a:spcPct val="90000"/>
              </a:lnSpc>
            </a:pPr>
            <a:endParaRPr lang="en-GB" sz="1400" dirty="0"/>
          </a:p>
          <a:p>
            <a:pPr>
              <a:lnSpc>
                <a:spcPct val="90000"/>
              </a:lnSpc>
            </a:pPr>
            <a:r>
              <a:rPr lang="en-GB" sz="1400" dirty="0"/>
              <a:t>(5)   A sole trader will need to think about their choice of business name. They need to consider both the risk of trade mark infringement and passing off, and also the statutory restrictions on choice of business name.</a:t>
            </a:r>
          </a:p>
          <a:p>
            <a:pPr>
              <a:lnSpc>
                <a:spcPct val="90000"/>
              </a:lnSpc>
            </a:pPr>
            <a:endParaRPr lang="en-GB" sz="1400" dirty="0"/>
          </a:p>
          <a:p>
            <a:pPr>
              <a:lnSpc>
                <a:spcPct val="90000"/>
              </a:lnSpc>
            </a:pPr>
            <a:r>
              <a:rPr lang="en-GB" sz="1400" dirty="0"/>
              <a:t>(6)   A sole trader with one or more employees will need to comply with employment law. They will also need to register as an employee for PAYE purposes.</a:t>
            </a:r>
          </a:p>
        </p:txBody>
      </p:sp>
    </p:spTree>
    <p:extLst>
      <p:ext uri="{BB962C8B-B14F-4D97-AF65-F5344CB8AC3E}">
        <p14:creationId xmlns:p14="http://schemas.microsoft.com/office/powerpoint/2010/main" val="1674171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29548B-E92A-C262-D68B-31018B5D4C09}"/>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3313"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918EB422-D62A-1CD9-AACE-795D03C8EAB1}"/>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rPr>
              <a:t>Summary – Sole Trader</a:t>
            </a:r>
          </a:p>
        </p:txBody>
      </p:sp>
      <p:sp>
        <p:nvSpPr>
          <p:cNvPr id="3" name="Content Placeholder 2">
            <a:extLst>
              <a:ext uri="{FF2B5EF4-FFF2-40B4-BE49-F238E27FC236}">
                <a16:creationId xmlns:a16="http://schemas.microsoft.com/office/drawing/2014/main" id="{D1B57F77-EB0C-DE72-7BF8-BE0F51B1051D}"/>
              </a:ext>
            </a:extLst>
          </p:cNvPr>
          <p:cNvSpPr>
            <a:spLocks noGrp="1"/>
          </p:cNvSpPr>
          <p:nvPr>
            <p:ph idx="1"/>
          </p:nvPr>
        </p:nvSpPr>
        <p:spPr>
          <a:xfrm>
            <a:off x="5101999" y="690880"/>
            <a:ext cx="4947854" cy="5557519"/>
          </a:xfrm>
        </p:spPr>
        <p:txBody>
          <a:bodyPr anchor="ctr">
            <a:normAutofit lnSpcReduction="10000"/>
          </a:bodyPr>
          <a:lstStyle/>
          <a:p>
            <a:pPr>
              <a:lnSpc>
                <a:spcPct val="90000"/>
              </a:lnSpc>
            </a:pPr>
            <a:endParaRPr lang="en-GB" sz="1400" dirty="0"/>
          </a:p>
          <a:p>
            <a:pPr>
              <a:lnSpc>
                <a:spcPct val="90000"/>
              </a:lnSpc>
            </a:pPr>
            <a:r>
              <a:rPr lang="en-GB" sz="1400" dirty="0"/>
              <a:t>(7)   A sole trader should take out employer’s liability insurance and any other necessary insurance, particularly buildings insurance and liability insurance.</a:t>
            </a:r>
          </a:p>
          <a:p>
            <a:pPr>
              <a:lnSpc>
                <a:spcPct val="90000"/>
              </a:lnSpc>
            </a:pPr>
            <a:endParaRPr lang="en-GB" sz="1400" dirty="0"/>
          </a:p>
          <a:p>
            <a:pPr>
              <a:lnSpc>
                <a:spcPct val="90000"/>
              </a:lnSpc>
            </a:pPr>
            <a:r>
              <a:rPr lang="en-GB" sz="1400" dirty="0"/>
              <a:t>(8)   A sole trader will almost certainly need to have regard to data protection law. This will probably require preparation of a privacy notice, and also registration with the Information Commissioner’s Office.</a:t>
            </a:r>
          </a:p>
          <a:p>
            <a:pPr>
              <a:lnSpc>
                <a:spcPct val="90000"/>
              </a:lnSpc>
            </a:pPr>
            <a:endParaRPr lang="en-GB" sz="1400" dirty="0"/>
          </a:p>
          <a:p>
            <a:pPr>
              <a:lnSpc>
                <a:spcPct val="90000"/>
              </a:lnSpc>
            </a:pPr>
            <a:r>
              <a:rPr lang="en-GB" sz="1400" dirty="0"/>
              <a:t>(9)   A sole trader will need to consider whether planning permission is required for their proposed use of their premises, and also whether their business requires any sort of environmental permit.</a:t>
            </a:r>
          </a:p>
          <a:p>
            <a:pPr>
              <a:lnSpc>
                <a:spcPct val="90000"/>
              </a:lnSpc>
            </a:pPr>
            <a:endParaRPr lang="en-GB" sz="1400" dirty="0"/>
          </a:p>
          <a:p>
            <a:pPr>
              <a:lnSpc>
                <a:spcPct val="90000"/>
              </a:lnSpc>
            </a:pPr>
            <a:r>
              <a:rPr lang="en-GB" sz="1400" dirty="0"/>
              <a:t>(10) A sole trader should consider whether they should take any action to protect their intellectual property rights.</a:t>
            </a:r>
          </a:p>
          <a:p>
            <a:pPr>
              <a:lnSpc>
                <a:spcPct val="90000"/>
              </a:lnSpc>
            </a:pPr>
            <a:endParaRPr lang="en-GB" sz="1400" dirty="0"/>
          </a:p>
          <a:p>
            <a:pPr>
              <a:lnSpc>
                <a:spcPct val="90000"/>
              </a:lnSpc>
            </a:pPr>
            <a:r>
              <a:rPr lang="en-GB" sz="1400" dirty="0"/>
              <a:t>(11) A sole trader may wish to prepare standard terms and conditions of business to form part of their contracts with their customers.</a:t>
            </a:r>
          </a:p>
          <a:p>
            <a:pPr>
              <a:lnSpc>
                <a:spcPct val="90000"/>
              </a:lnSpc>
            </a:pPr>
            <a:endParaRPr lang="en-GB" sz="1400" dirty="0"/>
          </a:p>
        </p:txBody>
      </p:sp>
    </p:spTree>
    <p:extLst>
      <p:ext uri="{BB962C8B-B14F-4D97-AF65-F5344CB8AC3E}">
        <p14:creationId xmlns:p14="http://schemas.microsoft.com/office/powerpoint/2010/main" val="2374970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2937D191-13D4-4D46-AA31-AA8157D3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B796756-8CDE-44C7-BF60-022DF3B3A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502A146-6461-45FE-B52F-8F9B510D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CB0CCA1-9971-D4D5-306A-A25760F28EF6}"/>
              </a:ext>
            </a:extLst>
          </p:cNvPr>
          <p:cNvPicPr>
            <a:picLocks noGrp="1" noChangeAspect="1"/>
          </p:cNvPicPr>
          <p:nvPr>
            <p:ph idx="1"/>
          </p:nvPr>
        </p:nvPicPr>
        <p:blipFill>
          <a:blip r:embed="rId7"/>
          <a:stretch>
            <a:fillRect/>
          </a:stretch>
        </p:blipFill>
        <p:spPr>
          <a:xfrm>
            <a:off x="1158129" y="1163639"/>
            <a:ext cx="9049150" cy="4524575"/>
          </a:xfrm>
          <a:prstGeom prst="rect">
            <a:avLst/>
          </a:prstGeom>
        </p:spPr>
      </p:pic>
      <p:sp>
        <p:nvSpPr>
          <p:cNvPr id="27" name="Rectangle 26">
            <a:extLst>
              <a:ext uri="{FF2B5EF4-FFF2-40B4-BE49-F238E27FC236}">
                <a16:creationId xmlns:a16="http://schemas.microsoft.com/office/drawing/2014/main" id="{95A115E8-EE09-4F41-9329-56DEEE8AB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00182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C34B4-75BA-9188-4E5E-7B543A155EF1}"/>
              </a:ext>
            </a:extLst>
          </p:cNvPr>
          <p:cNvSpPr>
            <a:spLocks noGrp="1"/>
          </p:cNvSpPr>
          <p:nvPr>
            <p:ph type="title"/>
          </p:nvPr>
        </p:nvSpPr>
        <p:spPr/>
        <p:txBody>
          <a:bodyPr/>
          <a:lstStyle/>
          <a:p>
            <a:r>
              <a:rPr lang="en-GB" dirty="0"/>
              <a:t>Introduction - Partnership </a:t>
            </a:r>
          </a:p>
        </p:txBody>
      </p:sp>
      <p:sp>
        <p:nvSpPr>
          <p:cNvPr id="3" name="Content Placeholder 2">
            <a:extLst>
              <a:ext uri="{FF2B5EF4-FFF2-40B4-BE49-F238E27FC236}">
                <a16:creationId xmlns:a16="http://schemas.microsoft.com/office/drawing/2014/main" id="{9D63C3CE-1191-F70B-38E6-3D8CA6478129}"/>
              </a:ext>
            </a:extLst>
          </p:cNvPr>
          <p:cNvSpPr>
            <a:spLocks noGrp="1"/>
          </p:cNvSpPr>
          <p:nvPr>
            <p:ph idx="1"/>
          </p:nvPr>
        </p:nvSpPr>
        <p:spPr/>
        <p:txBody>
          <a:bodyPr>
            <a:normAutofit lnSpcReduction="10000"/>
          </a:bodyPr>
          <a:lstStyle/>
          <a:p>
            <a:r>
              <a:rPr lang="en-GB" dirty="0"/>
              <a:t>This will emphasise that an ordinary, or general, partnership is formed automatically when the statutory definition is met. While the Partnership Act 1890 (PA 1890) provides implied terms for these arrangements, the text highlights the importance of advising clients to enter into an express, written partnership agreement to override these defaults and provide clarity.</a:t>
            </a:r>
          </a:p>
          <a:p>
            <a:r>
              <a:rPr lang="en-GB" dirty="0"/>
              <a:t>The chapter focuses on drafting these agreements and notes that many considerations when starting a partnership—such as those discussed for sole traders—are similar. </a:t>
            </a:r>
          </a:p>
          <a:p>
            <a:r>
              <a:rPr lang="en-GB" dirty="0"/>
              <a:t>Key differences include the process for tax registration, which requires nominating a partner to handle partnership-level returns, and the procedure for converting an existing sole trader’s business into a partnership. </a:t>
            </a:r>
          </a:p>
          <a:p>
            <a:endParaRPr lang="en-GB" dirty="0"/>
          </a:p>
        </p:txBody>
      </p:sp>
    </p:spTree>
    <p:extLst>
      <p:ext uri="{BB962C8B-B14F-4D97-AF65-F5344CB8AC3E}">
        <p14:creationId xmlns:p14="http://schemas.microsoft.com/office/powerpoint/2010/main" val="28819437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F1B98041-84B1-BD31-FA7D-E010EAEFDE00}"/>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Partnership</a:t>
            </a:r>
          </a:p>
        </p:txBody>
      </p:sp>
      <p:sp>
        <p:nvSpPr>
          <p:cNvPr id="3" name="Content Placeholder 2">
            <a:extLst>
              <a:ext uri="{FF2B5EF4-FFF2-40B4-BE49-F238E27FC236}">
                <a16:creationId xmlns:a16="http://schemas.microsoft.com/office/drawing/2014/main" id="{AC57453C-07F0-F87B-D337-4A1DED050C8E}"/>
              </a:ext>
            </a:extLst>
          </p:cNvPr>
          <p:cNvSpPr>
            <a:spLocks noGrp="1"/>
          </p:cNvSpPr>
          <p:nvPr>
            <p:ph idx="1"/>
          </p:nvPr>
        </p:nvSpPr>
        <p:spPr>
          <a:xfrm>
            <a:off x="239152" y="2603229"/>
            <a:ext cx="11844996" cy="4008585"/>
          </a:xfrm>
        </p:spPr>
        <p:txBody>
          <a:bodyPr>
            <a:normAutofit/>
          </a:bodyPr>
          <a:lstStyle/>
          <a:p>
            <a:pPr>
              <a:lnSpc>
                <a:spcPct val="90000"/>
              </a:lnSpc>
            </a:pPr>
            <a:r>
              <a:rPr lang="en-GB" sz="1200" dirty="0"/>
              <a:t>Partnership to be discussed here is not to be confused with an Limited Liability Partnership (LLP). An LLP is a company and a hybrid of a partnership and a company.</a:t>
            </a:r>
          </a:p>
          <a:p>
            <a:pPr>
              <a:lnSpc>
                <a:spcPct val="90000"/>
              </a:lnSpc>
            </a:pPr>
            <a:endParaRPr lang="en-GB" sz="1200" dirty="0"/>
          </a:p>
          <a:p>
            <a:pPr>
              <a:lnSpc>
                <a:spcPct val="90000"/>
              </a:lnSpc>
            </a:pPr>
            <a:r>
              <a:rPr lang="en-GB" sz="1200" dirty="0"/>
              <a:t>First of all looking at traditional type of partnerships, used for running a commercial venture or an accountancy practice, a solicitors practice.</a:t>
            </a:r>
          </a:p>
          <a:p>
            <a:pPr>
              <a:lnSpc>
                <a:spcPct val="90000"/>
              </a:lnSpc>
            </a:pPr>
            <a:endParaRPr lang="en-GB" sz="1200" dirty="0"/>
          </a:p>
          <a:p>
            <a:pPr>
              <a:lnSpc>
                <a:spcPct val="90000"/>
              </a:lnSpc>
            </a:pPr>
            <a:r>
              <a:rPr lang="en-GB" sz="1200" dirty="0"/>
              <a:t>Under S1 Partnership Act it is a venture of one or more parties with a view to making a profit. </a:t>
            </a:r>
          </a:p>
          <a:p>
            <a:pPr>
              <a:lnSpc>
                <a:spcPct val="90000"/>
              </a:lnSpc>
            </a:pPr>
            <a:endParaRPr lang="en-GB" sz="1200" dirty="0"/>
          </a:p>
          <a:p>
            <a:pPr>
              <a:lnSpc>
                <a:spcPct val="90000"/>
              </a:lnSpc>
            </a:pPr>
            <a:r>
              <a:rPr lang="en-GB" sz="1200" dirty="0"/>
              <a:t>Why the written agreement? Certain important terms when you run an ordinary partnership, one is the start date. This is because partnerships can be for an indeterminate length of term or for a certain length of time. They can be for the purpose of a particular venture. Once the venture is concluded, the partnership will dissolve.</a:t>
            </a:r>
          </a:p>
          <a:p>
            <a:pPr>
              <a:lnSpc>
                <a:spcPct val="90000"/>
              </a:lnSpc>
            </a:pPr>
            <a:endParaRPr lang="en-GB" sz="1200" dirty="0"/>
          </a:p>
          <a:p>
            <a:pPr>
              <a:lnSpc>
                <a:spcPct val="90000"/>
              </a:lnSpc>
            </a:pPr>
            <a:r>
              <a:rPr lang="en-GB" sz="1200" dirty="0"/>
              <a:t>Partnership is important with regards to start date, original partners at the start date and then later, someone new may come into the partnership and/or someone may leave and therefore, the terms and conditions need to have a starting date so the people who join/leave will know they are entering an agreement that was decided at a particular time.</a:t>
            </a:r>
          </a:p>
          <a:p>
            <a:pPr>
              <a:lnSpc>
                <a:spcPct val="90000"/>
              </a:lnSpc>
            </a:pPr>
            <a:endParaRPr lang="en-GB" sz="1200" dirty="0"/>
          </a:p>
          <a:p>
            <a:pPr>
              <a:lnSpc>
                <a:spcPct val="90000"/>
              </a:lnSpc>
            </a:pPr>
            <a:r>
              <a:rPr lang="en-GB" sz="1200" dirty="0"/>
              <a:t>Often occurs in solicitors and accountancy firms, new partner ‘equity partner’ and ‘senior partners’ who may leave. </a:t>
            </a:r>
          </a:p>
          <a:p>
            <a:pPr>
              <a:lnSpc>
                <a:spcPct val="90000"/>
              </a:lnSpc>
            </a:pPr>
            <a:endParaRPr lang="en-GB" sz="1200" dirty="0"/>
          </a:p>
          <a:p>
            <a:pPr>
              <a:lnSpc>
                <a:spcPct val="90000"/>
              </a:lnSpc>
            </a:pPr>
            <a:endParaRPr lang="en-GB" sz="1200" dirty="0"/>
          </a:p>
        </p:txBody>
      </p:sp>
    </p:spTree>
    <p:extLst>
      <p:ext uri="{BB962C8B-B14F-4D97-AF65-F5344CB8AC3E}">
        <p14:creationId xmlns:p14="http://schemas.microsoft.com/office/powerpoint/2010/main" val="2109945453"/>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0184B-D66E-84C4-505B-D4846EA97039}"/>
              </a:ext>
            </a:extLst>
          </p:cNvPr>
          <p:cNvSpPr>
            <a:spLocks noGrp="1"/>
          </p:cNvSpPr>
          <p:nvPr>
            <p:ph type="title"/>
          </p:nvPr>
        </p:nvSpPr>
        <p:spPr/>
        <p:txBody>
          <a:bodyPr/>
          <a:lstStyle/>
          <a:p>
            <a:r>
              <a:rPr lang="en-GB" dirty="0"/>
              <a:t>Nature of a Partnership</a:t>
            </a:r>
          </a:p>
        </p:txBody>
      </p:sp>
      <p:sp>
        <p:nvSpPr>
          <p:cNvPr id="3" name="Content Placeholder 2">
            <a:extLst>
              <a:ext uri="{FF2B5EF4-FFF2-40B4-BE49-F238E27FC236}">
                <a16:creationId xmlns:a16="http://schemas.microsoft.com/office/drawing/2014/main" id="{68BB5383-4DA5-A3C3-30FF-8617532D2DF3}"/>
              </a:ext>
            </a:extLst>
          </p:cNvPr>
          <p:cNvSpPr>
            <a:spLocks noGrp="1"/>
          </p:cNvSpPr>
          <p:nvPr>
            <p:ph idx="1"/>
          </p:nvPr>
        </p:nvSpPr>
        <p:spPr/>
        <p:txBody>
          <a:bodyPr>
            <a:normAutofit fontScale="55000" lnSpcReduction="20000"/>
          </a:bodyPr>
          <a:lstStyle/>
          <a:p>
            <a:r>
              <a:rPr lang="en-GB" dirty="0"/>
              <a:t>A partnership exists in the eyes of the law where people carry on business in common with a view to making a profit. People in business together will often be partners so far as the law is concerned even though they are unaware of it themselves.</a:t>
            </a:r>
          </a:p>
          <a:p>
            <a:endParaRPr lang="en-GB" dirty="0"/>
          </a:p>
          <a:p>
            <a:r>
              <a:rPr lang="en-GB" dirty="0"/>
              <a:t>If there is no express agreement, the partners are deemed to have entered into an agreement on the terms implied by PA 1890. Those terms can be overridden by an agreement between the partners. The agreement between the partners can be oral or in writing – although it is very much better if the agreement is in writing, as this should provide clear evidence of what has been agreed.</a:t>
            </a:r>
          </a:p>
          <a:p>
            <a:endParaRPr lang="en-GB" dirty="0"/>
          </a:p>
          <a:p>
            <a:r>
              <a:rPr lang="en-GB" dirty="0"/>
              <a:t>Written partnership agreements are known by a number of different names. Often, the agreement will be executed as a deed, in which case it is likely to be known as a “partnership deed”. This avoids any possible question as to whether the parties gave consideration for their obligations in the agreement; also the limitation period for claims for breach of a deed is 12 years rather than the usual 6 years for breach of contract. Finally, under s26 written notice is required to dissolve a partnership entered into by deed, whereas any other partnership can be dissolved by oral notice.</a:t>
            </a:r>
          </a:p>
          <a:p>
            <a:endParaRPr lang="en-GB" dirty="0"/>
          </a:p>
          <a:p>
            <a:r>
              <a:rPr lang="en-GB" dirty="0"/>
              <a:t>Partnership agreements, or deeds, are sometimes also known as partnership “articles”.</a:t>
            </a:r>
          </a:p>
          <a:p>
            <a:endParaRPr lang="en-GB" dirty="0"/>
          </a:p>
          <a:p>
            <a:r>
              <a:rPr lang="en-GB" dirty="0"/>
              <a:t>The partnership agreement is a contract between all the partners. Like any contract, it will not be possible to vary it without the agreement of all the parties to the contract (unless the contract provides for variation by another means). In relation to partnership agreements, this principle is confirmed by s19. It means that the parties must think carefully about which matters they include in their agreement.</a:t>
            </a:r>
          </a:p>
          <a:p>
            <a:endParaRPr lang="en-GB" dirty="0"/>
          </a:p>
        </p:txBody>
      </p:sp>
    </p:spTree>
    <p:extLst>
      <p:ext uri="{BB962C8B-B14F-4D97-AF65-F5344CB8AC3E}">
        <p14:creationId xmlns:p14="http://schemas.microsoft.com/office/powerpoint/2010/main" val="3883882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2FB8-3CEF-5E7B-2F92-464083D52D39}"/>
              </a:ext>
            </a:extLst>
          </p:cNvPr>
          <p:cNvSpPr>
            <a:spLocks noGrp="1"/>
          </p:cNvSpPr>
          <p:nvPr>
            <p:ph type="title"/>
          </p:nvPr>
        </p:nvSpPr>
        <p:spPr/>
        <p:txBody>
          <a:bodyPr/>
          <a:lstStyle/>
          <a:p>
            <a:r>
              <a:rPr lang="en-GB" dirty="0"/>
              <a:t>Types of Partnership i.e. Law Firm</a:t>
            </a:r>
          </a:p>
        </p:txBody>
      </p:sp>
      <p:sp>
        <p:nvSpPr>
          <p:cNvPr id="3" name="Content Placeholder 2">
            <a:extLst>
              <a:ext uri="{FF2B5EF4-FFF2-40B4-BE49-F238E27FC236}">
                <a16:creationId xmlns:a16="http://schemas.microsoft.com/office/drawing/2014/main" id="{BC3A09CE-0566-DC0B-1026-E557ED5FD291}"/>
              </a:ext>
            </a:extLst>
          </p:cNvPr>
          <p:cNvSpPr>
            <a:spLocks noGrp="1"/>
          </p:cNvSpPr>
          <p:nvPr>
            <p:ph idx="1"/>
          </p:nvPr>
        </p:nvSpPr>
        <p:spPr>
          <a:xfrm>
            <a:off x="801858" y="1547446"/>
            <a:ext cx="9805182" cy="4994031"/>
          </a:xfrm>
        </p:spPr>
        <p:txBody>
          <a:bodyPr>
            <a:normAutofit fontScale="85000" lnSpcReduction="20000"/>
          </a:bodyPr>
          <a:lstStyle/>
          <a:p>
            <a:r>
              <a:rPr lang="en-GB" dirty="0"/>
              <a:t>Difference between the two is that an equity partner is a partner who owns the partnership, they will put their own money into the partnership, and they do not take a salary. They will take drawings. It depends on how profitable the partnership has been. Usually more senior partners.</a:t>
            </a:r>
          </a:p>
          <a:p>
            <a:endParaRPr lang="en-GB" dirty="0"/>
          </a:p>
          <a:p>
            <a:r>
              <a:rPr lang="en-GB" dirty="0"/>
              <a:t>Salaried Partner – junior partner and you will pay a proportion of your salary into a capital fund which eventually may qualify you to graduate up to an equity partner. Your salary does not depend on the profits, although, if a firm does particularly bad, it may impede on employment prospects.</a:t>
            </a:r>
          </a:p>
          <a:p>
            <a:endParaRPr lang="en-GB" dirty="0"/>
          </a:p>
          <a:p>
            <a:r>
              <a:rPr lang="en-GB" dirty="0"/>
              <a:t>If a senior partner has lots of capital, rather than when they leave, they get all of the capital back, there will be a clause in the partnership agreement which looks at overdrawing. The senior partner, rather than taking his drawings in the last few years of employment, will overdraw and go into his capital so that by the time they leave, the capital has gone back to them in a gradual way so that it does not hit the partnership in a dramatic way.</a:t>
            </a:r>
          </a:p>
          <a:p>
            <a:endParaRPr lang="en-GB" dirty="0"/>
          </a:p>
          <a:p>
            <a:r>
              <a:rPr lang="en-GB" dirty="0"/>
              <a:t> A salary partner will pay in gradually until they have enough to become an equity partner.</a:t>
            </a:r>
          </a:p>
          <a:p>
            <a:endParaRPr lang="en-GB" dirty="0"/>
          </a:p>
        </p:txBody>
      </p:sp>
    </p:spTree>
    <p:extLst>
      <p:ext uri="{BB962C8B-B14F-4D97-AF65-F5344CB8AC3E}">
        <p14:creationId xmlns:p14="http://schemas.microsoft.com/office/powerpoint/2010/main" val="4162543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A2EB56BF-2960-F2BF-C6A0-E13B7E032B54}"/>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Name</a:t>
            </a:r>
          </a:p>
        </p:txBody>
      </p:sp>
      <p:sp>
        <p:nvSpPr>
          <p:cNvPr id="3" name="Content Placeholder 2">
            <a:extLst>
              <a:ext uri="{FF2B5EF4-FFF2-40B4-BE49-F238E27FC236}">
                <a16:creationId xmlns:a16="http://schemas.microsoft.com/office/drawing/2014/main" id="{4BD79D70-4AE6-1078-F272-EBFB34CF7314}"/>
              </a:ext>
            </a:extLst>
          </p:cNvPr>
          <p:cNvSpPr>
            <a:spLocks noGrp="1"/>
          </p:cNvSpPr>
          <p:nvPr>
            <p:ph idx="1"/>
          </p:nvPr>
        </p:nvSpPr>
        <p:spPr>
          <a:xfrm>
            <a:off x="1103312" y="2763520"/>
            <a:ext cx="8946541" cy="3484879"/>
          </a:xfrm>
        </p:spPr>
        <p:txBody>
          <a:bodyPr>
            <a:normAutofit/>
          </a:bodyPr>
          <a:lstStyle/>
          <a:p>
            <a:pPr>
              <a:lnSpc>
                <a:spcPct val="90000"/>
              </a:lnSpc>
            </a:pPr>
            <a:r>
              <a:rPr lang="en-GB" sz="1600" dirty="0"/>
              <a:t>Choice of Name - The partners will want to decide on a name for the partnership.</a:t>
            </a:r>
          </a:p>
          <a:p>
            <a:pPr>
              <a:lnSpc>
                <a:spcPct val="90000"/>
              </a:lnSpc>
            </a:pPr>
            <a:endParaRPr lang="en-GB" sz="1600" dirty="0"/>
          </a:p>
          <a:p>
            <a:pPr>
              <a:lnSpc>
                <a:spcPct val="90000"/>
              </a:lnSpc>
            </a:pPr>
            <a:r>
              <a:rPr lang="en-GB" sz="1600" dirty="0"/>
              <a:t>Just like sole traders, partnerships are subject to the rules on business names in ss1192–1198 Companies Act 2006 (CA 2006). As with sole traders, the rules do not apply to a name which consists only of the partners’ surnames, or surnames together with forenames and initials. Even the addition of “&amp; Co”, or “&amp; Sons” is sufficient to prevent the exception from applying, so that the rules must then be complied with.</a:t>
            </a:r>
          </a:p>
          <a:p>
            <a:pPr marL="0" indent="0">
              <a:lnSpc>
                <a:spcPct val="90000"/>
              </a:lnSpc>
              <a:buNone/>
            </a:pPr>
            <a:endParaRPr lang="en-GB" sz="1600" dirty="0"/>
          </a:p>
          <a:p>
            <a:pPr>
              <a:lnSpc>
                <a:spcPct val="90000"/>
              </a:lnSpc>
            </a:pPr>
            <a:r>
              <a:rPr lang="en-GB" sz="1600" dirty="0"/>
              <a:t>They will also want to check the trade marks register and other sources, to make sure that they do not risk infringing an existing trade mark, or a passing off action.</a:t>
            </a:r>
          </a:p>
          <a:p>
            <a:pPr>
              <a:lnSpc>
                <a:spcPct val="90000"/>
              </a:lnSpc>
            </a:pPr>
            <a:endParaRPr lang="en-GB" sz="1600" dirty="0"/>
          </a:p>
        </p:txBody>
      </p:sp>
    </p:spTree>
    <p:extLst>
      <p:ext uri="{BB962C8B-B14F-4D97-AF65-F5344CB8AC3E}">
        <p14:creationId xmlns:p14="http://schemas.microsoft.com/office/powerpoint/2010/main" val="167105332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7FF31-98C1-4008-5B56-45404AFC73AE}"/>
              </a:ext>
            </a:extLst>
          </p:cNvPr>
          <p:cNvSpPr>
            <a:spLocks noGrp="1"/>
          </p:cNvSpPr>
          <p:nvPr>
            <p:ph type="title"/>
          </p:nvPr>
        </p:nvSpPr>
        <p:spPr/>
        <p:txBody>
          <a:bodyPr/>
          <a:lstStyle/>
          <a:p>
            <a:r>
              <a:rPr lang="en-GB" dirty="0"/>
              <a:t>Disclosure of partners’ names and other information</a:t>
            </a:r>
            <a:br>
              <a:rPr lang="en-GB" dirty="0"/>
            </a:br>
            <a:endParaRPr lang="en-GB" dirty="0"/>
          </a:p>
        </p:txBody>
      </p:sp>
      <p:sp>
        <p:nvSpPr>
          <p:cNvPr id="3" name="Content Placeholder 2">
            <a:extLst>
              <a:ext uri="{FF2B5EF4-FFF2-40B4-BE49-F238E27FC236}">
                <a16:creationId xmlns:a16="http://schemas.microsoft.com/office/drawing/2014/main" id="{3A9C42C6-C2B5-5D18-F40D-448F1AEF579D}"/>
              </a:ext>
            </a:extLst>
          </p:cNvPr>
          <p:cNvSpPr>
            <a:spLocks noGrp="1"/>
          </p:cNvSpPr>
          <p:nvPr>
            <p:ph idx="1"/>
          </p:nvPr>
        </p:nvSpPr>
        <p:spPr>
          <a:xfrm>
            <a:off x="1103312" y="2052918"/>
            <a:ext cx="9404723" cy="4805082"/>
          </a:xfrm>
        </p:spPr>
        <p:txBody>
          <a:bodyPr>
            <a:normAutofit fontScale="62500" lnSpcReduction="20000"/>
          </a:bodyPr>
          <a:lstStyle/>
          <a:p>
            <a:r>
              <a:rPr lang="en-GB" dirty="0"/>
              <a:t>ss 1200–1206 CA 2006 contain rules which require partners to disclose certain information relating to the partnership. Again, these rules do not apply to names consisting only of the partners’ surnames, or surnames together with forenames and initials.</a:t>
            </a:r>
          </a:p>
          <a:p>
            <a:endParaRPr lang="en-GB" dirty="0"/>
          </a:p>
          <a:p>
            <a:r>
              <a:rPr lang="en-GB" dirty="0"/>
              <a:t>Some of these rules also apply to business names used by sole traders. They are particularly relevant to partnerships because partnerships often trade under a name which is different from the names of all their partners.</a:t>
            </a:r>
          </a:p>
          <a:p>
            <a:endParaRPr lang="en-GB" dirty="0"/>
          </a:p>
          <a:p>
            <a:r>
              <a:rPr lang="en-GB" dirty="0"/>
              <a:t>The information to be disclosed is the name of each partner and an address within the United Kingdom at which legal documents relating to its business can be served. The information must be included on all business documents (letters, written orders for goods or services to be supplied to the business and written demands for payments of business debts). The same information must also be displayed prominently in any premises where the partnership carried on business or which can be accessed by the business’s customers or suppliers.</a:t>
            </a:r>
          </a:p>
          <a:p>
            <a:endParaRPr lang="en-GB" dirty="0"/>
          </a:p>
          <a:p>
            <a:r>
              <a:rPr lang="en-GB" dirty="0"/>
              <a:t>The rules on disclosure in documents do not apply to partnerships with more than 20 partners, as long as the partnership’s documents give the address of its principal place of business, and state that a list of partners’ names can be inspected there.</a:t>
            </a:r>
          </a:p>
          <a:p>
            <a:endParaRPr lang="en-GB" dirty="0"/>
          </a:p>
          <a:p>
            <a:r>
              <a:rPr lang="en-GB" dirty="0"/>
              <a:t>Many lawyers’ firms are partnerships, and many have more than 20 partners. If you see a letter from a firm of lawyers, or if you visit a firm’s offices, have a look for the required information and see how it is displayed.</a:t>
            </a:r>
          </a:p>
          <a:p>
            <a:endParaRPr lang="en-GB" dirty="0"/>
          </a:p>
          <a:p>
            <a:endParaRPr lang="en-GB" dirty="0"/>
          </a:p>
        </p:txBody>
      </p:sp>
    </p:spTree>
    <p:extLst>
      <p:ext uri="{BB962C8B-B14F-4D97-AF65-F5344CB8AC3E}">
        <p14:creationId xmlns:p14="http://schemas.microsoft.com/office/powerpoint/2010/main" val="1978086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6" name="Rectangle 14345">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348" name="Rectangle 1434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41" name="Slide Number Placeholder 4">
            <a:extLst>
              <a:ext uri="{FF2B5EF4-FFF2-40B4-BE49-F238E27FC236}">
                <a16:creationId xmlns:a16="http://schemas.microsoft.com/office/drawing/2014/main" id="{BCCB4680-0EDF-4BBB-4C47-C2E1ED5FB135}"/>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spcAft>
                <a:spcPts val="600"/>
              </a:spcAft>
              <a:buFontTx/>
              <a:buNone/>
            </a:pPr>
            <a:fld id="{0C009977-3D82-4C09-9FBA-B84E3919C642}" type="slidenum">
              <a:rPr lang="en-US" altLang="en-US" sz="2800" b="0" i="0" kern="1200">
                <a:solidFill>
                  <a:srgbClr val="FFFFFF"/>
                </a:solidFill>
                <a:latin typeface="+mn-lt"/>
                <a:ea typeface="+mn-ea"/>
                <a:cs typeface="+mn-cs"/>
              </a:rPr>
              <a:pPr algn="ctr">
                <a:spcBef>
                  <a:spcPct val="0"/>
                </a:spcBef>
                <a:spcAft>
                  <a:spcPts val="600"/>
                </a:spcAft>
                <a:buFontTx/>
                <a:buNone/>
              </a:pPr>
              <a:t>33</a:t>
            </a:fld>
            <a:endParaRPr lang="en-US" altLang="en-US" sz="2800" b="0" i="0" kern="1200">
              <a:solidFill>
                <a:srgbClr val="FFFFFF"/>
              </a:solidFill>
              <a:latin typeface="+mn-lt"/>
              <a:ea typeface="+mn-ea"/>
              <a:cs typeface="+mn-cs"/>
            </a:endParaRPr>
          </a:p>
        </p:txBody>
      </p:sp>
      <p:sp>
        <p:nvSpPr>
          <p:cNvPr id="1435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352" name="Freeform: Shape 14351">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6146" name="Rectangle 2">
            <a:extLst>
              <a:ext uri="{FF2B5EF4-FFF2-40B4-BE49-F238E27FC236}">
                <a16:creationId xmlns:a16="http://schemas.microsoft.com/office/drawing/2014/main" id="{6B99931B-6D9A-0E75-00A7-875634E2617E}"/>
              </a:ext>
            </a:extLst>
          </p:cNvPr>
          <p:cNvSpPr>
            <a:spLocks noGrp="1" noChangeArrowheads="1"/>
          </p:cNvSpPr>
          <p:nvPr>
            <p:ph type="title"/>
          </p:nvPr>
        </p:nvSpPr>
        <p:spPr>
          <a:xfrm>
            <a:off x="1103312" y="452718"/>
            <a:ext cx="8947522" cy="1400530"/>
          </a:xfrm>
        </p:spPr>
        <p:txBody>
          <a:bodyPr vert="horz" lIns="91440" tIns="45720" rIns="91440" bIns="45720" rtlCol="0" anchor="ctr">
            <a:normAutofit fontScale="90000"/>
          </a:bodyPr>
          <a:lstStyle/>
          <a:p>
            <a:pPr>
              <a:lnSpc>
                <a:spcPct val="90000"/>
              </a:lnSpc>
              <a:defRPr/>
            </a:pP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br>
              <a:rPr lang="en-US" sz="1100" b="0" i="0" kern="1200">
                <a:solidFill>
                  <a:srgbClr val="FFFFFF"/>
                </a:solidFill>
                <a:latin typeface="+mj-lt"/>
                <a:ea typeface="+mj-ea"/>
                <a:cs typeface="+mj-cs"/>
              </a:rPr>
            </a:br>
            <a:endParaRPr lang="en-US" sz="1100" b="0" i="0" kern="1200">
              <a:solidFill>
                <a:srgbClr val="FFFFFF"/>
              </a:solidFill>
              <a:latin typeface="+mj-lt"/>
              <a:ea typeface="+mj-ea"/>
              <a:cs typeface="+mj-cs"/>
            </a:endParaRPr>
          </a:p>
        </p:txBody>
      </p:sp>
      <p:sp>
        <p:nvSpPr>
          <p:cNvPr id="14339" name="Rectangle 3">
            <a:extLst>
              <a:ext uri="{FF2B5EF4-FFF2-40B4-BE49-F238E27FC236}">
                <a16:creationId xmlns:a16="http://schemas.microsoft.com/office/drawing/2014/main" id="{57F66CEC-129A-427A-7502-C5A780BC2510}"/>
              </a:ext>
            </a:extLst>
          </p:cNvPr>
          <p:cNvSpPr>
            <a:spLocks noGrp="1"/>
          </p:cNvSpPr>
          <p:nvPr>
            <p:ph type="body" idx="1"/>
          </p:nvPr>
        </p:nvSpPr>
        <p:spPr>
          <a:xfrm>
            <a:off x="1103312" y="2763520"/>
            <a:ext cx="8946541" cy="3484879"/>
          </a:xfrm>
        </p:spPr>
        <p:txBody>
          <a:bodyPr vert="horz" lIns="91440" tIns="45720" rIns="91440" bIns="45720" rtlCol="0">
            <a:normAutofit/>
          </a:bodyPr>
          <a:lstStyle/>
          <a:p>
            <a:pPr marL="533400" indent="-533400">
              <a:lnSpc>
                <a:spcPct val="90000"/>
              </a:lnSpc>
            </a:pPr>
            <a:r>
              <a:rPr lang="en-US" altLang="en-US" sz="1400"/>
              <a:t>1.	Definition s1 Partnership Act 1890</a:t>
            </a:r>
          </a:p>
          <a:p>
            <a:pPr marL="533400" indent="-533400">
              <a:lnSpc>
                <a:spcPct val="90000"/>
              </a:lnSpc>
            </a:pPr>
            <a:r>
              <a:rPr lang="en-US" altLang="en-US" sz="1400"/>
              <a:t>	“... the relation which subsists between persons carrying on business in common with a view of profit.”</a:t>
            </a:r>
          </a:p>
          <a:p>
            <a:pPr marL="533400" indent="-533400">
              <a:lnSpc>
                <a:spcPct val="90000"/>
              </a:lnSpc>
            </a:pPr>
            <a:endParaRPr lang="en-US" altLang="en-US" sz="1400"/>
          </a:p>
          <a:p>
            <a:pPr marL="533400" indent="-533400">
              <a:lnSpc>
                <a:spcPct val="90000"/>
              </a:lnSpc>
            </a:pPr>
            <a:r>
              <a:rPr lang="en-US" altLang="en-US" sz="1400"/>
              <a:t>The existence of a partnership is always a question of fact: the receipt of a share of profits is prima facie evidence of a partnership (s2(3)).</a:t>
            </a:r>
          </a:p>
          <a:p>
            <a:pPr marL="533400" indent="-533400">
              <a:lnSpc>
                <a:spcPct val="90000"/>
              </a:lnSpc>
            </a:pPr>
            <a:endParaRPr lang="en-US" altLang="en-US" sz="1400"/>
          </a:p>
          <a:p>
            <a:pPr marL="533400" indent="-533400">
              <a:lnSpc>
                <a:spcPct val="90000"/>
              </a:lnSpc>
            </a:pPr>
            <a:r>
              <a:rPr lang="en-US" altLang="en-US" sz="1400"/>
              <a:t>In contrast to forming a limited company, no formalities or registration are needed for a partnership to come into existence and there is no need for a partnership agreement.</a:t>
            </a:r>
          </a:p>
          <a:p>
            <a:pPr marL="533400" indent="-533400">
              <a:lnSpc>
                <a:spcPct val="90000"/>
              </a:lnSpc>
            </a:pPr>
            <a:endParaRPr lang="en-US" altLang="en-US" sz="1400"/>
          </a:p>
          <a:p>
            <a:pPr marL="533400" indent="-533400">
              <a:lnSpc>
                <a:spcPct val="90000"/>
              </a:lnSpc>
            </a:pPr>
            <a:r>
              <a:rPr lang="en-US" altLang="en-US" sz="1400"/>
              <a:t>4.	</a:t>
            </a:r>
            <a:r>
              <a:rPr lang="en-US" altLang="en-US" sz="1400" u="sng"/>
              <a:t>In practice it is advisable to have written agreement. Why?</a:t>
            </a:r>
          </a:p>
          <a:p>
            <a:pPr marL="533400" indent="-533400">
              <a:lnSpc>
                <a:spcPct val="90000"/>
              </a:lnSpc>
            </a:pPr>
            <a:r>
              <a:rPr lang="en-US" altLang="en-US" sz="1400"/>
              <a:t>					</a:t>
            </a:r>
          </a:p>
        </p:txBody>
      </p:sp>
      <p:sp>
        <p:nvSpPr>
          <p:cNvPr id="14340" name="Rectangle 5">
            <a:extLst>
              <a:ext uri="{FF2B5EF4-FFF2-40B4-BE49-F238E27FC236}">
                <a16:creationId xmlns:a16="http://schemas.microsoft.com/office/drawing/2014/main" id="{99A2EB0A-7AF0-388E-84EC-55772DEE599A}"/>
              </a:ext>
            </a:extLst>
          </p:cNvPr>
          <p:cNvSpPr>
            <a:spLocks noChangeArrowheads="1"/>
          </p:cNvSpPr>
          <p:nvPr/>
        </p:nvSpPr>
        <p:spPr bwMode="auto">
          <a:xfrm>
            <a:off x="736847" y="214314"/>
            <a:ext cx="950252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spcAft>
                <a:spcPts val="600"/>
              </a:spcAft>
              <a:buFontTx/>
              <a:buNone/>
            </a:pPr>
            <a:r>
              <a:rPr lang="en-US" altLang="en-US" sz="4000" dirty="0">
                <a:latin typeface="+mj-lt"/>
              </a:rPr>
              <a:t>When does a partnership come into existence?</a:t>
            </a:r>
            <a:endParaRPr lang="en-GB" altLang="en-US" sz="4000" dirty="0">
              <a:latin typeface="+mj-lt"/>
            </a:endParaRPr>
          </a:p>
        </p:txBody>
      </p:sp>
    </p:spTree>
    <p:custDataLst>
      <p:tags r:id="rId1"/>
    </p:custDataLst>
  </p:cSld>
  <p:clrMapOvr>
    <a:overrideClrMapping bg1="lt1" tx1="dk1" bg2="lt2" tx2="dk2" accent1="accent1" accent2="accent2" accent3="accent3" accent4="accent4" accent5="accent5" accent6="accent6" hlink="hlink" folHlink="folHlink"/>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391" name="Picture 16390">
            <a:extLst>
              <a:ext uri="{FF2B5EF4-FFF2-40B4-BE49-F238E27FC236}">
                <a16:creationId xmlns:a16="http://schemas.microsoft.com/office/drawing/2014/main" id="{86CCC6B8-A6EA-864A-0F0E-ED491207D05A}"/>
              </a:ext>
            </a:extLst>
          </p:cNvPr>
          <p:cNvPicPr>
            <a:picLocks noChangeAspect="1"/>
          </p:cNvPicPr>
          <p:nvPr/>
        </p:nvPicPr>
        <p:blipFill rotWithShape="1">
          <a:blip r:embed="rId4">
            <a:alphaModFix amt="35000"/>
          </a:blip>
          <a:srcRect/>
          <a:stretch/>
        </p:blipFill>
        <p:spPr>
          <a:xfrm>
            <a:off x="20" y="-1"/>
            <a:ext cx="12191980" cy="6858000"/>
          </a:xfrm>
          <a:prstGeom prst="rect">
            <a:avLst/>
          </a:prstGeom>
        </p:spPr>
      </p:pic>
      <p:sp>
        <p:nvSpPr>
          <p:cNvPr id="7170" name="Rectangle 2">
            <a:extLst>
              <a:ext uri="{FF2B5EF4-FFF2-40B4-BE49-F238E27FC236}">
                <a16:creationId xmlns:a16="http://schemas.microsoft.com/office/drawing/2014/main" id="{133CBE62-2BEF-EF68-D51B-6D2E7F3CE58D}"/>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lnSpc>
                <a:spcPct val="90000"/>
              </a:lnSpc>
              <a:defRPr/>
            </a:pPr>
            <a:r>
              <a:rPr lang="en-US" sz="1400"/>
              <a:t>	</a:t>
            </a:r>
            <a:br>
              <a:rPr lang="en-US" sz="1400"/>
            </a:br>
            <a:br>
              <a:rPr lang="en-US" sz="1400"/>
            </a:br>
            <a:br>
              <a:rPr lang="en-US" sz="1400"/>
            </a:br>
            <a:br>
              <a:rPr lang="en-US" sz="1400"/>
            </a:br>
            <a:br>
              <a:rPr lang="en-US" sz="1400"/>
            </a:br>
            <a:endParaRPr lang="en-US" sz="1400"/>
          </a:p>
        </p:txBody>
      </p:sp>
      <p:sp>
        <p:nvSpPr>
          <p:cNvPr id="16395" name="Rectangle 16394">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89" name="Slide Number Placeholder 4">
            <a:extLst>
              <a:ext uri="{FF2B5EF4-FFF2-40B4-BE49-F238E27FC236}">
                <a16:creationId xmlns:a16="http://schemas.microsoft.com/office/drawing/2014/main" id="{99E09E9F-B557-AEA8-8874-34DC58C3AE79}"/>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93375A13-2568-4B72-B157-BAE63DA35631}" type="slidenum">
              <a:rPr lang="en-US" altLang="en-US" sz="2800">
                <a:solidFill>
                  <a:schemeClr val="tx1">
                    <a:tint val="75000"/>
                  </a:schemeClr>
                </a:solidFill>
                <a:latin typeface="+mn-lt"/>
              </a:rPr>
              <a:pPr algn="ctr" defTabSz="914400">
                <a:spcBef>
                  <a:spcPct val="0"/>
                </a:spcBef>
                <a:spcAft>
                  <a:spcPts val="600"/>
                </a:spcAft>
                <a:buFontTx/>
                <a:buNone/>
              </a:pPr>
              <a:t>34</a:t>
            </a:fld>
            <a:endParaRPr lang="en-US" altLang="en-US" sz="2800">
              <a:solidFill>
                <a:schemeClr val="tx1">
                  <a:tint val="75000"/>
                </a:schemeClr>
              </a:solidFill>
              <a:latin typeface="+mn-lt"/>
            </a:endParaRPr>
          </a:p>
        </p:txBody>
      </p:sp>
      <p:sp>
        <p:nvSpPr>
          <p:cNvPr id="16387" name="Rectangle 3">
            <a:extLst>
              <a:ext uri="{FF2B5EF4-FFF2-40B4-BE49-F238E27FC236}">
                <a16:creationId xmlns:a16="http://schemas.microsoft.com/office/drawing/2014/main" id="{6A7AA367-6EAF-D5AF-8AAA-303F6BD2D664}"/>
              </a:ext>
            </a:extLst>
          </p:cNvPr>
          <p:cNvSpPr>
            <a:spLocks noGrp="1"/>
          </p:cNvSpPr>
          <p:nvPr>
            <p:ph type="body" idx="1"/>
          </p:nvPr>
        </p:nvSpPr>
        <p:spPr>
          <a:xfrm>
            <a:off x="1103312" y="2052918"/>
            <a:ext cx="8946541" cy="4195481"/>
          </a:xfrm>
        </p:spPr>
        <p:txBody>
          <a:bodyPr vert="horz" lIns="91440" tIns="45720" rIns="91440" bIns="45720" rtlCol="0">
            <a:normAutofit/>
          </a:bodyPr>
          <a:lstStyle/>
          <a:p>
            <a:r>
              <a:rPr lang="en-US" altLang="en-US" dirty="0"/>
              <a:t> </a:t>
            </a:r>
            <a:r>
              <a:rPr lang="en-US" altLang="en-US" sz="2400" dirty="0"/>
              <a:t>Duration – either:</a:t>
            </a:r>
          </a:p>
          <a:p>
            <a:pPr marL="0" indent="0">
              <a:buNone/>
            </a:pPr>
            <a:endParaRPr lang="en-US" altLang="en-US" sz="2400" dirty="0"/>
          </a:p>
          <a:p>
            <a:pPr lvl="1"/>
            <a:r>
              <a:rPr lang="en-US" altLang="en-US" sz="2400" dirty="0"/>
              <a:t>Express fixed term if agreed or</a:t>
            </a:r>
          </a:p>
          <a:p>
            <a:pPr lvl="1"/>
            <a:r>
              <a:rPr lang="en-US" altLang="en-US" sz="2400" dirty="0"/>
              <a:t>Partnership ‘at will’ s26</a:t>
            </a:r>
          </a:p>
          <a:p>
            <a:pPr lvl="2"/>
            <a:r>
              <a:rPr lang="en-US" altLang="en-US" sz="2400" dirty="0"/>
              <a:t>“Where no fixed term agreed…any partner may determine the partnership at any time on giving notice so to do to all the other partners”</a:t>
            </a:r>
          </a:p>
          <a:p>
            <a:pPr marL="0" indent="0">
              <a:buNone/>
            </a:pPr>
            <a:endParaRPr lang="en-US" altLang="en-US" dirty="0"/>
          </a:p>
        </p:txBody>
      </p:sp>
      <p:sp>
        <p:nvSpPr>
          <p:cNvPr id="16388" name="Rectangle 4">
            <a:extLst>
              <a:ext uri="{FF2B5EF4-FFF2-40B4-BE49-F238E27FC236}">
                <a16:creationId xmlns:a16="http://schemas.microsoft.com/office/drawing/2014/main" id="{FDD3D1EF-CF72-4083-55FC-A7AB0E2B6453}"/>
              </a:ext>
            </a:extLst>
          </p:cNvPr>
          <p:cNvSpPr>
            <a:spLocks noChangeArrowheads="1"/>
          </p:cNvSpPr>
          <p:nvPr/>
        </p:nvSpPr>
        <p:spPr bwMode="auto">
          <a:xfrm>
            <a:off x="177553" y="285750"/>
            <a:ext cx="1006182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dirty="0">
                <a:latin typeface="+mj-lt"/>
              </a:rPr>
              <a:t>How long does a partnership last? Duration</a:t>
            </a:r>
            <a:endParaRPr lang="en-GB" altLang="en-US" dirty="0">
              <a:latin typeface="+mj-lt"/>
            </a:endParaRPr>
          </a:p>
        </p:txBody>
      </p:sp>
    </p:spTree>
    <p:custDataLst>
      <p:tags r:id="rId1"/>
    </p:custData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BF94-995C-697B-28BE-131B16DF602A}"/>
              </a:ext>
            </a:extLst>
          </p:cNvPr>
          <p:cNvSpPr>
            <a:spLocks noGrp="1"/>
          </p:cNvSpPr>
          <p:nvPr>
            <p:ph type="title"/>
          </p:nvPr>
        </p:nvSpPr>
        <p:spPr/>
        <p:txBody>
          <a:bodyPr/>
          <a:lstStyle/>
          <a:p>
            <a:r>
              <a:rPr lang="en-GB" dirty="0"/>
              <a:t>Duration</a:t>
            </a:r>
          </a:p>
        </p:txBody>
      </p:sp>
      <p:sp>
        <p:nvSpPr>
          <p:cNvPr id="3" name="Content Placeholder 2">
            <a:extLst>
              <a:ext uri="{FF2B5EF4-FFF2-40B4-BE49-F238E27FC236}">
                <a16:creationId xmlns:a16="http://schemas.microsoft.com/office/drawing/2014/main" id="{48F3670E-D30A-879F-AC3C-9CE72778CD9B}"/>
              </a:ext>
            </a:extLst>
          </p:cNvPr>
          <p:cNvSpPr>
            <a:spLocks noGrp="1"/>
          </p:cNvSpPr>
          <p:nvPr>
            <p:ph idx="1"/>
          </p:nvPr>
        </p:nvSpPr>
        <p:spPr/>
        <p:txBody>
          <a:bodyPr>
            <a:normAutofit fontScale="92500" lnSpcReduction="20000"/>
          </a:bodyPr>
          <a:lstStyle/>
          <a:p>
            <a:r>
              <a:rPr lang="en-GB" dirty="0"/>
              <a:t>s26 will not apply if the partnership is entered into for a specified duration, or a specified business venture. In either of those cases, s32 says that the partnership will continue until the specified duration comes to an end, or the business venture is completed. However, if the partners continue in business together after that time, they are likely to be deemed to have formed a new partnership, and that partnership will be a partnership at will unless they have agreed something else. The agreement therefore needs to specify what will happen if the business is continued after the expiry of the fixed duration, or the completion of the business venture.</a:t>
            </a:r>
          </a:p>
          <a:p>
            <a:endParaRPr lang="en-GB" dirty="0"/>
          </a:p>
          <a:p>
            <a:r>
              <a:rPr lang="en-GB" dirty="0"/>
              <a:t>Death and bankruptcy - s33 provides that, unless otherwise agreed, the partnership dissolves automatically on the death or bankruptcy of any partner. It is important to exclude s33 in the partnership agreement. If this is done, it is also important that the partnership agreement should say what will happen to the deceased or bankrupt partner’s share </a:t>
            </a:r>
          </a:p>
        </p:txBody>
      </p:sp>
    </p:spTree>
    <p:extLst>
      <p:ext uri="{BB962C8B-B14F-4D97-AF65-F5344CB8AC3E}">
        <p14:creationId xmlns:p14="http://schemas.microsoft.com/office/powerpoint/2010/main" val="377686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729002-C200-49C1-70AF-ABBFC8BCB7FC}"/>
              </a:ext>
            </a:extLst>
          </p:cNvPr>
          <p:cNvSpPr>
            <a:spLocks noGrp="1" noChangeArrowheads="1"/>
          </p:cNvSpPr>
          <p:nvPr>
            <p:ph type="title"/>
          </p:nvPr>
        </p:nvSpPr>
        <p:spPr>
          <a:xfrm>
            <a:off x="446183" y="215900"/>
            <a:ext cx="9793192" cy="1284288"/>
          </a:xfrm>
        </p:spPr>
        <p:txBody>
          <a:bodyPr/>
          <a:lstStyle/>
          <a:p>
            <a:pPr>
              <a:defRPr/>
            </a:pPr>
            <a:r>
              <a:rPr lang="en-US" sz="2800" dirty="0"/>
              <a:t>What disclosure requirements apply if the partners trade under a business name?	</a:t>
            </a:r>
          </a:p>
        </p:txBody>
      </p:sp>
      <p:sp>
        <p:nvSpPr>
          <p:cNvPr id="18435" name="Rectangle 3">
            <a:extLst>
              <a:ext uri="{FF2B5EF4-FFF2-40B4-BE49-F238E27FC236}">
                <a16:creationId xmlns:a16="http://schemas.microsoft.com/office/drawing/2014/main" id="{3E79FB93-70C5-7695-3036-B83BDBCFC379}"/>
              </a:ext>
            </a:extLst>
          </p:cNvPr>
          <p:cNvSpPr>
            <a:spLocks noGrp="1"/>
          </p:cNvSpPr>
          <p:nvPr>
            <p:ph type="body" idx="1"/>
          </p:nvPr>
        </p:nvSpPr>
        <p:spPr>
          <a:xfrm>
            <a:off x="616524" y="1348420"/>
            <a:ext cx="10466445" cy="5063397"/>
          </a:xfrm>
        </p:spPr>
        <p:txBody>
          <a:bodyPr>
            <a:normAutofit fontScale="92500" lnSpcReduction="20000"/>
          </a:bodyPr>
          <a:lstStyle/>
          <a:p>
            <a:pPr>
              <a:lnSpc>
                <a:spcPct val="80000"/>
              </a:lnSpc>
            </a:pPr>
            <a:r>
              <a:rPr lang="en-US" altLang="en-US" sz="2600" dirty="0"/>
              <a:t>What is a business name? </a:t>
            </a:r>
          </a:p>
          <a:p>
            <a:pPr>
              <a:lnSpc>
                <a:spcPct val="80000"/>
              </a:lnSpc>
            </a:pPr>
            <a:r>
              <a:rPr lang="en-US" altLang="en-US" sz="2600" dirty="0"/>
              <a:t>S.1200 (2) (b) Companies Act </a:t>
            </a:r>
            <a:r>
              <a:rPr lang="en-US" altLang="en-US" sz="2600" i="1" dirty="0"/>
              <a:t>a “business name” means a name other than </a:t>
            </a:r>
            <a:r>
              <a:rPr lang="en-US" altLang="en-US" sz="2600" dirty="0"/>
              <a:t>…</a:t>
            </a:r>
            <a:r>
              <a:rPr lang="en-US" altLang="en-US" sz="2600" i="1" dirty="0"/>
              <a:t> in the case of a partnership (</a:t>
            </a:r>
            <a:r>
              <a:rPr lang="en-US" altLang="en-US" sz="2600" i="1" dirty="0" err="1"/>
              <a:t>i</a:t>
            </a:r>
            <a:r>
              <a:rPr lang="en-US" altLang="en-US" sz="2600" i="1" dirty="0"/>
              <a:t>) the surnames of all partners who are individuals and (ii) the corporate names of all companies who are partners without any additions other than a permitted addition.”</a:t>
            </a:r>
          </a:p>
          <a:p>
            <a:pPr>
              <a:lnSpc>
                <a:spcPct val="80000"/>
              </a:lnSpc>
            </a:pPr>
            <a:r>
              <a:rPr lang="en-US" altLang="en-US" sz="2600" dirty="0"/>
              <a:t>Permitted additions include in case of an individual forenames or initials of forenames.</a:t>
            </a:r>
          </a:p>
          <a:p>
            <a:pPr>
              <a:lnSpc>
                <a:spcPct val="80000"/>
              </a:lnSpc>
            </a:pPr>
            <a:r>
              <a:rPr lang="en-US" altLang="en-US" sz="2600" dirty="0"/>
              <a:t>For example William Jones and Brenda Burns start a partnership business.</a:t>
            </a:r>
          </a:p>
          <a:p>
            <a:pPr>
              <a:lnSpc>
                <a:spcPct val="80000"/>
              </a:lnSpc>
              <a:buFont typeface="Arial" panose="020B0604020202020204" pitchFamily="34" charset="0"/>
              <a:buNone/>
            </a:pPr>
            <a:r>
              <a:rPr lang="en-US" altLang="en-US" sz="2600" dirty="0"/>
              <a:t>	Is it a business name if they trade under following names?</a:t>
            </a:r>
          </a:p>
          <a:p>
            <a:pPr lvl="1">
              <a:lnSpc>
                <a:spcPct val="80000"/>
              </a:lnSpc>
            </a:pPr>
            <a:r>
              <a:rPr lang="en-US" altLang="en-US" sz="2600" dirty="0"/>
              <a:t>“Jones and Burns” or</a:t>
            </a:r>
          </a:p>
          <a:p>
            <a:pPr lvl="1">
              <a:lnSpc>
                <a:spcPct val="80000"/>
              </a:lnSpc>
            </a:pPr>
            <a:r>
              <a:rPr lang="en-US" altLang="en-US" sz="2600" dirty="0"/>
              <a:t>“W Jones &amp; B Burns”</a:t>
            </a:r>
          </a:p>
          <a:p>
            <a:pPr>
              <a:lnSpc>
                <a:spcPct val="80000"/>
              </a:lnSpc>
            </a:pPr>
            <a:r>
              <a:rPr lang="en-US" altLang="en-US" sz="2600" dirty="0"/>
              <a:t>Does the Act apply if they trade under following names?</a:t>
            </a:r>
          </a:p>
          <a:p>
            <a:pPr lvl="1">
              <a:lnSpc>
                <a:spcPct val="80000"/>
              </a:lnSpc>
            </a:pPr>
            <a:r>
              <a:rPr lang="en-US" altLang="en-US" sz="2600" dirty="0"/>
              <a:t>“Jones &amp; Co.”</a:t>
            </a:r>
          </a:p>
          <a:p>
            <a:pPr lvl="1">
              <a:lnSpc>
                <a:spcPct val="80000"/>
              </a:lnSpc>
            </a:pPr>
            <a:r>
              <a:rPr lang="en-US" altLang="en-US" sz="2600" dirty="0"/>
              <a:t>“JB Services”</a:t>
            </a:r>
          </a:p>
          <a:p>
            <a:pPr>
              <a:lnSpc>
                <a:spcPct val="80000"/>
              </a:lnSpc>
            </a:pPr>
            <a:endParaRPr lang="en-US" altLang="en-US" dirty="0"/>
          </a:p>
        </p:txBody>
      </p:sp>
      <p:sp>
        <p:nvSpPr>
          <p:cNvPr id="18436" name="Slide Number Placeholder 3">
            <a:extLst>
              <a:ext uri="{FF2B5EF4-FFF2-40B4-BE49-F238E27FC236}">
                <a16:creationId xmlns:a16="http://schemas.microsoft.com/office/drawing/2014/main" id="{5D610844-AACC-1849-9C9E-A0A77453DE5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99CC2B1-9039-4DD6-A533-FA141F88214B}" type="slidenum">
              <a:rPr lang="en-GB" altLang="en-US" sz="1200"/>
              <a:pPr>
                <a:spcBef>
                  <a:spcPct val="0"/>
                </a:spcBef>
                <a:buFontTx/>
                <a:buNone/>
              </a:pPr>
              <a:t>36</a:t>
            </a:fld>
            <a:endParaRPr lang="en-GB" altLang="en-US" sz="1200"/>
          </a:p>
        </p:txBody>
      </p:sp>
    </p:spTree>
    <p:custDataLst>
      <p:tags r:id="rId1"/>
    </p:custData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C46FF6C-ECD4-0B95-B9E4-83A8A769C058}"/>
              </a:ext>
            </a:extLst>
          </p:cNvPr>
          <p:cNvSpPr>
            <a:spLocks noGrp="1" noChangeArrowheads="1"/>
          </p:cNvSpPr>
          <p:nvPr>
            <p:ph type="title"/>
          </p:nvPr>
        </p:nvSpPr>
        <p:spPr>
          <a:xfrm>
            <a:off x="459668" y="163513"/>
            <a:ext cx="9648308" cy="1284288"/>
          </a:xfrm>
        </p:spPr>
        <p:txBody>
          <a:bodyPr/>
          <a:lstStyle/>
          <a:p>
            <a:pPr>
              <a:defRPr/>
            </a:pPr>
            <a:r>
              <a:rPr lang="en-US" sz="3200" dirty="0"/>
              <a:t>What obligations are imposed if partners use a business name?</a:t>
            </a:r>
          </a:p>
        </p:txBody>
      </p:sp>
      <p:sp>
        <p:nvSpPr>
          <p:cNvPr id="20483" name="Rectangle 3">
            <a:extLst>
              <a:ext uri="{FF2B5EF4-FFF2-40B4-BE49-F238E27FC236}">
                <a16:creationId xmlns:a16="http://schemas.microsoft.com/office/drawing/2014/main" id="{B114B80D-5CDA-7B2C-C9A9-AC7AFD94618B}"/>
              </a:ext>
            </a:extLst>
          </p:cNvPr>
          <p:cNvSpPr>
            <a:spLocks noGrp="1"/>
          </p:cNvSpPr>
          <p:nvPr>
            <p:ph type="body" idx="1"/>
          </p:nvPr>
        </p:nvSpPr>
        <p:spPr>
          <a:xfrm>
            <a:off x="631118" y="1550625"/>
            <a:ext cx="10121345" cy="4525963"/>
          </a:xfrm>
        </p:spPr>
        <p:txBody>
          <a:bodyPr>
            <a:normAutofit fontScale="85000" lnSpcReduction="20000"/>
          </a:bodyPr>
          <a:lstStyle/>
          <a:p>
            <a:pPr>
              <a:lnSpc>
                <a:spcPct val="90000"/>
              </a:lnSpc>
            </a:pPr>
            <a:r>
              <a:rPr lang="en-US" altLang="en-US" sz="2600" dirty="0"/>
              <a:t>If partners use a business name, legally the name of each partner and an address for service of documents must appear on the following:</a:t>
            </a:r>
          </a:p>
          <a:p>
            <a:pPr lvl="1">
              <a:lnSpc>
                <a:spcPct val="90000"/>
              </a:lnSpc>
            </a:pPr>
            <a:r>
              <a:rPr lang="en-US" altLang="en-US" sz="2600" dirty="0"/>
              <a:t>Every business letter s1202</a:t>
            </a:r>
          </a:p>
          <a:p>
            <a:pPr lvl="1">
              <a:lnSpc>
                <a:spcPct val="90000"/>
              </a:lnSpc>
            </a:pPr>
            <a:r>
              <a:rPr lang="en-US" altLang="en-US" sz="2600" dirty="0"/>
              <a:t>Every written order s1202</a:t>
            </a:r>
          </a:p>
          <a:p>
            <a:pPr lvl="1">
              <a:lnSpc>
                <a:spcPct val="90000"/>
              </a:lnSpc>
            </a:pPr>
            <a:r>
              <a:rPr lang="en-US" altLang="en-US" sz="2600" dirty="0"/>
              <a:t>Invoices and receipts s1202</a:t>
            </a:r>
          </a:p>
          <a:p>
            <a:pPr lvl="1">
              <a:lnSpc>
                <a:spcPct val="90000"/>
              </a:lnSpc>
            </a:pPr>
            <a:r>
              <a:rPr lang="en-US" altLang="en-US" sz="2600" dirty="0"/>
              <a:t>Written demands for payment s1202</a:t>
            </a:r>
          </a:p>
          <a:p>
            <a:pPr lvl="1">
              <a:lnSpc>
                <a:spcPct val="90000"/>
              </a:lnSpc>
            </a:pPr>
            <a:r>
              <a:rPr lang="en-US" altLang="en-US" sz="2600" dirty="0"/>
              <a:t>A notice at the business premises s1204</a:t>
            </a:r>
          </a:p>
          <a:p>
            <a:pPr lvl="1">
              <a:lnSpc>
                <a:spcPct val="90000"/>
              </a:lnSpc>
              <a:buFont typeface="Arial" panose="020B0604020202020204" pitchFamily="34" charset="0"/>
              <a:buNone/>
            </a:pPr>
            <a:endParaRPr lang="en-US" altLang="en-US" sz="2600" dirty="0"/>
          </a:p>
          <a:p>
            <a:pPr>
              <a:lnSpc>
                <a:spcPct val="90000"/>
              </a:lnSpc>
            </a:pPr>
            <a:r>
              <a:rPr lang="en-US" altLang="en-US" sz="2600" dirty="0"/>
              <a:t>Partnerships which have more than 20 partners must keep a list of all partners at the principal place of business (s1203)</a:t>
            </a:r>
          </a:p>
          <a:p>
            <a:pPr>
              <a:lnSpc>
                <a:spcPct val="90000"/>
              </a:lnSpc>
              <a:buFont typeface="Arial" panose="020B0604020202020204" pitchFamily="34" charset="0"/>
              <a:buNone/>
            </a:pPr>
            <a:endParaRPr lang="en-US" altLang="en-US" sz="2600" dirty="0"/>
          </a:p>
          <a:p>
            <a:pPr>
              <a:lnSpc>
                <a:spcPct val="90000"/>
              </a:lnSpc>
            </a:pPr>
            <a:r>
              <a:rPr lang="en-US" altLang="en-US" sz="2600" dirty="0"/>
              <a:t>Certain business names are prohibited or require consent - see ss1192 to 1199 and Company and Business Names Regulations</a:t>
            </a:r>
          </a:p>
          <a:p>
            <a:pPr>
              <a:lnSpc>
                <a:spcPct val="90000"/>
              </a:lnSpc>
            </a:pPr>
            <a:endParaRPr lang="en-US" altLang="en-US" sz="2600" dirty="0"/>
          </a:p>
          <a:p>
            <a:pPr>
              <a:lnSpc>
                <a:spcPct val="90000"/>
              </a:lnSpc>
            </a:pPr>
            <a:endParaRPr lang="en-US" altLang="en-US" sz="2600" dirty="0"/>
          </a:p>
          <a:p>
            <a:pPr lvl="1">
              <a:lnSpc>
                <a:spcPct val="90000"/>
              </a:lnSpc>
            </a:pPr>
            <a:endParaRPr lang="en-US" altLang="en-US" sz="2000" dirty="0"/>
          </a:p>
        </p:txBody>
      </p:sp>
      <p:sp>
        <p:nvSpPr>
          <p:cNvPr id="20484" name="Slide Number Placeholder 3">
            <a:extLst>
              <a:ext uri="{FF2B5EF4-FFF2-40B4-BE49-F238E27FC236}">
                <a16:creationId xmlns:a16="http://schemas.microsoft.com/office/drawing/2014/main" id="{F51C5105-D36F-E988-35AA-1D7F67D5558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21A5B5B-E9C3-4C9F-8EE8-6D004BEBA83A}" type="slidenum">
              <a:rPr lang="en-GB" altLang="en-US" sz="1200"/>
              <a:pPr>
                <a:spcBef>
                  <a:spcPct val="0"/>
                </a:spcBef>
                <a:buFontTx/>
                <a:buNone/>
              </a:pPr>
              <a:t>37</a:t>
            </a:fld>
            <a:endParaRPr lang="en-GB" altLang="en-US" sz="1200"/>
          </a:p>
        </p:txBody>
      </p:sp>
    </p:spTree>
    <p:custDataLst>
      <p:tags r:id="rId1"/>
    </p:custData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201D0BB0-B338-314E-7383-73174AF0B9F9}"/>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Financial Input</a:t>
            </a:r>
          </a:p>
        </p:txBody>
      </p:sp>
      <p:sp>
        <p:nvSpPr>
          <p:cNvPr id="3" name="Content Placeholder 2">
            <a:extLst>
              <a:ext uri="{FF2B5EF4-FFF2-40B4-BE49-F238E27FC236}">
                <a16:creationId xmlns:a16="http://schemas.microsoft.com/office/drawing/2014/main" id="{41A38D30-2241-7ED9-F83E-8A7A0240864D}"/>
              </a:ext>
            </a:extLst>
          </p:cNvPr>
          <p:cNvSpPr>
            <a:spLocks noGrp="1"/>
          </p:cNvSpPr>
          <p:nvPr>
            <p:ph idx="1"/>
          </p:nvPr>
        </p:nvSpPr>
        <p:spPr>
          <a:xfrm>
            <a:off x="1103312" y="2763520"/>
            <a:ext cx="10221180" cy="3820160"/>
          </a:xfrm>
        </p:spPr>
        <p:txBody>
          <a:bodyPr>
            <a:normAutofit lnSpcReduction="10000"/>
          </a:bodyPr>
          <a:lstStyle/>
          <a:p>
            <a:pPr>
              <a:lnSpc>
                <a:spcPct val="90000"/>
              </a:lnSpc>
            </a:pPr>
            <a:r>
              <a:rPr lang="en-GB" sz="1600" dirty="0"/>
              <a:t>The partners are going to need to decide how they are going to finance the business. They will almost certainly invest their own money. One partner may contribute £60,000 and the other 3 may contribute £10,000. These amounts are their capital contributions. The total contributions by the partners will be £100,000, and this is the partnership’s capital. This money will be used to buy the things that the partnership will use to run its business – kitchen equipment, furniture and so on.</a:t>
            </a:r>
          </a:p>
          <a:p>
            <a:pPr>
              <a:lnSpc>
                <a:spcPct val="90000"/>
              </a:lnSpc>
            </a:pPr>
            <a:endParaRPr lang="en-GB" sz="1600" dirty="0"/>
          </a:p>
          <a:p>
            <a:pPr>
              <a:lnSpc>
                <a:spcPct val="90000"/>
              </a:lnSpc>
            </a:pPr>
            <a:r>
              <a:rPr lang="en-GB" sz="1600" dirty="0"/>
              <a:t>The partners in our example are contributing their capital in cash. Sometimes, however, a partner may own an asset which the partnership wishes to use. Suppose that one of the partners owned premises which were to be used for the business. They could contribute the premises to the partnership, and the value of the premises would be counted as all or part of their capital contribution.</a:t>
            </a:r>
          </a:p>
          <a:p>
            <a:pPr>
              <a:lnSpc>
                <a:spcPct val="90000"/>
              </a:lnSpc>
            </a:pPr>
            <a:endParaRPr lang="en-GB" sz="1600" dirty="0"/>
          </a:p>
          <a:p>
            <a:pPr>
              <a:lnSpc>
                <a:spcPct val="90000"/>
              </a:lnSpc>
            </a:pPr>
            <a:r>
              <a:rPr lang="en-GB" sz="1600" dirty="0"/>
              <a:t>The partnership is also borrowing £20,000 as start-up finance from a Bank PLC. Because the “partnership” is really no more than an arrangement between the individual partners, each partner is potentially liable in full for the whole of the loan. </a:t>
            </a:r>
          </a:p>
        </p:txBody>
      </p:sp>
    </p:spTree>
    <p:extLst>
      <p:ext uri="{BB962C8B-B14F-4D97-AF65-F5344CB8AC3E}">
        <p14:creationId xmlns:p14="http://schemas.microsoft.com/office/powerpoint/2010/main" val="3005923826"/>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4281-C852-F874-0573-7DDBF80E4F48}"/>
              </a:ext>
            </a:extLst>
          </p:cNvPr>
          <p:cNvSpPr>
            <a:spLocks noGrp="1"/>
          </p:cNvSpPr>
          <p:nvPr>
            <p:ph type="title"/>
          </p:nvPr>
        </p:nvSpPr>
        <p:spPr/>
        <p:txBody>
          <a:bodyPr/>
          <a:lstStyle/>
          <a:p>
            <a:r>
              <a:rPr lang="en-GB" dirty="0"/>
              <a:t>Ownership of Assets</a:t>
            </a:r>
          </a:p>
        </p:txBody>
      </p:sp>
      <p:sp>
        <p:nvSpPr>
          <p:cNvPr id="3" name="Content Placeholder 2">
            <a:extLst>
              <a:ext uri="{FF2B5EF4-FFF2-40B4-BE49-F238E27FC236}">
                <a16:creationId xmlns:a16="http://schemas.microsoft.com/office/drawing/2014/main" id="{346614E7-65D4-191A-8E62-6C3D88E0C2D3}"/>
              </a:ext>
            </a:extLst>
          </p:cNvPr>
          <p:cNvSpPr>
            <a:spLocks noGrp="1"/>
          </p:cNvSpPr>
          <p:nvPr>
            <p:ph idx="1"/>
          </p:nvPr>
        </p:nvSpPr>
        <p:spPr/>
        <p:txBody>
          <a:bodyPr>
            <a:normAutofit fontScale="85000" lnSpcReduction="20000"/>
          </a:bodyPr>
          <a:lstStyle/>
          <a:p>
            <a:r>
              <a:rPr lang="en-GB" b="1" dirty="0"/>
              <a:t>Partnership property</a:t>
            </a:r>
            <a:r>
              <a:rPr lang="en-GB" dirty="0"/>
              <a:t>: According to the Partnership Act 1890, any assets acquired for the partnership's business purposes are considered </a:t>
            </a:r>
            <a:r>
              <a:rPr lang="en-GB" b="1" dirty="0"/>
              <a:t>partnership property</a:t>
            </a:r>
            <a:r>
              <a:rPr lang="en-GB" dirty="0"/>
              <a:t> and are held for those purposes in accordance with the partnership agreement. Items bought with partnership money are presumed to be </a:t>
            </a:r>
            <a:r>
              <a:rPr lang="en-GB" b="1" dirty="0"/>
              <a:t>partnership property</a:t>
            </a:r>
            <a:r>
              <a:rPr lang="en-GB" dirty="0"/>
              <a:t>. Such property is owned by all partners together.</a:t>
            </a:r>
          </a:p>
          <a:p>
            <a:r>
              <a:rPr lang="en-GB" b="1" dirty="0"/>
              <a:t>Assets owned or contributed by partners</a:t>
            </a:r>
            <a:r>
              <a:rPr lang="en-GB" dirty="0"/>
              <a:t>: When a partner contributes their own asset to the partnership as part of their </a:t>
            </a:r>
            <a:r>
              <a:rPr lang="en-GB" b="1" dirty="0"/>
              <a:t>capital contribution</a:t>
            </a:r>
            <a:r>
              <a:rPr lang="en-GB" dirty="0"/>
              <a:t>, that asset becomes </a:t>
            </a:r>
            <a:r>
              <a:rPr lang="en-GB" b="1" dirty="0"/>
              <a:t>partnership property</a:t>
            </a:r>
            <a:r>
              <a:rPr lang="en-GB" dirty="0"/>
              <a:t>. A formal transfer of title is not strictly required; if it is not formally transferred, the owning partner holds it on trust for the partnership. Conversely, if a partner retains ownership of an asset that the partnership merely uses, it is not </a:t>
            </a:r>
            <a:r>
              <a:rPr lang="en-GB" b="1" dirty="0"/>
              <a:t>partnership property</a:t>
            </a:r>
            <a:r>
              <a:rPr lang="en-GB" dirty="0"/>
              <a:t>, and the partner remains entitled to any profit from its sale.</a:t>
            </a:r>
          </a:p>
          <a:p>
            <a:r>
              <a:rPr lang="en-GB" b="1" dirty="0"/>
              <a:t>Impact on financing the partnership</a:t>
            </a:r>
            <a:r>
              <a:rPr lang="en-GB" dirty="0"/>
              <a:t>: While partners own a share in partnership assets, lenders typically look to protect their interests by taking security over the partners' personal assets, such as their homes, in addition to </a:t>
            </a:r>
            <a:r>
              <a:rPr lang="en-GB" b="1" dirty="0"/>
              <a:t>partnership property</a:t>
            </a:r>
            <a:r>
              <a:rPr lang="en-GB" dirty="0"/>
              <a:t>, because partnership assets—especially those bought with initial capital—may fluctuate or decrease in value.</a:t>
            </a:r>
          </a:p>
          <a:p>
            <a:endParaRPr lang="en-GB" dirty="0"/>
          </a:p>
        </p:txBody>
      </p:sp>
    </p:spTree>
    <p:extLst>
      <p:ext uri="{BB962C8B-B14F-4D97-AF65-F5344CB8AC3E}">
        <p14:creationId xmlns:p14="http://schemas.microsoft.com/office/powerpoint/2010/main" val="25236319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050F-E0AA-86FB-D8CA-687288650211}"/>
              </a:ext>
            </a:extLst>
          </p:cNvPr>
          <p:cNvSpPr>
            <a:spLocks noGrp="1"/>
          </p:cNvSpPr>
          <p:nvPr>
            <p:ph type="title"/>
          </p:nvPr>
        </p:nvSpPr>
        <p:spPr/>
        <p:txBody>
          <a:bodyPr/>
          <a:lstStyle/>
          <a:p>
            <a:r>
              <a:rPr lang="en-GB" dirty="0"/>
              <a:t>Converting an existing business to a partnership</a:t>
            </a:r>
          </a:p>
        </p:txBody>
      </p:sp>
      <p:sp>
        <p:nvSpPr>
          <p:cNvPr id="3" name="Content Placeholder 2">
            <a:extLst>
              <a:ext uri="{FF2B5EF4-FFF2-40B4-BE49-F238E27FC236}">
                <a16:creationId xmlns:a16="http://schemas.microsoft.com/office/drawing/2014/main" id="{5ACD445B-F84C-B3F4-0E62-0B29AAD99C4A}"/>
              </a:ext>
            </a:extLst>
          </p:cNvPr>
          <p:cNvSpPr>
            <a:spLocks noGrp="1"/>
          </p:cNvSpPr>
          <p:nvPr>
            <p:ph idx="1"/>
          </p:nvPr>
        </p:nvSpPr>
        <p:spPr/>
        <p:txBody>
          <a:bodyPr>
            <a:normAutofit lnSpcReduction="10000"/>
          </a:bodyPr>
          <a:lstStyle/>
          <a:p>
            <a:r>
              <a:rPr lang="en-GB" dirty="0"/>
              <a:t>The process of converting an existing business to a partnership consists essentially of forming the new partnership, then transferring the assets of the existing business to it.</a:t>
            </a:r>
          </a:p>
          <a:p>
            <a:r>
              <a:rPr lang="en-GB" dirty="0"/>
              <a:t> Transferring the assets - There will be a separate agreement between the individual and the new partnership, under which the individual agrees to transfer their business assets to the partnership. Care needs to be taken to use the correct formalities to transfer particular types of asset. For example, transfers of land require a Land Registry transfer. Moveable assets such as stock, materials and equipment can normally be transferred by delivery. The benefit of contracts with outsiders, and particularly debts owed to the business, can be transferred by an assignment (which can be a clause in the transfer agreement). This will be fully effective only if notice of it is given to the other party to the contract.</a:t>
            </a:r>
          </a:p>
        </p:txBody>
      </p:sp>
    </p:spTree>
    <p:extLst>
      <p:ext uri="{BB962C8B-B14F-4D97-AF65-F5344CB8AC3E}">
        <p14:creationId xmlns:p14="http://schemas.microsoft.com/office/powerpoint/2010/main" val="25725516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73B87-B505-DFD6-4642-D286EE147688}"/>
              </a:ext>
            </a:extLst>
          </p:cNvPr>
          <p:cNvSpPr>
            <a:spLocks noGrp="1"/>
          </p:cNvSpPr>
          <p:nvPr>
            <p:ph type="title"/>
          </p:nvPr>
        </p:nvSpPr>
        <p:spPr/>
        <p:txBody>
          <a:bodyPr/>
          <a:lstStyle/>
          <a:p>
            <a:r>
              <a:rPr lang="en-GB" dirty="0"/>
              <a:t>Handling liabilities</a:t>
            </a:r>
          </a:p>
        </p:txBody>
      </p:sp>
      <p:sp>
        <p:nvSpPr>
          <p:cNvPr id="3" name="Content Placeholder 2">
            <a:extLst>
              <a:ext uri="{FF2B5EF4-FFF2-40B4-BE49-F238E27FC236}">
                <a16:creationId xmlns:a16="http://schemas.microsoft.com/office/drawing/2014/main" id="{64B32965-885D-A430-DFA7-2452B44BD39A}"/>
              </a:ext>
            </a:extLst>
          </p:cNvPr>
          <p:cNvSpPr>
            <a:spLocks noGrp="1"/>
          </p:cNvSpPr>
          <p:nvPr>
            <p:ph idx="1"/>
          </p:nvPr>
        </p:nvSpPr>
        <p:spPr/>
        <p:txBody>
          <a:bodyPr/>
          <a:lstStyle/>
          <a:p>
            <a:r>
              <a:rPr lang="en-GB" dirty="0"/>
              <a:t>Liabilities cannot usually be transferred automatically. To transfer both the benefit and burden of an existing contract (such as a long-term supply agreement), the parties must enter into a three-way agreement known as a </a:t>
            </a:r>
            <a:r>
              <a:rPr lang="en-GB" b="1" dirty="0"/>
              <a:t>novation</a:t>
            </a:r>
            <a:r>
              <a:rPr lang="en-GB" dirty="0"/>
              <a:t>, where the supplier agrees to release the original owner and accept the new partnership in their place. If a </a:t>
            </a:r>
            <a:r>
              <a:rPr lang="en-GB" b="1" u="sng" dirty="0"/>
              <a:t>novation</a:t>
            </a:r>
            <a:r>
              <a:rPr lang="en-GB" dirty="0"/>
              <a:t> is not used, the business may simply end the old contract and start a new one with the partnership.</a:t>
            </a:r>
          </a:p>
          <a:p>
            <a:endParaRPr lang="en-GB" dirty="0"/>
          </a:p>
        </p:txBody>
      </p:sp>
    </p:spTree>
    <p:extLst>
      <p:ext uri="{BB962C8B-B14F-4D97-AF65-F5344CB8AC3E}">
        <p14:creationId xmlns:p14="http://schemas.microsoft.com/office/powerpoint/2010/main" val="22379323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80831-BCFC-4EBC-CBB8-A1B00499C18D}"/>
              </a:ext>
            </a:extLst>
          </p:cNvPr>
          <p:cNvSpPr>
            <a:spLocks noGrp="1"/>
          </p:cNvSpPr>
          <p:nvPr>
            <p:ph type="title"/>
          </p:nvPr>
        </p:nvSpPr>
        <p:spPr/>
        <p:txBody>
          <a:bodyPr/>
          <a:lstStyle/>
          <a:p>
            <a:r>
              <a:rPr lang="en-GB" dirty="0"/>
              <a:t>Matters to include in a Partnership Agreement</a:t>
            </a:r>
          </a:p>
        </p:txBody>
      </p:sp>
      <p:sp>
        <p:nvSpPr>
          <p:cNvPr id="3" name="Content Placeholder 2">
            <a:extLst>
              <a:ext uri="{FF2B5EF4-FFF2-40B4-BE49-F238E27FC236}">
                <a16:creationId xmlns:a16="http://schemas.microsoft.com/office/drawing/2014/main" id="{E27D9461-274B-312C-3E1F-1173E1327419}"/>
              </a:ext>
            </a:extLst>
          </p:cNvPr>
          <p:cNvSpPr>
            <a:spLocks noGrp="1"/>
          </p:cNvSpPr>
          <p:nvPr>
            <p:ph idx="1"/>
          </p:nvPr>
        </p:nvSpPr>
        <p:spPr/>
        <p:txBody>
          <a:bodyPr>
            <a:normAutofit fontScale="85000" lnSpcReduction="20000"/>
          </a:bodyPr>
          <a:lstStyle/>
          <a:p>
            <a:r>
              <a:rPr lang="en-GB" dirty="0"/>
              <a:t>Key matters that should be included in an express partnership agreement to override terms implied by the Partnership Act 1890 (PA 1890). Here is a summary of those matters:</a:t>
            </a:r>
          </a:p>
          <a:p>
            <a:r>
              <a:rPr lang="en-GB" dirty="0"/>
              <a:t>• </a:t>
            </a:r>
            <a:r>
              <a:rPr lang="en-GB" b="1" dirty="0"/>
              <a:t>Commencement Date</a:t>
            </a:r>
            <a:r>
              <a:rPr lang="en-GB" dirty="0"/>
              <a:t>: Specify the date when mutual rights and obligations formally start.</a:t>
            </a:r>
          </a:p>
          <a:p>
            <a:r>
              <a:rPr lang="en-GB" dirty="0"/>
              <a:t>• </a:t>
            </a:r>
            <a:r>
              <a:rPr lang="en-GB" b="1" dirty="0"/>
              <a:t>Financial Input</a:t>
            </a:r>
            <a:r>
              <a:rPr lang="en-GB" dirty="0"/>
              <a:t>: Record each partner's capital contribution and the proportion of capital ownership.</a:t>
            </a:r>
          </a:p>
          <a:p>
            <a:r>
              <a:rPr lang="en-GB" dirty="0"/>
              <a:t>• </a:t>
            </a:r>
            <a:r>
              <a:rPr lang="en-GB" b="1" dirty="0"/>
              <a:t>Shares in Profits and Losses</a:t>
            </a:r>
            <a:r>
              <a:rPr lang="en-GB" dirty="0"/>
              <a:t>: Define how income profits, capital profits, and losses are shared to deviate from the equal sharing default in the PA 1890.</a:t>
            </a:r>
          </a:p>
          <a:p>
            <a:r>
              <a:rPr lang="en-GB" dirty="0"/>
              <a:t>• </a:t>
            </a:r>
            <a:r>
              <a:rPr lang="en-GB" b="1" dirty="0"/>
              <a:t>Drawings</a:t>
            </a:r>
            <a:r>
              <a:rPr lang="en-GB" dirty="0"/>
              <a:t>: Include provisions for partners to withdraw profits periodically for personal use, as the PA 1890 is silent on this.</a:t>
            </a:r>
          </a:p>
          <a:p>
            <a:r>
              <a:rPr lang="en-GB" dirty="0"/>
              <a:t>• </a:t>
            </a:r>
            <a:r>
              <a:rPr lang="en-GB" b="1" dirty="0"/>
              <a:t>Nature and Place of Business</a:t>
            </a:r>
            <a:r>
              <a:rPr lang="en-GB" dirty="0"/>
              <a:t>: Clearly define these to help determine when fundamental changes, requiring unanimous consent, are proposed.</a:t>
            </a:r>
          </a:p>
          <a:p>
            <a:r>
              <a:rPr lang="en-GB" dirty="0"/>
              <a:t>• </a:t>
            </a:r>
            <a:r>
              <a:rPr lang="en-GB" b="1" dirty="0"/>
              <a:t>Ownership of Assets</a:t>
            </a:r>
            <a:r>
              <a:rPr lang="en-GB" dirty="0"/>
              <a:t>: Clarify which assets belong to the partnership versus those retained by individual partners.</a:t>
            </a:r>
          </a:p>
          <a:p>
            <a:endParaRPr lang="en-GB" dirty="0"/>
          </a:p>
          <a:p>
            <a:endParaRPr lang="en-GB" dirty="0"/>
          </a:p>
        </p:txBody>
      </p:sp>
    </p:spTree>
    <p:extLst>
      <p:ext uri="{BB962C8B-B14F-4D97-AF65-F5344CB8AC3E}">
        <p14:creationId xmlns:p14="http://schemas.microsoft.com/office/powerpoint/2010/main" val="19742079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B7732-1D16-17E3-4C73-C5E10F4CA9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EAFCA2-6D39-16B5-A711-79DE0FAE6B29}"/>
              </a:ext>
            </a:extLst>
          </p:cNvPr>
          <p:cNvSpPr>
            <a:spLocks noGrp="1"/>
          </p:cNvSpPr>
          <p:nvPr>
            <p:ph type="title"/>
          </p:nvPr>
        </p:nvSpPr>
        <p:spPr/>
        <p:txBody>
          <a:bodyPr/>
          <a:lstStyle/>
          <a:p>
            <a:r>
              <a:rPr lang="en-GB" dirty="0"/>
              <a:t>Matters to include in a Partnership Agreement</a:t>
            </a:r>
          </a:p>
        </p:txBody>
      </p:sp>
      <p:sp>
        <p:nvSpPr>
          <p:cNvPr id="3" name="Content Placeholder 2">
            <a:extLst>
              <a:ext uri="{FF2B5EF4-FFF2-40B4-BE49-F238E27FC236}">
                <a16:creationId xmlns:a16="http://schemas.microsoft.com/office/drawing/2014/main" id="{C2A8B1C3-299B-0326-891D-E51F760687B9}"/>
              </a:ext>
            </a:extLst>
          </p:cNvPr>
          <p:cNvSpPr>
            <a:spLocks noGrp="1"/>
          </p:cNvSpPr>
          <p:nvPr>
            <p:ph idx="1"/>
          </p:nvPr>
        </p:nvSpPr>
        <p:spPr/>
        <p:txBody>
          <a:bodyPr>
            <a:normAutofit fontScale="77500" lnSpcReduction="20000"/>
          </a:bodyPr>
          <a:lstStyle/>
          <a:p>
            <a:r>
              <a:rPr lang="en-GB" dirty="0"/>
              <a:t>• </a:t>
            </a:r>
            <a:r>
              <a:rPr lang="en-GB" b="1" dirty="0"/>
              <a:t>Work Input and Roles</a:t>
            </a:r>
            <a:r>
              <a:rPr lang="en-GB" dirty="0"/>
              <a:t>: Define expectations for time commitment, holidays, sickness, parental leave, and specific roles, as the PA 1890 imposes no work obligation.</a:t>
            </a:r>
          </a:p>
          <a:p>
            <a:r>
              <a:rPr lang="en-GB" dirty="0"/>
              <a:t>• </a:t>
            </a:r>
            <a:r>
              <a:rPr lang="en-GB" b="1" dirty="0"/>
              <a:t>Decision-making</a:t>
            </a:r>
            <a:r>
              <a:rPr lang="en-GB" dirty="0"/>
              <a:t>: Specify authority limits and voting rights to govern internal and external decision-making, replacing the default 'one partner, one vote' rule.</a:t>
            </a:r>
          </a:p>
          <a:p>
            <a:r>
              <a:rPr lang="en-GB" dirty="0"/>
              <a:t>• </a:t>
            </a:r>
            <a:r>
              <a:rPr lang="en-GB" b="1" dirty="0"/>
              <a:t>Duration and Termination</a:t>
            </a:r>
            <a:r>
              <a:rPr lang="en-GB" dirty="0"/>
              <a:t>: Exclude the 'partnerships at will' rules (s26) and automatic dissolution on death or bankruptcy (s33) to allow for business continuation.</a:t>
            </a:r>
          </a:p>
          <a:p>
            <a:r>
              <a:rPr lang="en-GB" dirty="0"/>
              <a:t>• </a:t>
            </a:r>
            <a:r>
              <a:rPr lang="en-GB" b="1" dirty="0"/>
              <a:t>Retirement and Expulsion</a:t>
            </a:r>
            <a:r>
              <a:rPr lang="en-GB" dirty="0"/>
              <a:t>: Establish clear mechanisms for retirement and expulsion, as there is no automatic right to expel a partner without an express power.</a:t>
            </a:r>
          </a:p>
          <a:p>
            <a:r>
              <a:rPr lang="en-GB" dirty="0"/>
              <a:t>• </a:t>
            </a:r>
            <a:r>
              <a:rPr lang="en-GB" b="1" dirty="0"/>
              <a:t>Payment for Outgoing Partner’s Share</a:t>
            </a:r>
            <a:r>
              <a:rPr lang="en-GB" dirty="0"/>
              <a:t>: Specify how a departing partner's share is valued and paid out.</a:t>
            </a:r>
          </a:p>
          <a:p>
            <a:r>
              <a:rPr lang="en-GB" dirty="0"/>
              <a:t>• </a:t>
            </a:r>
            <a:r>
              <a:rPr lang="en-GB" b="1" dirty="0"/>
              <a:t>Post-Departure Competition</a:t>
            </a:r>
            <a:r>
              <a:rPr lang="en-GB" dirty="0"/>
              <a:t>: Include restrictive covenants to prevent outgoing partners from competing or soliciting clients and employees.</a:t>
            </a:r>
          </a:p>
          <a:p>
            <a:r>
              <a:rPr lang="en-GB" dirty="0"/>
              <a:t>• </a:t>
            </a:r>
            <a:r>
              <a:rPr lang="en-GB" b="1" dirty="0"/>
              <a:t>Dispute Resolution</a:t>
            </a:r>
            <a:r>
              <a:rPr lang="en-GB" dirty="0"/>
              <a:t>: Include mechanisms such as mediation or arbitration to resolve disagreements.</a:t>
            </a:r>
          </a:p>
          <a:p>
            <a:endParaRPr lang="en-GB" dirty="0"/>
          </a:p>
        </p:txBody>
      </p:sp>
    </p:spTree>
    <p:extLst>
      <p:ext uri="{BB962C8B-B14F-4D97-AF65-F5344CB8AC3E}">
        <p14:creationId xmlns:p14="http://schemas.microsoft.com/office/powerpoint/2010/main" val="10585357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5" name="Picture 3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3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9" name="Picture 3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 name="Picture 4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3" name="Rectangle 4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5" name="Rectangle 44">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6ECA7887-D75A-9F92-1A37-587A46BEE0A8}"/>
              </a:ext>
            </a:extLst>
          </p:cNvPr>
          <p:cNvPicPr>
            <a:picLocks noChangeAspect="1"/>
          </p:cNvPicPr>
          <p:nvPr/>
        </p:nvPicPr>
        <p:blipFill>
          <a:blip r:embed="rId7"/>
          <a:stretch>
            <a:fillRect/>
          </a:stretch>
        </p:blipFill>
        <p:spPr>
          <a:xfrm>
            <a:off x="466646" y="1415378"/>
            <a:ext cx="11473752" cy="1778429"/>
          </a:xfrm>
          <a:prstGeom prst="rect">
            <a:avLst/>
          </a:prstGeom>
          <a:effectLst/>
        </p:spPr>
      </p:pic>
      <p:sp>
        <p:nvSpPr>
          <p:cNvPr id="51" name="Freeform: Shape 5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02973-93E6-8B10-CBB0-7E356AA9CE56}"/>
              </a:ext>
            </a:extLst>
          </p:cNvPr>
          <p:cNvSpPr>
            <a:spLocks noGrp="1"/>
          </p:cNvSpPr>
          <p:nvPr>
            <p:ph type="title"/>
          </p:nvPr>
        </p:nvSpPr>
        <p:spPr>
          <a:xfrm>
            <a:off x="636916" y="4854346"/>
            <a:ext cx="9149350" cy="868026"/>
          </a:xfrm>
        </p:spPr>
        <p:txBody>
          <a:bodyPr vert="horz" lIns="91440" tIns="45720" rIns="91440" bIns="45720" rtlCol="0" anchor="b">
            <a:normAutofit/>
          </a:bodyPr>
          <a:lstStyle/>
          <a:p>
            <a:r>
              <a:rPr lang="en-US" sz="4800" b="0" i="0" kern="1200">
                <a:solidFill>
                  <a:srgbClr val="EBEBEB"/>
                </a:solidFill>
                <a:latin typeface="+mj-lt"/>
                <a:ea typeface="+mj-ea"/>
                <a:cs typeface="+mj-cs"/>
              </a:rPr>
              <a:t>Knowledge Check</a:t>
            </a:r>
          </a:p>
        </p:txBody>
      </p:sp>
    </p:spTree>
    <p:extLst>
      <p:ext uri="{BB962C8B-B14F-4D97-AF65-F5344CB8AC3E}">
        <p14:creationId xmlns:p14="http://schemas.microsoft.com/office/powerpoint/2010/main" val="391808120"/>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4"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9C3109DA-00F5-DE19-252F-3D2987679E53}"/>
              </a:ext>
            </a:extLst>
          </p:cNvPr>
          <p:cNvSpPr>
            <a:spLocks noGrp="1"/>
          </p:cNvSpPr>
          <p:nvPr>
            <p:ph type="title"/>
          </p:nvPr>
        </p:nvSpPr>
        <p:spPr>
          <a:xfrm>
            <a:off x="806195" y="804672"/>
            <a:ext cx="3521359" cy="5248656"/>
          </a:xfrm>
        </p:spPr>
        <p:txBody>
          <a:bodyPr anchor="ctr">
            <a:normAutofit/>
          </a:bodyPr>
          <a:lstStyle/>
          <a:p>
            <a:pPr algn="ctr"/>
            <a:r>
              <a:rPr lang="en-GB"/>
              <a:t>Summary</a:t>
            </a:r>
          </a:p>
        </p:txBody>
      </p:sp>
      <p:sp>
        <p:nvSpPr>
          <p:cNvPr id="3" name="Content Placeholder 2">
            <a:extLst>
              <a:ext uri="{FF2B5EF4-FFF2-40B4-BE49-F238E27FC236}">
                <a16:creationId xmlns:a16="http://schemas.microsoft.com/office/drawing/2014/main" id="{EA2AF191-B441-3FA6-AAB9-046DA488279F}"/>
              </a:ext>
            </a:extLst>
          </p:cNvPr>
          <p:cNvSpPr>
            <a:spLocks noGrp="1"/>
          </p:cNvSpPr>
          <p:nvPr>
            <p:ph idx="1"/>
          </p:nvPr>
        </p:nvSpPr>
        <p:spPr>
          <a:xfrm>
            <a:off x="4975861" y="804671"/>
            <a:ext cx="6399930" cy="5248657"/>
          </a:xfrm>
        </p:spPr>
        <p:txBody>
          <a:bodyPr anchor="ctr">
            <a:normAutofit/>
          </a:bodyPr>
          <a:lstStyle/>
          <a:p>
            <a:pPr>
              <a:lnSpc>
                <a:spcPct val="90000"/>
              </a:lnSpc>
            </a:pPr>
            <a:r>
              <a:rPr lang="en-GB" sz="800" dirty="0"/>
              <a:t>(1)   Apart from the partnership agreement itself, most of the considerations when setting a business up as a partnership are the same as those for sole traders.</a:t>
            </a:r>
          </a:p>
          <a:p>
            <a:pPr>
              <a:lnSpc>
                <a:spcPct val="90000"/>
              </a:lnSpc>
            </a:pPr>
            <a:endParaRPr lang="en-GB" sz="800" dirty="0"/>
          </a:p>
          <a:p>
            <a:pPr>
              <a:lnSpc>
                <a:spcPct val="90000"/>
              </a:lnSpc>
            </a:pPr>
            <a:r>
              <a:rPr lang="en-GB" sz="800" dirty="0"/>
              <a:t>(2)   A partnership needs to nominate a partner to register the partnership with HMRC and then submit partnership tax returns.</a:t>
            </a:r>
          </a:p>
          <a:p>
            <a:pPr>
              <a:lnSpc>
                <a:spcPct val="90000"/>
              </a:lnSpc>
            </a:pPr>
            <a:endParaRPr lang="en-GB" sz="800" dirty="0"/>
          </a:p>
          <a:p>
            <a:pPr>
              <a:lnSpc>
                <a:spcPct val="90000"/>
              </a:lnSpc>
            </a:pPr>
            <a:r>
              <a:rPr lang="en-GB" sz="800" dirty="0"/>
              <a:t>(3)   A partnership agreement is essentially a contract between the partners. It should be concluded in writing, or even as a deed.</a:t>
            </a:r>
          </a:p>
          <a:p>
            <a:pPr>
              <a:lnSpc>
                <a:spcPct val="90000"/>
              </a:lnSpc>
            </a:pPr>
            <a:endParaRPr lang="en-GB" sz="800" dirty="0"/>
          </a:p>
          <a:p>
            <a:pPr>
              <a:lnSpc>
                <a:spcPct val="90000"/>
              </a:lnSpc>
            </a:pPr>
            <a:r>
              <a:rPr lang="en-GB" sz="800" dirty="0"/>
              <a:t>(4)   To convert an existing business to a partnership, the parties need to set up the partnership then transfer the business’s assets to it. They will need to think about whether the business’s liabilities should be novated, or whether an indemnity should be used.</a:t>
            </a:r>
          </a:p>
          <a:p>
            <a:pPr>
              <a:lnSpc>
                <a:spcPct val="90000"/>
              </a:lnSpc>
            </a:pPr>
            <a:endParaRPr lang="en-GB" sz="800" dirty="0"/>
          </a:p>
          <a:p>
            <a:pPr>
              <a:lnSpc>
                <a:spcPct val="90000"/>
              </a:lnSpc>
            </a:pPr>
            <a:r>
              <a:rPr lang="en-GB" sz="800" dirty="0"/>
              <a:t>(5)   A partnership agreement should cover the partnership’s commencement date and name, and the partners’ financial input.</a:t>
            </a:r>
          </a:p>
          <a:p>
            <a:pPr>
              <a:lnSpc>
                <a:spcPct val="90000"/>
              </a:lnSpc>
            </a:pPr>
            <a:endParaRPr lang="en-GB" sz="800" dirty="0"/>
          </a:p>
          <a:p>
            <a:pPr>
              <a:lnSpc>
                <a:spcPct val="90000"/>
              </a:lnSpc>
            </a:pPr>
            <a:r>
              <a:rPr lang="en-GB" sz="800" dirty="0"/>
              <a:t>(6)   In terms of profits/losses, the partners should consider whether they want equal shares, or whether they want a mechanism to reflect their different contributions. They should consider whether to deal separately with income and capital profits and losses. The agreement should also deal with drawings by the partners.</a:t>
            </a:r>
          </a:p>
          <a:p>
            <a:pPr>
              <a:lnSpc>
                <a:spcPct val="90000"/>
              </a:lnSpc>
            </a:pPr>
            <a:endParaRPr lang="en-GB" sz="800" dirty="0"/>
          </a:p>
          <a:p>
            <a:pPr>
              <a:lnSpc>
                <a:spcPct val="90000"/>
              </a:lnSpc>
            </a:pPr>
            <a:r>
              <a:rPr lang="en-GB" sz="800" dirty="0"/>
              <a:t>(7)   The agreement should also cover the place and nature of the business, the ownership of assets, partners’ work input and roles, and decision-making.</a:t>
            </a:r>
          </a:p>
          <a:p>
            <a:pPr>
              <a:lnSpc>
                <a:spcPct val="90000"/>
              </a:lnSpc>
            </a:pPr>
            <a:endParaRPr lang="en-GB" sz="800" dirty="0"/>
          </a:p>
          <a:p>
            <a:pPr>
              <a:lnSpc>
                <a:spcPct val="90000"/>
              </a:lnSpc>
            </a:pPr>
            <a:r>
              <a:rPr lang="en-GB" sz="800" dirty="0"/>
              <a:t>(8)   It is important to exclude the rules on partnerships at will. The agreement should also provide for retirement of a partner, expulsion and payment for an outgoing partner’s share.</a:t>
            </a:r>
          </a:p>
          <a:p>
            <a:pPr>
              <a:lnSpc>
                <a:spcPct val="90000"/>
              </a:lnSpc>
            </a:pPr>
            <a:endParaRPr lang="en-GB" sz="800" dirty="0"/>
          </a:p>
          <a:p>
            <a:pPr>
              <a:lnSpc>
                <a:spcPct val="90000"/>
              </a:lnSpc>
            </a:pPr>
            <a:r>
              <a:rPr lang="en-GB" sz="800" dirty="0"/>
              <a:t>(9)   The agreement should deal with competition after departure, and possibly include provision for arbitration or ADR.</a:t>
            </a:r>
          </a:p>
        </p:txBody>
      </p:sp>
    </p:spTree>
    <p:extLst>
      <p:ext uri="{BB962C8B-B14F-4D97-AF65-F5344CB8AC3E}">
        <p14:creationId xmlns:p14="http://schemas.microsoft.com/office/powerpoint/2010/main" val="25460444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22D4EB-DAF1-7307-F5C8-60C91A651E8F}"/>
              </a:ext>
            </a:extLst>
          </p:cNvPr>
          <p:cNvSpPr>
            <a:spLocks noGrp="1"/>
          </p:cNvSpPr>
          <p:nvPr>
            <p:ph type="title"/>
          </p:nvPr>
        </p:nvSpPr>
        <p:spPr>
          <a:xfrm>
            <a:off x="653143" y="1645920"/>
            <a:ext cx="3522879" cy="4470821"/>
          </a:xfrm>
        </p:spPr>
        <p:txBody>
          <a:bodyPr>
            <a:normAutofit/>
          </a:bodyPr>
          <a:lstStyle/>
          <a:p>
            <a:pPr algn="r"/>
            <a:r>
              <a:rPr lang="en-GB">
                <a:solidFill>
                  <a:schemeClr val="bg2"/>
                </a:solidFill>
              </a:rPr>
              <a:t>Running a Business as a Partnership</a:t>
            </a:r>
          </a:p>
        </p:txBody>
      </p:sp>
      <p:sp>
        <p:nvSpPr>
          <p:cNvPr id="3" name="Content Placeholder 2">
            <a:extLst>
              <a:ext uri="{FF2B5EF4-FFF2-40B4-BE49-F238E27FC236}">
                <a16:creationId xmlns:a16="http://schemas.microsoft.com/office/drawing/2014/main" id="{6A388DBF-0458-BD56-402D-4E8227435C28}"/>
              </a:ext>
            </a:extLst>
          </p:cNvPr>
          <p:cNvSpPr>
            <a:spLocks noGrp="1"/>
          </p:cNvSpPr>
          <p:nvPr>
            <p:ph idx="1"/>
          </p:nvPr>
        </p:nvSpPr>
        <p:spPr>
          <a:xfrm>
            <a:off x="5204109" y="1645920"/>
            <a:ext cx="6269434" cy="4470821"/>
          </a:xfrm>
        </p:spPr>
        <p:txBody>
          <a:bodyPr>
            <a:normAutofit/>
          </a:bodyPr>
          <a:lstStyle/>
          <a:p>
            <a:pPr>
              <a:lnSpc>
                <a:spcPct val="90000"/>
              </a:lnSpc>
            </a:pPr>
            <a:r>
              <a:rPr lang="en-GB" sz="1900"/>
              <a:t>In an ordinary partnership, the business is a relationship between individuals rather than a separate legal entity. Consequently, when we talk about the partnership being bound by contracts or liabilities, we are referring to the individual partners themselves. </a:t>
            </a:r>
          </a:p>
          <a:p>
            <a:pPr>
              <a:lnSpc>
                <a:spcPct val="90000"/>
              </a:lnSpc>
            </a:pPr>
            <a:r>
              <a:rPr lang="en-GB" sz="1900" b="1"/>
              <a:t>Partners’ Liability to Outsiders</a:t>
            </a:r>
          </a:p>
          <a:p>
            <a:pPr>
              <a:lnSpc>
                <a:spcPct val="90000"/>
              </a:lnSpc>
            </a:pPr>
            <a:r>
              <a:rPr lang="en-GB" sz="1900"/>
              <a:t>Partners are jointly liable for all debts and obligations of the firm incurred while they are partners. This means a creditor can sue any one or all of the partners for the full amount of a claim. While a partner who pays a claim may be entitled to an indemnity or contribution from their fellow partners, each partner remains personally vulnerable to the firm's total liabilities.</a:t>
            </a:r>
          </a:p>
          <a:p>
            <a:pPr>
              <a:lnSpc>
                <a:spcPct val="90000"/>
              </a:lnSpc>
            </a:pPr>
            <a:endParaRPr lang="en-GB" sz="1900"/>
          </a:p>
        </p:txBody>
      </p:sp>
    </p:spTree>
    <p:extLst>
      <p:ext uri="{BB962C8B-B14F-4D97-AF65-F5344CB8AC3E}">
        <p14:creationId xmlns:p14="http://schemas.microsoft.com/office/powerpoint/2010/main" val="615738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6" name="Rectangle 25">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8" name="Freeform: Shape 27">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2B54D95B-C0C5-6C74-D901-B52722CC3D59}"/>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Authority to Enter into Contracts</a:t>
            </a:r>
          </a:p>
        </p:txBody>
      </p:sp>
      <p:sp>
        <p:nvSpPr>
          <p:cNvPr id="29" name="Content Placeholder 2">
            <a:extLst>
              <a:ext uri="{FF2B5EF4-FFF2-40B4-BE49-F238E27FC236}">
                <a16:creationId xmlns:a16="http://schemas.microsoft.com/office/drawing/2014/main" id="{F417C785-1221-B21D-7FD6-AE4ECE6A2D50}"/>
              </a:ext>
            </a:extLst>
          </p:cNvPr>
          <p:cNvSpPr>
            <a:spLocks noGrp="1"/>
          </p:cNvSpPr>
          <p:nvPr>
            <p:ph idx="1"/>
          </p:nvPr>
        </p:nvSpPr>
        <p:spPr>
          <a:xfrm>
            <a:off x="1103312" y="2763520"/>
            <a:ext cx="8946541" cy="3484879"/>
          </a:xfrm>
        </p:spPr>
        <p:txBody>
          <a:bodyPr>
            <a:normAutofit/>
          </a:bodyPr>
          <a:lstStyle/>
          <a:p>
            <a:r>
              <a:rPr lang="en-GB"/>
              <a:t>Whether the other partners are bound by an individual partner’s actions depends on whether that partner had the authority to act on their behalf. An individual partner is always personally bound by a contract they sign (due to privity of contract), but the other partners are only bound if the acting partner had appropriate authority.</a:t>
            </a:r>
          </a:p>
          <a:p>
            <a:r>
              <a:rPr lang="en-GB"/>
              <a:t>What does privity of contract mean?</a:t>
            </a:r>
          </a:p>
        </p:txBody>
      </p:sp>
    </p:spTree>
    <p:extLst>
      <p:ext uri="{BB962C8B-B14F-4D97-AF65-F5344CB8AC3E}">
        <p14:creationId xmlns:p14="http://schemas.microsoft.com/office/powerpoint/2010/main" val="2763298385"/>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A8BE2-31B1-1503-8F1B-2A58A1B76543}"/>
              </a:ext>
            </a:extLst>
          </p:cNvPr>
          <p:cNvSpPr>
            <a:spLocks noGrp="1"/>
          </p:cNvSpPr>
          <p:nvPr>
            <p:ph type="title"/>
          </p:nvPr>
        </p:nvSpPr>
        <p:spPr/>
        <p:txBody>
          <a:bodyPr/>
          <a:lstStyle/>
          <a:p>
            <a:r>
              <a:rPr lang="en-GB" dirty="0"/>
              <a:t>Three types of authority</a:t>
            </a:r>
          </a:p>
        </p:txBody>
      </p:sp>
      <p:sp>
        <p:nvSpPr>
          <p:cNvPr id="3" name="Content Placeholder 2">
            <a:extLst>
              <a:ext uri="{FF2B5EF4-FFF2-40B4-BE49-F238E27FC236}">
                <a16:creationId xmlns:a16="http://schemas.microsoft.com/office/drawing/2014/main" id="{B4D387F8-7079-97DF-CE9E-246C78404DF0}"/>
              </a:ext>
            </a:extLst>
          </p:cNvPr>
          <p:cNvSpPr>
            <a:spLocks noGrp="1"/>
          </p:cNvSpPr>
          <p:nvPr>
            <p:ph idx="1"/>
          </p:nvPr>
        </p:nvSpPr>
        <p:spPr/>
        <p:txBody>
          <a:bodyPr>
            <a:normAutofit fontScale="92500" lnSpcReduction="10000"/>
          </a:bodyPr>
          <a:lstStyle/>
          <a:p>
            <a:r>
              <a:rPr lang="en-GB" dirty="0"/>
              <a:t>There are three main types of authority:</a:t>
            </a:r>
          </a:p>
          <a:p>
            <a:pPr lvl="0"/>
            <a:r>
              <a:rPr lang="en-GB" b="1" dirty="0"/>
              <a:t>Express Actual Authority</a:t>
            </a:r>
            <a:r>
              <a:rPr lang="en-GB" dirty="0"/>
              <a:t>: Authority specifically granted to the partner, either in the partnership agreement or by a direct decision of the other partners.</a:t>
            </a:r>
          </a:p>
          <a:p>
            <a:pPr lvl="0"/>
            <a:r>
              <a:rPr lang="en-GB" b="1" dirty="0"/>
              <a:t>Implied Actual Authority</a:t>
            </a:r>
            <a:r>
              <a:rPr lang="en-GB" dirty="0"/>
              <a:t>: Authority implied by the nature of the partnership relationship or an established course of dealing between the partners.</a:t>
            </a:r>
          </a:p>
          <a:p>
            <a:pPr lvl="0"/>
            <a:r>
              <a:rPr lang="en-GB" b="1" dirty="0"/>
              <a:t>Apparent (Ostensible) Authority</a:t>
            </a:r>
            <a:r>
              <a:rPr lang="en-GB" dirty="0"/>
              <a:t>: This arises when a partner acts without actual authority, but the outside party reasonably believes the partner has authority based on the representations or conduct allowed by the other partners. Under s5 of the Partnership Act 1890, the firm is bound if the act is for carrying on business of the kind usually carried on by the firm in the usual way, provided the outsider does not know of the lack of authority or that the individual is not a partner.</a:t>
            </a:r>
          </a:p>
          <a:p>
            <a:endParaRPr lang="en-GB" dirty="0"/>
          </a:p>
        </p:txBody>
      </p:sp>
    </p:spTree>
    <p:extLst>
      <p:ext uri="{BB962C8B-B14F-4D97-AF65-F5344CB8AC3E}">
        <p14:creationId xmlns:p14="http://schemas.microsoft.com/office/powerpoint/2010/main" val="36541803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643047-EDA1-42C3-FEAA-ACB3433F6267}"/>
              </a:ext>
            </a:extLst>
          </p:cNvPr>
          <p:cNvPicPr>
            <a:picLocks noChangeAspect="1"/>
          </p:cNvPicPr>
          <p:nvPr/>
        </p:nvPicPr>
        <p:blipFill>
          <a:blip r:embed="rId2"/>
          <a:stretch>
            <a:fillRect/>
          </a:stretch>
        </p:blipFill>
        <p:spPr>
          <a:xfrm>
            <a:off x="3712377" y="0"/>
            <a:ext cx="4767246" cy="6858000"/>
          </a:xfrm>
          <a:prstGeom prst="rect">
            <a:avLst/>
          </a:prstGeom>
        </p:spPr>
      </p:pic>
    </p:spTree>
    <p:extLst>
      <p:ext uri="{BB962C8B-B14F-4D97-AF65-F5344CB8AC3E}">
        <p14:creationId xmlns:p14="http://schemas.microsoft.com/office/powerpoint/2010/main" val="32331535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4F961-B934-C97E-E17B-9C524D988244}"/>
              </a:ext>
            </a:extLst>
          </p:cNvPr>
          <p:cNvSpPr>
            <a:spLocks noGrp="1"/>
          </p:cNvSpPr>
          <p:nvPr>
            <p:ph type="title"/>
          </p:nvPr>
        </p:nvSpPr>
        <p:spPr/>
        <p:txBody>
          <a:bodyPr/>
          <a:lstStyle/>
          <a:p>
            <a:r>
              <a:rPr lang="en-GB" dirty="0"/>
              <a:t>Authority Example</a:t>
            </a:r>
          </a:p>
        </p:txBody>
      </p:sp>
      <p:sp>
        <p:nvSpPr>
          <p:cNvPr id="3" name="Content Placeholder 2">
            <a:extLst>
              <a:ext uri="{FF2B5EF4-FFF2-40B4-BE49-F238E27FC236}">
                <a16:creationId xmlns:a16="http://schemas.microsoft.com/office/drawing/2014/main" id="{1E1949D1-1EF6-9D29-C703-F28CAC0C0D33}"/>
              </a:ext>
            </a:extLst>
          </p:cNvPr>
          <p:cNvSpPr>
            <a:spLocks noGrp="1"/>
          </p:cNvSpPr>
          <p:nvPr>
            <p:ph idx="1"/>
          </p:nvPr>
        </p:nvSpPr>
        <p:spPr>
          <a:xfrm>
            <a:off x="365759" y="1463040"/>
            <a:ext cx="11282289" cy="4942242"/>
          </a:xfrm>
        </p:spPr>
        <p:txBody>
          <a:bodyPr>
            <a:noAutofit/>
          </a:bodyPr>
          <a:lstStyle/>
          <a:p>
            <a:r>
              <a:rPr lang="en-GB" sz="1200" dirty="0"/>
              <a:t>When a partner is dealing with a third party, they may act outside their actual authority and can cause problems because if they have not been given the power by the agreement to act on behalf of the partnership, but they look as though they are a partner, can they make the partnership liable, and the answer is possibly. </a:t>
            </a:r>
          </a:p>
          <a:p>
            <a:endParaRPr lang="en-GB" sz="1200" dirty="0"/>
          </a:p>
          <a:p>
            <a:r>
              <a:rPr lang="en-GB" sz="1200" b="1" dirty="0">
                <a:ea typeface="SimSun" panose="02010600030101010101" pitchFamily="2" charset="-122"/>
                <a:cs typeface="Mangal" panose="02040503050203030202" pitchFamily="18" charset="0"/>
              </a:rPr>
              <a:t>s5 Partnership Act 1890 – </a:t>
            </a:r>
            <a:r>
              <a:rPr lang="en-GB" sz="1200" dirty="0">
                <a:ea typeface="SimSun" panose="02010600030101010101" pitchFamily="2" charset="-122"/>
                <a:cs typeface="Mangal" panose="02040503050203030202" pitchFamily="18" charset="0"/>
              </a:rPr>
              <a:t>could possibly have ostensible authority, to the outside world, they look as though they are acting with actual authority on behalf of the partnership. </a:t>
            </a:r>
            <a:endParaRPr lang="en-GB" sz="1200" dirty="0"/>
          </a:p>
          <a:p>
            <a:endParaRPr lang="en-GB" sz="1200" dirty="0"/>
          </a:p>
          <a:p>
            <a:r>
              <a:rPr lang="en-GB" sz="1200" dirty="0"/>
              <a:t>What does the mean for the partnership? The partnership will be bound. The partnership may feel vulnerable and will want to ensure they have the right people in to ensure they act within their authority. The Court will look at what the contract is for. </a:t>
            </a:r>
          </a:p>
          <a:p>
            <a:endParaRPr lang="en-GB" sz="1200" dirty="0"/>
          </a:p>
          <a:p>
            <a:r>
              <a:rPr lang="en-GB" sz="1200" dirty="0"/>
              <a:t>Example - if I was a partner in a Solicitors firm and another partner had the authority had to purchase computers, but I went out and bought a computer on behalf of the partnership, would the partnership be bound? Court would say because a computer is something that the partnership would usually purchase, the partnership would be bound. However, if I bought a jacuzzi for example, the Court would say that is not something the partnership would usually buy and there would be no authority. It depends on what you purchase as to whether or not the partnership would be bound. If you have actual authority, fine, no problem, but if you do not, the Court has to look at whether the contract was reasonable where a third party would think they are bound to have authority as Solicitors firm would buy a computer. </a:t>
            </a:r>
          </a:p>
          <a:p>
            <a:endParaRPr lang="en-GB" sz="1200" dirty="0"/>
          </a:p>
          <a:p>
            <a:r>
              <a:rPr lang="en-GB" sz="1200" dirty="0"/>
              <a:t>Agreement can firm up to see who does what. If someone acts outside their written agreement powers, still make the partnership liable. </a:t>
            </a:r>
          </a:p>
          <a:p>
            <a:endParaRPr lang="en-GB" altLang="en-US" sz="1200" dirty="0"/>
          </a:p>
          <a:p>
            <a:endParaRPr lang="en-GB" sz="1200" dirty="0"/>
          </a:p>
        </p:txBody>
      </p:sp>
    </p:spTree>
    <p:extLst>
      <p:ext uri="{BB962C8B-B14F-4D97-AF65-F5344CB8AC3E}">
        <p14:creationId xmlns:p14="http://schemas.microsoft.com/office/powerpoint/2010/main" val="22802595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4EA5E809-4B1F-5476-88B4-96D3236CDC85}"/>
              </a:ext>
            </a:extLst>
          </p:cNvPr>
          <p:cNvSpPr>
            <a:spLocks noGrp="1"/>
          </p:cNvSpPr>
          <p:nvPr>
            <p:ph type="title"/>
          </p:nvPr>
        </p:nvSpPr>
        <p:spPr>
          <a:xfrm>
            <a:off x="806195" y="804672"/>
            <a:ext cx="3521359" cy="5248656"/>
          </a:xfrm>
        </p:spPr>
        <p:txBody>
          <a:bodyPr anchor="ctr">
            <a:normAutofit/>
          </a:bodyPr>
          <a:lstStyle/>
          <a:p>
            <a:pPr algn="ctr"/>
            <a:r>
              <a:rPr lang="en-GB" sz="3300"/>
              <a:t>Consequences if the individual partner has authority / no authority</a:t>
            </a:r>
          </a:p>
        </p:txBody>
      </p:sp>
      <p:sp>
        <p:nvSpPr>
          <p:cNvPr id="3" name="Content Placeholder 2">
            <a:extLst>
              <a:ext uri="{FF2B5EF4-FFF2-40B4-BE49-F238E27FC236}">
                <a16:creationId xmlns:a16="http://schemas.microsoft.com/office/drawing/2014/main" id="{26C28693-2A13-E655-3832-420E0CF28C5E}"/>
              </a:ext>
            </a:extLst>
          </p:cNvPr>
          <p:cNvSpPr>
            <a:spLocks noGrp="1"/>
          </p:cNvSpPr>
          <p:nvPr>
            <p:ph idx="1"/>
          </p:nvPr>
        </p:nvSpPr>
        <p:spPr>
          <a:xfrm>
            <a:off x="4975861" y="804671"/>
            <a:ext cx="6399930" cy="5248657"/>
          </a:xfrm>
        </p:spPr>
        <p:txBody>
          <a:bodyPr anchor="ctr">
            <a:normAutofit/>
          </a:bodyPr>
          <a:lstStyle/>
          <a:p>
            <a:r>
              <a:rPr lang="en-GB" dirty="0"/>
              <a:t>When a partner has proper authority, the contract binds the entire firm. This means every partner in the partnership is collectively responsible for the obligations under that contract, and the partnership itself is legally committed to the terms. </a:t>
            </a:r>
          </a:p>
          <a:p>
            <a:r>
              <a:rPr lang="en-GB" dirty="0"/>
              <a:t>If a partner enters a contract without any authority—meaning they lack express, implied, and apparent authority—the consequences differ significantly: The partnership is not bound, so the other partners are not legally responsible for the contract or its obligations. Instead, the individual partner who acted without authority may be personally liable to the third party for breach of the implied warranty of authority or for damages. </a:t>
            </a:r>
          </a:p>
          <a:p>
            <a:endParaRPr lang="en-GB" dirty="0"/>
          </a:p>
        </p:txBody>
      </p:sp>
    </p:spTree>
    <p:extLst>
      <p:ext uri="{BB962C8B-B14F-4D97-AF65-F5344CB8AC3E}">
        <p14:creationId xmlns:p14="http://schemas.microsoft.com/office/powerpoint/2010/main" val="730976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ADC91-CA68-6BE4-D9D8-18CD9089516A}"/>
              </a:ext>
            </a:extLst>
          </p:cNvPr>
          <p:cNvSpPr>
            <a:spLocks noGrp="1"/>
          </p:cNvSpPr>
          <p:nvPr>
            <p:ph type="title"/>
          </p:nvPr>
        </p:nvSpPr>
        <p:spPr/>
        <p:txBody>
          <a:bodyPr/>
          <a:lstStyle/>
          <a:p>
            <a:r>
              <a:rPr lang="en-GB" dirty="0"/>
              <a:t>Leaving the Partnership</a:t>
            </a:r>
          </a:p>
        </p:txBody>
      </p:sp>
      <p:sp>
        <p:nvSpPr>
          <p:cNvPr id="3" name="Content Placeholder 2">
            <a:extLst>
              <a:ext uri="{FF2B5EF4-FFF2-40B4-BE49-F238E27FC236}">
                <a16:creationId xmlns:a16="http://schemas.microsoft.com/office/drawing/2014/main" id="{C3896009-9846-85EC-E877-341BFB513374}"/>
              </a:ext>
            </a:extLst>
          </p:cNvPr>
          <p:cNvSpPr>
            <a:spLocks noGrp="1"/>
          </p:cNvSpPr>
          <p:nvPr>
            <p:ph idx="1"/>
          </p:nvPr>
        </p:nvSpPr>
        <p:spPr/>
        <p:txBody>
          <a:bodyPr/>
          <a:lstStyle/>
          <a:p>
            <a:r>
              <a:rPr lang="en-GB" dirty="0"/>
              <a:t>When a partner leaves a partnership, they must manage their potential liability for both past and future obligations of the firm. Liability upon departure is generally divided into two timeframes: debts incurred before the partner left and those incurred afterwards.</a:t>
            </a:r>
          </a:p>
          <a:p>
            <a:r>
              <a:rPr lang="en-GB" dirty="0"/>
              <a:t>Regarding liabilities incurred before leaving, s17(2) of the Partnership Act 1890 states that a retiring partner remains liable for debts and obligations that arose while they were still a member of the firm. To mitigate this, a departing partner may seek an indemnity from the remaining partners, or ideally, enter into a novation agreement. A novation is a tripartite agreement where the creditor agrees to discharge the retiring partner and accept the remaining partners (or the new firm) as solely responsible for the debt.</a:t>
            </a:r>
          </a:p>
        </p:txBody>
      </p:sp>
    </p:spTree>
    <p:extLst>
      <p:ext uri="{BB962C8B-B14F-4D97-AF65-F5344CB8AC3E}">
        <p14:creationId xmlns:p14="http://schemas.microsoft.com/office/powerpoint/2010/main" val="31802915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FD6B918-AD83-9ABB-5513-474184C63856}"/>
              </a:ext>
            </a:extLst>
          </p:cNvPr>
          <p:cNvSpPr>
            <a:spLocks noGrp="1"/>
          </p:cNvSpPr>
          <p:nvPr>
            <p:ph type="title"/>
          </p:nvPr>
        </p:nvSpPr>
        <p:spPr>
          <a:xfrm>
            <a:off x="648930" y="629267"/>
            <a:ext cx="9252154" cy="1016654"/>
          </a:xfrm>
        </p:spPr>
        <p:txBody>
          <a:bodyPr>
            <a:normAutofit/>
          </a:bodyPr>
          <a:lstStyle/>
          <a:p>
            <a:r>
              <a:rPr lang="en-GB">
                <a:solidFill>
                  <a:srgbClr val="EBEBEB"/>
                </a:solidFill>
              </a:rPr>
              <a:t>Liabilities after leaving</a:t>
            </a:r>
          </a:p>
        </p:txBody>
      </p:sp>
      <p:sp useBgFill="1">
        <p:nvSpPr>
          <p:cNvPr id="21" name="Freeform: Shape 2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92A70872-6208-5B63-9C81-B2230AF8F72B}"/>
              </a:ext>
            </a:extLst>
          </p:cNvPr>
          <p:cNvSpPr>
            <a:spLocks noGrp="1"/>
          </p:cNvSpPr>
          <p:nvPr>
            <p:ph idx="1"/>
          </p:nvPr>
        </p:nvSpPr>
        <p:spPr>
          <a:xfrm>
            <a:off x="648931" y="2548281"/>
            <a:ext cx="5122606" cy="3658689"/>
          </a:xfrm>
        </p:spPr>
        <p:txBody>
          <a:bodyPr>
            <a:normAutofit/>
          </a:bodyPr>
          <a:lstStyle/>
          <a:p>
            <a:pPr>
              <a:lnSpc>
                <a:spcPct val="90000"/>
              </a:lnSpc>
            </a:pPr>
            <a:r>
              <a:rPr lang="en-GB" sz="1400"/>
              <a:t>For liabilities incurred after leaving, the main risk is that third parties may still believe the person is a partner. </a:t>
            </a:r>
          </a:p>
          <a:p>
            <a:pPr>
              <a:lnSpc>
                <a:spcPct val="90000"/>
              </a:lnSpc>
            </a:pPr>
            <a:r>
              <a:rPr lang="en-GB" sz="1400"/>
              <a:t>Under s36, the departing partner must take steps to provide notice of their retirement. They should personally notify regular clients and suppliers, and publish a notice in the London Gazette, which serves as constructive notice to the public. </a:t>
            </a:r>
          </a:p>
          <a:p>
            <a:pPr>
              <a:lnSpc>
                <a:spcPct val="90000"/>
              </a:lnSpc>
            </a:pPr>
            <a:r>
              <a:rPr lang="en-GB" sz="1400"/>
              <a:t>Additionally, the partner must ensure their name is removed from the firm’s stationery and business materials to prevent being held liable under the principle of 'holding out' (s14), where they might otherwise be seen as a partner by an outsider who relies on that appearance.</a:t>
            </a:r>
          </a:p>
        </p:txBody>
      </p:sp>
      <p:pic>
        <p:nvPicPr>
          <p:cNvPr id="22" name="Graphic 21" descr="Onboarding">
            <a:extLst>
              <a:ext uri="{FF2B5EF4-FFF2-40B4-BE49-F238E27FC236}">
                <a16:creationId xmlns:a16="http://schemas.microsoft.com/office/drawing/2014/main" id="{5034C80A-DA1E-809C-5079-1D67E4A8F1A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182706015"/>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232DB-4D41-BB1F-3B2D-EA2CA96A5528}"/>
              </a:ext>
            </a:extLst>
          </p:cNvPr>
          <p:cNvSpPr>
            <a:spLocks noGrp="1"/>
          </p:cNvSpPr>
          <p:nvPr>
            <p:ph type="title"/>
          </p:nvPr>
        </p:nvSpPr>
        <p:spPr/>
        <p:txBody>
          <a:bodyPr/>
          <a:lstStyle/>
          <a:p>
            <a:r>
              <a:rPr lang="en-GB" dirty="0"/>
              <a:t>Holding out - S14 PA 1890</a:t>
            </a:r>
          </a:p>
        </p:txBody>
      </p:sp>
      <p:sp>
        <p:nvSpPr>
          <p:cNvPr id="3" name="Content Placeholder 2">
            <a:extLst>
              <a:ext uri="{FF2B5EF4-FFF2-40B4-BE49-F238E27FC236}">
                <a16:creationId xmlns:a16="http://schemas.microsoft.com/office/drawing/2014/main" id="{D7D9FAD5-DD03-E61E-F84A-E853BC6392F3}"/>
              </a:ext>
            </a:extLst>
          </p:cNvPr>
          <p:cNvSpPr>
            <a:spLocks noGrp="1"/>
          </p:cNvSpPr>
          <p:nvPr>
            <p:ph idx="1"/>
          </p:nvPr>
        </p:nvSpPr>
        <p:spPr/>
        <p:txBody>
          <a:bodyPr>
            <a:normAutofit fontScale="92500" lnSpcReduction="20000"/>
          </a:bodyPr>
          <a:lstStyle/>
          <a:p>
            <a:r>
              <a:rPr lang="en-GB" dirty="0"/>
              <a:t>s14(1) provides:</a:t>
            </a:r>
          </a:p>
          <a:p>
            <a:endParaRPr lang="en-GB" i="1" dirty="0"/>
          </a:p>
          <a:p>
            <a:r>
              <a:rPr lang="en-GB" i="1" dirty="0"/>
              <a:t>Every one who by words spoken or written or by conduct represents himself, or who knowingly suffers himself to be represented, as a partner in a particular firm, is liable as a partner to any one who has on the faith of any such representation given credit to the firm . . .</a:t>
            </a:r>
          </a:p>
          <a:p>
            <a:endParaRPr lang="en-GB" dirty="0"/>
          </a:p>
          <a:p>
            <a:r>
              <a:rPr lang="en-GB" dirty="0"/>
              <a:t>Essentially, this means that:</a:t>
            </a:r>
          </a:p>
          <a:p>
            <a:r>
              <a:rPr lang="en-GB" dirty="0"/>
              <a:t>someone who tells others that they are a partner;</a:t>
            </a:r>
          </a:p>
          <a:p>
            <a:r>
              <a:rPr lang="en-GB" dirty="0"/>
              <a:t>or who knowingly allows (“suffers”) themselves to be held out as a partner;</a:t>
            </a:r>
          </a:p>
          <a:p>
            <a:r>
              <a:rPr lang="en-GB" dirty="0"/>
              <a:t>is liable as though they were a partner;</a:t>
            </a:r>
          </a:p>
          <a:p>
            <a:r>
              <a:rPr lang="en-GB" dirty="0"/>
              <a:t>to any outsider who enters into a transaction with the firm;</a:t>
            </a:r>
          </a:p>
        </p:txBody>
      </p:sp>
    </p:spTree>
    <p:extLst>
      <p:ext uri="{BB962C8B-B14F-4D97-AF65-F5344CB8AC3E}">
        <p14:creationId xmlns:p14="http://schemas.microsoft.com/office/powerpoint/2010/main" val="4501867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2EACE-2B16-D989-ABF9-174872BE52A3}"/>
              </a:ext>
            </a:extLst>
          </p:cNvPr>
          <p:cNvSpPr>
            <a:spLocks noGrp="1"/>
          </p:cNvSpPr>
          <p:nvPr>
            <p:ph type="title"/>
          </p:nvPr>
        </p:nvSpPr>
        <p:spPr/>
        <p:txBody>
          <a:bodyPr/>
          <a:lstStyle/>
          <a:p>
            <a:r>
              <a:rPr lang="en-GB" dirty="0"/>
              <a:t>Rights and Duties between Partners</a:t>
            </a:r>
          </a:p>
        </p:txBody>
      </p:sp>
      <p:sp>
        <p:nvSpPr>
          <p:cNvPr id="3" name="Content Placeholder 2">
            <a:extLst>
              <a:ext uri="{FF2B5EF4-FFF2-40B4-BE49-F238E27FC236}">
                <a16:creationId xmlns:a16="http://schemas.microsoft.com/office/drawing/2014/main" id="{5E973CF4-AFDF-7EB4-7711-7A58D922BC44}"/>
              </a:ext>
            </a:extLst>
          </p:cNvPr>
          <p:cNvSpPr>
            <a:spLocks noGrp="1"/>
          </p:cNvSpPr>
          <p:nvPr>
            <p:ph idx="1"/>
          </p:nvPr>
        </p:nvSpPr>
        <p:spPr/>
        <p:txBody>
          <a:bodyPr>
            <a:normAutofit fontScale="85000" lnSpcReduction="20000"/>
          </a:bodyPr>
          <a:lstStyle/>
          <a:p>
            <a:r>
              <a:rPr lang="en-GB" dirty="0"/>
              <a:t>The relationship between partners is governed by the Partnership Act 1890 (PA 1890). While partnership is a contractual relationship, it is also a </a:t>
            </a:r>
            <a:r>
              <a:rPr lang="en-GB" b="1" u="sng" dirty="0"/>
              <a:t>fiduciary</a:t>
            </a:r>
            <a:r>
              <a:rPr lang="en-GB" dirty="0"/>
              <a:t> one. This means that equity requires partners to act with the highest degree of openness and honesty toward one another</a:t>
            </a:r>
          </a:p>
          <a:p>
            <a:r>
              <a:rPr lang="en-GB" b="1" dirty="0"/>
              <a:t>Fiduciary Duties</a:t>
            </a:r>
          </a:p>
          <a:p>
            <a:r>
              <a:rPr lang="en-GB" dirty="0"/>
              <a:t>A </a:t>
            </a:r>
            <a:r>
              <a:rPr lang="en-GB" b="1" dirty="0"/>
              <a:t>fiduciary</a:t>
            </a:r>
            <a:r>
              <a:rPr lang="en-GB" dirty="0"/>
              <a:t> is someone in a position of trust who is legally obligated to act in the best interests of another party rather than their own. In a partnership, partners are agents of one another, making them fiduciaries. Equity provides specific remedies if these duties are breached.</a:t>
            </a:r>
          </a:p>
          <a:p>
            <a:r>
              <a:rPr lang="en-GB" dirty="0"/>
              <a:t>Sections 28 to 30 of the PA 1890 outline these statutory </a:t>
            </a:r>
            <a:r>
              <a:rPr lang="en-GB" b="1" dirty="0"/>
              <a:t>fiduciary</a:t>
            </a:r>
            <a:r>
              <a:rPr lang="en-GB" dirty="0"/>
              <a:t> duties, requiring partners to:</a:t>
            </a:r>
          </a:p>
          <a:p>
            <a:pPr lvl="0"/>
            <a:r>
              <a:rPr lang="en-GB" dirty="0"/>
              <a:t>Provide true accounts and full information of all things affecting the partnership.</a:t>
            </a:r>
          </a:p>
          <a:p>
            <a:pPr lvl="0"/>
            <a:r>
              <a:rPr lang="en-GB" dirty="0"/>
              <a:t>Account to the firm for any benefit derived from any transaction concerning the partnership.</a:t>
            </a:r>
          </a:p>
          <a:p>
            <a:pPr lvl="0"/>
            <a:r>
              <a:rPr lang="en-GB" dirty="0"/>
              <a:t>Not compete with the firm's business</a:t>
            </a:r>
          </a:p>
          <a:p>
            <a:endParaRPr lang="en-GB" dirty="0"/>
          </a:p>
        </p:txBody>
      </p:sp>
    </p:spTree>
    <p:extLst>
      <p:ext uri="{BB962C8B-B14F-4D97-AF65-F5344CB8AC3E}">
        <p14:creationId xmlns:p14="http://schemas.microsoft.com/office/powerpoint/2010/main" val="36436117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3B7CE-DB4B-9418-D643-76BFC6E4F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A70B17-F48E-36ED-B423-BFFBF2B1DBE1}"/>
              </a:ext>
            </a:extLst>
          </p:cNvPr>
          <p:cNvSpPr>
            <a:spLocks noGrp="1"/>
          </p:cNvSpPr>
          <p:nvPr>
            <p:ph type="title"/>
          </p:nvPr>
        </p:nvSpPr>
        <p:spPr/>
        <p:txBody>
          <a:bodyPr/>
          <a:lstStyle/>
          <a:p>
            <a:r>
              <a:rPr lang="en-GB" dirty="0"/>
              <a:t>Rights and Duties between Partners</a:t>
            </a:r>
          </a:p>
        </p:txBody>
      </p:sp>
      <p:sp>
        <p:nvSpPr>
          <p:cNvPr id="3" name="Content Placeholder 2">
            <a:extLst>
              <a:ext uri="{FF2B5EF4-FFF2-40B4-BE49-F238E27FC236}">
                <a16:creationId xmlns:a16="http://schemas.microsoft.com/office/drawing/2014/main" id="{B323D965-7477-2767-A4E2-999140F3F0F3}"/>
              </a:ext>
            </a:extLst>
          </p:cNvPr>
          <p:cNvSpPr>
            <a:spLocks noGrp="1"/>
          </p:cNvSpPr>
          <p:nvPr>
            <p:ph idx="1"/>
          </p:nvPr>
        </p:nvSpPr>
        <p:spPr/>
        <p:txBody>
          <a:bodyPr>
            <a:normAutofit lnSpcReduction="10000"/>
          </a:bodyPr>
          <a:lstStyle/>
          <a:p>
            <a:r>
              <a:rPr lang="en-GB" dirty="0"/>
              <a:t>The PA 1890 provides a set of default rules that apply to ordinary partnerships unless the partners agree otherwise. Examples include:</a:t>
            </a:r>
          </a:p>
          <a:p>
            <a:pPr lvl="0"/>
            <a:r>
              <a:rPr lang="en-GB" dirty="0"/>
              <a:t>Partners are generally entitled to share equally in the profits of the firm.</a:t>
            </a:r>
          </a:p>
          <a:p>
            <a:pPr lvl="0"/>
            <a:r>
              <a:rPr lang="en-GB" dirty="0"/>
              <a:t>Partners must contribute equally toward the partnership's losses.</a:t>
            </a:r>
          </a:p>
          <a:p>
            <a:pPr lvl="0"/>
            <a:r>
              <a:rPr lang="en-GB" dirty="0"/>
              <a:t>Every partner may take part in the management of the partnership business.</a:t>
            </a:r>
          </a:p>
          <a:p>
            <a:pPr lvl="0"/>
            <a:r>
              <a:rPr lang="en-GB" dirty="0"/>
              <a:t>No partner shall be entitled to remuneration for acting in the partnership business.</a:t>
            </a:r>
          </a:p>
          <a:p>
            <a:r>
              <a:rPr lang="en-GB" dirty="0"/>
              <a:t>Because these are default rules, modern partnerships often draft a custom partnership agreement to expressly override these provisions to better suit their specific needs.</a:t>
            </a:r>
          </a:p>
          <a:p>
            <a:endParaRPr lang="en-GB" dirty="0"/>
          </a:p>
        </p:txBody>
      </p:sp>
    </p:spTree>
    <p:extLst>
      <p:ext uri="{BB962C8B-B14F-4D97-AF65-F5344CB8AC3E}">
        <p14:creationId xmlns:p14="http://schemas.microsoft.com/office/powerpoint/2010/main" val="25283626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Rectangle 16">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9" name="Freeform: Shape 1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D86B6F32-15E4-3688-6B42-9F336D2F0F80}"/>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Breach</a:t>
            </a:r>
          </a:p>
        </p:txBody>
      </p:sp>
      <p:sp>
        <p:nvSpPr>
          <p:cNvPr id="3" name="Content Placeholder 2">
            <a:extLst>
              <a:ext uri="{FF2B5EF4-FFF2-40B4-BE49-F238E27FC236}">
                <a16:creationId xmlns:a16="http://schemas.microsoft.com/office/drawing/2014/main" id="{24B07A77-54B6-6A70-7327-8C4DB5973C9C}"/>
              </a:ext>
            </a:extLst>
          </p:cNvPr>
          <p:cNvSpPr>
            <a:spLocks noGrp="1"/>
          </p:cNvSpPr>
          <p:nvPr>
            <p:ph idx="1"/>
          </p:nvPr>
        </p:nvSpPr>
        <p:spPr>
          <a:xfrm>
            <a:off x="1103312" y="2763520"/>
            <a:ext cx="9911691" cy="3918634"/>
          </a:xfrm>
        </p:spPr>
        <p:txBody>
          <a:bodyPr>
            <a:normAutofit lnSpcReduction="10000"/>
          </a:bodyPr>
          <a:lstStyle/>
          <a:p>
            <a:pPr>
              <a:lnSpc>
                <a:spcPct val="90000"/>
              </a:lnSpc>
            </a:pPr>
            <a:r>
              <a:rPr lang="en-GB" sz="1800" dirty="0"/>
              <a:t>When a partner breaches their fiduciary or contractual duties to the partnership, the remaining partners have several legal avenues for recourse, depending on the severity of the breach and the terms established in their partnership agreement. </a:t>
            </a:r>
          </a:p>
          <a:p>
            <a:pPr>
              <a:lnSpc>
                <a:spcPct val="90000"/>
              </a:lnSpc>
            </a:pPr>
            <a:r>
              <a:rPr lang="en-GB" sz="1800" dirty="0"/>
              <a:t>If a partner breaches a fiduciary duty—such as by taking a secret profit, failing to disclose information, or competing with the firm—they are required to account for any profit made from that transaction. Equity treats these actions as a violation of the trust inherent in the partnership relationship, and the firm can claim the benefit for itself. </a:t>
            </a:r>
          </a:p>
          <a:p>
            <a:pPr>
              <a:lnSpc>
                <a:spcPct val="90000"/>
              </a:lnSpc>
            </a:pPr>
            <a:r>
              <a:rPr lang="en-GB" sz="1800" dirty="0"/>
              <a:t>Beyond accounting for profits, the partnership may be able to: Sue for damages: If the breach caused the firm financial loss, the firm can seek monetary compensation. Seek injunctive relief: To stop a partner from continuing a specific activity, such as competing with the firm. Dissolve the partnership: In serious cases where the relationship is irreparably damaged by a breach, the court may order a dissolution of the firm. Expel the partner: If the partnership agreement explicitly contains a power of expulsion, the other partners may be able to remove the breaching partner from the firm</a:t>
            </a:r>
          </a:p>
          <a:p>
            <a:pPr>
              <a:lnSpc>
                <a:spcPct val="90000"/>
              </a:lnSpc>
            </a:pPr>
            <a:endParaRPr lang="en-GB" sz="1800" dirty="0"/>
          </a:p>
        </p:txBody>
      </p:sp>
    </p:spTree>
    <p:extLst>
      <p:ext uri="{BB962C8B-B14F-4D97-AF65-F5344CB8AC3E}">
        <p14:creationId xmlns:p14="http://schemas.microsoft.com/office/powerpoint/2010/main" val="1617641359"/>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787B-22A7-4EC0-AA8E-FE037A6B7EA4}"/>
              </a:ext>
            </a:extLst>
          </p:cNvPr>
          <p:cNvSpPr>
            <a:spLocks noGrp="1"/>
          </p:cNvSpPr>
          <p:nvPr>
            <p:ph type="title"/>
          </p:nvPr>
        </p:nvSpPr>
        <p:spPr/>
        <p:txBody>
          <a:bodyPr/>
          <a:lstStyle/>
          <a:p>
            <a:r>
              <a:rPr lang="en-GB" dirty="0"/>
              <a:t>Dissolution of a Partnership</a:t>
            </a:r>
          </a:p>
        </p:txBody>
      </p:sp>
      <p:sp>
        <p:nvSpPr>
          <p:cNvPr id="3" name="Content Placeholder 2">
            <a:extLst>
              <a:ext uri="{FF2B5EF4-FFF2-40B4-BE49-F238E27FC236}">
                <a16:creationId xmlns:a16="http://schemas.microsoft.com/office/drawing/2014/main" id="{7FC4CCFE-EEB3-5305-E37B-EB76B32687A0}"/>
              </a:ext>
            </a:extLst>
          </p:cNvPr>
          <p:cNvSpPr>
            <a:spLocks noGrp="1"/>
          </p:cNvSpPr>
          <p:nvPr>
            <p:ph idx="1"/>
          </p:nvPr>
        </p:nvSpPr>
        <p:spPr/>
        <p:txBody>
          <a:bodyPr>
            <a:normAutofit fontScale="85000" lnSpcReduction="20000"/>
          </a:bodyPr>
          <a:lstStyle/>
          <a:p>
            <a:r>
              <a:rPr lang="en-GB" dirty="0"/>
              <a:t>Dissolving a partnership brings the legal relationship between the partners to an end. This can occur through the expiration of a fixed term, notice by a partner (if the partnership is at will), or upon the death or bankruptcy of a partner, unless the partnership agreement specifies otherwise. In cases of serious misconduct or when the business can only be carried on at a loss, a court may order a formal dissolution. </a:t>
            </a:r>
          </a:p>
          <a:p>
            <a:r>
              <a:rPr lang="en-GB" b="1" dirty="0"/>
              <a:t>Alternative Dispute Resolution (ADR) </a:t>
            </a:r>
            <a:r>
              <a:rPr lang="en-GB" dirty="0"/>
              <a:t>provides a way for partners to resolve conflicts without going to court. Common methods include mediation, where a neutral third party facilitates discussion, and arbitration, where an independent arbitrator makes a binding decision. Many modern partnership agreements mandate the use of ADR to preserve the business relationship and avoid the public, costly, and time-consuming nature of litigation. </a:t>
            </a:r>
          </a:p>
          <a:p>
            <a:r>
              <a:rPr lang="en-GB" b="1" dirty="0"/>
              <a:t>Introducing a new partner</a:t>
            </a:r>
            <a:r>
              <a:rPr lang="en-GB" dirty="0"/>
              <a:t> requires the unanimous consent of the existing partners, unless their agreement provides a different mechanism. When a new person joins, it technically forms a new partnership, necessitating a new partnership agreement. Crucially, the incoming partner is generally not liable for debts incurred by the firm before they joined, unless they specifically agree to assume responsibility for those past obligations.</a:t>
            </a:r>
          </a:p>
          <a:p>
            <a:endParaRPr lang="en-GB" dirty="0"/>
          </a:p>
        </p:txBody>
      </p:sp>
    </p:spTree>
    <p:extLst>
      <p:ext uri="{BB962C8B-B14F-4D97-AF65-F5344CB8AC3E}">
        <p14:creationId xmlns:p14="http://schemas.microsoft.com/office/powerpoint/2010/main" val="13259824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8775A38-98F7-3C2A-4C85-2FBD6332F0EF}"/>
              </a:ext>
            </a:extLst>
          </p:cNvPr>
          <p:cNvSpPr>
            <a:spLocks noGrp="1" noChangeArrowheads="1"/>
          </p:cNvSpPr>
          <p:nvPr>
            <p:ph type="title"/>
          </p:nvPr>
        </p:nvSpPr>
        <p:spPr>
          <a:xfrm>
            <a:off x="1952625" y="214314"/>
            <a:ext cx="8286750" cy="1233487"/>
          </a:xfrm>
        </p:spPr>
        <p:txBody>
          <a:bodyPr vert="horz" lIns="90488" tIns="44450" rIns="90488" bIns="44450" rtlCol="0" anchor="b">
            <a:noAutofit/>
          </a:bodyPr>
          <a:lstStyle/>
          <a:p>
            <a:pPr>
              <a:defRPr/>
            </a:pPr>
            <a:r>
              <a:rPr lang="en-US" sz="3200" dirty="0"/>
              <a:t>			</a:t>
            </a:r>
          </a:p>
        </p:txBody>
      </p:sp>
      <p:sp>
        <p:nvSpPr>
          <p:cNvPr id="30723" name="Rectangle 3">
            <a:extLst>
              <a:ext uri="{FF2B5EF4-FFF2-40B4-BE49-F238E27FC236}">
                <a16:creationId xmlns:a16="http://schemas.microsoft.com/office/drawing/2014/main" id="{FF95B345-6798-7DBB-402E-2D26014B6702}"/>
              </a:ext>
            </a:extLst>
          </p:cNvPr>
          <p:cNvSpPr>
            <a:spLocks noGrp="1"/>
          </p:cNvSpPr>
          <p:nvPr>
            <p:ph type="body" idx="1"/>
          </p:nvPr>
        </p:nvSpPr>
        <p:spPr>
          <a:xfrm>
            <a:off x="1524000" y="1557338"/>
            <a:ext cx="9144000" cy="4800600"/>
          </a:xfrm>
          <a:noFill/>
        </p:spPr>
        <p:txBody>
          <a:bodyPr vert="horz" lIns="90488" tIns="44450" rIns="90488" bIns="44450" rtlCol="0">
            <a:normAutofit/>
          </a:bodyPr>
          <a:lstStyle/>
          <a:p>
            <a:pPr lvl="1">
              <a:lnSpc>
                <a:spcPct val="90000"/>
              </a:lnSpc>
              <a:buSzPct val="75000"/>
            </a:pPr>
            <a:r>
              <a:rPr lang="en-US" altLang="en-US" sz="2400" dirty="0"/>
              <a:t>By notice – if is a partnership at will</a:t>
            </a:r>
          </a:p>
          <a:p>
            <a:pPr lvl="1">
              <a:lnSpc>
                <a:spcPct val="90000"/>
              </a:lnSpc>
              <a:buSzPct val="75000"/>
            </a:pPr>
            <a:r>
              <a:rPr lang="en-US" altLang="en-US" sz="2400" dirty="0"/>
              <a:t>By express agreement</a:t>
            </a:r>
          </a:p>
          <a:p>
            <a:pPr lvl="1">
              <a:lnSpc>
                <a:spcPct val="90000"/>
              </a:lnSpc>
              <a:buSzPct val="75000"/>
            </a:pPr>
            <a:r>
              <a:rPr lang="en-US" altLang="en-US" sz="2400" dirty="0"/>
              <a:t>Automatically (subject to contrary agreement)</a:t>
            </a:r>
          </a:p>
          <a:p>
            <a:pPr lvl="2">
              <a:lnSpc>
                <a:spcPct val="90000"/>
              </a:lnSpc>
              <a:buSzPct val="75000"/>
            </a:pPr>
            <a:r>
              <a:rPr lang="en-US" altLang="en-US" dirty="0"/>
              <a:t>Bankruptcy or death</a:t>
            </a:r>
          </a:p>
          <a:p>
            <a:pPr lvl="2">
              <a:lnSpc>
                <a:spcPct val="90000"/>
              </a:lnSpc>
              <a:buSzPct val="75000"/>
            </a:pPr>
            <a:r>
              <a:rPr lang="en-US" altLang="en-US" dirty="0"/>
              <a:t>Illegality</a:t>
            </a:r>
          </a:p>
          <a:p>
            <a:pPr lvl="2">
              <a:lnSpc>
                <a:spcPct val="90000"/>
              </a:lnSpc>
              <a:buSzPct val="75000"/>
            </a:pPr>
            <a:r>
              <a:rPr lang="en-US" altLang="en-US" dirty="0"/>
              <a:t>Expiration of a fixed term</a:t>
            </a:r>
          </a:p>
          <a:p>
            <a:pPr lvl="1">
              <a:lnSpc>
                <a:spcPct val="90000"/>
              </a:lnSpc>
              <a:buSzPct val="75000"/>
            </a:pPr>
            <a:r>
              <a:rPr lang="en-US" altLang="en-US" sz="2400" dirty="0"/>
              <a:t>By a court. Eg:</a:t>
            </a:r>
          </a:p>
          <a:p>
            <a:pPr lvl="1">
              <a:lnSpc>
                <a:spcPct val="90000"/>
              </a:lnSpc>
              <a:buSzPct val="75000"/>
            </a:pPr>
            <a:r>
              <a:rPr lang="en-US" altLang="en-US" sz="2400" dirty="0"/>
              <a:t>s35(c) - Conduct prejudicial to the business</a:t>
            </a:r>
          </a:p>
          <a:p>
            <a:pPr lvl="1">
              <a:lnSpc>
                <a:spcPct val="90000"/>
              </a:lnSpc>
              <a:buSzPct val="75000"/>
            </a:pPr>
            <a:r>
              <a:rPr lang="en-US" altLang="en-US" sz="2400" dirty="0"/>
              <a:t>s35(d) - Breach of partnership agreement</a:t>
            </a:r>
          </a:p>
          <a:p>
            <a:pPr lvl="1">
              <a:lnSpc>
                <a:spcPct val="90000"/>
              </a:lnSpc>
              <a:buSzPct val="75000"/>
            </a:pPr>
            <a:r>
              <a:rPr lang="en-US" altLang="en-US" sz="2400" dirty="0"/>
              <a:t>s35(f) - Just and equitable dissolution</a:t>
            </a:r>
          </a:p>
          <a:p>
            <a:pPr lvl="4">
              <a:lnSpc>
                <a:spcPct val="90000"/>
              </a:lnSpc>
              <a:buSzPct val="75000"/>
              <a:buFontTx/>
              <a:buNone/>
            </a:pPr>
            <a:endParaRPr lang="en-US" altLang="en-US" sz="1800" dirty="0"/>
          </a:p>
        </p:txBody>
      </p:sp>
      <p:sp>
        <p:nvSpPr>
          <p:cNvPr id="30724" name="Rectangle 4">
            <a:extLst>
              <a:ext uri="{FF2B5EF4-FFF2-40B4-BE49-F238E27FC236}">
                <a16:creationId xmlns:a16="http://schemas.microsoft.com/office/drawing/2014/main" id="{D2D81816-0D05-D229-323D-76FBED851EE6}"/>
              </a:ext>
            </a:extLst>
          </p:cNvPr>
          <p:cNvSpPr>
            <a:spLocks noChangeArrowheads="1"/>
          </p:cNvSpPr>
          <p:nvPr/>
        </p:nvSpPr>
        <p:spPr bwMode="auto">
          <a:xfrm>
            <a:off x="1919289" y="-315913"/>
            <a:ext cx="832008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3600" dirty="0">
              <a:latin typeface="+mj-lt"/>
            </a:endParaRPr>
          </a:p>
          <a:p>
            <a:pPr algn="ctr" eaLnBrk="1" hangingPunct="1">
              <a:spcBef>
                <a:spcPct val="0"/>
              </a:spcBef>
              <a:buFontTx/>
              <a:buNone/>
            </a:pPr>
            <a:r>
              <a:rPr lang="en-US" altLang="en-US" sz="3600" dirty="0">
                <a:latin typeface="+mj-lt"/>
              </a:rPr>
              <a:t>When is a partnership dissolved (comes to an end)?</a:t>
            </a:r>
          </a:p>
        </p:txBody>
      </p:sp>
      <p:sp>
        <p:nvSpPr>
          <p:cNvPr id="30725" name="Slide Number Placeholder 4">
            <a:extLst>
              <a:ext uri="{FF2B5EF4-FFF2-40B4-BE49-F238E27FC236}">
                <a16:creationId xmlns:a16="http://schemas.microsoft.com/office/drawing/2014/main" id="{1D113773-9972-52ED-4245-3E55823C839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6BEADCC-7F60-4B61-9738-D4582A259A82}" type="slidenum">
              <a:rPr lang="en-GB" altLang="en-US" sz="1200"/>
              <a:pPr>
                <a:spcBef>
                  <a:spcPct val="0"/>
                </a:spcBef>
                <a:buFontTx/>
                <a:buNone/>
              </a:pPr>
              <a:t>59</a:t>
            </a:fld>
            <a:endParaRPr lang="en-GB" altLang="en-US" sz="1200"/>
          </a:p>
        </p:txBody>
      </p:sp>
    </p:spTree>
    <p:custDataLst>
      <p:tags r:id="rId1"/>
    </p:custData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264EDF7-C4A2-4944-12FA-C629E438B057}"/>
              </a:ext>
            </a:extLst>
          </p:cNvPr>
          <p:cNvSpPr>
            <a:spLocks noGrp="1" noChangeArrowheads="1"/>
          </p:cNvSpPr>
          <p:nvPr>
            <p:ph type="title"/>
          </p:nvPr>
        </p:nvSpPr>
        <p:spPr>
          <a:xfrm>
            <a:off x="1952625" y="188913"/>
            <a:ext cx="8286750" cy="863600"/>
          </a:xfrm>
        </p:spPr>
        <p:txBody>
          <a:bodyPr vert="horz" lIns="90488" tIns="44450" rIns="90488" bIns="44450" rtlCol="0" anchor="b">
            <a:noAutofit/>
          </a:bodyPr>
          <a:lstStyle/>
          <a:p>
            <a:pPr>
              <a:defRPr/>
            </a:pPr>
            <a:r>
              <a:rPr lang="en-US" sz="3600" dirty="0"/>
              <a:t>		</a:t>
            </a:r>
            <a:br>
              <a:rPr lang="en-US" sz="3600" dirty="0"/>
            </a:br>
            <a:br>
              <a:rPr lang="en-US" sz="3600" dirty="0"/>
            </a:br>
            <a:br>
              <a:rPr lang="en-US" sz="3600" dirty="0"/>
            </a:br>
            <a:br>
              <a:rPr lang="en-US" sz="3600" dirty="0"/>
            </a:br>
            <a:br>
              <a:rPr lang="en-US" sz="3600" dirty="0"/>
            </a:br>
            <a:br>
              <a:rPr lang="en-US" sz="3600" dirty="0"/>
            </a:br>
            <a:br>
              <a:rPr lang="en-US" sz="3600" dirty="0"/>
            </a:br>
            <a:r>
              <a:rPr lang="en-US" sz="3600" dirty="0"/>
              <a:t> </a:t>
            </a:r>
            <a:r>
              <a:rPr lang="en-US" sz="4000" dirty="0"/>
              <a:t>What happens on dissolution?</a:t>
            </a:r>
          </a:p>
        </p:txBody>
      </p:sp>
      <p:sp>
        <p:nvSpPr>
          <p:cNvPr id="32771" name="Rectangle 3">
            <a:extLst>
              <a:ext uri="{FF2B5EF4-FFF2-40B4-BE49-F238E27FC236}">
                <a16:creationId xmlns:a16="http://schemas.microsoft.com/office/drawing/2014/main" id="{285AB1F0-B837-C7F4-5F21-E8A83CB276C6}"/>
              </a:ext>
            </a:extLst>
          </p:cNvPr>
          <p:cNvSpPr>
            <a:spLocks noGrp="1"/>
          </p:cNvSpPr>
          <p:nvPr>
            <p:ph type="body" idx="1"/>
          </p:nvPr>
        </p:nvSpPr>
        <p:spPr>
          <a:xfrm>
            <a:off x="1524001" y="1268414"/>
            <a:ext cx="8893175" cy="5284787"/>
          </a:xfrm>
          <a:noFill/>
        </p:spPr>
        <p:txBody>
          <a:bodyPr vert="horz" lIns="90488" tIns="44450" rIns="90488" bIns="44450" rtlCol="0">
            <a:normAutofit/>
          </a:bodyPr>
          <a:lstStyle/>
          <a:p>
            <a:pPr>
              <a:buFontTx/>
              <a:buNone/>
            </a:pPr>
            <a:r>
              <a:rPr lang="en-US" altLang="en-US" sz="3600" dirty="0"/>
              <a:t>	</a:t>
            </a:r>
            <a:r>
              <a:rPr lang="en-US" altLang="en-US" dirty="0"/>
              <a:t>Legal consequences of dissolution – </a:t>
            </a:r>
          </a:p>
          <a:p>
            <a:pPr>
              <a:buFontTx/>
              <a:buNone/>
            </a:pPr>
            <a:endParaRPr lang="en-US" altLang="en-US" sz="1200" dirty="0"/>
          </a:p>
          <a:p>
            <a:pPr lvl="1">
              <a:buSzPct val="75000"/>
            </a:pPr>
            <a:r>
              <a:rPr lang="en-US" altLang="en-US" sz="3200" dirty="0"/>
              <a:t>continuing authority of partners for purposes of winding up the partnership business and releasing the partnership property- s38 PA</a:t>
            </a:r>
          </a:p>
          <a:p>
            <a:pPr lvl="1">
              <a:buSzPct val="75000"/>
            </a:pPr>
            <a:r>
              <a:rPr lang="en-US" altLang="en-US" sz="3200" dirty="0"/>
              <a:t>notification of the dissolution (including a notice in the London Gazette) - ss36 and 37 PA</a:t>
            </a:r>
          </a:p>
          <a:p>
            <a:pPr>
              <a:buFontTx/>
              <a:buChar char="–"/>
            </a:pPr>
            <a:endParaRPr lang="en-US" altLang="en-US" sz="2800" dirty="0"/>
          </a:p>
        </p:txBody>
      </p:sp>
      <p:sp>
        <p:nvSpPr>
          <p:cNvPr id="32772" name="Slide Number Placeholder 3">
            <a:extLst>
              <a:ext uri="{FF2B5EF4-FFF2-40B4-BE49-F238E27FC236}">
                <a16:creationId xmlns:a16="http://schemas.microsoft.com/office/drawing/2014/main" id="{B5832F51-C6A8-0124-1190-6A54AFDBAD3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E57E12F-5D1F-4952-B910-51CBFC07C935}" type="slidenum">
              <a:rPr lang="en-GB" altLang="en-US" sz="1200"/>
              <a:pPr>
                <a:spcBef>
                  <a:spcPct val="0"/>
                </a:spcBef>
                <a:buFontTx/>
                <a:buNone/>
              </a:pPr>
              <a:t>60</a:t>
            </a:fld>
            <a:endParaRPr lang="en-GB" altLang="en-US" sz="1200"/>
          </a:p>
        </p:txBody>
      </p:sp>
    </p:spTree>
    <p:custDataLst>
      <p:tags r:id="rId1"/>
    </p:custData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823" name="Picture 34822" descr="Calculator, pen, compass, money and a paper with graphs printed on it">
            <a:extLst>
              <a:ext uri="{FF2B5EF4-FFF2-40B4-BE49-F238E27FC236}">
                <a16:creationId xmlns:a16="http://schemas.microsoft.com/office/drawing/2014/main" id="{FE7183DB-7133-C5F7-02FF-F7F431DCEECF}"/>
              </a:ext>
            </a:extLst>
          </p:cNvPr>
          <p:cNvPicPr>
            <a:picLocks noChangeAspect="1"/>
          </p:cNvPicPr>
          <p:nvPr/>
        </p:nvPicPr>
        <p:blipFill rotWithShape="1">
          <a:blip r:embed="rId4">
            <a:alphaModFix amt="35000"/>
          </a:blip>
          <a:srcRect b="6639"/>
          <a:stretch/>
        </p:blipFill>
        <p:spPr>
          <a:xfrm>
            <a:off x="20" y="-1"/>
            <a:ext cx="12191980" cy="6858000"/>
          </a:xfrm>
          <a:prstGeom prst="rect">
            <a:avLst/>
          </a:prstGeom>
        </p:spPr>
      </p:pic>
      <p:sp>
        <p:nvSpPr>
          <p:cNvPr id="26626" name="Rectangle 2">
            <a:extLst>
              <a:ext uri="{FF2B5EF4-FFF2-40B4-BE49-F238E27FC236}">
                <a16:creationId xmlns:a16="http://schemas.microsoft.com/office/drawing/2014/main" id="{50C820A1-F9F5-3202-8963-C670F89314E6}"/>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defRPr/>
            </a:pPr>
            <a:r>
              <a:rPr lang="en-US"/>
              <a:t>	</a:t>
            </a:r>
            <a:r>
              <a:rPr lang="en-US" dirty="0"/>
              <a:t>   </a:t>
            </a:r>
            <a:endParaRPr lang="en-US"/>
          </a:p>
        </p:txBody>
      </p:sp>
      <p:sp>
        <p:nvSpPr>
          <p:cNvPr id="34827" name="Rectangle 3482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821" name="Slide Number Placeholder 4">
            <a:extLst>
              <a:ext uri="{FF2B5EF4-FFF2-40B4-BE49-F238E27FC236}">
                <a16:creationId xmlns:a16="http://schemas.microsoft.com/office/drawing/2014/main" id="{71134F18-4040-2EC7-679C-597CF85720AD}"/>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1B54D7A5-BA2D-4483-B53D-D8C3DE46ED8D}" type="slidenum">
              <a:rPr lang="en-US" altLang="en-US" sz="2800">
                <a:solidFill>
                  <a:schemeClr val="tx1">
                    <a:tint val="75000"/>
                  </a:schemeClr>
                </a:solidFill>
                <a:latin typeface="+mn-lt"/>
              </a:rPr>
              <a:pPr algn="ctr" defTabSz="914400">
                <a:spcBef>
                  <a:spcPct val="0"/>
                </a:spcBef>
                <a:spcAft>
                  <a:spcPts val="600"/>
                </a:spcAft>
                <a:buFontTx/>
                <a:buNone/>
              </a:pPr>
              <a:t>61</a:t>
            </a:fld>
            <a:endParaRPr lang="en-US" altLang="en-US" sz="2800">
              <a:solidFill>
                <a:schemeClr val="tx1">
                  <a:tint val="75000"/>
                </a:schemeClr>
              </a:solidFill>
              <a:latin typeface="+mn-lt"/>
            </a:endParaRPr>
          </a:p>
        </p:txBody>
      </p:sp>
      <p:sp>
        <p:nvSpPr>
          <p:cNvPr id="34819" name="Rectangle 3">
            <a:extLst>
              <a:ext uri="{FF2B5EF4-FFF2-40B4-BE49-F238E27FC236}">
                <a16:creationId xmlns:a16="http://schemas.microsoft.com/office/drawing/2014/main" id="{D49E6D47-98EF-C771-C840-3ED2D37DEDD8}"/>
              </a:ext>
            </a:extLst>
          </p:cNvPr>
          <p:cNvSpPr>
            <a:spLocks noGrp="1"/>
          </p:cNvSpPr>
          <p:nvPr>
            <p:ph type="body" idx="1"/>
          </p:nvPr>
        </p:nvSpPr>
        <p:spPr>
          <a:xfrm>
            <a:off x="1103312" y="2052918"/>
            <a:ext cx="8946541" cy="4195481"/>
          </a:xfrm>
        </p:spPr>
        <p:txBody>
          <a:bodyPr vert="horz" lIns="91440" tIns="45720" rIns="91440" bIns="45720" rtlCol="0">
            <a:normAutofit/>
          </a:bodyPr>
          <a:lstStyle/>
          <a:p>
            <a:pPr>
              <a:lnSpc>
                <a:spcPct val="90000"/>
              </a:lnSpc>
            </a:pPr>
            <a:r>
              <a:rPr lang="en-US" altLang="en-US" dirty="0"/>
              <a:t>S44 sets out how the assets of the partnership should be</a:t>
            </a:r>
          </a:p>
          <a:p>
            <a:pPr>
              <a:lnSpc>
                <a:spcPct val="90000"/>
              </a:lnSpc>
            </a:pPr>
            <a:r>
              <a:rPr lang="en-US" altLang="en-US" dirty="0"/>
              <a:t>dealt with (subject to contrary agreement)</a:t>
            </a:r>
          </a:p>
          <a:p>
            <a:pPr lvl="1">
              <a:lnSpc>
                <a:spcPct val="90000"/>
              </a:lnSpc>
            </a:pPr>
            <a:r>
              <a:rPr lang="en-US" altLang="en-US" dirty="0"/>
              <a:t>creditors</a:t>
            </a:r>
          </a:p>
          <a:p>
            <a:pPr lvl="1">
              <a:lnSpc>
                <a:spcPct val="90000"/>
              </a:lnSpc>
            </a:pPr>
            <a:r>
              <a:rPr lang="en-US" altLang="en-US" dirty="0"/>
              <a:t>repay loan to partners</a:t>
            </a:r>
          </a:p>
          <a:p>
            <a:pPr lvl="1">
              <a:lnSpc>
                <a:spcPct val="90000"/>
              </a:lnSpc>
            </a:pPr>
            <a:r>
              <a:rPr lang="en-US" altLang="en-US" dirty="0"/>
              <a:t>capital to partners</a:t>
            </a:r>
          </a:p>
          <a:p>
            <a:pPr lvl="1">
              <a:lnSpc>
                <a:spcPct val="90000"/>
              </a:lnSpc>
            </a:pPr>
            <a:r>
              <a:rPr lang="en-US" altLang="en-US" dirty="0"/>
              <a:t>balance divided between partners in profit sharing ratio</a:t>
            </a:r>
          </a:p>
          <a:p>
            <a:pPr>
              <a:lnSpc>
                <a:spcPct val="90000"/>
              </a:lnSpc>
            </a:pPr>
            <a:r>
              <a:rPr lang="en-US" altLang="en-US" dirty="0"/>
              <a:t>Losses are met</a:t>
            </a:r>
          </a:p>
          <a:p>
            <a:pPr lvl="1">
              <a:lnSpc>
                <a:spcPct val="90000"/>
              </a:lnSpc>
            </a:pPr>
            <a:r>
              <a:rPr lang="en-US" altLang="en-US" dirty="0"/>
              <a:t>from profits</a:t>
            </a:r>
          </a:p>
          <a:p>
            <a:pPr lvl="1">
              <a:lnSpc>
                <a:spcPct val="90000"/>
              </a:lnSpc>
            </a:pPr>
            <a:r>
              <a:rPr lang="en-US" altLang="en-US" dirty="0"/>
              <a:t>from capital</a:t>
            </a:r>
          </a:p>
          <a:p>
            <a:pPr lvl="1">
              <a:lnSpc>
                <a:spcPct val="90000"/>
              </a:lnSpc>
            </a:pPr>
            <a:r>
              <a:rPr lang="en-US" altLang="en-US" dirty="0"/>
              <a:t>from contributions made by partners in the proportion in which they divide profits</a:t>
            </a:r>
          </a:p>
          <a:p>
            <a:pPr>
              <a:lnSpc>
                <a:spcPct val="90000"/>
              </a:lnSpc>
            </a:pPr>
            <a:endParaRPr lang="en-US" altLang="en-US" dirty="0"/>
          </a:p>
        </p:txBody>
      </p:sp>
      <p:sp>
        <p:nvSpPr>
          <p:cNvPr id="34820" name="Rectangle 4">
            <a:extLst>
              <a:ext uri="{FF2B5EF4-FFF2-40B4-BE49-F238E27FC236}">
                <a16:creationId xmlns:a16="http://schemas.microsoft.com/office/drawing/2014/main" id="{D58493E4-688A-0C6B-7C11-B630E0B04C2B}"/>
              </a:ext>
            </a:extLst>
          </p:cNvPr>
          <p:cNvSpPr>
            <a:spLocks noChangeArrowheads="1"/>
          </p:cNvSpPr>
          <p:nvPr/>
        </p:nvSpPr>
        <p:spPr bwMode="auto">
          <a:xfrm>
            <a:off x="1952626" y="476251"/>
            <a:ext cx="871537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sz="4000" dirty="0">
                <a:latin typeface="+mj-lt"/>
              </a:rPr>
              <a:t>What happens on dissolution?</a:t>
            </a:r>
            <a:endParaRPr lang="en-GB" altLang="en-US" sz="4000" dirty="0">
              <a:latin typeface="+mj-lt"/>
            </a:endParaRPr>
          </a:p>
        </p:txBody>
      </p:sp>
    </p:spTree>
    <p:custDataLst>
      <p:tags r:id="rId1"/>
    </p:custData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6A539-94D6-18B8-EA9F-ADF4FB46826A}"/>
              </a:ext>
            </a:extLst>
          </p:cNvPr>
          <p:cNvSpPr>
            <a:spLocks noGrp="1"/>
          </p:cNvSpPr>
          <p:nvPr>
            <p:ph type="title"/>
          </p:nvPr>
        </p:nvSpPr>
        <p:spPr>
          <a:xfrm>
            <a:off x="646111" y="452718"/>
            <a:ext cx="9404723" cy="1400530"/>
          </a:xfrm>
        </p:spPr>
        <p:txBody>
          <a:bodyPr>
            <a:normAutofit/>
          </a:bodyPr>
          <a:lstStyle/>
          <a:p>
            <a:pPr>
              <a:defRPr/>
            </a:pPr>
            <a:r>
              <a:rPr lang="en-US" dirty="0"/>
              <a:t>How are partnership disputes resolved?</a:t>
            </a:r>
            <a:endParaRPr lang="en-GB" dirty="0"/>
          </a:p>
        </p:txBody>
      </p:sp>
      <p:sp>
        <p:nvSpPr>
          <p:cNvPr id="36868" name="Slide Number Placeholder 3">
            <a:extLst>
              <a:ext uri="{FF2B5EF4-FFF2-40B4-BE49-F238E27FC236}">
                <a16:creationId xmlns:a16="http://schemas.microsoft.com/office/drawing/2014/main" id="{0F536122-BE99-BB65-6E64-7AB6C9A67C3A}"/>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94F184FD-7A4A-416D-BB5B-6A553A0120B2}" type="slidenum">
              <a:rPr lang="en-GB" altLang="en-US">
                <a:solidFill>
                  <a:srgbClr val="FFFFFF"/>
                </a:solidFill>
              </a:rPr>
              <a:pPr>
                <a:spcBef>
                  <a:spcPct val="0"/>
                </a:spcBef>
                <a:spcAft>
                  <a:spcPts val="600"/>
                </a:spcAft>
                <a:buFontTx/>
                <a:buNone/>
              </a:pPr>
              <a:t>62</a:t>
            </a:fld>
            <a:endParaRPr lang="en-GB" altLang="en-US">
              <a:solidFill>
                <a:srgbClr val="FFFFFF"/>
              </a:solidFill>
            </a:endParaRPr>
          </a:p>
        </p:txBody>
      </p:sp>
      <p:sp>
        <p:nvSpPr>
          <p:cNvPr id="36867" name="Content Placeholder 2">
            <a:extLst>
              <a:ext uri="{FF2B5EF4-FFF2-40B4-BE49-F238E27FC236}">
                <a16:creationId xmlns:a16="http://schemas.microsoft.com/office/drawing/2014/main" id="{207CA367-A783-40B8-553D-6A3EA655F03C}"/>
              </a:ext>
            </a:extLst>
          </p:cNvPr>
          <p:cNvSpPr>
            <a:spLocks noGrp="1"/>
          </p:cNvSpPr>
          <p:nvPr>
            <p:ph idx="1"/>
          </p:nvPr>
        </p:nvSpPr>
        <p:spPr>
          <a:xfrm>
            <a:off x="1103312" y="2052918"/>
            <a:ext cx="8946541" cy="4195481"/>
          </a:xfrm>
        </p:spPr>
        <p:txBody>
          <a:bodyPr>
            <a:normAutofit/>
          </a:bodyPr>
          <a:lstStyle/>
          <a:p>
            <a:r>
              <a:rPr lang="en-US" altLang="en-US" dirty="0"/>
              <a:t>What issue is the most common cause of arguments between partners?</a:t>
            </a:r>
          </a:p>
          <a:p>
            <a:r>
              <a:rPr lang="en-US" altLang="en-US" dirty="0"/>
              <a:t>When a partner leaves how will their share be valued?</a:t>
            </a:r>
          </a:p>
          <a:p>
            <a:r>
              <a:rPr lang="en-US" altLang="en-US" dirty="0"/>
              <a:t>Does PA provide any practical solutions to these problems? No, PA only provides for dissolution</a:t>
            </a:r>
          </a:p>
          <a:p>
            <a:r>
              <a:rPr lang="en-US" altLang="en-US" dirty="0"/>
              <a:t>What happens on dissolution (closure / sale of the business)?</a:t>
            </a:r>
          </a:p>
          <a:p>
            <a:r>
              <a:rPr lang="en-US" altLang="en-US" dirty="0"/>
              <a:t>Dissolution by a court entails expensive litigation</a:t>
            </a:r>
          </a:p>
        </p:txBody>
      </p:sp>
    </p:spTree>
    <p:custDataLst>
      <p:tags r:id="rId1"/>
    </p:custData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22" name="Rectangle 389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89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8674" name="Rectangle 2">
            <a:extLst>
              <a:ext uri="{FF2B5EF4-FFF2-40B4-BE49-F238E27FC236}">
                <a16:creationId xmlns:a16="http://schemas.microsoft.com/office/drawing/2014/main" id="{4875C27D-57BA-99F2-87B0-B05870D6A92C}"/>
              </a:ext>
            </a:extLst>
          </p:cNvPr>
          <p:cNvSpPr>
            <a:spLocks noGrp="1" noChangeArrowheads="1"/>
          </p:cNvSpPr>
          <p:nvPr>
            <p:ph type="title"/>
          </p:nvPr>
        </p:nvSpPr>
        <p:spPr>
          <a:xfrm>
            <a:off x="648930" y="629267"/>
            <a:ext cx="9252154" cy="1016654"/>
          </a:xfrm>
        </p:spPr>
        <p:txBody>
          <a:bodyPr>
            <a:normAutofit/>
          </a:bodyPr>
          <a:lstStyle/>
          <a:p>
            <a:pPr>
              <a:lnSpc>
                <a:spcPct val="90000"/>
              </a:lnSpc>
              <a:defRPr/>
            </a:pPr>
            <a:r>
              <a:rPr lang="en-US" sz="3600" dirty="0">
                <a:solidFill>
                  <a:srgbClr val="EBEBEB"/>
                </a:solidFill>
              </a:rPr>
              <a:t>How are partnership disputes resolved?</a:t>
            </a:r>
            <a:endParaRPr lang="en-GB" sz="3600" dirty="0">
              <a:solidFill>
                <a:srgbClr val="EBEBEB"/>
              </a:solidFill>
            </a:endParaRPr>
          </a:p>
        </p:txBody>
      </p:sp>
      <p:sp>
        <p:nvSpPr>
          <p:cNvPr id="38926" name="Rectangle 389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916" name="Slide Number Placeholder 3">
            <a:extLst>
              <a:ext uri="{FF2B5EF4-FFF2-40B4-BE49-F238E27FC236}">
                <a16:creationId xmlns:a16="http://schemas.microsoft.com/office/drawing/2014/main" id="{4B9BF8C2-1E4C-DABA-904A-C63216B6D430}"/>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A619E4BA-C99B-4181-8284-649277B92868}" type="slidenum">
              <a:rPr lang="en-GB" altLang="en-US">
                <a:solidFill>
                  <a:srgbClr val="FFFFFF"/>
                </a:solidFill>
              </a:rPr>
              <a:pPr>
                <a:spcBef>
                  <a:spcPct val="0"/>
                </a:spcBef>
                <a:spcAft>
                  <a:spcPts val="600"/>
                </a:spcAft>
                <a:buFontTx/>
                <a:buNone/>
              </a:pPr>
              <a:t>63</a:t>
            </a:fld>
            <a:endParaRPr lang="en-GB" altLang="en-US">
              <a:solidFill>
                <a:srgbClr val="FFFFFF"/>
              </a:solidFill>
            </a:endParaRPr>
          </a:p>
        </p:txBody>
      </p:sp>
      <p:sp>
        <p:nvSpPr>
          <p:cNvPr id="38928" name="Freeform: Shape 389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38918" name="Rectangle 3">
            <a:extLst>
              <a:ext uri="{FF2B5EF4-FFF2-40B4-BE49-F238E27FC236}">
                <a16:creationId xmlns:a16="http://schemas.microsoft.com/office/drawing/2014/main" id="{77B95AF3-BC2B-4BBC-37E9-B998AC24FFB9}"/>
              </a:ext>
            </a:extLst>
          </p:cNvPr>
          <p:cNvGraphicFramePr/>
          <p:nvPr>
            <p:extLst>
              <p:ext uri="{D42A27DB-BD31-4B8C-83A1-F6EECF244321}">
                <p14:modId xmlns:p14="http://schemas.microsoft.com/office/powerpoint/2010/main" val="92800914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2FB3-B61E-536B-023F-D7DF3C0F5C2B}"/>
              </a:ext>
            </a:extLst>
          </p:cNvPr>
          <p:cNvSpPr>
            <a:spLocks noGrp="1"/>
          </p:cNvSpPr>
          <p:nvPr>
            <p:ph type="title"/>
          </p:nvPr>
        </p:nvSpPr>
        <p:spPr>
          <a:xfrm>
            <a:off x="1063691" y="215900"/>
            <a:ext cx="8961374" cy="1284288"/>
          </a:xfrm>
        </p:spPr>
        <p:txBody>
          <a:bodyPr/>
          <a:lstStyle/>
          <a:p>
            <a:pPr>
              <a:defRPr/>
            </a:pPr>
            <a:r>
              <a:rPr lang="en-US" dirty="0"/>
              <a:t>Drafting to avoid problems</a:t>
            </a:r>
            <a:endParaRPr lang="en-GB" dirty="0"/>
          </a:p>
        </p:txBody>
      </p:sp>
      <p:sp>
        <p:nvSpPr>
          <p:cNvPr id="40963" name="Content Placeholder 2">
            <a:extLst>
              <a:ext uri="{FF2B5EF4-FFF2-40B4-BE49-F238E27FC236}">
                <a16:creationId xmlns:a16="http://schemas.microsoft.com/office/drawing/2014/main" id="{D763D6AE-AA46-CE91-B1BE-0F81CF3D228D}"/>
              </a:ext>
            </a:extLst>
          </p:cNvPr>
          <p:cNvSpPr>
            <a:spLocks noGrp="1"/>
          </p:cNvSpPr>
          <p:nvPr>
            <p:ph idx="1"/>
          </p:nvPr>
        </p:nvSpPr>
        <p:spPr>
          <a:xfrm>
            <a:off x="1981200" y="1773239"/>
            <a:ext cx="8229600" cy="4352925"/>
          </a:xfrm>
        </p:spPr>
        <p:txBody>
          <a:bodyPr>
            <a:normAutofit/>
          </a:bodyPr>
          <a:lstStyle/>
          <a:p>
            <a:r>
              <a:rPr lang="en-US" altLang="en-US" sz="2400" dirty="0"/>
              <a:t>Include an arbitration or mediation clause</a:t>
            </a:r>
          </a:p>
          <a:p>
            <a:pPr>
              <a:buFont typeface="Arial" panose="020B0604020202020204" pitchFamily="34" charset="0"/>
              <a:buNone/>
            </a:pPr>
            <a:endParaRPr lang="en-US" altLang="en-US" sz="1200" dirty="0"/>
          </a:p>
          <a:p>
            <a:r>
              <a:rPr lang="en-US" altLang="en-US" sz="2400" dirty="0"/>
              <a:t>Include provision for valuation and payment of partner’s share on retirement or expulsion</a:t>
            </a:r>
          </a:p>
          <a:p>
            <a:pPr>
              <a:buFont typeface="Arial" panose="020B0604020202020204" pitchFamily="34" charset="0"/>
              <a:buNone/>
            </a:pPr>
            <a:endParaRPr lang="en-US" altLang="en-US" sz="1200" dirty="0"/>
          </a:p>
          <a:p>
            <a:r>
              <a:rPr lang="en-US" altLang="en-US" sz="2400" dirty="0"/>
              <a:t>Include a clause dealing with the expulsion of a partner </a:t>
            </a:r>
          </a:p>
          <a:p>
            <a:pPr lvl="1">
              <a:buSzPct val="75000"/>
            </a:pPr>
            <a:r>
              <a:rPr lang="en-US" altLang="en-US" sz="2000" i="1" dirty="0"/>
              <a:t>“No majority of the partners can expel any partner unless a power to do so has been confirmed by express agreement between the partners” –s25 PA</a:t>
            </a:r>
          </a:p>
          <a:p>
            <a:endParaRPr lang="en-GB" altLang="en-US" dirty="0"/>
          </a:p>
        </p:txBody>
      </p:sp>
      <p:sp>
        <p:nvSpPr>
          <p:cNvPr id="40964" name="Slide Number Placeholder 3">
            <a:extLst>
              <a:ext uri="{FF2B5EF4-FFF2-40B4-BE49-F238E27FC236}">
                <a16:creationId xmlns:a16="http://schemas.microsoft.com/office/drawing/2014/main" id="{1826596D-F9A4-12D2-7274-2FFF881907C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619FA13-992C-411F-830B-E12E7813CAE0}" type="slidenum">
              <a:rPr lang="en-GB" altLang="en-US" sz="1200"/>
              <a:pPr>
                <a:spcBef>
                  <a:spcPct val="0"/>
                </a:spcBef>
                <a:buFontTx/>
                <a:buNone/>
              </a:pPr>
              <a:t>64</a:t>
            </a:fld>
            <a:endParaRPr lang="en-GB" altLang="en-US" sz="1200"/>
          </a:p>
        </p:txBody>
      </p:sp>
    </p:spTree>
    <p:custDataLst>
      <p:tags r:id="rId1"/>
    </p:custData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3017" name="Rectangle 43016">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19" name="Rectangle 4301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021" name="Straight Connector 43020">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3023" name="Picture 4302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02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0722" name="Rectangle 2">
            <a:extLst>
              <a:ext uri="{FF2B5EF4-FFF2-40B4-BE49-F238E27FC236}">
                <a16:creationId xmlns:a16="http://schemas.microsoft.com/office/drawing/2014/main" id="{33225787-89C6-0CFE-18BB-0B4D4EE3D79D}"/>
              </a:ext>
            </a:extLst>
          </p:cNvPr>
          <p:cNvSpPr>
            <a:spLocks noGrp="1" noChangeArrowheads="1"/>
          </p:cNvSpPr>
          <p:nvPr>
            <p:ph type="title"/>
          </p:nvPr>
        </p:nvSpPr>
        <p:spPr>
          <a:xfrm>
            <a:off x="806195" y="804672"/>
            <a:ext cx="3521359" cy="5248656"/>
          </a:xfrm>
        </p:spPr>
        <p:txBody>
          <a:bodyPr anchor="ctr">
            <a:normAutofit/>
          </a:bodyPr>
          <a:lstStyle/>
          <a:p>
            <a:pPr algn="ctr">
              <a:defRPr/>
            </a:pPr>
            <a:r>
              <a:rPr lang="en-GB" dirty="0"/>
              <a:t>	</a:t>
            </a:r>
            <a:r>
              <a:rPr lang="en-GB"/>
              <a:t>The importance of careful drafting</a:t>
            </a:r>
          </a:p>
        </p:txBody>
      </p:sp>
      <p:sp>
        <p:nvSpPr>
          <p:cNvPr id="43011" name="Rectangle 3">
            <a:extLst>
              <a:ext uri="{FF2B5EF4-FFF2-40B4-BE49-F238E27FC236}">
                <a16:creationId xmlns:a16="http://schemas.microsoft.com/office/drawing/2014/main" id="{0CD69092-4FE5-7D30-3DEC-FAE88A4F250F}"/>
              </a:ext>
            </a:extLst>
          </p:cNvPr>
          <p:cNvSpPr>
            <a:spLocks noGrp="1"/>
          </p:cNvSpPr>
          <p:nvPr>
            <p:ph type="body" idx="1"/>
          </p:nvPr>
        </p:nvSpPr>
        <p:spPr>
          <a:xfrm>
            <a:off x="4975861" y="804671"/>
            <a:ext cx="6399930" cy="5248657"/>
          </a:xfrm>
        </p:spPr>
        <p:txBody>
          <a:bodyPr anchor="ctr">
            <a:normAutofit/>
          </a:bodyPr>
          <a:lstStyle/>
          <a:p>
            <a:pPr marL="609600" indent="-609600">
              <a:buNone/>
            </a:pPr>
            <a:r>
              <a:rPr lang="en-GB" altLang="en-US" dirty="0"/>
              <a:t>For example, what is wrong with the</a:t>
            </a:r>
          </a:p>
          <a:p>
            <a:pPr marL="609600" indent="-609600">
              <a:buNone/>
            </a:pPr>
            <a:r>
              <a:rPr lang="en-GB" altLang="en-US" dirty="0"/>
              <a:t>following drafting?</a:t>
            </a:r>
          </a:p>
          <a:p>
            <a:pPr marL="609600" indent="-609600">
              <a:buNone/>
            </a:pPr>
            <a:endParaRPr lang="en-GB" altLang="en-US" dirty="0"/>
          </a:p>
          <a:p>
            <a:pPr marL="609600" indent="-609600">
              <a:buNone/>
            </a:pPr>
            <a:r>
              <a:rPr lang="en-GB" altLang="en-US" b="1" i="1" dirty="0"/>
              <a:t>‘Expulsion</a:t>
            </a:r>
          </a:p>
          <a:p>
            <a:pPr marL="609600" indent="-609600">
              <a:buNone/>
            </a:pPr>
            <a:r>
              <a:rPr lang="en-GB" altLang="en-US" b="1" i="1" dirty="0"/>
              <a:t>	A partner may be expelled from the Partnership with the unanimous agreement of all of the partners’</a:t>
            </a:r>
          </a:p>
          <a:p>
            <a:pPr marL="609600" indent="-609600"/>
            <a:endParaRPr lang="en-GB" altLang="en-US" i="1" dirty="0"/>
          </a:p>
          <a:p>
            <a:pPr marL="609600" indent="-609600"/>
            <a:endParaRPr lang="en-GB" altLang="en-US" dirty="0"/>
          </a:p>
        </p:txBody>
      </p:sp>
      <p:sp>
        <p:nvSpPr>
          <p:cNvPr id="43012" name="Slide Number Placeholder 3">
            <a:extLst>
              <a:ext uri="{FF2B5EF4-FFF2-40B4-BE49-F238E27FC236}">
                <a16:creationId xmlns:a16="http://schemas.microsoft.com/office/drawing/2014/main" id="{9BF568DA-1631-0F9F-CDBB-21FAEEDBBFE6}"/>
              </a:ext>
            </a:extLst>
          </p:cNvPr>
          <p:cNvSpPr>
            <a:spLocks noGrp="1"/>
          </p:cNvSpPr>
          <p:nvPr>
            <p:ph type="sldNum" sz="quarter" idx="10"/>
          </p:nvPr>
        </p:nvSpPr>
        <p:spPr bwMode="auto">
          <a:xfrm>
            <a:off x="11082612" y="6400005"/>
            <a:ext cx="633127" cy="30175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spcAft>
                <a:spcPts val="600"/>
              </a:spcAft>
              <a:buFontTx/>
              <a:buNone/>
            </a:pPr>
            <a:fld id="{CE472487-9FD5-4AE0-875A-7299988C9DF2}" type="slidenum">
              <a:rPr lang="en-GB" altLang="en-US" sz="1100">
                <a:solidFill>
                  <a:schemeClr val="accent1"/>
                </a:solidFill>
              </a:rPr>
              <a:pPr algn="r">
                <a:spcBef>
                  <a:spcPct val="0"/>
                </a:spcBef>
                <a:spcAft>
                  <a:spcPts val="600"/>
                </a:spcAft>
                <a:buFontTx/>
                <a:buNone/>
              </a:pPr>
              <a:t>65</a:t>
            </a:fld>
            <a:endParaRPr lang="en-GB" altLang="en-US" sz="1100">
              <a:solidFill>
                <a:schemeClr val="accent1"/>
              </a:solidFill>
            </a:endParaRPr>
          </a:p>
        </p:txBody>
      </p:sp>
    </p:spTree>
    <p:custDataLst>
      <p:tags r:id="rId1"/>
    </p:custData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BFD1756-6390-58C9-99FC-89C0AF38542B}"/>
              </a:ext>
            </a:extLst>
          </p:cNvPr>
          <p:cNvSpPr>
            <a:spLocks noGrp="1" noChangeArrowheads="1"/>
          </p:cNvSpPr>
          <p:nvPr>
            <p:ph type="title" idx="4294967295"/>
          </p:nvPr>
        </p:nvSpPr>
        <p:spPr>
          <a:xfrm>
            <a:off x="275208" y="188913"/>
            <a:ext cx="9859392" cy="1143000"/>
          </a:xfrm>
          <a:ln>
            <a:solidFill>
              <a:schemeClr val="accent2">
                <a:lumMod val="75000"/>
              </a:schemeClr>
            </a:solidFill>
          </a:ln>
        </p:spPr>
        <p:txBody>
          <a:bodyPr vert="horz" lIns="90488" tIns="44450" rIns="90488" bIns="44450" rtlCol="0" anchor="b">
            <a:noAutofit/>
          </a:bodyPr>
          <a:lstStyle/>
          <a:p>
            <a:pPr>
              <a:defRPr/>
            </a:pPr>
            <a:r>
              <a:rPr lang="en-US" sz="3200" dirty="0">
                <a:cs typeface="Arial" charset="0"/>
              </a:rPr>
              <a:t>When is a particular partner or individual liable? -  Deceased partners</a:t>
            </a:r>
          </a:p>
        </p:txBody>
      </p:sp>
      <p:sp>
        <p:nvSpPr>
          <p:cNvPr id="40963" name="Rectangle 3">
            <a:extLst>
              <a:ext uri="{FF2B5EF4-FFF2-40B4-BE49-F238E27FC236}">
                <a16:creationId xmlns:a16="http://schemas.microsoft.com/office/drawing/2014/main" id="{6F31314F-FE74-9185-E3D6-9E0DE09CFB2F}"/>
              </a:ext>
            </a:extLst>
          </p:cNvPr>
          <p:cNvSpPr>
            <a:spLocks noGrp="1"/>
          </p:cNvSpPr>
          <p:nvPr>
            <p:ph type="body" idx="4294967295"/>
          </p:nvPr>
        </p:nvSpPr>
        <p:spPr>
          <a:xfrm>
            <a:off x="731633" y="1700378"/>
            <a:ext cx="9772950" cy="4195481"/>
          </a:xfrm>
          <a:noFill/>
        </p:spPr>
        <p:txBody>
          <a:bodyPr vert="horz" lIns="90488" tIns="44450" rIns="90488" bIns="44450" rtlCol="0">
            <a:noAutofit/>
          </a:bodyPr>
          <a:lstStyle/>
          <a:p>
            <a:pPr>
              <a:buFontTx/>
              <a:buChar char="•"/>
            </a:pPr>
            <a:r>
              <a:rPr lang="en-US" altLang="en-US" sz="3200" dirty="0">
                <a:cs typeface="Arial" panose="020B0604020202020204" pitchFamily="34" charset="0"/>
              </a:rPr>
              <a:t>Debts incurred </a:t>
            </a:r>
            <a:r>
              <a:rPr lang="en-US" altLang="en-US" sz="3200" u="sng" dirty="0">
                <a:cs typeface="Arial" panose="020B0604020202020204" pitchFamily="34" charset="0"/>
              </a:rPr>
              <a:t>before</a:t>
            </a:r>
            <a:r>
              <a:rPr lang="en-US" altLang="en-US" sz="3200" dirty="0">
                <a:cs typeface="Arial" panose="020B0604020202020204" pitchFamily="34" charset="0"/>
              </a:rPr>
              <a:t> death</a:t>
            </a:r>
          </a:p>
          <a:p>
            <a:pPr>
              <a:buFontTx/>
              <a:buNone/>
            </a:pPr>
            <a:r>
              <a:rPr lang="en-US" altLang="en-US" sz="3200" dirty="0">
                <a:cs typeface="Arial" panose="020B0604020202020204" pitchFamily="34" charset="0"/>
              </a:rPr>
              <a:t>      - Estate is severally liable (s9)</a:t>
            </a:r>
          </a:p>
          <a:p>
            <a:pPr>
              <a:buFontTx/>
              <a:buNone/>
            </a:pPr>
            <a:endParaRPr lang="en-US" altLang="en-US" sz="3200" dirty="0">
              <a:cs typeface="Arial" panose="020B0604020202020204" pitchFamily="34" charset="0"/>
            </a:endParaRPr>
          </a:p>
          <a:p>
            <a:pPr>
              <a:buFontTx/>
              <a:buChar char="•"/>
            </a:pPr>
            <a:r>
              <a:rPr lang="en-US" altLang="en-US" sz="3200" dirty="0">
                <a:cs typeface="Arial" panose="020B0604020202020204" pitchFamily="34" charset="0"/>
              </a:rPr>
              <a:t>Debts incurred </a:t>
            </a:r>
            <a:r>
              <a:rPr lang="en-US" altLang="en-US" sz="3200" u="sng" dirty="0">
                <a:cs typeface="Arial" panose="020B0604020202020204" pitchFamily="34" charset="0"/>
              </a:rPr>
              <a:t>after</a:t>
            </a:r>
            <a:r>
              <a:rPr lang="en-US" altLang="en-US" sz="3200" dirty="0">
                <a:cs typeface="Arial" panose="020B0604020202020204" pitchFamily="34" charset="0"/>
              </a:rPr>
              <a:t> death</a:t>
            </a:r>
          </a:p>
          <a:p>
            <a:pPr lvl="1"/>
            <a:r>
              <a:rPr lang="en-US" altLang="en-US" sz="3200" i="1" dirty="0">
                <a:cs typeface="Arial" panose="020B0604020202020204" pitchFamily="34" charset="0"/>
              </a:rPr>
              <a:t>   </a:t>
            </a:r>
            <a:r>
              <a:rPr lang="en-US" altLang="en-US" sz="3200" dirty="0">
                <a:cs typeface="Arial" panose="020B0604020202020204" pitchFamily="34" charset="0"/>
              </a:rPr>
              <a:t>Estate is not liable (s36(3))</a:t>
            </a:r>
          </a:p>
          <a:p>
            <a:pPr lvl="1"/>
            <a:r>
              <a:rPr lang="en-US" altLang="en-US" sz="3200" dirty="0">
                <a:cs typeface="Arial" panose="020B0604020202020204" pitchFamily="34" charset="0"/>
              </a:rPr>
              <a:t>   Continued use of name as part of the         firm’s name does not make estate liable (s14(2))</a:t>
            </a:r>
          </a:p>
        </p:txBody>
      </p:sp>
      <p:sp>
        <p:nvSpPr>
          <p:cNvPr id="40964" name="Slide Number Placeholder 3">
            <a:extLst>
              <a:ext uri="{FF2B5EF4-FFF2-40B4-BE49-F238E27FC236}">
                <a16:creationId xmlns:a16="http://schemas.microsoft.com/office/drawing/2014/main" id="{F9C89F92-6210-152D-7FE4-C6BEA92397AA}"/>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0428298F-ED2F-4865-AD8B-36CCD31F7BB1}" type="slidenum">
              <a:rPr lang="en-GB" altLang="en-US" sz="1200"/>
              <a:pPr algn="ctr" eaLnBrk="1" hangingPunct="1">
                <a:spcBef>
                  <a:spcPct val="0"/>
                </a:spcBef>
                <a:buFontTx/>
                <a:buNone/>
              </a:pPr>
              <a:t>66</a:t>
            </a:fld>
            <a:endParaRPr lang="en-GB" altLang="en-US" sz="1200"/>
          </a:p>
        </p:txBody>
      </p:sp>
    </p:spTree>
    <p:custDataLst>
      <p:tags r:id="rId1"/>
    </p:custData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15A4B9C-D4BC-39DE-7854-25CFBD2308EE}"/>
              </a:ext>
            </a:extLst>
          </p:cNvPr>
          <p:cNvSpPr>
            <a:spLocks noGrp="1" noChangeArrowheads="1"/>
          </p:cNvSpPr>
          <p:nvPr>
            <p:ph type="title"/>
          </p:nvPr>
        </p:nvSpPr>
        <p:spPr>
          <a:xfrm>
            <a:off x="514905" y="214314"/>
            <a:ext cx="9724470" cy="1127125"/>
          </a:xfrm>
        </p:spPr>
        <p:txBody>
          <a:bodyPr vert="horz" lIns="90488" tIns="44450" rIns="90488" bIns="44450" rtlCol="0" anchor="b">
            <a:noAutofit/>
          </a:bodyPr>
          <a:lstStyle/>
          <a:p>
            <a:pPr>
              <a:defRPr/>
            </a:pPr>
            <a:r>
              <a:rPr lang="en-US" sz="3600" dirty="0">
                <a:cs typeface="Arial" charset="0"/>
              </a:rPr>
              <a:t>When is a particular partner or individual liable? - Retiring partners</a:t>
            </a:r>
          </a:p>
        </p:txBody>
      </p:sp>
      <p:sp>
        <p:nvSpPr>
          <p:cNvPr id="43011" name="Rectangle 3">
            <a:extLst>
              <a:ext uri="{FF2B5EF4-FFF2-40B4-BE49-F238E27FC236}">
                <a16:creationId xmlns:a16="http://schemas.microsoft.com/office/drawing/2014/main" id="{4C381E9D-2281-19DF-E5A4-F8BCC70090D4}"/>
              </a:ext>
            </a:extLst>
          </p:cNvPr>
          <p:cNvSpPr>
            <a:spLocks noGrp="1"/>
          </p:cNvSpPr>
          <p:nvPr>
            <p:ph type="body" idx="1"/>
          </p:nvPr>
        </p:nvSpPr>
        <p:spPr>
          <a:xfrm>
            <a:off x="752819" y="1611867"/>
            <a:ext cx="9647104" cy="5029200"/>
          </a:xfrm>
          <a:noFill/>
        </p:spPr>
        <p:txBody>
          <a:bodyPr vert="horz" lIns="90488" tIns="44450" rIns="90488" bIns="44450" rtlCol="0">
            <a:normAutofit/>
          </a:bodyPr>
          <a:lstStyle/>
          <a:p>
            <a:pPr>
              <a:buFont typeface="Arial" panose="020B0604020202020204" pitchFamily="34" charset="0"/>
              <a:buNone/>
            </a:pPr>
            <a:endParaRPr lang="en-US" altLang="en-US" b="1" dirty="0"/>
          </a:p>
          <a:p>
            <a:r>
              <a:rPr lang="en-US" altLang="en-US" sz="2400" dirty="0"/>
              <a:t>Debts incurred </a:t>
            </a:r>
            <a:r>
              <a:rPr lang="en-US" altLang="en-US" sz="2400" u="sng" dirty="0"/>
              <a:t>before</a:t>
            </a:r>
            <a:r>
              <a:rPr lang="en-US" altLang="en-US" sz="2400" dirty="0"/>
              <a:t> retirement </a:t>
            </a:r>
          </a:p>
          <a:p>
            <a:pPr>
              <a:buFont typeface="Arial" panose="020B0604020202020204" pitchFamily="34" charset="0"/>
              <a:buNone/>
            </a:pPr>
            <a:r>
              <a:rPr lang="en-US" altLang="en-US" sz="2400" i="1" dirty="0"/>
              <a:t>       - “a partner who retires from a firm does not     </a:t>
            </a:r>
          </a:p>
          <a:p>
            <a:pPr>
              <a:buFont typeface="Arial" panose="020B0604020202020204" pitchFamily="34" charset="0"/>
              <a:buNone/>
            </a:pPr>
            <a:r>
              <a:rPr lang="en-US" altLang="en-US" sz="2400" i="1" dirty="0"/>
              <a:t>          thereby cease to be liable for partnership </a:t>
            </a:r>
          </a:p>
          <a:p>
            <a:pPr>
              <a:buFont typeface="Arial" panose="020B0604020202020204" pitchFamily="34" charset="0"/>
              <a:buNone/>
            </a:pPr>
            <a:r>
              <a:rPr lang="en-US" altLang="en-US" sz="2400" i="1" dirty="0"/>
              <a:t>          debts or obligations incurred before his </a:t>
            </a:r>
          </a:p>
          <a:p>
            <a:pPr>
              <a:buFont typeface="Arial" panose="020B0604020202020204" pitchFamily="34" charset="0"/>
              <a:buNone/>
            </a:pPr>
            <a:r>
              <a:rPr lang="en-US" altLang="en-US" sz="2400" i="1" dirty="0"/>
              <a:t>          retirement” - s17(2)</a:t>
            </a:r>
          </a:p>
          <a:p>
            <a:pPr>
              <a:buFont typeface="Arial" panose="020B0604020202020204" pitchFamily="34" charset="0"/>
              <a:buNone/>
            </a:pPr>
            <a:r>
              <a:rPr lang="en-US" altLang="en-US" sz="2400" dirty="0"/>
              <a:t>       -  agreement to be indemnified / released    </a:t>
            </a:r>
          </a:p>
          <a:p>
            <a:pPr>
              <a:buFont typeface="Arial" panose="020B0604020202020204" pitchFamily="34" charset="0"/>
              <a:buNone/>
            </a:pPr>
            <a:r>
              <a:rPr lang="en-US" altLang="en-US" sz="2400" dirty="0"/>
              <a:t>          from obligations by creditor (“novation”)</a:t>
            </a:r>
          </a:p>
          <a:p>
            <a:endParaRPr lang="en-US" altLang="en-US" dirty="0"/>
          </a:p>
          <a:p>
            <a:pPr>
              <a:buFontTx/>
              <a:buChar char="–"/>
            </a:pPr>
            <a:endParaRPr lang="en-US" altLang="en-US" sz="2800" dirty="0"/>
          </a:p>
        </p:txBody>
      </p:sp>
      <p:sp>
        <p:nvSpPr>
          <p:cNvPr id="43012" name="Slide Number Placeholder 3">
            <a:extLst>
              <a:ext uri="{FF2B5EF4-FFF2-40B4-BE49-F238E27FC236}">
                <a16:creationId xmlns:a16="http://schemas.microsoft.com/office/drawing/2014/main" id="{710FD13C-9050-AC2F-9F99-10C75CD4388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46C232B-C09A-4F7B-95F9-2BFC8F294CE5}" type="slidenum">
              <a:rPr lang="en-GB" altLang="en-US" sz="1200"/>
              <a:pPr>
                <a:spcBef>
                  <a:spcPct val="0"/>
                </a:spcBef>
                <a:buFontTx/>
                <a:buNone/>
              </a:pPr>
              <a:t>67</a:t>
            </a:fld>
            <a:endParaRPr lang="en-GB" altLang="en-US" sz="1200"/>
          </a:p>
        </p:txBody>
      </p:sp>
    </p:spTree>
    <p:custDataLst>
      <p:tags r:id="rId1"/>
    </p:custData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9CF234D-88F9-8AA0-070C-70AC51654BEC}"/>
              </a:ext>
            </a:extLst>
          </p:cNvPr>
          <p:cNvSpPr>
            <a:spLocks noGrp="1"/>
          </p:cNvSpPr>
          <p:nvPr>
            <p:ph type="title"/>
          </p:nvPr>
        </p:nvSpPr>
        <p:spPr>
          <a:xfrm>
            <a:off x="648930" y="629267"/>
            <a:ext cx="9252154" cy="1016654"/>
          </a:xfrm>
        </p:spPr>
        <p:txBody>
          <a:bodyPr>
            <a:normAutofit/>
          </a:bodyPr>
          <a:lstStyle/>
          <a:p>
            <a:r>
              <a:rPr lang="en-GB">
                <a:solidFill>
                  <a:srgbClr val="EBEBEB"/>
                </a:solidFill>
              </a:rPr>
              <a:t>Summary</a:t>
            </a:r>
          </a:p>
        </p:txBody>
      </p:sp>
      <p:sp useBgFill="1">
        <p:nvSpPr>
          <p:cNvPr id="16" name="Freeform: Shape 15">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7" name="Graphic 6" descr="Cycle with People">
            <a:extLst>
              <a:ext uri="{FF2B5EF4-FFF2-40B4-BE49-F238E27FC236}">
                <a16:creationId xmlns:a16="http://schemas.microsoft.com/office/drawing/2014/main" id="{7EE64A4B-BC3A-934D-2A37-4293470C48D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3484" y="2672367"/>
            <a:ext cx="3413845" cy="3413845"/>
          </a:xfrm>
          <a:prstGeom prst="rect">
            <a:avLst/>
          </a:prstGeom>
          <a:effectLst/>
        </p:spPr>
      </p:pic>
      <p:sp>
        <p:nvSpPr>
          <p:cNvPr id="3" name="Content Placeholder 2">
            <a:extLst>
              <a:ext uri="{FF2B5EF4-FFF2-40B4-BE49-F238E27FC236}">
                <a16:creationId xmlns:a16="http://schemas.microsoft.com/office/drawing/2014/main" id="{D113BEFC-3893-0D3B-BF6F-922B99E3C8D8}"/>
              </a:ext>
            </a:extLst>
          </p:cNvPr>
          <p:cNvSpPr>
            <a:spLocks noGrp="1"/>
          </p:cNvSpPr>
          <p:nvPr>
            <p:ph idx="1"/>
          </p:nvPr>
        </p:nvSpPr>
        <p:spPr>
          <a:xfrm>
            <a:off x="4389416" y="2548281"/>
            <a:ext cx="7357107" cy="4309719"/>
          </a:xfrm>
        </p:spPr>
        <p:txBody>
          <a:bodyPr>
            <a:normAutofit/>
          </a:bodyPr>
          <a:lstStyle/>
          <a:p>
            <a:pPr>
              <a:lnSpc>
                <a:spcPct val="90000"/>
              </a:lnSpc>
            </a:pPr>
            <a:r>
              <a:rPr lang="en-GB" sz="1100" dirty="0"/>
              <a:t>(1)   Partners running their business need to be aware of the ongoing matters that you read about in relation to sole traders in Chapter 2.</a:t>
            </a:r>
          </a:p>
          <a:p>
            <a:pPr>
              <a:lnSpc>
                <a:spcPct val="90000"/>
              </a:lnSpc>
            </a:pPr>
            <a:r>
              <a:rPr lang="en-GB" sz="1100" dirty="0"/>
              <a:t>(2)   Each partner is liable to the full extent of the partnership’s obligations, though they may be able to claim a contribution from the other partners.</a:t>
            </a:r>
          </a:p>
          <a:p>
            <a:pPr>
              <a:lnSpc>
                <a:spcPct val="90000"/>
              </a:lnSpc>
            </a:pPr>
            <a:r>
              <a:rPr lang="en-GB" sz="1100" dirty="0"/>
              <a:t>(3)   The partnership will be bound by the acts of an individual partner if that individual had authority. Authority can be actual, whether express or implied, or apparent.</a:t>
            </a:r>
          </a:p>
          <a:p>
            <a:pPr>
              <a:lnSpc>
                <a:spcPct val="90000"/>
              </a:lnSpc>
            </a:pPr>
            <a:r>
              <a:rPr lang="en-GB" sz="1100" dirty="0"/>
              <a:t>(4)   A partner who exceeds their actual authority may be liable to the other partners; if the partner has no authority at all then they may be liable to the outside party for breach of warranty of authority.</a:t>
            </a:r>
          </a:p>
          <a:p>
            <a:pPr>
              <a:lnSpc>
                <a:spcPct val="90000"/>
              </a:lnSpc>
            </a:pPr>
            <a:r>
              <a:rPr lang="en-GB" sz="1100" dirty="0"/>
              <a:t>(5)   A partner who has left the partnership remains liable for obligations incurred whilst they were a partner.</a:t>
            </a:r>
          </a:p>
          <a:p>
            <a:pPr>
              <a:lnSpc>
                <a:spcPct val="90000"/>
              </a:lnSpc>
            </a:pPr>
            <a:r>
              <a:rPr lang="en-GB" sz="1100" dirty="0"/>
              <a:t>(6)   A departing partner can protect themselves against obligations incurred after their departure by giving notice under s36.</a:t>
            </a:r>
          </a:p>
          <a:p>
            <a:pPr>
              <a:lnSpc>
                <a:spcPct val="90000"/>
              </a:lnSpc>
            </a:pPr>
            <a:r>
              <a:rPr lang="en-GB" sz="1100" dirty="0"/>
              <a:t>(7)   Non-partners, including retired partners, need to take care to avoid being held out as partners under s14.</a:t>
            </a:r>
          </a:p>
          <a:p>
            <a:pPr>
              <a:lnSpc>
                <a:spcPct val="90000"/>
              </a:lnSpc>
            </a:pPr>
            <a:r>
              <a:rPr lang="en-GB" sz="1100" dirty="0"/>
              <a:t>(8)   Partners’ fiduciary duties to one another are set out in ss28–30. Partners have other rights under PA 1890.</a:t>
            </a:r>
          </a:p>
          <a:p>
            <a:pPr>
              <a:lnSpc>
                <a:spcPct val="90000"/>
              </a:lnSpc>
            </a:pPr>
            <a:r>
              <a:rPr lang="en-GB" sz="1100" dirty="0"/>
              <a:t>(9)   In addition to liability under the partnership agreement and/or their fiduciary duties, a partner in breach may risk expulsion or dissolution of the partnership.</a:t>
            </a:r>
          </a:p>
          <a:p>
            <a:pPr>
              <a:lnSpc>
                <a:spcPct val="90000"/>
              </a:lnSpc>
            </a:pPr>
            <a:r>
              <a:rPr lang="en-GB" sz="1100" dirty="0"/>
              <a:t>(10) A new partner can be introduced only with the agreement of all the others.</a:t>
            </a:r>
          </a:p>
        </p:txBody>
      </p:sp>
    </p:spTree>
    <p:extLst>
      <p:ext uri="{BB962C8B-B14F-4D97-AF65-F5344CB8AC3E}">
        <p14:creationId xmlns:p14="http://schemas.microsoft.com/office/powerpoint/2010/main" val="1681671445"/>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3572" name="Picture 2357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574" name="Picture 2357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3575" name="Oval 235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576" name="Picture 2357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571" name="Picture 2357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573" name="Rectangle 2357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a:xfrm>
            <a:off x="6683829" y="990599"/>
            <a:ext cx="4397828" cy="3329581"/>
          </a:xfrm>
        </p:spPr>
        <p:txBody>
          <a:bodyPr vert="horz" lIns="91440" tIns="45720" rIns="91440" bIns="45720" rtlCol="0" anchor="b">
            <a:normAutofit/>
          </a:bodyPr>
          <a:lstStyle/>
          <a:p>
            <a:r>
              <a:rPr lang="en-US" sz="6000" b="0" i="0" kern="1200" dirty="0">
                <a:solidFill>
                  <a:schemeClr val="tx2"/>
                </a:solidFill>
                <a:latin typeface="+mj-lt"/>
                <a:ea typeface="+mj-ea"/>
                <a:cs typeface="+mj-cs"/>
              </a:rPr>
              <a:t>Next Week</a:t>
            </a:r>
          </a:p>
        </p:txBody>
      </p:sp>
      <p:sp>
        <p:nvSpPr>
          <p:cNvPr id="3" name="Content Placeholder 2">
            <a:extLst>
              <a:ext uri="{FF2B5EF4-FFF2-40B4-BE49-F238E27FC236}">
                <a16:creationId xmlns:a16="http://schemas.microsoft.com/office/drawing/2014/main" id="{0B4F1EDD-F8C4-0386-326A-4A4A11885663}"/>
              </a:ext>
            </a:extLst>
          </p:cNvPr>
          <p:cNvSpPr>
            <a:spLocks noGrp="1"/>
          </p:cNvSpPr>
          <p:nvPr>
            <p:ph idx="1"/>
          </p:nvPr>
        </p:nvSpPr>
        <p:spPr>
          <a:xfrm>
            <a:off x="6683829" y="4777380"/>
            <a:ext cx="4397828" cy="861420"/>
          </a:xfrm>
        </p:spPr>
        <p:txBody>
          <a:bodyPr vert="horz" lIns="91440" tIns="45720" rIns="91440" bIns="45720" rtlCol="0" anchor="t">
            <a:normAutofit fontScale="92500" lnSpcReduction="20000"/>
          </a:bodyPr>
          <a:lstStyle/>
          <a:p>
            <a:pPr marL="0" indent="0">
              <a:buNone/>
            </a:pPr>
            <a:r>
              <a:rPr lang="en-US" cap="all" dirty="0">
                <a:solidFill>
                  <a:schemeClr val="bg2">
                    <a:lumMod val="40000"/>
                    <a:lumOff val="60000"/>
                  </a:schemeClr>
                </a:solidFill>
              </a:rPr>
              <a:t>We are going to look at STARTING UP AN LLP AND Company Law and Formation</a:t>
            </a:r>
          </a:p>
        </p:txBody>
      </p:sp>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43854" y="703489"/>
            <a:ext cx="5450557" cy="545055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2.mp3"/>
  <p:tag name="AUDIO_ID" val="269"/>
  <p:tag name="ELAPSEDTIME" val="26.776"/>
  <p:tag name="ARTICULATE_SLIDE_GUID" val="389e8082-5725-43c4-8108-dc4ec25eac67"/>
  <p:tag name="ARTICULATE_SLIDE_NAV" val="2"/>
</p:tagLst>
</file>

<file path=ppt/tags/tag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7.mp3"/>
  <p:tag name="AUDIO_ID" val="274"/>
  <p:tag name="ELAPSEDTIME" val="67.318"/>
  <p:tag name="ARTICULATE_SLIDE_GUID" val="c21bc98e-5b74-475d-b08a-ed0e394782b2"/>
  <p:tag name="ARTICULATE_SLIDE_NAV" val="7"/>
</p:tagLst>
</file>

<file path=ppt/tags/tag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4.mp3"/>
  <p:tag name="AUDIO_ID" val="271"/>
  <p:tag name="ELAPSEDTIME" val="77.375"/>
  <p:tag name="ARTICULATE_SLIDE_NAV" val="4"/>
  <p:tag name="ARTICULATE_SLIDE_GUID" val="addaf884-5313-478a-b9d4-c2af98185f0a"/>
</p:tagLst>
</file>

<file path=ppt/tags/tag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5.mp3"/>
  <p:tag name="AUDIO_ID" val="272"/>
  <p:tag name="ELAPSEDTIME" val="29.571"/>
  <p:tag name="ARTICULATE_SLIDE_NAV" val="5"/>
  <p:tag name="ARTICULATE_SLIDE_GUID" val="2d1e6ac3-8297-4709-ba64-1d91b56f2315"/>
</p:tagLst>
</file>

<file path=ppt/tags/tag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6.mp3"/>
  <p:tag name="AUDIO_ID" val="273"/>
  <p:tag name="ELAPSEDTIME" val="67.814"/>
  <p:tag name="ARTICULATE_SLIDE_NAV" val="6"/>
  <p:tag name="ARTICULATE_SLIDE_GUID" val="35d1d07c-e926-46d0-80e1-18843bf37346"/>
</p:tagLst>
</file>

<file path=ppt/tags/tag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7.mp3"/>
  <p:tag name="AUDIO_ID" val="274"/>
  <p:tag name="ELAPSEDTIME" val="52.924"/>
  <p:tag name="ARTICULATE_SLIDE_NAV" val="7"/>
  <p:tag name="ARTICULATE_SLIDE_GUID" val="14241607-2d0e-4b59-abcd-a60767618fd5"/>
</p:tagLst>
</file>

<file path=ppt/tags/tag7.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2.mp3"/>
  <p:tag name="AUDIO_ID" val="279"/>
  <p:tag name="ELAPSEDTIME" val="58.854"/>
  <p:tag name="ARTICULATE_SLIDE_NAV" val="12"/>
  <p:tag name="ARTICULATE_SLIDE_GUID" val="42663154-a74b-489a-a195-ddadcee7e70e"/>
</p:tagLst>
</file>

<file path=ppt/tags/tag8.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3.mp3"/>
  <p:tag name="AUDIO_ID" val="280"/>
  <p:tag name="ELAPSEDTIME" val="21.133"/>
  <p:tag name="ARTICULATE_SLIDE_NAV" val="13"/>
  <p:tag name="ARTICULATE_SLIDE_GUID" val="368e7c11-e596-4742-ad4e-4ee13f9c254f"/>
</p:tagLst>
</file>

<file path=ppt/tags/tag9.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4.mp3"/>
  <p:tag name="AUDIO_ID" val="281"/>
  <p:tag name="ELAPSEDTIME" val="34.09"/>
  <p:tag name="ARTICULATE_SLIDE_NAV" val="14"/>
  <p:tag name="ARTICULATE_SLIDE_GUID" val="925ff328-fc2b-4a81-843e-a8b7368a53bb"/>
</p:tagLst>
</file>

<file path=ppt/tags/tag10.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5.mp3"/>
  <p:tag name="AUDIO_ID" val="287"/>
  <p:tag name="ELAPSEDTIME" val="47.36"/>
  <p:tag name="ARTICULATE_SLIDE_NAV" val="15"/>
  <p:tag name="ARTICULATE_SLIDE_GUID" val="8748eabf-9909-42bd-a88f-1ee545c10229"/>
</p:tagLst>
</file>

<file path=ppt/tags/tag1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6.mp3"/>
  <p:tag name="AUDIO_ID" val="283"/>
  <p:tag name="ELAPSEDTIME" val="39.08"/>
  <p:tag name="ARTICULATE_SLIDE_NAV" val="16"/>
  <p:tag name="ARTICULATE_SLIDE_GUID" val="583f1088-09e4-4f49-bd9f-41819b7a7421"/>
</p:tagLst>
</file>

<file path=ppt/tags/tag1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7.mp3"/>
  <p:tag name="AUDIO_ID" val="288"/>
  <p:tag name="ELAPSEDTIME" val="43.233"/>
  <p:tag name="ARTICULATE_SLIDE_NAV" val="17"/>
  <p:tag name="ARTICULATE_SLIDE_GUID" val="8bf5febd-0f9e-4888-a212-30a8a5c1c29e"/>
</p:tagLst>
</file>

<file path=ppt/tags/tag1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8.mp3"/>
  <p:tag name="AUDIO_ID" val="285"/>
  <p:tag name="ELAPSEDTIME" val="47.282"/>
  <p:tag name="ARTICULATE_SLIDE_NAV" val="18"/>
  <p:tag name="ARTICULATE_SLIDE_GUID" val="a2559c9d-655b-49c7-af87-27f739a549a6"/>
</p:tagLst>
</file>

<file path=ppt/tags/tag14.xml><?xml version="1.0" encoding="utf-8"?>
<p:tagLst xmlns:a="http://schemas.openxmlformats.org/drawingml/2006/main" xmlns:r="http://schemas.openxmlformats.org/officeDocument/2006/relationships" xmlns:p="http://schemas.openxmlformats.org/presentationml/2006/main">
  <p:tag name="ARTICULATE_SLIDE_GUID" val="539c398b-75a7-4d35-98fc-8c1b51ccca64"/>
  <p:tag name="AUDIO_IMPORT" val="H:\MP3\BLP SB 15\Partnership 2\Slide 16.mp3"/>
  <p:tag name="AUDIO_ID" val="283"/>
  <p:tag name="ELAPSEDTIME" val="73.143"/>
  <p:tag name="ARTICULATE_SLIDE_NAV" val="16"/>
</p:tagLst>
</file>

<file path=ppt/tags/tag15.xml><?xml version="1.0" encoding="utf-8"?>
<p:tagLst xmlns:a="http://schemas.openxmlformats.org/drawingml/2006/main" xmlns:r="http://schemas.openxmlformats.org/officeDocument/2006/relationships" xmlns:p="http://schemas.openxmlformats.org/presentationml/2006/main">
  <p:tag name="ARTICULATE_SLIDE_GUID" val="d105d418-23ce-43c6-b956-bf7651d88a06"/>
  <p:tag name="AUDIO_IMPORT" val="H:\MP3\BLP SB 15\Partnership 2\Slide 17.mp3"/>
  <p:tag name="AUDIO_ID" val="284"/>
  <p:tag name="ELAPSEDTIME" val="36.258"/>
  <p:tag name="ARTICULATE_SLIDE_NAV" val="1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10681</Words>
  <Application>Microsoft Office PowerPoint</Application>
  <PresentationFormat>Widescreen</PresentationFormat>
  <Paragraphs>522</Paragraphs>
  <Slides>69</Slides>
  <Notes>44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69</vt:i4>
      </vt:variant>
    </vt:vector>
  </HeadingPairs>
  <TitlesOfParts>
    <vt:vector size="76" baseType="lpstr">
      <vt:lpstr>Allerta</vt:lpstr>
      <vt:lpstr>SimSun</vt:lpstr>
      <vt:lpstr>Arial</vt:lpstr>
      <vt:lpstr>Calibri</vt:lpstr>
      <vt:lpstr>Century Gothic</vt:lpstr>
      <vt:lpstr>Wingdings 3</vt:lpstr>
      <vt:lpstr>Ion</vt:lpstr>
      <vt:lpstr>Lecture 2 – Sole Traders and Partnerships</vt:lpstr>
      <vt:lpstr>Think…</vt:lpstr>
      <vt:lpstr>Introduction</vt:lpstr>
      <vt:lpstr>Sole Trader</vt:lpstr>
      <vt:lpstr>Starting and running a business as a sole trader </vt:lpstr>
      <vt:lpstr>Financing the Business</vt:lpstr>
      <vt:lpstr>Loan Finance: Borrowing</vt:lpstr>
      <vt:lpstr>Security for Loan Finance</vt:lpstr>
      <vt:lpstr>Tax and Self-Assessment </vt:lpstr>
      <vt:lpstr>National Insurance (NI) and Value Added Tax (VAT)</vt:lpstr>
      <vt:lpstr>Activity </vt:lpstr>
      <vt:lpstr>Other considerations for sole traders</vt:lpstr>
      <vt:lpstr>Activity</vt:lpstr>
      <vt:lpstr>Business Name</vt:lpstr>
      <vt:lpstr>Trade marks</vt:lpstr>
      <vt:lpstr>Passing Off</vt:lpstr>
      <vt:lpstr>Own name</vt:lpstr>
      <vt:lpstr>Restricted and prohibited names</vt:lpstr>
      <vt:lpstr>The rules prohibit: </vt:lpstr>
      <vt:lpstr> and prohibit….</vt:lpstr>
      <vt:lpstr>.. and prohibit…</vt:lpstr>
      <vt:lpstr>Other matters </vt:lpstr>
      <vt:lpstr>Knowledge Check</vt:lpstr>
      <vt:lpstr>Summary – Sole Trader</vt:lpstr>
      <vt:lpstr>Summary – Sole Trader</vt:lpstr>
      <vt:lpstr>PowerPoint Presentation</vt:lpstr>
      <vt:lpstr>Introduction - Partnership </vt:lpstr>
      <vt:lpstr>Partnership</vt:lpstr>
      <vt:lpstr>Nature of a Partnership</vt:lpstr>
      <vt:lpstr>Types of Partnership i.e. Law Firm</vt:lpstr>
      <vt:lpstr>Name</vt:lpstr>
      <vt:lpstr>Disclosure of partners’ names and other information </vt:lpstr>
      <vt:lpstr>                              </vt:lpstr>
      <vt:lpstr>      </vt:lpstr>
      <vt:lpstr>Duration</vt:lpstr>
      <vt:lpstr>What disclosure requirements apply if the partners trade under a business name? </vt:lpstr>
      <vt:lpstr>What obligations are imposed if partners use a business name?</vt:lpstr>
      <vt:lpstr>Financial Input</vt:lpstr>
      <vt:lpstr>Ownership of Assets</vt:lpstr>
      <vt:lpstr>Converting an existing business to a partnership</vt:lpstr>
      <vt:lpstr>Handling liabilities</vt:lpstr>
      <vt:lpstr>Matters to include in a Partnership Agreement</vt:lpstr>
      <vt:lpstr>Matters to include in a Partnership Agreement</vt:lpstr>
      <vt:lpstr>Knowledge Check</vt:lpstr>
      <vt:lpstr>Summary</vt:lpstr>
      <vt:lpstr>Running a Business as a Partnership</vt:lpstr>
      <vt:lpstr>Authority to Enter into Contracts</vt:lpstr>
      <vt:lpstr>Three types of authority</vt:lpstr>
      <vt:lpstr>PowerPoint Presentation</vt:lpstr>
      <vt:lpstr>Authority Example</vt:lpstr>
      <vt:lpstr>Consequences if the individual partner has authority / no authority</vt:lpstr>
      <vt:lpstr>Leaving the Partnership</vt:lpstr>
      <vt:lpstr>Liabilities after leaving</vt:lpstr>
      <vt:lpstr>Holding out - S14 PA 1890</vt:lpstr>
      <vt:lpstr>Rights and Duties between Partners</vt:lpstr>
      <vt:lpstr>Rights and Duties between Partners</vt:lpstr>
      <vt:lpstr>Breach</vt:lpstr>
      <vt:lpstr>Dissolution of a Partnership</vt:lpstr>
      <vt:lpstr>   </vt:lpstr>
      <vt:lpstr>          What happens on dissolution?</vt:lpstr>
      <vt:lpstr>    </vt:lpstr>
      <vt:lpstr>How are partnership disputes resolved?</vt:lpstr>
      <vt:lpstr>How are partnership disputes resolved?</vt:lpstr>
      <vt:lpstr>Drafting to avoid problems</vt:lpstr>
      <vt:lpstr> The importance of careful drafting</vt:lpstr>
      <vt:lpstr>When is a particular partner or individual liable? -  Deceased partners</vt:lpstr>
      <vt:lpstr>When is a particular partner or individual liable? - Retiring partners</vt:lpstr>
      <vt:lpstr>Summary</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Ellie Brown</cp:lastModifiedBy>
  <cp:revision>14</cp:revision>
  <cp:lastPrinted>2024-01-26T11:03:47Z</cp:lastPrinted>
  <dcterms:created xsi:type="dcterms:W3CDTF">2020-09-23T12:37:13Z</dcterms:created>
  <dcterms:modified xsi:type="dcterms:W3CDTF">2026-10-07T13:59:26Z</dcterms:modified>
</cp:coreProperties>
</file>