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35AAE-774A-EA4E-8F19-A8089D2EBFAB}" type="datetimeFigureOut">
              <a:rPr lang="en-US" smtClean="0"/>
              <a:t>11/5/2015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F36B3-ACED-FF48-8128-E79E3914F5D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file:///E:\VERBATIM%20HD\PGCEProgramme1516\5.11.15\SWWCTE%20PTE%20File.mp4" TargetMode="External"/><Relationship Id="rId1" Type="http://schemas.microsoft.com/office/2007/relationships/media" Target="file:///E:\VERBATIM%20HD\PGCEProgramme1516\5.11.15\SWWCTE%20PTE%20File.mp4" TargetMode="Externa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Ffeil</a:t>
            </a:r>
            <a:r>
              <a:rPr lang="en-US" dirty="0" smtClean="0"/>
              <a:t> PAP</a:t>
            </a:r>
            <a:br>
              <a:rPr lang="en-US" dirty="0" smtClean="0"/>
            </a:br>
            <a:r>
              <a:rPr lang="en-US" dirty="0" smtClean="0"/>
              <a:t>The PTE File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Cynnwys</a:t>
            </a:r>
            <a:r>
              <a:rPr lang="en-US" dirty="0" smtClean="0"/>
              <a:t>/Contents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Adranau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23905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2000" dirty="0" smtClean="0"/>
              <a:t>1: </a:t>
            </a:r>
            <a:r>
              <a:rPr lang="cy-GB" sz="2000" dirty="0"/>
              <a:t>Gwybodaeth gyffredinol</a:t>
            </a:r>
            <a:r>
              <a:rPr lang="cy-GB" sz="2000" dirty="0" smtClean="0"/>
              <a:t> </a:t>
            </a:r>
          </a:p>
          <a:p>
            <a:pPr>
              <a:buNone/>
            </a:pPr>
            <a:r>
              <a:rPr lang="cy-GB" sz="2000" dirty="0" smtClean="0"/>
              <a:t>2: </a:t>
            </a:r>
            <a:r>
              <a:rPr lang="cy-GB" sz="2000" dirty="0"/>
              <a:t>Cyd-destun yr ysgol</a:t>
            </a:r>
            <a:r>
              <a:rPr lang="cy-GB" sz="2000" dirty="0" smtClean="0"/>
              <a:t> </a:t>
            </a:r>
          </a:p>
          <a:p>
            <a:pPr>
              <a:buNone/>
            </a:pPr>
            <a:r>
              <a:rPr lang="cy-GB" sz="2000" dirty="0" smtClean="0"/>
              <a:t>3: </a:t>
            </a:r>
            <a:r>
              <a:rPr lang="cy-GB" sz="2000" dirty="0"/>
              <a:t>Cynllunio hirdymor a thymor canolig ar gyfer y lleoliad</a:t>
            </a:r>
            <a:r>
              <a:rPr lang="cy-GB" sz="2000" dirty="0" smtClean="0"/>
              <a:t> </a:t>
            </a:r>
          </a:p>
          <a:p>
            <a:pPr>
              <a:buNone/>
            </a:pPr>
            <a:r>
              <a:rPr lang="cy-GB" sz="2000" dirty="0" smtClean="0"/>
              <a:t>4: </a:t>
            </a:r>
            <a:r>
              <a:rPr lang="cy-GB" sz="2000" dirty="0"/>
              <a:t>Amserlenni byrdymor wythnosol</a:t>
            </a:r>
            <a:r>
              <a:rPr lang="cy-GB" sz="2000" dirty="0" smtClean="0"/>
              <a:t> </a:t>
            </a:r>
          </a:p>
          <a:p>
            <a:pPr>
              <a:buNone/>
            </a:pPr>
            <a:r>
              <a:rPr lang="cy-GB" sz="2000" dirty="0" smtClean="0"/>
              <a:t>5: </a:t>
            </a:r>
            <a:r>
              <a:rPr lang="cy-GB" sz="2000" dirty="0"/>
              <a:t>Cynlluniau a gwerthusiadau dyddiol</a:t>
            </a:r>
            <a:r>
              <a:rPr lang="en-GB" sz="2000" dirty="0" smtClean="0"/>
              <a:t> </a:t>
            </a:r>
          </a:p>
          <a:p>
            <a:pPr>
              <a:buNone/>
            </a:pPr>
            <a:r>
              <a:rPr lang="en-GB" sz="2000" dirty="0" smtClean="0"/>
              <a:t>6: </a:t>
            </a:r>
            <a:r>
              <a:rPr lang="cy-GB" sz="2000" dirty="0"/>
              <a:t>Adolygiadau diwedd wythnos</a:t>
            </a:r>
            <a:r>
              <a:rPr lang="cy-GB" sz="2000" dirty="0" smtClean="0"/>
              <a:t> </a:t>
            </a:r>
          </a:p>
          <a:p>
            <a:pPr>
              <a:buNone/>
            </a:pPr>
            <a:r>
              <a:rPr lang="cy-GB" sz="2000" dirty="0" smtClean="0"/>
              <a:t>7: </a:t>
            </a:r>
            <a:r>
              <a:rPr lang="cy-GB" sz="2000" dirty="0"/>
              <a:t>Asesu’r dysgu ac Asesu ar gyfer dysgu</a:t>
            </a:r>
            <a:r>
              <a:rPr lang="en-GB" sz="2000" dirty="0" smtClean="0"/>
              <a:t> </a:t>
            </a:r>
          </a:p>
          <a:p>
            <a:pPr>
              <a:buNone/>
            </a:pPr>
            <a:r>
              <a:rPr lang="en-GB" sz="2000" dirty="0" smtClean="0"/>
              <a:t>8: </a:t>
            </a:r>
            <a:r>
              <a:rPr lang="cy-GB" sz="2000" dirty="0"/>
              <a:t>Deunydd ychwanegol a gwaith ar y gweill</a:t>
            </a:r>
            <a:r>
              <a:rPr lang="en-GB" sz="2000" dirty="0" smtClean="0"/>
              <a:t> </a:t>
            </a:r>
            <a:endParaRPr lang="en-US" sz="20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Sections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dirty="0" smtClean="0"/>
              <a:t>1: General Information</a:t>
            </a:r>
          </a:p>
          <a:p>
            <a:pPr>
              <a:buNone/>
            </a:pPr>
            <a:r>
              <a:rPr lang="en-US" dirty="0" smtClean="0"/>
              <a:t>2: The School Context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/>
              <a:t>3: </a:t>
            </a:r>
            <a:r>
              <a:rPr lang="en-US" dirty="0" smtClean="0"/>
              <a:t>Mid </a:t>
            </a:r>
            <a:r>
              <a:rPr lang="en-US" dirty="0"/>
              <a:t>term planning for the placement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/>
              <a:t>4: Weekly timetables</a:t>
            </a:r>
          </a:p>
          <a:p>
            <a:pPr>
              <a:buNone/>
            </a:pPr>
            <a:r>
              <a:rPr lang="en-GB" dirty="0" smtClean="0"/>
              <a:t>5: Daily plans &amp; evaluations</a:t>
            </a:r>
          </a:p>
          <a:p>
            <a:pPr>
              <a:buNone/>
            </a:pPr>
            <a:r>
              <a:rPr lang="en-GB" dirty="0" smtClean="0"/>
              <a:t>6: End of Week Reviews</a:t>
            </a:r>
          </a:p>
          <a:p>
            <a:pPr>
              <a:buNone/>
            </a:pPr>
            <a:r>
              <a:rPr lang="en-GB" dirty="0" smtClean="0"/>
              <a:t>7: Assessment of &amp; for learning</a:t>
            </a:r>
          </a:p>
          <a:p>
            <a:pPr>
              <a:buNone/>
            </a:pPr>
            <a:r>
              <a:rPr lang="en-GB" dirty="0" smtClean="0"/>
              <a:t>8: Supplementary materials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Ffeil</a:t>
            </a:r>
            <a:r>
              <a:rPr lang="en-US" dirty="0" smtClean="0"/>
              <a:t> PAP/PTE File </a:t>
            </a:r>
            <a:endParaRPr lang="en-US" dirty="0"/>
          </a:p>
        </p:txBody>
      </p:sp>
      <p:pic>
        <p:nvPicPr>
          <p:cNvPr id="8" name="SWWCTE PTE File.mp4">
            <a:hlinkClick r:id="" action="ppaction://media"/>
          </p:cNvPr>
          <p:cNvPicPr>
            <a:picLocks noGrp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link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T</a:t>
            </a:r>
            <a:r>
              <a:rPr lang="cy-GB" dirty="0" smtClean="0"/>
              <a:t>asgau Gweinyddol</a:t>
            </a:r>
            <a:br>
              <a:rPr lang="cy-GB" dirty="0" smtClean="0"/>
            </a:br>
            <a:r>
              <a:rPr lang="cy-GB" dirty="0" smtClean="0"/>
              <a:t>Administrative Tasks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C</a:t>
            </a:r>
            <a:r>
              <a:rPr lang="cy-GB" dirty="0" smtClean="0"/>
              <a:t>ofrestr personol</a:t>
            </a:r>
          </a:p>
          <a:p>
            <a:r>
              <a:rPr lang="cy-GB" dirty="0"/>
              <a:t>P</a:t>
            </a:r>
            <a:r>
              <a:rPr lang="cy-GB" dirty="0" smtClean="0"/>
              <a:t>ersonal register</a:t>
            </a:r>
          </a:p>
          <a:p>
            <a:pPr>
              <a:buNone/>
            </a:pPr>
            <a:endParaRPr lang="cy-GB" dirty="0" smtClean="0"/>
          </a:p>
          <a:p>
            <a:r>
              <a:rPr lang="en-US" dirty="0" err="1" smtClean="0"/>
              <a:t>Gwersi/sesiynau</a:t>
            </a:r>
            <a:r>
              <a:rPr lang="en-US" dirty="0" smtClean="0"/>
              <a:t> a </a:t>
            </a:r>
            <a:r>
              <a:rPr lang="en-US" dirty="0" err="1" smtClean="0"/>
              <a:t>gynlluniwyd/addysgwyd</a:t>
            </a:r>
            <a:endParaRPr lang="en-GB" dirty="0" smtClean="0"/>
          </a:p>
          <a:p>
            <a:r>
              <a:rPr lang="en-US" dirty="0" smtClean="0"/>
              <a:t>Lessons/sessions planned/taught</a:t>
            </a:r>
          </a:p>
          <a:p>
            <a:endParaRPr lang="en-US" dirty="0" smtClean="0"/>
          </a:p>
          <a:p>
            <a:r>
              <a:rPr lang="en-US" dirty="0" err="1" smtClean="0"/>
              <a:t>Ffurflen</a:t>
            </a:r>
            <a:r>
              <a:rPr lang="en-US" dirty="0" smtClean="0"/>
              <a:t> </a:t>
            </a:r>
            <a:r>
              <a:rPr lang="en-US" dirty="0" err="1" smtClean="0"/>
              <a:t>Gydsynio</a:t>
            </a:r>
            <a:endParaRPr lang="en-US" dirty="0" smtClean="0"/>
          </a:p>
          <a:p>
            <a:r>
              <a:rPr lang="en-US" dirty="0" smtClean="0"/>
              <a:t>Consent Form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Llwyth Gwaith/Workload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lvl="0"/>
            <a:r>
              <a:rPr lang="cy-GB" sz="4250" dirty="0"/>
              <a:t>Dylai myfyrwyr gynllunio a chyflwyno dwy wers bob dydd. </a:t>
            </a:r>
            <a:endParaRPr lang="en-GB" sz="4250" dirty="0" smtClean="0"/>
          </a:p>
          <a:p>
            <a:pPr lvl="0"/>
            <a:r>
              <a:rPr lang="cy-GB" sz="4250" dirty="0"/>
              <a:t>Er bod profiad o addysgu llythrennedd a rhifedd yn hanfodol, dylid hefyd annog myfyrwyr i addysgu amrywiaeth o bynciau/meysydd dysgu.</a:t>
            </a:r>
            <a:endParaRPr lang="en-GB" sz="4250" dirty="0" smtClean="0"/>
          </a:p>
          <a:p>
            <a:pPr lvl="0"/>
            <a:r>
              <a:rPr lang="cy-GB" sz="4250" dirty="0"/>
              <a:t>Wrth i fyfyrwyr fagu hyder, gallent fod yn gyfrifol am sesiynau llawn (boreau neu brynhawniau).</a:t>
            </a:r>
            <a:endParaRPr lang="en-GB" sz="4250" dirty="0" smtClean="0"/>
          </a:p>
          <a:p>
            <a:pPr lvl="0"/>
            <a:r>
              <a:rPr lang="cy-GB" sz="4250" dirty="0"/>
              <a:t>Ar gyfer pob bloc, erbyn Wythnos4, dylid annog myfyrwyr i gynllunio a pharatoi at ddiwrnod llawn o addysgu, gan gynnwys cyfrifoldebau estynedig athro (e.e. cymryd y gofrestr, cyfarch a rhyddhau’r dosbarth, mynd gyda’r dosbarth i’r gwasanaeth, ayyb)</a:t>
            </a:r>
            <a:endParaRPr lang="en-GB" sz="4250" dirty="0" smtClean="0"/>
          </a:p>
          <a:p>
            <a:pPr lvl="0"/>
            <a:r>
              <a:rPr lang="cy-GB" sz="4250" dirty="0"/>
              <a:t>Ar gyfer pob bloc, erbyn Wythnos 5, dylai’r myfyrwyr addysgu 2 ddiwrnod llawn.</a:t>
            </a:r>
            <a:endParaRPr lang="en-GB" sz="4250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lvl="0"/>
            <a:r>
              <a:rPr lang="en-US" sz="4250" dirty="0"/>
              <a:t>Students should plan and deliver two lessons every day. </a:t>
            </a:r>
            <a:endParaRPr lang="en-GB" sz="4250" dirty="0" smtClean="0"/>
          </a:p>
          <a:p>
            <a:pPr lvl="0"/>
            <a:r>
              <a:rPr lang="en-US" sz="4250" dirty="0"/>
              <a:t>While experience in teaching literacy and numeracy is essential, students should also be encouraged to teach a variety of subjects/areas of learning. </a:t>
            </a:r>
            <a:endParaRPr lang="en-GB" sz="4250" dirty="0" smtClean="0"/>
          </a:p>
          <a:p>
            <a:pPr lvl="0"/>
            <a:r>
              <a:rPr lang="en-US" sz="4250" dirty="0"/>
              <a:t>As students gain confidence, they could be responsible for whole sessions (mornings or afternoons).</a:t>
            </a:r>
            <a:endParaRPr lang="en-GB" sz="4250" dirty="0" smtClean="0"/>
          </a:p>
          <a:p>
            <a:pPr lvl="0"/>
            <a:r>
              <a:rPr lang="en-US" sz="4250" dirty="0"/>
              <a:t>For each block, by Week 4, students should be encouraged to plan and prepare for a whole day’s teaching, including wider teacher responsibilities (e.g. taking the register, greeting and dismissing the class, accompanying the class to assembly, etc.).</a:t>
            </a:r>
            <a:endParaRPr lang="en-GB" sz="4250" dirty="0" smtClean="0"/>
          </a:p>
          <a:p>
            <a:pPr lvl="0"/>
            <a:r>
              <a:rPr lang="en-US" sz="4250" dirty="0"/>
              <a:t>For each block, by Week 5, the students should teach 2 full days.</a:t>
            </a:r>
            <a:endParaRPr lang="en-GB" sz="4250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Gweithredu</a:t>
            </a:r>
            <a:r>
              <a:rPr lang="en-US" dirty="0" smtClean="0"/>
              <a:t>/Action 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Cwblhewch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Rhowch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ffeil</a:t>
            </a:r>
            <a:r>
              <a:rPr lang="en-US" dirty="0" smtClean="0"/>
              <a:t> PAP.</a:t>
            </a:r>
          </a:p>
          <a:p>
            <a:r>
              <a:rPr lang="en-US" dirty="0" smtClean="0"/>
              <a:t>Os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, </a:t>
            </a:r>
            <a:r>
              <a:rPr lang="en-US" dirty="0" err="1" smtClean="0"/>
              <a:t>rhannwch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gyda’ch</a:t>
            </a:r>
            <a:r>
              <a:rPr lang="en-US" dirty="0" smtClean="0"/>
              <a:t> mentor/</a:t>
            </a:r>
            <a:r>
              <a:rPr lang="en-US" dirty="0" err="1" smtClean="0"/>
              <a:t>uwch</a:t>
            </a:r>
            <a:r>
              <a:rPr lang="en-US" dirty="0" smtClean="0"/>
              <a:t> </a:t>
            </a:r>
            <a:r>
              <a:rPr lang="en-US" dirty="0" err="1" smtClean="0"/>
              <a:t>fentor</a:t>
            </a:r>
            <a:r>
              <a:rPr lang="en-US" smtClean="0"/>
              <a:t>.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Complete your plan this week.</a:t>
            </a:r>
          </a:p>
          <a:p>
            <a:r>
              <a:rPr lang="en-US" dirty="0" smtClean="0"/>
              <a:t>Place it in your PTE file.</a:t>
            </a:r>
          </a:p>
          <a:p>
            <a:r>
              <a:rPr lang="en-US" dirty="0" smtClean="0"/>
              <a:t>Share it with your mentor/senior mentor.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Amserlen</a:t>
            </a:r>
            <a:r>
              <a:rPr lang="en-US" dirty="0" smtClean="0"/>
              <a:t>/Timetable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512295"/>
              </p:ext>
            </p:extLst>
          </p:nvPr>
        </p:nvGraphicFramePr>
        <p:xfrm>
          <a:off x="457200" y="1600200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7608"/>
                <a:gridCol w="3151163"/>
                <a:gridCol w="4120829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Times New Roman"/>
                          <a:ea typeface="Calibri"/>
                          <a:cs typeface="Times New Roman"/>
                        </a:rPr>
                        <a:t>10 YB/AM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1YP</a:t>
                      </a: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/PM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RW (pupil)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328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HEL (own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338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Times New Roman"/>
                          <a:ea typeface="Calibri"/>
                          <a:cs typeface="Times New Roman"/>
                        </a:rPr>
                        <a:t>B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HEL (own) 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338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RW (pupil) 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328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SS (pupil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304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GP (own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131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Times New Roman"/>
                          <a:ea typeface="Calibri"/>
                          <a:cs typeface="Times New Roman"/>
                        </a:rPr>
                        <a:t>D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GP (own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131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SS (pupil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304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CB (own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326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NG (pupil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305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Times New Roman"/>
                          <a:ea typeface="Calibri"/>
                          <a:cs typeface="Times New Roman"/>
                        </a:rPr>
                        <a:t>F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NG (</a:t>
                      </a:r>
                      <a:r>
                        <a:rPr lang="en-GB" sz="1600" dirty="0" err="1">
                          <a:latin typeface="Times New Roman"/>
                          <a:ea typeface="Calibri"/>
                          <a:cs typeface="Times New Roman"/>
                        </a:rPr>
                        <a:t>disgybl</a:t>
                      </a:r>
                      <a:r>
                        <a:rPr lang="en-GB" sz="1600" smtClean="0">
                          <a:latin typeface="Times New Roman"/>
                          <a:ea typeface="Calibri"/>
                          <a:cs typeface="Times New Roman"/>
                        </a:rPr>
                        <a:t>) 305</a:t>
                      </a:r>
                      <a:endParaRPr lang="en-GB" sz="110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Times New Roman"/>
                          <a:ea typeface="Calibri"/>
                          <a:cs typeface="Times New Roman"/>
                        </a:rPr>
                        <a:t>CB (</a:t>
                      </a:r>
                      <a:r>
                        <a:rPr lang="en-GB" sz="1600" dirty="0" err="1">
                          <a:latin typeface="Times New Roman"/>
                          <a:ea typeface="Calibri"/>
                          <a:cs typeface="Times New Roman"/>
                        </a:rPr>
                        <a:t>personol</a:t>
                      </a:r>
                      <a:r>
                        <a:rPr lang="en-GB" sz="1600" dirty="0" smtClean="0">
                          <a:latin typeface="Times New Roman"/>
                          <a:ea typeface="Calibri"/>
                          <a:cs typeface="Times New Roman"/>
                        </a:rPr>
                        <a:t>) 326</a:t>
                      </a:r>
                      <a:endParaRPr lang="en-GB" sz="11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468</Words>
  <Application>Microsoft Office PowerPoint</Application>
  <PresentationFormat>On-screen Show (4:3)</PresentationFormat>
  <Paragraphs>69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Office Theme</vt:lpstr>
      <vt:lpstr>Y Ffeil PAP The PTE File</vt:lpstr>
      <vt:lpstr>Cynnwys/Contents</vt:lpstr>
      <vt:lpstr>Ffeil PAP/PTE File </vt:lpstr>
      <vt:lpstr>Tasgau Gweinyddol Administrative Tasks</vt:lpstr>
      <vt:lpstr>Llwyth Gwaith/Workload</vt:lpstr>
      <vt:lpstr>Cynllun Gweithredu/Action Plan</vt:lpstr>
      <vt:lpstr>Amserlen/Timetable 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Ffeil PAP The PTE File</dc:title>
  <dc:creator>swwcte23</dc:creator>
  <cp:lastModifiedBy>Bleasdale, Catharine</cp:lastModifiedBy>
  <cp:revision>2</cp:revision>
  <dcterms:created xsi:type="dcterms:W3CDTF">2015-11-04T21:24:53Z</dcterms:created>
  <dcterms:modified xsi:type="dcterms:W3CDTF">2015-11-05T08:27:50Z</dcterms:modified>
</cp:coreProperties>
</file>