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63" r:id="rId4"/>
    <p:sldId id="264" r:id="rId5"/>
    <p:sldId id="268" r:id="rId6"/>
    <p:sldId id="265" r:id="rId7"/>
    <p:sldId id="257" r:id="rId8"/>
    <p:sldId id="261" r:id="rId9"/>
    <p:sldId id="262" r:id="rId10"/>
    <p:sldId id="267" r:id="rId11"/>
    <p:sldId id="269" r:id="rId12"/>
    <p:sldId id="270" r:id="rId13"/>
    <p:sldId id="274"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2" autoAdjust="0"/>
    <p:restoredTop sz="94660"/>
  </p:normalViewPr>
  <p:slideViewPr>
    <p:cSldViewPr snapToGrid="0">
      <p:cViewPr varScale="1">
        <p:scale>
          <a:sx n="72" d="100"/>
          <a:sy n="72" d="100"/>
        </p:scale>
        <p:origin x="68" y="668"/>
      </p:cViewPr>
      <p:guideLst/>
    </p:cSldViewPr>
  </p:slideViewPr>
  <p:notesTextViewPr>
    <p:cViewPr>
      <p:scale>
        <a:sx n="1" d="1"/>
        <a:sy n="1" d="1"/>
      </p:scale>
      <p:origin x="0" y="0"/>
    </p:cViewPr>
  </p:notesTextViewPr>
  <p:notesViewPr>
    <p:cSldViewPr snapToGrid="0">
      <p:cViewPr varScale="1">
        <p:scale>
          <a:sx n="76" d="100"/>
          <a:sy n="76" d="100"/>
        </p:scale>
        <p:origin x="1776"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Frequency</c:v>
                </c:pt>
              </c:strCache>
            </c:strRef>
          </c:tx>
          <c:spPr>
            <a:solidFill>
              <a:schemeClr val="accent1"/>
            </a:solidFill>
            <a:ln>
              <a:noFill/>
            </a:ln>
            <a:effectLst/>
          </c:spPr>
          <c:invertIfNegative val="0"/>
          <c:cat>
            <c:strRef>
              <c:f>Sheet1!$A$2:$A$10</c:f>
              <c:strCache>
                <c:ptCount val="9"/>
                <c:pt idx="0">
                  <c:v>Development</c:v>
                </c:pt>
                <c:pt idx="1">
                  <c:v>Human</c:v>
                </c:pt>
                <c:pt idx="2">
                  <c:v>International</c:v>
                </c:pt>
                <c:pt idx="3">
                  <c:v>China</c:v>
                </c:pt>
                <c:pt idx="4">
                  <c:v>Global</c:v>
                </c:pt>
                <c:pt idx="5">
                  <c:v>World</c:v>
                </c:pt>
                <c:pt idx="6">
                  <c:v>Peace</c:v>
                </c:pt>
                <c:pt idx="7">
                  <c:v>Science</c:v>
                </c:pt>
                <c:pt idx="8">
                  <c:v>Future</c:v>
                </c:pt>
              </c:strCache>
            </c:strRef>
          </c:cat>
          <c:val>
            <c:numRef>
              <c:f>Sheet1!$B$2:$B$10</c:f>
              <c:numCache>
                <c:formatCode>General</c:formatCode>
                <c:ptCount val="9"/>
                <c:pt idx="0">
                  <c:v>42</c:v>
                </c:pt>
                <c:pt idx="1">
                  <c:v>28</c:v>
                </c:pt>
                <c:pt idx="2">
                  <c:v>14</c:v>
                </c:pt>
                <c:pt idx="3">
                  <c:v>14</c:v>
                </c:pt>
                <c:pt idx="4">
                  <c:v>14</c:v>
                </c:pt>
                <c:pt idx="5">
                  <c:v>13</c:v>
                </c:pt>
                <c:pt idx="6">
                  <c:v>6</c:v>
                </c:pt>
                <c:pt idx="7">
                  <c:v>5</c:v>
                </c:pt>
                <c:pt idx="8">
                  <c:v>5</c:v>
                </c:pt>
              </c:numCache>
            </c:numRef>
          </c:val>
          <c:extLst>
            <c:ext xmlns:c16="http://schemas.microsoft.com/office/drawing/2014/chart" uri="{C3380CC4-5D6E-409C-BE32-E72D297353CC}">
              <c16:uniqueId val="{00000000-E016-4B05-9302-FC2CD3C26A1C}"/>
            </c:ext>
          </c:extLst>
        </c:ser>
        <c:dLbls>
          <c:showLegendKey val="0"/>
          <c:showVal val="0"/>
          <c:showCatName val="0"/>
          <c:showSerName val="0"/>
          <c:showPercent val="0"/>
          <c:showBubbleSize val="0"/>
        </c:dLbls>
        <c:gapWidth val="219"/>
        <c:overlap val="-27"/>
        <c:axId val="623825592"/>
        <c:axId val="623826576"/>
      </c:barChart>
      <c:catAx>
        <c:axId val="6238255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23826576"/>
        <c:crosses val="autoZero"/>
        <c:auto val="1"/>
        <c:lblAlgn val="ctr"/>
        <c:lblOffset val="100"/>
        <c:noMultiLvlLbl val="0"/>
      </c:catAx>
      <c:valAx>
        <c:axId val="62382657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238255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Frequency</c:v>
                </c:pt>
              </c:strCache>
            </c:strRef>
          </c:tx>
          <c:spPr>
            <a:solidFill>
              <a:schemeClr val="accent1"/>
            </a:solidFill>
            <a:ln>
              <a:noFill/>
            </a:ln>
            <a:effectLst/>
          </c:spPr>
          <c:invertIfNegative val="0"/>
          <c:cat>
            <c:strRef>
              <c:f>Sheet1!$A$2:$A$16</c:f>
              <c:strCache>
                <c:ptCount val="15"/>
                <c:pt idx="0">
                  <c:v>Development</c:v>
                </c:pt>
                <c:pt idx="1">
                  <c:v>Human</c:v>
                </c:pt>
                <c:pt idx="2">
                  <c:v>International</c:v>
                </c:pt>
                <c:pt idx="3">
                  <c:v>China</c:v>
                </c:pt>
                <c:pt idx="4">
                  <c:v>Global</c:v>
                </c:pt>
                <c:pt idx="5">
                  <c:v>World</c:v>
                </c:pt>
                <c:pt idx="6">
                  <c:v>Peace</c:v>
                </c:pt>
                <c:pt idx="7">
                  <c:v>Science</c:v>
                </c:pt>
                <c:pt idx="8">
                  <c:v>Future</c:v>
                </c:pt>
                <c:pt idx="9">
                  <c:v>Common</c:v>
                </c:pt>
                <c:pt idx="10">
                  <c:v>Respect</c:v>
                </c:pt>
                <c:pt idx="11">
                  <c:v>Public</c:v>
                </c:pt>
                <c:pt idx="12">
                  <c:v>Advance</c:v>
                </c:pt>
                <c:pt idx="13">
                  <c:v>Relations</c:v>
                </c:pt>
                <c:pt idx="14">
                  <c:v>Multilateralism</c:v>
                </c:pt>
              </c:strCache>
            </c:strRef>
          </c:cat>
          <c:val>
            <c:numRef>
              <c:f>Sheet1!$B$2:$B$16</c:f>
              <c:numCache>
                <c:formatCode>General</c:formatCode>
                <c:ptCount val="15"/>
                <c:pt idx="0">
                  <c:v>42</c:v>
                </c:pt>
                <c:pt idx="1">
                  <c:v>28</c:v>
                </c:pt>
                <c:pt idx="2">
                  <c:v>14</c:v>
                </c:pt>
                <c:pt idx="3">
                  <c:v>14</c:v>
                </c:pt>
                <c:pt idx="4">
                  <c:v>14</c:v>
                </c:pt>
                <c:pt idx="5">
                  <c:v>13</c:v>
                </c:pt>
                <c:pt idx="6">
                  <c:v>6</c:v>
                </c:pt>
                <c:pt idx="7">
                  <c:v>5</c:v>
                </c:pt>
                <c:pt idx="8">
                  <c:v>5</c:v>
                </c:pt>
                <c:pt idx="9">
                  <c:v>4</c:v>
                </c:pt>
                <c:pt idx="10">
                  <c:v>4</c:v>
                </c:pt>
                <c:pt idx="11">
                  <c:v>4</c:v>
                </c:pt>
                <c:pt idx="12">
                  <c:v>4</c:v>
                </c:pt>
                <c:pt idx="13">
                  <c:v>4</c:v>
                </c:pt>
                <c:pt idx="14">
                  <c:v>4</c:v>
                </c:pt>
              </c:numCache>
            </c:numRef>
          </c:val>
          <c:extLst>
            <c:ext xmlns:c16="http://schemas.microsoft.com/office/drawing/2014/chart" uri="{C3380CC4-5D6E-409C-BE32-E72D297353CC}">
              <c16:uniqueId val="{00000000-E016-4B05-9302-FC2CD3C26A1C}"/>
            </c:ext>
          </c:extLst>
        </c:ser>
        <c:dLbls>
          <c:showLegendKey val="0"/>
          <c:showVal val="0"/>
          <c:showCatName val="0"/>
          <c:showSerName val="0"/>
          <c:showPercent val="0"/>
          <c:showBubbleSize val="0"/>
        </c:dLbls>
        <c:gapWidth val="219"/>
        <c:overlap val="-27"/>
        <c:axId val="623825592"/>
        <c:axId val="623826576"/>
      </c:barChart>
      <c:catAx>
        <c:axId val="6238255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23826576"/>
        <c:crosses val="autoZero"/>
        <c:auto val="1"/>
        <c:lblAlgn val="ctr"/>
        <c:lblOffset val="100"/>
        <c:noMultiLvlLbl val="0"/>
      </c:catAx>
      <c:valAx>
        <c:axId val="62382657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238255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A28F7-BA2A-45D6-9B81-004890D50A75}" type="datetimeFigureOut">
              <a:rPr lang="en-GB" smtClean="0"/>
              <a:t>03/10/2021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BE67E6-24EE-4FB8-ABC8-E8EEA9ED67AF}" type="slidenum">
              <a:rPr lang="en-GB" smtClean="0"/>
              <a:t>‹#›</a:t>
            </a:fld>
            <a:endParaRPr lang="en-GB"/>
          </a:p>
        </p:txBody>
      </p:sp>
    </p:spTree>
    <p:extLst>
      <p:ext uri="{BB962C8B-B14F-4D97-AF65-F5344CB8AC3E}">
        <p14:creationId xmlns:p14="http://schemas.microsoft.com/office/powerpoint/2010/main" val="3830943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beginning of his speech Xi Jinping refers to the 50</a:t>
            </a:r>
            <a:r>
              <a:rPr lang="en-GB" baseline="30000" dirty="0"/>
              <a:t>th</a:t>
            </a:r>
            <a:r>
              <a:rPr lang="en-GB" dirty="0"/>
              <a:t> anniversary of China taking its ‘lawful’ seat at the United Nations. Prior to that, it had been excluded.</a:t>
            </a:r>
          </a:p>
        </p:txBody>
      </p:sp>
      <p:sp>
        <p:nvSpPr>
          <p:cNvPr id="4" name="Slide Number Placeholder 3"/>
          <p:cNvSpPr>
            <a:spLocks noGrp="1"/>
          </p:cNvSpPr>
          <p:nvPr>
            <p:ph type="sldNum" sz="quarter" idx="5"/>
          </p:nvPr>
        </p:nvSpPr>
        <p:spPr/>
        <p:txBody>
          <a:bodyPr/>
          <a:lstStyle/>
          <a:p>
            <a:fld id="{FFBE67E6-24EE-4FB8-ABC8-E8EEA9ED67AF}" type="slidenum">
              <a:rPr lang="en-GB" smtClean="0"/>
              <a:t>10</a:t>
            </a:fld>
            <a:endParaRPr lang="en-GB"/>
          </a:p>
        </p:txBody>
      </p:sp>
    </p:spTree>
    <p:extLst>
      <p:ext uri="{BB962C8B-B14F-4D97-AF65-F5344CB8AC3E}">
        <p14:creationId xmlns:p14="http://schemas.microsoft.com/office/powerpoint/2010/main" val="2347712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BA42A-B902-4F7A-B2CE-61ED8DF137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C35C11-BB62-4A33-8A89-FC688C1287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4E711F-66F6-4164-B116-0F75D6C11C01}"/>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5" name="Footer Placeholder 4">
            <a:extLst>
              <a:ext uri="{FF2B5EF4-FFF2-40B4-BE49-F238E27FC236}">
                <a16:creationId xmlns:a16="http://schemas.microsoft.com/office/drawing/2014/main" id="{44B94DB0-E490-4640-9130-C748CEF55A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BF8C48-1D1C-4305-BF51-64994D42644B}"/>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2876551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895FB-E220-42EB-ADB6-9D6066C405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F0E49B-44BF-4487-A76B-1530F984A3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A1003A-31C2-4CD0-9AF3-C30C4CCD318F}"/>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5" name="Footer Placeholder 4">
            <a:extLst>
              <a:ext uri="{FF2B5EF4-FFF2-40B4-BE49-F238E27FC236}">
                <a16:creationId xmlns:a16="http://schemas.microsoft.com/office/drawing/2014/main" id="{092F23C7-1C95-4D53-A8B9-F086980321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60D569-DA5C-4440-9390-F34E3BAE2AC9}"/>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2671705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73EC2-28C3-43B2-9EEA-9E5435266F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CBCE8C-D854-4859-922E-C35B6F9A90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7393F3-4643-40B5-8F71-0C9569027CAE}"/>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5" name="Footer Placeholder 4">
            <a:extLst>
              <a:ext uri="{FF2B5EF4-FFF2-40B4-BE49-F238E27FC236}">
                <a16:creationId xmlns:a16="http://schemas.microsoft.com/office/drawing/2014/main" id="{5AABB05E-DA5F-412F-9556-0398E343E1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DAE42B-2ABB-4C36-BDBE-BB514D364EAE}"/>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3549215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DFEE1-7C80-473F-8503-F0E6CAA466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48AE72-B22D-4EFD-A36F-F1D911F5ED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014395-432D-4F19-8AF6-86E03AFD83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51C8-01F0-42F6-8328-AAEA2384AF78}"/>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6" name="Footer Placeholder 5">
            <a:extLst>
              <a:ext uri="{FF2B5EF4-FFF2-40B4-BE49-F238E27FC236}">
                <a16:creationId xmlns:a16="http://schemas.microsoft.com/office/drawing/2014/main" id="{714074E6-36FB-4189-A00B-CCC1256636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7AF1C3-A7AA-47CE-87E3-6AEF379BF5F5}"/>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2310331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89AA3-BE40-4BA8-AAC8-72229765A3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7C7A5-F18D-4A12-BD45-2989770E9A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02E2AA-C3D7-4BFC-A361-19F7D8AB34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C08C9E-EC90-49BC-9127-D16D4ADDDD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5E6E08-A99D-47EA-AAA0-91F16BA838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2BEAD9-C82D-470A-82F3-457C1C75B75B}"/>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8" name="Footer Placeholder 7">
            <a:extLst>
              <a:ext uri="{FF2B5EF4-FFF2-40B4-BE49-F238E27FC236}">
                <a16:creationId xmlns:a16="http://schemas.microsoft.com/office/drawing/2014/main" id="{E040C704-D14B-4F9C-B566-73F4D6458C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73155F-99B7-47B6-8DBF-4EAF85EDEC1B}"/>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2754708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E0F3D-856F-49B9-8A29-5BE1D739EE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EA9DF7-E84D-4B48-8957-661D4603E8E8}"/>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4" name="Footer Placeholder 3">
            <a:extLst>
              <a:ext uri="{FF2B5EF4-FFF2-40B4-BE49-F238E27FC236}">
                <a16:creationId xmlns:a16="http://schemas.microsoft.com/office/drawing/2014/main" id="{6C6D54DC-8C3F-4908-9EDB-4A8A1E9CAF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7C3871-F1E8-4E07-B33E-753ED5CC064E}"/>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3832555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BB8107-1DA7-4D20-8ABF-DEC2F195CD7B}"/>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3" name="Footer Placeholder 2">
            <a:extLst>
              <a:ext uri="{FF2B5EF4-FFF2-40B4-BE49-F238E27FC236}">
                <a16:creationId xmlns:a16="http://schemas.microsoft.com/office/drawing/2014/main" id="{F3B886DE-67DE-4B57-9DAF-77FE1D5C1A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766E83-88D0-4126-8667-6AF0E022B147}"/>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2229838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9FB6E-EA1F-42EA-99A6-AA6098BF13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14942F-D56F-4ADF-AC84-3F582FB595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1DCAAD-CFB3-4041-8A53-7B7FACBD12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E009C0-194E-40A6-B85A-89389F97468D}"/>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6" name="Footer Placeholder 5">
            <a:extLst>
              <a:ext uri="{FF2B5EF4-FFF2-40B4-BE49-F238E27FC236}">
                <a16:creationId xmlns:a16="http://schemas.microsoft.com/office/drawing/2014/main" id="{D9A93A1A-5158-44B3-B3D1-A72310043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78677B-70D0-4754-87D2-1C034AB3F1AD}"/>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2340750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029F1-9843-46F8-B764-7D27247834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577BFE-70B0-4AC9-AC30-E59C5880C6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98E21A-4820-45CF-A71E-9A13428632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7B6147-F21F-4F4A-A620-B1663CF43435}"/>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6" name="Footer Placeholder 5">
            <a:extLst>
              <a:ext uri="{FF2B5EF4-FFF2-40B4-BE49-F238E27FC236}">
                <a16:creationId xmlns:a16="http://schemas.microsoft.com/office/drawing/2014/main" id="{BA8E6FFD-6B1D-4D34-8704-2353DE8AC1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9C90ED-99FA-422D-AAF4-665C6DE3B579}"/>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3937776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64A6C-BBDE-4AD0-A02A-07280FFABA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B37114-7605-4C6A-9A6F-570AF6967C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FA56F-CB81-4070-8801-D870C09F3926}"/>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5" name="Footer Placeholder 4">
            <a:extLst>
              <a:ext uri="{FF2B5EF4-FFF2-40B4-BE49-F238E27FC236}">
                <a16:creationId xmlns:a16="http://schemas.microsoft.com/office/drawing/2014/main" id="{9707FE52-72B1-458E-8B57-118ABF9C3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59B326-769C-4190-9DBF-30B61F7D100C}"/>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1999857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B8CE26-58CB-4641-B9D3-2F5CB6448D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DD33F1-0EFB-4E5F-8AF0-6A1783E4E2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9DD671-0014-44D9-B704-8DCB51807ABD}"/>
              </a:ext>
            </a:extLst>
          </p:cNvPr>
          <p:cNvSpPr>
            <a:spLocks noGrp="1"/>
          </p:cNvSpPr>
          <p:nvPr>
            <p:ph type="dt" sz="half" idx="10"/>
          </p:nvPr>
        </p:nvSpPr>
        <p:spPr/>
        <p:txBody>
          <a:bodyPr/>
          <a:lstStyle/>
          <a:p>
            <a:fld id="{1FB46099-5F59-4915-A5ED-59AC8F547D80}" type="datetimeFigureOut">
              <a:rPr lang="en-GB" smtClean="0"/>
              <a:t>28/09/2021</a:t>
            </a:fld>
            <a:endParaRPr lang="en-GB"/>
          </a:p>
        </p:txBody>
      </p:sp>
      <p:sp>
        <p:nvSpPr>
          <p:cNvPr id="5" name="Footer Placeholder 4">
            <a:extLst>
              <a:ext uri="{FF2B5EF4-FFF2-40B4-BE49-F238E27FC236}">
                <a16:creationId xmlns:a16="http://schemas.microsoft.com/office/drawing/2014/main" id="{A5301E4A-5CB0-4B8D-A467-F9DD3FF6E4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E9CD89-310D-4DA6-9770-B62498D62B47}"/>
              </a:ext>
            </a:extLst>
          </p:cNvPr>
          <p:cNvSpPr>
            <a:spLocks noGrp="1"/>
          </p:cNvSpPr>
          <p:nvPr>
            <p:ph type="sldNum" sz="quarter" idx="12"/>
          </p:nvPr>
        </p:nvSpPr>
        <p:spPr/>
        <p:txBody>
          <a:bodyPr/>
          <a:lstStyle/>
          <a:p>
            <a:fld id="{48E1DB88-735F-4F32-8975-0AF84019BE95}" type="slidenum">
              <a:rPr lang="en-GB" smtClean="0"/>
              <a:t>‹#›</a:t>
            </a:fld>
            <a:endParaRPr lang="en-GB"/>
          </a:p>
        </p:txBody>
      </p:sp>
    </p:spTree>
    <p:extLst>
      <p:ext uri="{BB962C8B-B14F-4D97-AF65-F5344CB8AC3E}">
        <p14:creationId xmlns:p14="http://schemas.microsoft.com/office/powerpoint/2010/main" val="1186288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8BFC94-217C-4596-BC5C-A4152EDA01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231A03-0D72-4EFE-969C-0F7773439A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98562-4E91-4C0F-899B-EA81F4E609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B46099-5F59-4915-A5ED-59AC8F547D80}" type="datetimeFigureOut">
              <a:rPr lang="en-GB" smtClean="0"/>
              <a:t>28/09/2021</a:t>
            </a:fld>
            <a:endParaRPr lang="en-GB"/>
          </a:p>
        </p:txBody>
      </p:sp>
      <p:sp>
        <p:nvSpPr>
          <p:cNvPr id="5" name="Footer Placeholder 4">
            <a:extLst>
              <a:ext uri="{FF2B5EF4-FFF2-40B4-BE49-F238E27FC236}">
                <a16:creationId xmlns:a16="http://schemas.microsoft.com/office/drawing/2014/main" id="{91F9DFBD-6E53-4C83-820C-8DBF0A9531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ABE80B-7E7A-4468-96EF-E4181ECEE5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E1DB88-735F-4F32-8975-0AF84019BE95}" type="slidenum">
              <a:rPr lang="en-GB" smtClean="0"/>
              <a:t>‹#›</a:t>
            </a:fld>
            <a:endParaRPr lang="en-GB"/>
          </a:p>
        </p:txBody>
      </p:sp>
    </p:spTree>
    <p:extLst>
      <p:ext uri="{BB962C8B-B14F-4D97-AF65-F5344CB8AC3E}">
        <p14:creationId xmlns:p14="http://schemas.microsoft.com/office/powerpoint/2010/main" val="3313051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llthingsmatter.net/confucius-and-socrates/"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llthingsmatter.net/confucius-and-socrates/"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web-b-ebscohost-com.ezproxy.uwtsd.ac.uk/ehost/detail/detail?vid=0&amp;sid=5c475ca1-cdfa-4d04-bd73-a897cf3a3cd6%40sessionmgr101&amp;bdata=JnNpdGU9ZWhvc3QtbGl2ZQ%3d%3d#AN=96792664&amp;db=bth" TargetMode="External"/><Relationship Id="rId4" Type="http://schemas.openxmlformats.org/officeDocument/2006/relationships/hyperlink" Target="http://www.chinesethought.cn/EN/"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commons.wikimedia.org/wiki/File:Character_dao.png" TargetMode="External"/><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https://commons.wikimedia.org/wiki/File:Character_dao.png" TargetMode="External"/><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commons.wikimedia.org/wiki/File:Character_dao.png" TargetMode="External"/><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wikimedia.org/wiki/File:Character_dao.png" TargetMode="External"/><Relationship Id="rId2" Type="http://schemas.openxmlformats.org/officeDocument/2006/relationships/image" Target="../media/image2.png"/><Relationship Id="rId1" Type="http://schemas.openxmlformats.org/officeDocument/2006/relationships/slideLayout" Target="../slideLayouts/slideLayout8.xml"/><Relationship Id="rId4" Type="http://schemas.openxmlformats.org/officeDocument/2006/relationships/hyperlink" Target="https://en/Wikipedia.org/wiki/Tao_Te_Ching"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United_nations" TargetMode="External"/><Relationship Id="rId7" Type="http://schemas.openxmlformats.org/officeDocument/2006/relationships/hyperlink" Target="https://www.fmprc.gov.cn/mfa_eng/zxxx_662805/t1909172.shtml" TargetMode="External"/><Relationship Id="rId2" Type="http://schemas.openxmlformats.org/officeDocument/2006/relationships/image" Target="../media/image3.png"/><Relationship Id="rId1" Type="http://schemas.openxmlformats.org/officeDocument/2006/relationships/slideLayout" Target="../slideLayouts/slideLayout8.xml"/><Relationship Id="rId6" Type="http://schemas.openxmlformats.org/officeDocument/2006/relationships/hyperlink" Target="https://creativecommons.org/licenses/by/3.0/" TargetMode="External"/><Relationship Id="rId5" Type="http://schemas.openxmlformats.org/officeDocument/2006/relationships/hyperlink" Target="https://www.pressenza.com/2019/09/the-chinese-vision-of-a-community-of-shared-destiny-for-humanity-a-prelude-to-a-universal-humanist-moment/" TargetMode="External"/><Relationship Id="rId4" Type="http://schemas.openxmlformats.org/officeDocument/2006/relationships/image" Target="../media/image4.jpg"/></Relationships>
</file>

<file path=ppt/slides/_rels/slide8.xml.rels><?xml version="1.0" encoding="UTF-8" standalone="yes"?>
<Relationships xmlns="http://schemas.openxmlformats.org/package/2006/relationships"><Relationship Id="rId3" Type="http://schemas.openxmlformats.org/officeDocument/2006/relationships/hyperlink" Target="http://sitn.hms.harvard.edu/flash/2018/unique-gene-editing-treatment-need/" TargetMode="External"/><Relationship Id="rId2" Type="http://schemas.openxmlformats.org/officeDocument/2006/relationships/image" Target="../media/image5.jpg"/><Relationship Id="rId1" Type="http://schemas.openxmlformats.org/officeDocument/2006/relationships/slideLayout" Target="../slideLayouts/slideLayout8.xml"/><Relationship Id="rId5" Type="http://schemas.openxmlformats.org/officeDocument/2006/relationships/hyperlink" Target="https://methods.sagepub.com/base/download/DatasetStudentGuide/word-frequency-analyse-political-language-moral" TargetMode="External"/><Relationship Id="rId4" Type="http://schemas.openxmlformats.org/officeDocument/2006/relationships/chart" Target="../charts/chart1.xml"/></Relationships>
</file>

<file path=ppt/slides/_rels/slide9.xml.rels><?xml version="1.0" encoding="UTF-8" standalone="yes"?>
<Relationships xmlns="http://schemas.openxmlformats.org/package/2006/relationships"><Relationship Id="rId3" Type="http://schemas.openxmlformats.org/officeDocument/2006/relationships/hyperlink" Target="http://sitn.hms.harvard.edu/flash/2018/unique-gene-editing-treatment-need/" TargetMode="External"/><Relationship Id="rId2" Type="http://schemas.openxmlformats.org/officeDocument/2006/relationships/image" Target="../media/image5.jpg"/><Relationship Id="rId1" Type="http://schemas.openxmlformats.org/officeDocument/2006/relationships/slideLayout" Target="../slideLayouts/slideLayout8.xml"/><Relationship Id="rId4" Type="http://schemas.openxmlformats.org/officeDocument/2006/relationships/chart" Target="../charts/char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hyperlink" Target="https://commons.wikimedia.org/wiki/File:Character_dao.pn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commons.wikimedia.org/wiki/File:Character_dao.png" TargetMode="External"/><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commons.wikimedia.org/wiki/File:Character_dao.png" TargetMode="External"/><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commons.wikimedia.org/wiki/File:Character_dao.png"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eb-b-ebscohost-com.ezproxy.uwtsd.ac.uk/ehost/detail/detail?vid=0&amp;sid=5c475ca1-cdfa-4d04-bd73-a897cf3a3cd6%40sessionmgr101&amp;bdata=JnNpdGU9ZWhvc3QtbGl2ZQ%3d%3d#AN=96792664&amp;db=bth" TargetMode="External"/><Relationship Id="rId2" Type="http://schemas.openxmlformats.org/officeDocument/2006/relationships/hyperlink" Target="http://www.chinesethought.cn/EN/" TargetMode="External"/><Relationship Id="rId1" Type="http://schemas.openxmlformats.org/officeDocument/2006/relationships/slideLayout" Target="../slideLayouts/slideLayout2.xml"/><Relationship Id="rId5" Type="http://schemas.openxmlformats.org/officeDocument/2006/relationships/hyperlink" Target="https://methods.sagepub.com/base/download/DatasetStudentGuide/word-frequency-analyse-political-language-moral" TargetMode="External"/><Relationship Id="rId4" Type="http://schemas.openxmlformats.org/officeDocument/2006/relationships/hyperlink" Target="https://www.fmprc.gov.cn/mfa_eng/zxxx_662805/t1909172.s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ellowbridge.com/onlinelit/analects.php" TargetMode="External"/><Relationship Id="rId2" Type="http://schemas.openxmlformats.org/officeDocument/2006/relationships/hyperlink" Target="http://www.tclt.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r="-3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BCEC8-8DAC-41B4-947D-3A5497E1D08A}"/>
              </a:ext>
            </a:extLst>
          </p:cNvPr>
          <p:cNvSpPr>
            <a:spLocks noGrp="1"/>
          </p:cNvSpPr>
          <p:nvPr>
            <p:ph type="ctrTitle"/>
          </p:nvPr>
        </p:nvSpPr>
        <p:spPr>
          <a:xfrm>
            <a:off x="1524000" y="399495"/>
            <a:ext cx="9144000" cy="1367161"/>
          </a:xfrm>
        </p:spPr>
        <p:txBody>
          <a:bodyPr>
            <a:normAutofit fontScale="90000"/>
          </a:bodyPr>
          <a:lstStyle/>
          <a:p>
            <a:r>
              <a:rPr lang="en-GB" dirty="0"/>
              <a:t>Confucian And Daoist Thought</a:t>
            </a:r>
          </a:p>
        </p:txBody>
      </p:sp>
      <p:sp>
        <p:nvSpPr>
          <p:cNvPr id="3" name="Subtitle 2">
            <a:extLst>
              <a:ext uri="{FF2B5EF4-FFF2-40B4-BE49-F238E27FC236}">
                <a16:creationId xmlns:a16="http://schemas.microsoft.com/office/drawing/2014/main" id="{CFAD6E18-0091-4362-A9C4-92807C57EAD7}"/>
              </a:ext>
            </a:extLst>
          </p:cNvPr>
          <p:cNvSpPr>
            <a:spLocks noGrp="1"/>
          </p:cNvSpPr>
          <p:nvPr>
            <p:ph type="subTitle" idx="1"/>
          </p:nvPr>
        </p:nvSpPr>
        <p:spPr>
          <a:xfrm>
            <a:off x="2121763" y="1837678"/>
            <a:ext cx="9534617" cy="781235"/>
          </a:xfrm>
        </p:spPr>
        <p:txBody>
          <a:bodyPr>
            <a:normAutofit/>
          </a:bodyPr>
          <a:lstStyle/>
          <a:p>
            <a:r>
              <a:rPr lang="en-GB" dirty="0"/>
              <a:t>Tracing their influence on contemporary Chinese International policy</a:t>
            </a:r>
          </a:p>
        </p:txBody>
      </p:sp>
      <p:sp>
        <p:nvSpPr>
          <p:cNvPr id="4" name="TextBox 3">
            <a:extLst>
              <a:ext uri="{FF2B5EF4-FFF2-40B4-BE49-F238E27FC236}">
                <a16:creationId xmlns:a16="http://schemas.microsoft.com/office/drawing/2014/main" id="{C4047A34-BD21-4BEF-89C4-4B0A35DB0C7C}"/>
              </a:ext>
            </a:extLst>
          </p:cNvPr>
          <p:cNvSpPr txBox="1"/>
          <p:nvPr/>
        </p:nvSpPr>
        <p:spPr>
          <a:xfrm>
            <a:off x="3080551" y="2618913"/>
            <a:ext cx="9111450" cy="646331"/>
          </a:xfrm>
          <a:prstGeom prst="rect">
            <a:avLst/>
          </a:prstGeom>
          <a:noFill/>
        </p:spPr>
        <p:txBody>
          <a:bodyPr wrap="square" rtlCol="0">
            <a:spAutoFit/>
          </a:bodyPr>
          <a:lstStyle/>
          <a:p>
            <a:r>
              <a:rPr lang="en-GB" dirty="0"/>
              <a:t>A partial analysis of the President of the People's Republic of China, Xi Jinping ‘s address to the General Debate of the 76th Session of The United Nations General Assembly. 22/09/2021.</a:t>
            </a:r>
          </a:p>
        </p:txBody>
      </p:sp>
      <p:sp>
        <p:nvSpPr>
          <p:cNvPr id="5" name="TextBox 4">
            <a:extLst>
              <a:ext uri="{FF2B5EF4-FFF2-40B4-BE49-F238E27FC236}">
                <a16:creationId xmlns:a16="http://schemas.microsoft.com/office/drawing/2014/main" id="{E35057D9-6C34-4710-931F-5F011506FDA9}"/>
              </a:ext>
            </a:extLst>
          </p:cNvPr>
          <p:cNvSpPr txBox="1"/>
          <p:nvPr/>
        </p:nvSpPr>
        <p:spPr>
          <a:xfrm>
            <a:off x="7847860" y="3592757"/>
            <a:ext cx="4344140" cy="2000548"/>
          </a:xfrm>
          <a:prstGeom prst="rect">
            <a:avLst/>
          </a:prstGeom>
          <a:noFill/>
        </p:spPr>
        <p:txBody>
          <a:bodyPr wrap="square" rtlCol="0">
            <a:spAutoFit/>
          </a:bodyPr>
          <a:lstStyle/>
          <a:p>
            <a:r>
              <a:rPr lang="en-GB" sz="2400" dirty="0"/>
              <a:t>Keith Wilson </a:t>
            </a:r>
            <a:r>
              <a:rPr lang="zh-CN" altLang="en-US" sz="2400" dirty="0"/>
              <a:t>开思</a:t>
            </a:r>
            <a:endParaRPr lang="en-GB" sz="2400" dirty="0"/>
          </a:p>
          <a:p>
            <a:endParaRPr lang="en-GB" sz="2400" dirty="0"/>
          </a:p>
          <a:p>
            <a:r>
              <a:rPr lang="en-GB" dirty="0"/>
              <a:t>HPCH5010/6010 Chinese Wellbeing: from Philosophy and Religion to Culture.</a:t>
            </a:r>
          </a:p>
          <a:p>
            <a:endParaRPr lang="en-GB" dirty="0"/>
          </a:p>
          <a:p>
            <a:r>
              <a:rPr lang="en-GB" dirty="0"/>
              <a:t>Monday 4</a:t>
            </a:r>
            <a:r>
              <a:rPr lang="en-GB" baseline="30000" dirty="0"/>
              <a:t>th</a:t>
            </a:r>
            <a:r>
              <a:rPr lang="en-GB" dirty="0"/>
              <a:t> October 2021</a:t>
            </a:r>
          </a:p>
        </p:txBody>
      </p:sp>
    </p:spTree>
    <p:extLst>
      <p:ext uri="{BB962C8B-B14F-4D97-AF65-F5344CB8AC3E}">
        <p14:creationId xmlns:p14="http://schemas.microsoft.com/office/powerpoint/2010/main" val="3831239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r="-3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BCEC8-8DAC-41B4-947D-3A5497E1D08A}"/>
              </a:ext>
            </a:extLst>
          </p:cNvPr>
          <p:cNvSpPr>
            <a:spLocks noGrp="1"/>
          </p:cNvSpPr>
          <p:nvPr>
            <p:ph type="ctrTitle"/>
          </p:nvPr>
        </p:nvSpPr>
        <p:spPr>
          <a:xfrm>
            <a:off x="275209" y="399495"/>
            <a:ext cx="11585358" cy="1287262"/>
          </a:xfrm>
        </p:spPr>
        <p:txBody>
          <a:bodyPr>
            <a:normAutofit/>
          </a:bodyPr>
          <a:lstStyle/>
          <a:p>
            <a:r>
              <a:rPr lang="en-GB" sz="4400" dirty="0">
                <a:effectLst/>
                <a:latin typeface="Calibri" panose="020F0502020204030204" pitchFamily="34" charset="0"/>
                <a:ea typeface="DengXian" panose="02010600030101010101" pitchFamily="2" charset="-122"/>
                <a:cs typeface="Times New Roman" panose="02020603050405020304" pitchFamily="18" charset="0"/>
              </a:rPr>
              <a:t>Governance of a state should be based on virtue</a:t>
            </a:r>
            <a:r>
              <a:rPr lang="en-GB" sz="4400" baseline="30000" dirty="0">
                <a:effectLst/>
                <a:latin typeface="Calibri" panose="020F0502020204030204" pitchFamily="34" charset="0"/>
                <a:ea typeface="DengXian" panose="02010600030101010101" pitchFamily="2" charset="-122"/>
                <a:cs typeface="Times New Roman" panose="02020603050405020304" pitchFamily="18" charset="0"/>
              </a:rPr>
              <a:t>1</a:t>
            </a:r>
            <a:br>
              <a:rPr lang="en-GB" sz="4400" dirty="0">
                <a:effectLst/>
                <a:latin typeface="Calibri" panose="020F0502020204030204" pitchFamily="34" charset="0"/>
                <a:ea typeface="DengXian" panose="02010600030101010101" pitchFamily="2" charset="-122"/>
                <a:cs typeface="Times New Roman" panose="02020603050405020304" pitchFamily="18" charset="0"/>
              </a:rPr>
            </a:br>
            <a:r>
              <a:rPr lang="en-GB" sz="1600" dirty="0">
                <a:effectLst/>
                <a:latin typeface="Calibri" panose="020F0502020204030204" pitchFamily="34" charset="0"/>
                <a:ea typeface="DengXian" panose="02010600030101010101" pitchFamily="2" charset="-122"/>
                <a:cs typeface="Times New Roman" panose="02020603050405020304" pitchFamily="18" charset="0"/>
              </a:rPr>
              <a:t> </a:t>
            </a:r>
            <a:br>
              <a:rPr lang="en-GB" sz="4400" dirty="0">
                <a:effectLst/>
                <a:latin typeface="Calibri" panose="020F0502020204030204" pitchFamily="34" charset="0"/>
                <a:ea typeface="DengXian" panose="02010600030101010101" pitchFamily="2" charset="-122"/>
                <a:cs typeface="Times New Roman" panose="02020603050405020304" pitchFamily="18" charset="0"/>
              </a:rPr>
            </a:br>
            <a:r>
              <a:rPr lang="en-GB" sz="2700" dirty="0">
                <a:effectLst/>
                <a:latin typeface="Calibri" panose="020F0502020204030204" pitchFamily="34" charset="0"/>
                <a:ea typeface="DengXian" panose="02010600030101010101" pitchFamily="2" charset="-122"/>
                <a:cs typeface="Times New Roman" panose="02020603050405020304" pitchFamily="18" charset="0"/>
              </a:rPr>
              <a:t>Confucius</a:t>
            </a:r>
            <a:endParaRPr lang="en-GB" sz="2700" dirty="0"/>
          </a:p>
        </p:txBody>
      </p:sp>
      <p:sp>
        <p:nvSpPr>
          <p:cNvPr id="3" name="Subtitle 2">
            <a:extLst>
              <a:ext uri="{FF2B5EF4-FFF2-40B4-BE49-F238E27FC236}">
                <a16:creationId xmlns:a16="http://schemas.microsoft.com/office/drawing/2014/main" id="{CFAD6E18-0091-4362-A9C4-92807C57EAD7}"/>
              </a:ext>
            </a:extLst>
          </p:cNvPr>
          <p:cNvSpPr>
            <a:spLocks noGrp="1"/>
          </p:cNvSpPr>
          <p:nvPr>
            <p:ph type="subTitle" idx="1"/>
          </p:nvPr>
        </p:nvSpPr>
        <p:spPr>
          <a:xfrm>
            <a:off x="275209" y="1864311"/>
            <a:ext cx="11381171" cy="1171852"/>
          </a:xfrm>
        </p:spPr>
        <p:txBody>
          <a:bodyPr>
            <a:normAutofit/>
          </a:bodyPr>
          <a:lstStyle/>
          <a:p>
            <a:r>
              <a:rPr lang="en-GB" sz="2800" dirty="0">
                <a:latin typeface="Calibri" panose="020F0502020204030204" pitchFamily="34" charset="0"/>
                <a:ea typeface="DengXian" panose="02010600030101010101" pitchFamily="2" charset="-122"/>
                <a:cs typeface="Times New Roman" panose="02020603050405020304" pitchFamily="18" charset="0"/>
              </a:rPr>
              <a:t>Morality is at the heart of systematic thinking about international relations</a:t>
            </a:r>
            <a:r>
              <a:rPr lang="en-GB" sz="2800" baseline="30000" dirty="0">
                <a:latin typeface="Calibri" panose="020F0502020204030204" pitchFamily="34" charset="0"/>
                <a:ea typeface="DengXian" panose="02010600030101010101" pitchFamily="2" charset="-122"/>
                <a:cs typeface="Times New Roman" panose="02020603050405020304" pitchFamily="18" charset="0"/>
              </a:rPr>
              <a:t>2</a:t>
            </a:r>
          </a:p>
          <a:p>
            <a:r>
              <a:rPr lang="en-GB" sz="1800" dirty="0">
                <a:latin typeface="Calibri" panose="020F0502020204030204" pitchFamily="34" charset="0"/>
                <a:ea typeface="DengXian" panose="02010600030101010101" pitchFamily="2" charset="-122"/>
                <a:cs typeface="Times New Roman" panose="02020603050405020304" pitchFamily="18" charset="0"/>
              </a:rPr>
              <a:t>Joshua D. </a:t>
            </a:r>
            <a:r>
              <a:rPr lang="en-GB" sz="1800" dirty="0" err="1">
                <a:latin typeface="Calibri" panose="020F0502020204030204" pitchFamily="34" charset="0"/>
                <a:ea typeface="DengXian" panose="02010600030101010101" pitchFamily="2" charset="-122"/>
                <a:cs typeface="Times New Roman" panose="02020603050405020304" pitchFamily="18" charset="0"/>
              </a:rPr>
              <a:t>Kertzer</a:t>
            </a:r>
            <a:r>
              <a:rPr lang="en-GB" sz="1800" dirty="0">
                <a:latin typeface="Calibri" panose="020F0502020204030204" pitchFamily="34" charset="0"/>
                <a:ea typeface="DengXian" panose="02010600030101010101" pitchFamily="2" charset="-122"/>
                <a:cs typeface="Times New Roman" panose="02020603050405020304" pitchFamily="18" charset="0"/>
              </a:rPr>
              <a:t>, Kathleen E. Powers, Brian C. Rathbun, and Ravi </a:t>
            </a:r>
            <a:r>
              <a:rPr lang="en-GB" sz="1800" dirty="0" err="1">
                <a:latin typeface="Calibri" panose="020F0502020204030204" pitchFamily="34" charset="0"/>
                <a:ea typeface="DengXian" panose="02010600030101010101" pitchFamily="2" charset="-122"/>
                <a:cs typeface="Times New Roman" panose="02020603050405020304" pitchFamily="18" charset="0"/>
              </a:rPr>
              <a:t>Iyer</a:t>
            </a:r>
            <a:r>
              <a:rPr lang="en-GB" sz="1800" dirty="0">
                <a:latin typeface="Calibri" panose="020F0502020204030204" pitchFamily="34" charset="0"/>
                <a:ea typeface="DengXian" panose="02010600030101010101" pitchFamily="2" charset="-122"/>
                <a:cs typeface="Times New Roman" panose="02020603050405020304" pitchFamily="18" charset="0"/>
              </a:rPr>
              <a:t>.</a:t>
            </a:r>
          </a:p>
          <a:p>
            <a:endParaRPr lang="en-GB" sz="2800" dirty="0">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74CE12B-5D35-4AC9-B6ED-5EF4CEA05850}"/>
              </a:ext>
            </a:extLst>
          </p:cNvPr>
          <p:cNvSpPr txBox="1"/>
          <p:nvPr/>
        </p:nvSpPr>
        <p:spPr>
          <a:xfrm>
            <a:off x="4509856" y="3429000"/>
            <a:ext cx="7608163" cy="3693319"/>
          </a:xfrm>
          <a:prstGeom prst="rect">
            <a:avLst/>
          </a:prstGeom>
          <a:noFill/>
        </p:spPr>
        <p:txBody>
          <a:bodyPr wrap="square" rtlCol="0">
            <a:spAutoFit/>
          </a:bodyPr>
          <a:lstStyle/>
          <a:p>
            <a:pPr marL="342900" indent="-342900">
              <a:buAutoNum type="arabicPeriod"/>
            </a:pPr>
            <a:r>
              <a:rPr lang="en-GB" dirty="0"/>
              <a:t>Foreign Language Teaching and Research Press Co., Ltd., </a:t>
            </a:r>
            <a:r>
              <a:rPr lang="en-GB" i="1" dirty="0"/>
              <a:t>Key Concepts in Chinese Thought And Culture</a:t>
            </a:r>
            <a:r>
              <a:rPr lang="en-GB" dirty="0"/>
              <a:t> (2019) &lt;http:// </a:t>
            </a:r>
            <a:r>
              <a:rPr lang="en-GB" dirty="0">
                <a:hlinkClick r:id="rId4"/>
              </a:rPr>
              <a:t>www.chinesethought.cn/EN/</a:t>
            </a:r>
            <a:r>
              <a:rPr lang="en-GB" dirty="0"/>
              <a:t>&gt;  [accessed 28 September 2021].</a:t>
            </a:r>
          </a:p>
          <a:p>
            <a:pPr marL="342900" indent="-342900">
              <a:buAutoNum type="arabicPeriod"/>
            </a:pPr>
            <a:r>
              <a:rPr lang="en-GB" dirty="0"/>
              <a:t>Joshua D. </a:t>
            </a:r>
            <a:r>
              <a:rPr lang="en-GB" dirty="0" err="1"/>
              <a:t>Kertzer</a:t>
            </a:r>
            <a:r>
              <a:rPr lang="en-GB" dirty="0"/>
              <a:t> and others, Moral Support: </a:t>
            </a:r>
            <a:r>
              <a:rPr lang="en-GB" i="1" dirty="0"/>
              <a:t>How Moral Values Shape Foreign Policy Attitude,</a:t>
            </a:r>
            <a:r>
              <a:rPr lang="en-GB" dirty="0"/>
              <a:t> The University Of Chicago Press Journals, The Journal of Politics. Volume 76, Number 3. (July 2014) </a:t>
            </a:r>
            <a:r>
              <a:rPr lang="en-GB" dirty="0">
                <a:hlinkClick r:id="rId5"/>
              </a:rPr>
              <a:t>https://web-b-ebscohost-com.ezproxy.uwtsd.ac.uk/ehost/detail/detail?vid=0&amp;sid=5c475ca1-cdfa-4d04-bd73-a897cf3a3cd6%40sessionmgr101&amp;bdata=JnNpdGU9ZWhvc3QtbGl2ZQ%3d%3d#AN=96792664&amp;db=bth</a:t>
            </a:r>
            <a:r>
              <a:rPr lang="en-GB" dirty="0"/>
              <a:t>.</a:t>
            </a:r>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1939238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extLst>
              <a:ext uri="{837473B0-CC2E-450A-ABE3-18F120FF3D39}">
                <a1611:picAttrSrcUrl xmlns:a1611="http://schemas.microsoft.com/office/drawing/2016/11/main" r:id="rId3"/>
              </a:ext>
            </a:extLst>
          </a:blip>
          <a:srcRect/>
          <a:stretch>
            <a:fillRect l="10000" r="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52BE-0263-4DAF-811B-8338129B96C5}"/>
              </a:ext>
            </a:extLst>
          </p:cNvPr>
          <p:cNvSpPr>
            <a:spLocks noGrp="1"/>
          </p:cNvSpPr>
          <p:nvPr>
            <p:ph type="title"/>
          </p:nvPr>
        </p:nvSpPr>
        <p:spPr/>
        <p:txBody>
          <a:bodyPr/>
          <a:lstStyle/>
          <a:p>
            <a:r>
              <a:rPr lang="en-GB" dirty="0"/>
              <a:t>Wow! The Dao.</a:t>
            </a:r>
          </a:p>
        </p:txBody>
      </p:sp>
      <p:sp>
        <p:nvSpPr>
          <p:cNvPr id="3" name="Content Placeholder 2">
            <a:extLst>
              <a:ext uri="{FF2B5EF4-FFF2-40B4-BE49-F238E27FC236}">
                <a16:creationId xmlns:a16="http://schemas.microsoft.com/office/drawing/2014/main" id="{784E3303-4781-42AF-A2DD-32F0166DEE0D}"/>
              </a:ext>
            </a:extLst>
          </p:cNvPr>
          <p:cNvSpPr>
            <a:spLocks noGrp="1"/>
          </p:cNvSpPr>
          <p:nvPr>
            <p:ph idx="1"/>
          </p:nvPr>
        </p:nvSpPr>
        <p:spPr/>
        <p:txBody>
          <a:bodyPr/>
          <a:lstStyle/>
          <a:p>
            <a:r>
              <a:rPr lang="en-GB" dirty="0"/>
              <a:t>The Way</a:t>
            </a:r>
          </a:p>
        </p:txBody>
      </p:sp>
      <p:sp>
        <p:nvSpPr>
          <p:cNvPr id="4" name="Text Placeholder 3">
            <a:extLst>
              <a:ext uri="{FF2B5EF4-FFF2-40B4-BE49-F238E27FC236}">
                <a16:creationId xmlns:a16="http://schemas.microsoft.com/office/drawing/2014/main" id="{564DEE1E-3F84-47CD-AFDD-E95E87E63E44}"/>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4005489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extLst>
              <a:ext uri="{837473B0-CC2E-450A-ABE3-18F120FF3D39}">
                <a1611:picAttrSrcUrl xmlns:a1611="http://schemas.microsoft.com/office/drawing/2016/11/main" r:id="rId3"/>
              </a:ext>
            </a:extLst>
          </a:blip>
          <a:srcRect/>
          <a:stretch>
            <a:fillRect l="10000" r="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52BE-0263-4DAF-811B-8338129B96C5}"/>
              </a:ext>
            </a:extLst>
          </p:cNvPr>
          <p:cNvSpPr>
            <a:spLocks noGrp="1"/>
          </p:cNvSpPr>
          <p:nvPr>
            <p:ph type="title"/>
          </p:nvPr>
        </p:nvSpPr>
        <p:spPr/>
        <p:txBody>
          <a:bodyPr/>
          <a:lstStyle/>
          <a:p>
            <a:r>
              <a:rPr lang="en-GB" dirty="0"/>
              <a:t>Wow! The Dao.</a:t>
            </a:r>
          </a:p>
        </p:txBody>
      </p:sp>
      <p:sp>
        <p:nvSpPr>
          <p:cNvPr id="3" name="Content Placeholder 2">
            <a:extLst>
              <a:ext uri="{FF2B5EF4-FFF2-40B4-BE49-F238E27FC236}">
                <a16:creationId xmlns:a16="http://schemas.microsoft.com/office/drawing/2014/main" id="{784E3303-4781-42AF-A2DD-32F0166DEE0D}"/>
              </a:ext>
            </a:extLst>
          </p:cNvPr>
          <p:cNvSpPr>
            <a:spLocks noGrp="1"/>
          </p:cNvSpPr>
          <p:nvPr>
            <p:ph idx="1"/>
          </p:nvPr>
        </p:nvSpPr>
        <p:spPr/>
        <p:txBody>
          <a:bodyPr/>
          <a:lstStyle/>
          <a:p>
            <a:r>
              <a:rPr lang="en-GB" dirty="0"/>
              <a:t>Dao</a:t>
            </a:r>
          </a:p>
          <a:p>
            <a:endParaRPr lang="en-GB" altLang="zh-CN" sz="7200" dirty="0"/>
          </a:p>
          <a:p>
            <a:r>
              <a:rPr lang="zh-CN" altLang="en-US" sz="7200" dirty="0"/>
              <a:t>道</a:t>
            </a:r>
            <a:endParaRPr lang="en-GB" sz="7200" dirty="0"/>
          </a:p>
        </p:txBody>
      </p:sp>
      <p:sp>
        <p:nvSpPr>
          <p:cNvPr id="4" name="Text Placeholder 3">
            <a:extLst>
              <a:ext uri="{FF2B5EF4-FFF2-40B4-BE49-F238E27FC236}">
                <a16:creationId xmlns:a16="http://schemas.microsoft.com/office/drawing/2014/main" id="{564DEE1E-3F84-47CD-AFDD-E95E87E63E44}"/>
              </a:ext>
            </a:extLst>
          </p:cNvPr>
          <p:cNvSpPr>
            <a:spLocks noGrp="1"/>
          </p:cNvSpPr>
          <p:nvPr>
            <p:ph type="body" sz="half" idx="2"/>
          </p:nvPr>
        </p:nvSpPr>
        <p:spPr/>
        <p:txBody>
          <a:bodyPr/>
          <a:lstStyle/>
          <a:p>
            <a:r>
              <a:rPr lang="en-GB" dirty="0"/>
              <a:t>Dao De Jing</a:t>
            </a:r>
          </a:p>
          <a:p>
            <a:r>
              <a:rPr lang="en-GB" dirty="0"/>
              <a:t>Dao: the way</a:t>
            </a:r>
          </a:p>
          <a:p>
            <a:endParaRPr lang="en-GB" dirty="0"/>
          </a:p>
        </p:txBody>
      </p:sp>
    </p:spTree>
    <p:extLst>
      <p:ext uri="{BB962C8B-B14F-4D97-AF65-F5344CB8AC3E}">
        <p14:creationId xmlns:p14="http://schemas.microsoft.com/office/powerpoint/2010/main" val="2786261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extLst>
              <a:ext uri="{837473B0-CC2E-450A-ABE3-18F120FF3D39}">
                <a1611:picAttrSrcUrl xmlns:a1611="http://schemas.microsoft.com/office/drawing/2016/11/main" r:id="rId3"/>
              </a:ext>
            </a:extLst>
          </a:blip>
          <a:srcRect/>
          <a:stretch>
            <a:fillRect l="10000" r="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52BE-0263-4DAF-811B-8338129B96C5}"/>
              </a:ext>
            </a:extLst>
          </p:cNvPr>
          <p:cNvSpPr>
            <a:spLocks noGrp="1"/>
          </p:cNvSpPr>
          <p:nvPr>
            <p:ph type="title"/>
          </p:nvPr>
        </p:nvSpPr>
        <p:spPr/>
        <p:txBody>
          <a:bodyPr/>
          <a:lstStyle/>
          <a:p>
            <a:r>
              <a:rPr lang="en-GB" dirty="0"/>
              <a:t>Wow! The Dao.</a:t>
            </a:r>
          </a:p>
        </p:txBody>
      </p:sp>
      <p:sp>
        <p:nvSpPr>
          <p:cNvPr id="3" name="Content Placeholder 2">
            <a:extLst>
              <a:ext uri="{FF2B5EF4-FFF2-40B4-BE49-F238E27FC236}">
                <a16:creationId xmlns:a16="http://schemas.microsoft.com/office/drawing/2014/main" id="{784E3303-4781-42AF-A2DD-32F0166DEE0D}"/>
              </a:ext>
            </a:extLst>
          </p:cNvPr>
          <p:cNvSpPr>
            <a:spLocks noGrp="1"/>
          </p:cNvSpPr>
          <p:nvPr>
            <p:ph idx="1"/>
          </p:nvPr>
        </p:nvSpPr>
        <p:spPr/>
        <p:txBody>
          <a:bodyPr/>
          <a:lstStyle/>
          <a:p>
            <a:r>
              <a:rPr lang="en-GB" dirty="0"/>
              <a:t>Dao De</a:t>
            </a:r>
          </a:p>
          <a:p>
            <a:endParaRPr lang="en-GB" altLang="zh-CN" sz="7200" dirty="0"/>
          </a:p>
          <a:p>
            <a:r>
              <a:rPr lang="zh-CN" altLang="en-US" sz="7200" dirty="0"/>
              <a:t>道德</a:t>
            </a:r>
            <a:endParaRPr lang="en-GB" sz="7200" dirty="0"/>
          </a:p>
          <a:p>
            <a:endParaRPr lang="en-GB" dirty="0"/>
          </a:p>
        </p:txBody>
      </p:sp>
      <p:sp>
        <p:nvSpPr>
          <p:cNvPr id="4" name="Text Placeholder 3">
            <a:extLst>
              <a:ext uri="{FF2B5EF4-FFF2-40B4-BE49-F238E27FC236}">
                <a16:creationId xmlns:a16="http://schemas.microsoft.com/office/drawing/2014/main" id="{564DEE1E-3F84-47CD-AFDD-E95E87E63E44}"/>
              </a:ext>
            </a:extLst>
          </p:cNvPr>
          <p:cNvSpPr>
            <a:spLocks noGrp="1"/>
          </p:cNvSpPr>
          <p:nvPr>
            <p:ph type="body" sz="half" idx="2"/>
          </p:nvPr>
        </p:nvSpPr>
        <p:spPr/>
        <p:txBody>
          <a:bodyPr/>
          <a:lstStyle/>
          <a:p>
            <a:r>
              <a:rPr lang="en-GB" dirty="0"/>
              <a:t>Dao De Jing</a:t>
            </a:r>
          </a:p>
          <a:p>
            <a:r>
              <a:rPr lang="en-GB" dirty="0"/>
              <a:t>Dao: the way</a:t>
            </a:r>
          </a:p>
          <a:p>
            <a:r>
              <a:rPr lang="en-GB" dirty="0"/>
              <a:t>De: virtue/integrity </a:t>
            </a:r>
          </a:p>
          <a:p>
            <a:endParaRPr lang="en-GB" dirty="0"/>
          </a:p>
        </p:txBody>
      </p:sp>
    </p:spTree>
    <p:extLst>
      <p:ext uri="{BB962C8B-B14F-4D97-AF65-F5344CB8AC3E}">
        <p14:creationId xmlns:p14="http://schemas.microsoft.com/office/powerpoint/2010/main" val="2362002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extLst>
              <a:ext uri="{837473B0-CC2E-450A-ABE3-18F120FF3D39}">
                <a1611:picAttrSrcUrl xmlns:a1611="http://schemas.microsoft.com/office/drawing/2016/11/main" r:id="rId3"/>
              </a:ext>
            </a:extLst>
          </a:blip>
          <a:srcRect/>
          <a:stretch>
            <a:fillRect l="10000" r="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52BE-0263-4DAF-811B-8338129B96C5}"/>
              </a:ext>
            </a:extLst>
          </p:cNvPr>
          <p:cNvSpPr>
            <a:spLocks noGrp="1"/>
          </p:cNvSpPr>
          <p:nvPr>
            <p:ph type="title"/>
          </p:nvPr>
        </p:nvSpPr>
        <p:spPr/>
        <p:txBody>
          <a:bodyPr/>
          <a:lstStyle/>
          <a:p>
            <a:r>
              <a:rPr lang="en-GB" dirty="0"/>
              <a:t>Wow! The Dao.</a:t>
            </a:r>
          </a:p>
        </p:txBody>
      </p:sp>
      <p:sp>
        <p:nvSpPr>
          <p:cNvPr id="3" name="Content Placeholder 2">
            <a:extLst>
              <a:ext uri="{FF2B5EF4-FFF2-40B4-BE49-F238E27FC236}">
                <a16:creationId xmlns:a16="http://schemas.microsoft.com/office/drawing/2014/main" id="{784E3303-4781-42AF-A2DD-32F0166DEE0D}"/>
              </a:ext>
            </a:extLst>
          </p:cNvPr>
          <p:cNvSpPr>
            <a:spLocks noGrp="1"/>
          </p:cNvSpPr>
          <p:nvPr>
            <p:ph idx="1"/>
          </p:nvPr>
        </p:nvSpPr>
        <p:spPr>
          <a:xfrm>
            <a:off x="5183188" y="987425"/>
            <a:ext cx="6172200" cy="3811589"/>
          </a:xfrm>
        </p:spPr>
        <p:txBody>
          <a:bodyPr/>
          <a:lstStyle/>
          <a:p>
            <a:r>
              <a:rPr lang="en-GB" dirty="0"/>
              <a:t>Dao De Jing</a:t>
            </a:r>
            <a:r>
              <a:rPr lang="en-GB" baseline="30000" dirty="0"/>
              <a:t>1</a:t>
            </a:r>
          </a:p>
          <a:p>
            <a:endParaRPr lang="en-GB" dirty="0"/>
          </a:p>
          <a:p>
            <a:r>
              <a:rPr lang="zh-CN" altLang="en-US" sz="7200" dirty="0"/>
              <a:t>道德经</a:t>
            </a:r>
            <a:endParaRPr lang="en-GB" sz="7200" dirty="0"/>
          </a:p>
          <a:p>
            <a:endParaRPr lang="en-GB" dirty="0"/>
          </a:p>
          <a:p>
            <a:r>
              <a:rPr lang="en-GB" dirty="0"/>
              <a:t>Classic Path of Virtue</a:t>
            </a:r>
          </a:p>
        </p:txBody>
      </p:sp>
      <p:sp>
        <p:nvSpPr>
          <p:cNvPr id="4" name="Text Placeholder 3">
            <a:extLst>
              <a:ext uri="{FF2B5EF4-FFF2-40B4-BE49-F238E27FC236}">
                <a16:creationId xmlns:a16="http://schemas.microsoft.com/office/drawing/2014/main" id="{564DEE1E-3F84-47CD-AFDD-E95E87E63E44}"/>
              </a:ext>
            </a:extLst>
          </p:cNvPr>
          <p:cNvSpPr>
            <a:spLocks noGrp="1"/>
          </p:cNvSpPr>
          <p:nvPr>
            <p:ph type="body" sz="half" idx="2"/>
          </p:nvPr>
        </p:nvSpPr>
        <p:spPr/>
        <p:txBody>
          <a:bodyPr/>
          <a:lstStyle/>
          <a:p>
            <a:r>
              <a:rPr lang="en-GB" dirty="0"/>
              <a:t>Dao De Jing</a:t>
            </a:r>
          </a:p>
          <a:p>
            <a:r>
              <a:rPr lang="en-GB" dirty="0"/>
              <a:t>Dao: the way</a:t>
            </a:r>
          </a:p>
          <a:p>
            <a:r>
              <a:rPr lang="en-GB" dirty="0"/>
              <a:t>De: virtue/integrity</a:t>
            </a:r>
          </a:p>
          <a:p>
            <a:r>
              <a:rPr lang="en-GB" dirty="0"/>
              <a:t>Jing: classic.</a:t>
            </a:r>
          </a:p>
          <a:p>
            <a:endParaRPr lang="en-GB" dirty="0"/>
          </a:p>
        </p:txBody>
      </p:sp>
      <p:sp>
        <p:nvSpPr>
          <p:cNvPr id="5" name="TextBox 4">
            <a:extLst>
              <a:ext uri="{FF2B5EF4-FFF2-40B4-BE49-F238E27FC236}">
                <a16:creationId xmlns:a16="http://schemas.microsoft.com/office/drawing/2014/main" id="{13A1B83C-352E-4480-9F67-91FA01602B43}"/>
              </a:ext>
            </a:extLst>
          </p:cNvPr>
          <p:cNvSpPr txBox="1"/>
          <p:nvPr/>
        </p:nvSpPr>
        <p:spPr>
          <a:xfrm>
            <a:off x="1020932" y="5468645"/>
            <a:ext cx="10475651" cy="646331"/>
          </a:xfrm>
          <a:prstGeom prst="rect">
            <a:avLst/>
          </a:prstGeom>
          <a:noFill/>
        </p:spPr>
        <p:txBody>
          <a:bodyPr wrap="square" rtlCol="0">
            <a:spAutoFit/>
          </a:bodyPr>
          <a:lstStyle/>
          <a:p>
            <a:r>
              <a:rPr lang="en-GB" dirty="0"/>
              <a:t>1. Laozi, </a:t>
            </a:r>
            <a:r>
              <a:rPr lang="en-GB" i="1" dirty="0"/>
              <a:t>Dao De Jing, (</a:t>
            </a:r>
            <a:r>
              <a:rPr lang="en-GB" dirty="0"/>
              <a:t>circa 400 BCE). Wikipedia, </a:t>
            </a:r>
            <a:r>
              <a:rPr lang="en-GB" i="1" dirty="0"/>
              <a:t>Tao </a:t>
            </a:r>
            <a:r>
              <a:rPr lang="en-GB" i="1" dirty="0" err="1"/>
              <a:t>Te</a:t>
            </a:r>
            <a:r>
              <a:rPr lang="en-GB" i="1" dirty="0"/>
              <a:t> Ching &lt;</a:t>
            </a:r>
            <a:r>
              <a:rPr lang="en-GB" dirty="0">
                <a:hlinkClick r:id="rId4"/>
              </a:rPr>
              <a:t>https://en/Wikipedia.org/wiki/Tao_Te_Ching</a:t>
            </a:r>
            <a:r>
              <a:rPr lang="en-GB" dirty="0"/>
              <a:t>&gt; [accessed 29th September 2021].</a:t>
            </a:r>
          </a:p>
        </p:txBody>
      </p:sp>
    </p:spTree>
    <p:extLst>
      <p:ext uri="{BB962C8B-B14F-4D97-AF65-F5344CB8AC3E}">
        <p14:creationId xmlns:p14="http://schemas.microsoft.com/office/powerpoint/2010/main" val="1337521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9000"/>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DCB4C-B1BE-4FBF-88F2-800B5C512C2B}"/>
              </a:ext>
            </a:extLst>
          </p:cNvPr>
          <p:cNvSpPr>
            <a:spLocks noGrp="1"/>
          </p:cNvSpPr>
          <p:nvPr>
            <p:ph type="title"/>
          </p:nvPr>
        </p:nvSpPr>
        <p:spPr>
          <a:xfrm>
            <a:off x="839788" y="457200"/>
            <a:ext cx="4699878" cy="1600200"/>
          </a:xfrm>
        </p:spPr>
        <p:txBody>
          <a:bodyPr>
            <a:normAutofit/>
          </a:bodyPr>
          <a:lstStyle/>
          <a:p>
            <a:r>
              <a:rPr lang="en-GB" sz="4000" dirty="0"/>
              <a:t>Xi Jinping’s speech</a:t>
            </a:r>
            <a:r>
              <a:rPr lang="en-GB" sz="4000" baseline="30000" dirty="0"/>
              <a:t>3</a:t>
            </a:r>
          </a:p>
        </p:txBody>
      </p:sp>
      <p:pic>
        <p:nvPicPr>
          <p:cNvPr id="6" name="Content Placeholder 5">
            <a:extLst>
              <a:ext uri="{FF2B5EF4-FFF2-40B4-BE49-F238E27FC236}">
                <a16:creationId xmlns:a16="http://schemas.microsoft.com/office/drawing/2014/main" id="{9996B645-E29E-48A6-A778-BCF344039DA2}"/>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00622" y="3897297"/>
            <a:ext cx="3891378" cy="2918534"/>
          </a:xfrm>
        </p:spPr>
      </p:pic>
      <p:sp>
        <p:nvSpPr>
          <p:cNvPr id="4" name="Text Placeholder 3">
            <a:extLst>
              <a:ext uri="{FF2B5EF4-FFF2-40B4-BE49-F238E27FC236}">
                <a16:creationId xmlns:a16="http://schemas.microsoft.com/office/drawing/2014/main" id="{5420042E-BFE8-413A-B328-C786F415AED7}"/>
              </a:ext>
            </a:extLst>
          </p:cNvPr>
          <p:cNvSpPr>
            <a:spLocks noGrp="1"/>
          </p:cNvSpPr>
          <p:nvPr>
            <p:ph type="body" sz="half" idx="2"/>
          </p:nvPr>
        </p:nvSpPr>
        <p:spPr>
          <a:xfrm>
            <a:off x="839788" y="2057400"/>
            <a:ext cx="5812548" cy="2585621"/>
          </a:xfrm>
        </p:spPr>
        <p:txBody>
          <a:bodyPr/>
          <a:lstStyle/>
          <a:p>
            <a:endParaRPr lang="en-GB" dirty="0"/>
          </a:p>
          <a:p>
            <a:r>
              <a:rPr lang="en-GB" sz="1800" dirty="0">
                <a:latin typeface="Calibri" panose="020F0502020204030204" pitchFamily="34" charset="0"/>
                <a:ea typeface="DengXian" panose="02010600030101010101" pitchFamily="2" charset="-122"/>
                <a:cs typeface="Times New Roman" panose="02020603050405020304" pitchFamily="18" charset="0"/>
              </a:rPr>
              <a:t>A</a:t>
            </a:r>
            <a:r>
              <a:rPr lang="en-GB" sz="1800" dirty="0">
                <a:effectLst/>
                <a:latin typeface="Calibri" panose="020F0502020204030204" pitchFamily="34" charset="0"/>
                <a:ea typeface="DengXian" panose="02010600030101010101" pitchFamily="2" charset="-122"/>
                <a:cs typeface="Times New Roman" panose="02020603050405020304" pitchFamily="18" charset="0"/>
              </a:rPr>
              <a:t>ddressed the 76</a:t>
            </a:r>
            <a:r>
              <a:rPr lang="en-GB" sz="1800" baseline="30000" dirty="0">
                <a:effectLst/>
                <a:latin typeface="Calibri" panose="020F0502020204030204" pitchFamily="34" charset="0"/>
                <a:ea typeface="DengXian" panose="02010600030101010101" pitchFamily="2" charset="-122"/>
                <a:cs typeface="Times New Roman" panose="02020603050405020304" pitchFamily="18" charset="0"/>
              </a:rPr>
              <a:t>th</a:t>
            </a:r>
            <a:r>
              <a:rPr lang="en-GB" sz="1800" dirty="0">
                <a:effectLst/>
                <a:latin typeface="Calibri" panose="020F0502020204030204" pitchFamily="34" charset="0"/>
                <a:ea typeface="DengXian" panose="02010600030101010101" pitchFamily="2" charset="-122"/>
                <a:cs typeface="Times New Roman" panose="02020603050405020304" pitchFamily="18" charset="0"/>
              </a:rPr>
              <a:t> United Nations General Assembly on 22</a:t>
            </a:r>
            <a:r>
              <a:rPr lang="en-GB" sz="1800" baseline="30000" dirty="0">
                <a:effectLst/>
                <a:latin typeface="Calibri" panose="020F0502020204030204" pitchFamily="34" charset="0"/>
                <a:ea typeface="DengXian" panose="02010600030101010101" pitchFamily="2" charset="-122"/>
                <a:cs typeface="Times New Roman" panose="02020603050405020304" pitchFamily="18" charset="0"/>
              </a:rPr>
              <a:t>nd</a:t>
            </a:r>
            <a:r>
              <a:rPr lang="en-GB" sz="1800" dirty="0">
                <a:effectLst/>
                <a:latin typeface="Calibri" panose="020F0502020204030204" pitchFamily="34" charset="0"/>
                <a:ea typeface="DengXian" panose="02010600030101010101" pitchFamily="2" charset="-122"/>
                <a:cs typeface="Times New Roman" panose="02020603050405020304" pitchFamily="18" charset="0"/>
              </a:rPr>
              <a:t> September 2021. </a:t>
            </a:r>
          </a:p>
          <a:p>
            <a:r>
              <a:rPr lang="en-GB" sz="1800" dirty="0">
                <a:latin typeface="Calibri" panose="020F0502020204030204" pitchFamily="34" charset="0"/>
                <a:ea typeface="DengXian" panose="02010600030101010101" pitchFamily="2" charset="-122"/>
                <a:cs typeface="Times New Roman" panose="02020603050405020304" pitchFamily="18" charset="0"/>
              </a:rPr>
              <a:t>The English language translation was 1687 words long and took about 15 minutes to deliver. </a:t>
            </a:r>
          </a:p>
          <a:p>
            <a:r>
              <a:rPr lang="en-GB" sz="1800" dirty="0">
                <a:latin typeface="Calibri" panose="020F0502020204030204" pitchFamily="34" charset="0"/>
                <a:ea typeface="DengXian" panose="02010600030101010101" pitchFamily="2" charset="-122"/>
                <a:cs typeface="Times New Roman" panose="02020603050405020304" pitchFamily="18" charset="0"/>
              </a:rPr>
              <a:t>The well crafted speech can be regarded as a clear indication of the CPC’s attitude towards foreign policy and its place in the world.</a:t>
            </a:r>
          </a:p>
        </p:txBody>
      </p:sp>
      <p:sp>
        <p:nvSpPr>
          <p:cNvPr id="7" name="TextBox 6">
            <a:extLst>
              <a:ext uri="{FF2B5EF4-FFF2-40B4-BE49-F238E27FC236}">
                <a16:creationId xmlns:a16="http://schemas.microsoft.com/office/drawing/2014/main" id="{F3D3F6BA-70E1-41D7-99B7-FEF207B27438}"/>
              </a:ext>
            </a:extLst>
          </p:cNvPr>
          <p:cNvSpPr txBox="1"/>
          <p:nvPr/>
        </p:nvSpPr>
        <p:spPr>
          <a:xfrm>
            <a:off x="9488858" y="3666465"/>
            <a:ext cx="2957635" cy="230832"/>
          </a:xfrm>
          <a:prstGeom prst="rect">
            <a:avLst/>
          </a:prstGeom>
          <a:noFill/>
        </p:spPr>
        <p:txBody>
          <a:bodyPr wrap="square" rtlCol="0">
            <a:spAutoFit/>
          </a:bodyPr>
          <a:lstStyle/>
          <a:p>
            <a:r>
              <a:rPr lang="en-GB" sz="900" dirty="0">
                <a:hlinkClick r:id="rId5" tooltip="https://www.pressenza.com/2019/09/the-chinese-vision-of-a-community-of-shared-destiny-for-humanity-a-prelude-to-a-universal-humanist-moment/"/>
              </a:rPr>
              <a:t>This Photo</a:t>
            </a:r>
            <a:r>
              <a:rPr lang="en-GB" sz="900" dirty="0"/>
              <a:t> by Unknown Author is licensed under </a:t>
            </a:r>
            <a:r>
              <a:rPr lang="en-GB" sz="900" dirty="0">
                <a:hlinkClick r:id="rId6" tooltip="https://creativecommons.org/licenses/by/3.0/"/>
              </a:rPr>
              <a:t>CC BY</a:t>
            </a:r>
            <a:endParaRPr lang="en-GB" sz="900" dirty="0"/>
          </a:p>
        </p:txBody>
      </p:sp>
      <p:sp>
        <p:nvSpPr>
          <p:cNvPr id="10" name="TextBox 9">
            <a:extLst>
              <a:ext uri="{FF2B5EF4-FFF2-40B4-BE49-F238E27FC236}">
                <a16:creationId xmlns:a16="http://schemas.microsoft.com/office/drawing/2014/main" id="{299822E6-EE66-41AB-8D35-C7BDF034EA52}"/>
              </a:ext>
            </a:extLst>
          </p:cNvPr>
          <p:cNvSpPr txBox="1"/>
          <p:nvPr/>
        </p:nvSpPr>
        <p:spPr>
          <a:xfrm>
            <a:off x="905522" y="4900474"/>
            <a:ext cx="6578354" cy="1754326"/>
          </a:xfrm>
          <a:prstGeom prst="rect">
            <a:avLst/>
          </a:prstGeom>
          <a:noFill/>
        </p:spPr>
        <p:txBody>
          <a:bodyPr wrap="square" rtlCol="0">
            <a:spAutoFit/>
          </a:bodyPr>
          <a:lstStyle/>
          <a:p>
            <a:r>
              <a:rPr lang="en-GB" baseline="30000" dirty="0"/>
              <a:t>3</a:t>
            </a:r>
            <a:r>
              <a:rPr lang="en-GB" i="1" dirty="0"/>
              <a:t>. Ministry of Foreign Affairs of the People’s Republic of China</a:t>
            </a:r>
            <a:r>
              <a:rPr lang="en-GB" dirty="0"/>
              <a:t>. (2021) Xi Jinping Attends the General Debate of the 76th Session of the United Nations General Assembly and Delivers an Important Speech</a:t>
            </a:r>
            <a:r>
              <a:rPr lang="en-GB" i="1" dirty="0"/>
              <a:t>. </a:t>
            </a:r>
          </a:p>
          <a:p>
            <a:r>
              <a:rPr lang="en-GB" dirty="0">
                <a:hlinkClick r:id="rId7"/>
              </a:rPr>
              <a:t>https://www.fmprc.gov.cn/mfa_eng/zxxx_662805/t1909172.shtml</a:t>
            </a:r>
            <a:endParaRPr lang="en-GB" dirty="0"/>
          </a:p>
          <a:p>
            <a:r>
              <a:rPr lang="en-GB" dirty="0"/>
              <a:t>[accessed 28 September 2021].</a:t>
            </a:r>
          </a:p>
          <a:p>
            <a:endParaRPr lang="en-GB" dirty="0"/>
          </a:p>
        </p:txBody>
      </p:sp>
    </p:spTree>
    <p:extLst>
      <p:ext uri="{BB962C8B-B14F-4D97-AF65-F5344CB8AC3E}">
        <p14:creationId xmlns:p14="http://schemas.microsoft.com/office/powerpoint/2010/main" val="3230261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extLst>
              <a:ext uri="{837473B0-CC2E-450A-ABE3-18F120FF3D39}">
                <a1611:picAttrSrcUrl xmlns:a1611="http://schemas.microsoft.com/office/drawing/2016/11/main" r:id="rId3"/>
              </a:ext>
            </a:extLst>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05EB-D779-45A9-9C34-0EC152795A90}"/>
              </a:ext>
            </a:extLst>
          </p:cNvPr>
          <p:cNvSpPr>
            <a:spLocks noGrp="1"/>
          </p:cNvSpPr>
          <p:nvPr>
            <p:ph type="title"/>
          </p:nvPr>
        </p:nvSpPr>
        <p:spPr/>
        <p:txBody>
          <a:bodyPr/>
          <a:lstStyle/>
          <a:p>
            <a:r>
              <a:rPr lang="en-GB" dirty="0"/>
              <a:t>Word frequency analysis</a:t>
            </a:r>
            <a:r>
              <a:rPr lang="en-GB" baseline="30000" dirty="0"/>
              <a:t>4</a:t>
            </a:r>
          </a:p>
        </p:txBody>
      </p:sp>
      <p:graphicFrame>
        <p:nvGraphicFramePr>
          <p:cNvPr id="7" name="Content Placeholder 6">
            <a:extLst>
              <a:ext uri="{FF2B5EF4-FFF2-40B4-BE49-F238E27FC236}">
                <a16:creationId xmlns:a16="http://schemas.microsoft.com/office/drawing/2014/main" id="{36436158-8FAA-46D9-A9C6-96992AC79E5A}"/>
              </a:ext>
            </a:extLst>
          </p:cNvPr>
          <p:cNvGraphicFramePr>
            <a:graphicFrameLocks noGrp="1"/>
          </p:cNvGraphicFramePr>
          <p:nvPr>
            <p:ph idx="1"/>
            <p:extLst>
              <p:ext uri="{D42A27DB-BD31-4B8C-83A1-F6EECF244321}">
                <p14:modId xmlns:p14="http://schemas.microsoft.com/office/powerpoint/2010/main" val="2286435007"/>
              </p:ext>
            </p:extLst>
          </p:nvPr>
        </p:nvGraphicFramePr>
        <p:xfrm>
          <a:off x="5485029" y="457200"/>
          <a:ext cx="6172200" cy="4873625"/>
        </p:xfrm>
        <a:graphic>
          <a:graphicData uri="http://schemas.openxmlformats.org/drawingml/2006/chart">
            <c:chart xmlns:c="http://schemas.openxmlformats.org/drawingml/2006/chart" xmlns:r="http://schemas.openxmlformats.org/officeDocument/2006/relationships" r:id="rId4"/>
          </a:graphicData>
        </a:graphic>
      </p:graphicFrame>
      <p:sp>
        <p:nvSpPr>
          <p:cNvPr id="4" name="Text Placeholder 3">
            <a:extLst>
              <a:ext uri="{FF2B5EF4-FFF2-40B4-BE49-F238E27FC236}">
                <a16:creationId xmlns:a16="http://schemas.microsoft.com/office/drawing/2014/main" id="{F0484D2F-2B4F-433A-917D-94962A082741}"/>
              </a:ext>
            </a:extLst>
          </p:cNvPr>
          <p:cNvSpPr>
            <a:spLocks noGrp="1"/>
          </p:cNvSpPr>
          <p:nvPr>
            <p:ph type="body" sz="half" idx="2"/>
          </p:nvPr>
        </p:nvSpPr>
        <p:spPr>
          <a:xfrm>
            <a:off x="839788" y="2057400"/>
            <a:ext cx="3932237" cy="943252"/>
          </a:xfrm>
        </p:spPr>
        <p:txBody>
          <a:bodyPr/>
          <a:lstStyle/>
          <a:p>
            <a:r>
              <a:rPr lang="en-GB" dirty="0"/>
              <a:t>One empirical technique to assess the morality of topics is to count relevant words.</a:t>
            </a:r>
          </a:p>
          <a:p>
            <a:endParaRPr lang="en-GB" dirty="0"/>
          </a:p>
          <a:p>
            <a:endParaRPr lang="en-GB" dirty="0"/>
          </a:p>
          <a:p>
            <a:endParaRPr lang="en-GB" dirty="0"/>
          </a:p>
        </p:txBody>
      </p:sp>
      <p:sp>
        <p:nvSpPr>
          <p:cNvPr id="8" name="TextBox 7">
            <a:extLst>
              <a:ext uri="{FF2B5EF4-FFF2-40B4-BE49-F238E27FC236}">
                <a16:creationId xmlns:a16="http://schemas.microsoft.com/office/drawing/2014/main" id="{46C8ABC1-740F-4221-8392-94DCA6AAEBDA}"/>
              </a:ext>
            </a:extLst>
          </p:cNvPr>
          <p:cNvSpPr txBox="1"/>
          <p:nvPr/>
        </p:nvSpPr>
        <p:spPr>
          <a:xfrm>
            <a:off x="621437" y="5754469"/>
            <a:ext cx="9996257" cy="1477328"/>
          </a:xfrm>
          <a:prstGeom prst="rect">
            <a:avLst/>
          </a:prstGeom>
          <a:noFill/>
        </p:spPr>
        <p:txBody>
          <a:bodyPr wrap="square" rtlCol="0">
            <a:spAutoFit/>
          </a:bodyPr>
          <a:lstStyle/>
          <a:p>
            <a:r>
              <a:rPr lang="en-GB" baseline="30000" dirty="0"/>
              <a:t>4</a:t>
            </a:r>
            <a:r>
              <a:rPr lang="en-GB" dirty="0"/>
              <a:t>. Sage Business Publications, Word Frequency Analysis: Using Word Frequency Analysis To </a:t>
            </a:r>
            <a:r>
              <a:rPr lang="en-GB" dirty="0" err="1"/>
              <a:t>Analyze</a:t>
            </a:r>
            <a:r>
              <a:rPr lang="en-GB" dirty="0"/>
              <a:t> Political Language And Moral Focus. (2019). </a:t>
            </a:r>
            <a:r>
              <a:rPr lang="en-GB" dirty="0">
                <a:hlinkClick r:id="rId5"/>
              </a:rPr>
              <a:t>https://methods.sagepub.com/base/download/DatasetStudentGuide/word-frequency-analyse-political-language-moral</a:t>
            </a:r>
            <a:r>
              <a:rPr lang="en-GB" dirty="0"/>
              <a:t> [accessed 29</a:t>
            </a:r>
            <a:r>
              <a:rPr lang="en-GB" baseline="30000" dirty="0"/>
              <a:t>th</a:t>
            </a:r>
            <a:r>
              <a:rPr lang="en-GB" dirty="0"/>
              <a:t> </a:t>
            </a:r>
            <a:r>
              <a:rPr lang="en-GB" dirty="0" err="1"/>
              <a:t>Septermber</a:t>
            </a:r>
            <a:r>
              <a:rPr lang="en-GB" dirty="0"/>
              <a:t> 2021].</a:t>
            </a:r>
          </a:p>
          <a:p>
            <a:r>
              <a:rPr lang="en-GB" dirty="0"/>
              <a:t> </a:t>
            </a:r>
          </a:p>
        </p:txBody>
      </p:sp>
    </p:spTree>
    <p:extLst>
      <p:ext uri="{BB962C8B-B14F-4D97-AF65-F5344CB8AC3E}">
        <p14:creationId xmlns:p14="http://schemas.microsoft.com/office/powerpoint/2010/main" val="1683678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extLst>
              <a:ext uri="{837473B0-CC2E-450A-ABE3-18F120FF3D39}">
                <a1611:picAttrSrcUrl xmlns:a1611="http://schemas.microsoft.com/office/drawing/2016/11/main" r:id="rId3"/>
              </a:ext>
            </a:extLst>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05EB-D779-45A9-9C34-0EC152795A90}"/>
              </a:ext>
            </a:extLst>
          </p:cNvPr>
          <p:cNvSpPr>
            <a:spLocks noGrp="1"/>
          </p:cNvSpPr>
          <p:nvPr>
            <p:ph type="title"/>
          </p:nvPr>
        </p:nvSpPr>
        <p:spPr/>
        <p:txBody>
          <a:bodyPr/>
          <a:lstStyle/>
          <a:p>
            <a:r>
              <a:rPr lang="en-GB" dirty="0"/>
              <a:t>Word frequency analysis</a:t>
            </a:r>
          </a:p>
        </p:txBody>
      </p:sp>
      <p:graphicFrame>
        <p:nvGraphicFramePr>
          <p:cNvPr id="7" name="Content Placeholder 6">
            <a:extLst>
              <a:ext uri="{FF2B5EF4-FFF2-40B4-BE49-F238E27FC236}">
                <a16:creationId xmlns:a16="http://schemas.microsoft.com/office/drawing/2014/main" id="{36436158-8FAA-46D9-A9C6-96992AC79E5A}"/>
              </a:ext>
            </a:extLst>
          </p:cNvPr>
          <p:cNvGraphicFramePr>
            <a:graphicFrameLocks noGrp="1"/>
          </p:cNvGraphicFramePr>
          <p:nvPr>
            <p:ph idx="1"/>
            <p:extLst>
              <p:ext uri="{D42A27DB-BD31-4B8C-83A1-F6EECF244321}">
                <p14:modId xmlns:p14="http://schemas.microsoft.com/office/powerpoint/2010/main" val="3364828936"/>
              </p:ext>
            </p:extLst>
          </p:nvPr>
        </p:nvGraphicFramePr>
        <p:xfrm>
          <a:off x="5183188" y="987425"/>
          <a:ext cx="6172200" cy="4873625"/>
        </p:xfrm>
        <a:graphic>
          <a:graphicData uri="http://schemas.openxmlformats.org/drawingml/2006/chart">
            <c:chart xmlns:c="http://schemas.openxmlformats.org/drawingml/2006/chart" xmlns:r="http://schemas.openxmlformats.org/officeDocument/2006/relationships" r:id="rId4"/>
          </a:graphicData>
        </a:graphic>
      </p:graphicFrame>
      <p:sp>
        <p:nvSpPr>
          <p:cNvPr id="4" name="Text Placeholder 3">
            <a:extLst>
              <a:ext uri="{FF2B5EF4-FFF2-40B4-BE49-F238E27FC236}">
                <a16:creationId xmlns:a16="http://schemas.microsoft.com/office/drawing/2014/main" id="{F0484D2F-2B4F-433A-917D-94962A082741}"/>
              </a:ext>
            </a:extLst>
          </p:cNvPr>
          <p:cNvSpPr>
            <a:spLocks noGrp="1"/>
          </p:cNvSpPr>
          <p:nvPr>
            <p:ph type="body" sz="half" idx="2"/>
          </p:nvPr>
        </p:nvSpPr>
        <p:spPr>
          <a:xfrm>
            <a:off x="839788" y="2057400"/>
            <a:ext cx="3932237" cy="1289482"/>
          </a:xfrm>
        </p:spPr>
        <p:txBody>
          <a:bodyPr/>
          <a:lstStyle/>
          <a:p>
            <a:r>
              <a:rPr lang="en-GB" dirty="0"/>
              <a:t>The last tier of words sets the tone of the intention of the writers.</a:t>
            </a:r>
          </a:p>
          <a:p>
            <a:endParaRPr lang="en-GB" dirty="0"/>
          </a:p>
        </p:txBody>
      </p:sp>
    </p:spTree>
    <p:extLst>
      <p:ext uri="{BB962C8B-B14F-4D97-AF65-F5344CB8AC3E}">
        <p14:creationId xmlns:p14="http://schemas.microsoft.com/office/powerpoint/2010/main" val="514033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2000"/>
            <a:lum/>
            <a:extLst>
              <a:ext uri="{837473B0-CC2E-450A-ABE3-18F120FF3D39}">
                <a1611:picAttrSrcUrl xmlns:a1611="http://schemas.microsoft.com/office/drawing/2016/11/main" r:id="rId4"/>
              </a:ext>
            </a:extLst>
          </a:blip>
          <a:srcRect/>
          <a:stretch>
            <a:fillRect l="10000" r="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86F7-BC33-4524-B599-1DD9A8CE3059}"/>
              </a:ext>
            </a:extLst>
          </p:cNvPr>
          <p:cNvSpPr>
            <a:spLocks noGrp="1"/>
          </p:cNvSpPr>
          <p:nvPr>
            <p:ph type="title"/>
          </p:nvPr>
        </p:nvSpPr>
        <p:spPr/>
        <p:txBody>
          <a:bodyPr/>
          <a:lstStyle/>
          <a:p>
            <a:r>
              <a:rPr lang="en-GB" dirty="0"/>
              <a:t>So what was said?</a:t>
            </a:r>
          </a:p>
        </p:txBody>
      </p:sp>
      <p:sp>
        <p:nvSpPr>
          <p:cNvPr id="3" name="Text Placeholder 2">
            <a:extLst>
              <a:ext uri="{FF2B5EF4-FFF2-40B4-BE49-F238E27FC236}">
                <a16:creationId xmlns:a16="http://schemas.microsoft.com/office/drawing/2014/main" id="{11D4B517-567A-4C87-AB7E-B1ADBFFC51CA}"/>
              </a:ext>
            </a:extLst>
          </p:cNvPr>
          <p:cNvSpPr>
            <a:spLocks noGrp="1"/>
          </p:cNvSpPr>
          <p:nvPr>
            <p:ph type="body" idx="1"/>
          </p:nvPr>
        </p:nvSpPr>
        <p:spPr>
          <a:xfrm>
            <a:off x="839788" y="1296141"/>
            <a:ext cx="5157787" cy="823912"/>
          </a:xfrm>
        </p:spPr>
        <p:txBody>
          <a:bodyPr/>
          <a:lstStyle/>
          <a:p>
            <a:r>
              <a:rPr lang="en-GB" dirty="0"/>
              <a:t>Dao De Jing: Chapter 36</a:t>
            </a:r>
          </a:p>
        </p:txBody>
      </p:sp>
      <p:sp>
        <p:nvSpPr>
          <p:cNvPr id="4" name="Content Placeholder 3">
            <a:extLst>
              <a:ext uri="{FF2B5EF4-FFF2-40B4-BE49-F238E27FC236}">
                <a16:creationId xmlns:a16="http://schemas.microsoft.com/office/drawing/2014/main" id="{3804540B-BF49-4C06-9B0A-E193F900A2B2}"/>
              </a:ext>
            </a:extLst>
          </p:cNvPr>
          <p:cNvSpPr>
            <a:spLocks noGrp="1"/>
          </p:cNvSpPr>
          <p:nvPr>
            <p:ph sz="half" idx="2"/>
          </p:nvPr>
        </p:nvSpPr>
        <p:spPr/>
        <p:txBody>
          <a:bodyPr>
            <a:normAutofit fontScale="85000" lnSpcReduction="20000"/>
          </a:bodyPr>
          <a:lstStyle/>
          <a:p>
            <a:pPr marL="0" indent="0">
              <a:buNone/>
            </a:pPr>
            <a:r>
              <a:rPr lang="en-GB" dirty="0"/>
              <a:t>If you want to shrink something </a:t>
            </a:r>
          </a:p>
          <a:p>
            <a:pPr marL="0" indent="0">
              <a:buNone/>
            </a:pPr>
            <a:r>
              <a:rPr lang="en-GB" dirty="0"/>
              <a:t>you must first stretch it out</a:t>
            </a:r>
          </a:p>
          <a:p>
            <a:pPr marL="0" indent="0">
              <a:buNone/>
            </a:pPr>
            <a:r>
              <a:rPr lang="en-GB" dirty="0"/>
              <a:t>If you want to weaken something</a:t>
            </a:r>
          </a:p>
          <a:p>
            <a:pPr marL="0" indent="0">
              <a:buNone/>
            </a:pPr>
            <a:r>
              <a:rPr lang="en-GB" dirty="0"/>
              <a:t>You must first strengthen it</a:t>
            </a:r>
          </a:p>
          <a:p>
            <a:pPr marL="0" indent="0">
              <a:buNone/>
            </a:pPr>
            <a:r>
              <a:rPr lang="en-GB" dirty="0"/>
              <a:t>If you want to abandon something</a:t>
            </a:r>
          </a:p>
          <a:p>
            <a:pPr marL="0" indent="0">
              <a:buNone/>
            </a:pPr>
            <a:r>
              <a:rPr lang="en-GB" dirty="0"/>
              <a:t>You must first establish it</a:t>
            </a:r>
          </a:p>
          <a:p>
            <a:pPr marL="0" indent="0">
              <a:buNone/>
            </a:pPr>
            <a:r>
              <a:rPr lang="en-GB" dirty="0"/>
              <a:t>If you want to take something </a:t>
            </a:r>
          </a:p>
          <a:p>
            <a:pPr marL="0" indent="0">
              <a:buNone/>
            </a:pPr>
            <a:r>
              <a:rPr lang="en-GB" dirty="0"/>
              <a:t>You must first give it.</a:t>
            </a:r>
          </a:p>
          <a:p>
            <a:pPr marL="0" indent="0">
              <a:buNone/>
            </a:pPr>
            <a:r>
              <a:rPr lang="en-GB" dirty="0"/>
              <a:t>The soft and weak will overcome the hard and strong</a:t>
            </a:r>
          </a:p>
          <a:p>
            <a:endParaRPr lang="en-GB" dirty="0"/>
          </a:p>
        </p:txBody>
      </p:sp>
      <p:sp>
        <p:nvSpPr>
          <p:cNvPr id="5" name="Text Placeholder 4">
            <a:extLst>
              <a:ext uri="{FF2B5EF4-FFF2-40B4-BE49-F238E27FC236}">
                <a16:creationId xmlns:a16="http://schemas.microsoft.com/office/drawing/2014/main" id="{A0F31533-A7D4-4407-AB61-2FC0DFDCB111}"/>
              </a:ext>
            </a:extLst>
          </p:cNvPr>
          <p:cNvSpPr>
            <a:spLocks noGrp="1"/>
          </p:cNvSpPr>
          <p:nvPr>
            <p:ph type="body" sz="quarter" idx="3"/>
          </p:nvPr>
        </p:nvSpPr>
        <p:spPr>
          <a:xfrm>
            <a:off x="6172200" y="1411551"/>
            <a:ext cx="5183188" cy="630314"/>
          </a:xfrm>
        </p:spPr>
        <p:txBody>
          <a:bodyPr/>
          <a:lstStyle/>
          <a:p>
            <a:r>
              <a:rPr lang="en-GB" dirty="0"/>
              <a:t>Xi Jinping.</a:t>
            </a:r>
            <a:r>
              <a:rPr lang="zh-CN" altLang="en-US" dirty="0"/>
              <a:t>习近平</a:t>
            </a:r>
            <a:endParaRPr lang="en-GB" dirty="0"/>
          </a:p>
        </p:txBody>
      </p:sp>
      <p:sp>
        <p:nvSpPr>
          <p:cNvPr id="6" name="Content Placeholder 5">
            <a:extLst>
              <a:ext uri="{FF2B5EF4-FFF2-40B4-BE49-F238E27FC236}">
                <a16:creationId xmlns:a16="http://schemas.microsoft.com/office/drawing/2014/main" id="{2F3E1DC8-824C-4789-9268-CF4F60088EBD}"/>
              </a:ext>
            </a:extLst>
          </p:cNvPr>
          <p:cNvSpPr>
            <a:spLocks noGrp="1"/>
          </p:cNvSpPr>
          <p:nvPr>
            <p:ph sz="quarter" idx="4"/>
          </p:nvPr>
        </p:nvSpPr>
        <p:spPr>
          <a:xfrm>
            <a:off x="6169024" y="2041865"/>
            <a:ext cx="5183188" cy="3684588"/>
          </a:xfrm>
        </p:spPr>
        <p:txBody>
          <a:bodyPr>
            <a:normAutofit fontScale="85000" lnSpcReduction="20000"/>
          </a:bodyPr>
          <a:lstStyle/>
          <a:p>
            <a:endParaRPr lang="en-GB" dirty="0"/>
          </a:p>
          <a:p>
            <a:pPr marL="0" indent="0" algn="just">
              <a:lnSpc>
                <a:spcPct val="107000"/>
              </a:lnSpc>
              <a:spcAft>
                <a:spcPts val="800"/>
              </a:spcAft>
              <a:buNone/>
            </a:pPr>
            <a:r>
              <a:rPr lang="en-GB" sz="2300" dirty="0">
                <a:effectLst/>
                <a:latin typeface="Calibri" panose="020F0502020204030204" pitchFamily="34" charset="0"/>
                <a:ea typeface="DengXian" panose="02010600030101010101" pitchFamily="2" charset="-122"/>
                <a:cs typeface="Times New Roman" panose="02020603050405020304" pitchFamily="18" charset="0"/>
              </a:rPr>
              <a:t>Fourth, we must improve global governance and practice through multi-</a:t>
            </a:r>
            <a:r>
              <a:rPr lang="en-GB" sz="2300" dirty="0" err="1">
                <a:effectLst/>
                <a:latin typeface="Calibri" panose="020F0502020204030204" pitchFamily="34" charset="0"/>
                <a:ea typeface="DengXian" panose="02010600030101010101" pitchFamily="2" charset="-122"/>
                <a:cs typeface="Times New Roman" panose="02020603050405020304" pitchFamily="18" charset="0"/>
              </a:rPr>
              <a:t>lateralism</a:t>
            </a:r>
            <a:r>
              <a:rPr lang="en-GB" sz="2300" dirty="0">
                <a:effectLst/>
                <a:latin typeface="Calibri" panose="020F0502020204030204" pitchFamily="34" charset="0"/>
                <a:ea typeface="DengXian" panose="02010600030101010101" pitchFamily="2" charset="-122"/>
                <a:cs typeface="Times New Roman" panose="02020603050405020304" pitchFamily="18" charset="0"/>
              </a:rPr>
              <a:t>. In the world, there is only one international system, i.e., the international system with the United Nations at its core. There is only one international order, i.e., the international order underpinned by international law. And there is only one set of rules, i.e., the basic norms governing the international relations underpin by the purposes and principles of the UN Charter</a:t>
            </a:r>
            <a:r>
              <a:rPr lang="en-GB" sz="1800" dirty="0">
                <a:effectLst/>
                <a:latin typeface="Calibri" panose="020F0502020204030204" pitchFamily="34" charset="0"/>
                <a:ea typeface="DengXian" panose="02010600030101010101" pitchFamily="2" charset="-122"/>
                <a:cs typeface="Times New Roman" panose="02020603050405020304" pitchFamily="18" charset="0"/>
              </a:rPr>
              <a:t>.</a:t>
            </a:r>
          </a:p>
        </p:txBody>
      </p:sp>
    </p:spTree>
    <p:extLst>
      <p:ext uri="{BB962C8B-B14F-4D97-AF65-F5344CB8AC3E}">
        <p14:creationId xmlns:p14="http://schemas.microsoft.com/office/powerpoint/2010/main" val="3066883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extLst>
              <a:ext uri="{837473B0-CC2E-450A-ABE3-18F120FF3D39}">
                <a1611:picAttrSrcUrl xmlns:a1611="http://schemas.microsoft.com/office/drawing/2016/11/main" r:id="rId3"/>
              </a:ext>
            </a:extLst>
          </a:blip>
          <a:srcRect/>
          <a:stretch>
            <a:fillRect l="10000" r="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86F7-BC33-4524-B599-1DD9A8CE3059}"/>
              </a:ext>
            </a:extLst>
          </p:cNvPr>
          <p:cNvSpPr>
            <a:spLocks noGrp="1"/>
          </p:cNvSpPr>
          <p:nvPr>
            <p:ph type="title"/>
          </p:nvPr>
        </p:nvSpPr>
        <p:spPr/>
        <p:txBody>
          <a:bodyPr/>
          <a:lstStyle/>
          <a:p>
            <a:r>
              <a:rPr lang="en-GB" dirty="0"/>
              <a:t>So what was said?</a:t>
            </a:r>
          </a:p>
        </p:txBody>
      </p:sp>
      <p:sp>
        <p:nvSpPr>
          <p:cNvPr id="3" name="Text Placeholder 2">
            <a:extLst>
              <a:ext uri="{FF2B5EF4-FFF2-40B4-BE49-F238E27FC236}">
                <a16:creationId xmlns:a16="http://schemas.microsoft.com/office/drawing/2014/main" id="{11D4B517-567A-4C87-AB7E-B1ADBFFC51CA}"/>
              </a:ext>
            </a:extLst>
          </p:cNvPr>
          <p:cNvSpPr>
            <a:spLocks noGrp="1"/>
          </p:cNvSpPr>
          <p:nvPr>
            <p:ph type="body" idx="1"/>
          </p:nvPr>
        </p:nvSpPr>
        <p:spPr/>
        <p:txBody>
          <a:bodyPr/>
          <a:lstStyle/>
          <a:p>
            <a:r>
              <a:rPr lang="en-GB" dirty="0"/>
              <a:t>Dao De Jing: Chapter 38</a:t>
            </a:r>
          </a:p>
        </p:txBody>
      </p:sp>
      <p:sp>
        <p:nvSpPr>
          <p:cNvPr id="4" name="Content Placeholder 3">
            <a:extLst>
              <a:ext uri="{FF2B5EF4-FFF2-40B4-BE49-F238E27FC236}">
                <a16:creationId xmlns:a16="http://schemas.microsoft.com/office/drawing/2014/main" id="{3804540B-BF49-4C06-9B0A-E193F900A2B2}"/>
              </a:ext>
            </a:extLst>
          </p:cNvPr>
          <p:cNvSpPr>
            <a:spLocks noGrp="1"/>
          </p:cNvSpPr>
          <p:nvPr>
            <p:ph sz="half" idx="2"/>
          </p:nvPr>
        </p:nvSpPr>
        <p:spPr>
          <a:xfrm>
            <a:off x="692458" y="2929631"/>
            <a:ext cx="4705165" cy="3355759"/>
          </a:xfrm>
        </p:spPr>
        <p:txBody>
          <a:bodyPr>
            <a:normAutofit/>
          </a:bodyPr>
          <a:lstStyle/>
          <a:p>
            <a:pPr marL="0" indent="0" algn="just">
              <a:lnSpc>
                <a:spcPct val="107000"/>
              </a:lnSpc>
              <a:spcAft>
                <a:spcPts val="800"/>
              </a:spcAft>
              <a:buNone/>
            </a:pPr>
            <a:r>
              <a:rPr lang="en-GB" sz="2000" dirty="0">
                <a:effectLst/>
                <a:latin typeface="Calibri" panose="020F0502020204030204" pitchFamily="34" charset="0"/>
                <a:ea typeface="DengXian" panose="02010600030101010101" pitchFamily="2" charset="-122"/>
                <a:cs typeface="Times New Roman" panose="02020603050405020304" pitchFamily="18" charset="0"/>
              </a:rPr>
              <a:t>Those of greatest kindliness act without ulterior </a:t>
            </a:r>
            <a:r>
              <a:rPr lang="en-GB" sz="2000" dirty="0">
                <a:latin typeface="Calibri" panose="020F0502020204030204" pitchFamily="34" charset="0"/>
                <a:ea typeface="DengXian" panose="02010600030101010101" pitchFamily="2" charset="-122"/>
                <a:cs typeface="Times New Roman" panose="02020603050405020304" pitchFamily="18" charset="0"/>
              </a:rPr>
              <a:t>motive</a:t>
            </a:r>
            <a:r>
              <a:rPr lang="en-GB" sz="2000" dirty="0">
                <a:effectLst/>
                <a:latin typeface="Calibri" panose="020F0502020204030204" pitchFamily="34" charset="0"/>
                <a:ea typeface="DengXian" panose="02010600030101010101" pitchFamily="2" charset="-122"/>
                <a:cs typeface="Times New Roman" panose="02020603050405020304" pitchFamily="18" charset="0"/>
              </a:rPr>
              <a:t>.</a:t>
            </a:r>
          </a:p>
          <a:p>
            <a:pPr marL="0" indent="0" algn="just">
              <a:lnSpc>
                <a:spcPct val="107000"/>
              </a:lnSpc>
              <a:spcAft>
                <a:spcPts val="800"/>
              </a:spcAft>
              <a:buNone/>
            </a:pPr>
            <a:r>
              <a:rPr lang="en-GB" sz="2000" dirty="0">
                <a:effectLst/>
                <a:latin typeface="Calibri" panose="020F0502020204030204" pitchFamily="34" charset="0"/>
                <a:ea typeface="DengXian" panose="02010600030101010101" pitchFamily="2" charset="-122"/>
                <a:cs typeface="Times New Roman" panose="02020603050405020304" pitchFamily="18" charset="0"/>
              </a:rPr>
              <a:t>Those of greatest rectitude act with ulterior motive.</a:t>
            </a:r>
          </a:p>
          <a:p>
            <a:pPr marL="0" indent="0" algn="just">
              <a:lnSpc>
                <a:spcPct val="107000"/>
              </a:lnSpc>
              <a:spcAft>
                <a:spcPts val="800"/>
              </a:spcAft>
              <a:buNone/>
            </a:pPr>
            <a:r>
              <a:rPr lang="en-GB" sz="2000" dirty="0">
                <a:effectLst/>
                <a:latin typeface="Calibri" panose="020F0502020204030204" pitchFamily="34" charset="0"/>
                <a:ea typeface="DengXian" panose="02010600030101010101" pitchFamily="2" charset="-122"/>
                <a:cs typeface="Times New Roman" panose="02020603050405020304" pitchFamily="18" charset="0"/>
              </a:rPr>
              <a:t>Those of greatest propriety act, but when no one responds</a:t>
            </a:r>
          </a:p>
          <a:p>
            <a:pPr marL="0" indent="0" algn="just">
              <a:lnSpc>
                <a:spcPct val="107000"/>
              </a:lnSpc>
              <a:spcAft>
                <a:spcPts val="800"/>
              </a:spcAft>
              <a:buNone/>
            </a:pPr>
            <a:r>
              <a:rPr lang="en-GB" sz="2000" dirty="0">
                <a:effectLst/>
                <a:latin typeface="Calibri" panose="020F0502020204030204" pitchFamily="34" charset="0"/>
                <a:ea typeface="DengXian" panose="02010600030101010101" pitchFamily="2" charset="-122"/>
                <a:cs typeface="Times New Roman" panose="02020603050405020304" pitchFamily="18" charset="0"/>
              </a:rPr>
              <a:t>They bear their arms and use brute force.</a:t>
            </a:r>
          </a:p>
        </p:txBody>
      </p:sp>
      <p:sp>
        <p:nvSpPr>
          <p:cNvPr id="5" name="Text Placeholder 4">
            <a:extLst>
              <a:ext uri="{FF2B5EF4-FFF2-40B4-BE49-F238E27FC236}">
                <a16:creationId xmlns:a16="http://schemas.microsoft.com/office/drawing/2014/main" id="{A0F31533-A7D4-4407-AB61-2FC0DFDCB111}"/>
              </a:ext>
            </a:extLst>
          </p:cNvPr>
          <p:cNvSpPr>
            <a:spLocks noGrp="1"/>
          </p:cNvSpPr>
          <p:nvPr>
            <p:ph type="body" sz="quarter" idx="3"/>
          </p:nvPr>
        </p:nvSpPr>
        <p:spPr/>
        <p:txBody>
          <a:bodyPr/>
          <a:lstStyle/>
          <a:p>
            <a:r>
              <a:rPr lang="en-GB" dirty="0"/>
              <a:t>Xi Jinping.</a:t>
            </a:r>
            <a:r>
              <a:rPr lang="zh-CN" altLang="en-US" dirty="0"/>
              <a:t>习近平</a:t>
            </a:r>
            <a:endParaRPr lang="en-GB" dirty="0"/>
          </a:p>
        </p:txBody>
      </p:sp>
      <p:sp>
        <p:nvSpPr>
          <p:cNvPr id="6" name="Content Placeholder 5">
            <a:extLst>
              <a:ext uri="{FF2B5EF4-FFF2-40B4-BE49-F238E27FC236}">
                <a16:creationId xmlns:a16="http://schemas.microsoft.com/office/drawing/2014/main" id="{2F3E1DC8-824C-4789-9268-CF4F60088EBD}"/>
              </a:ext>
            </a:extLst>
          </p:cNvPr>
          <p:cNvSpPr>
            <a:spLocks noGrp="1"/>
          </p:cNvSpPr>
          <p:nvPr>
            <p:ph sz="quarter" idx="4"/>
          </p:nvPr>
        </p:nvSpPr>
        <p:spPr>
          <a:xfrm>
            <a:off x="6096000" y="2311338"/>
            <a:ext cx="5599590" cy="3886847"/>
          </a:xfrm>
        </p:spPr>
        <p:txBody>
          <a:bodyPr>
            <a:normAutofit/>
          </a:bodyPr>
          <a:lstStyle/>
          <a:p>
            <a:endParaRPr lang="en-GB" dirty="0"/>
          </a:p>
          <a:p>
            <a:pPr marL="0" indent="0" algn="just">
              <a:lnSpc>
                <a:spcPct val="107000"/>
              </a:lnSpc>
              <a:spcAft>
                <a:spcPts val="800"/>
              </a:spcAft>
              <a:buNone/>
            </a:pPr>
            <a:r>
              <a:rPr lang="en-GB" sz="2300" dirty="0">
                <a:effectLst/>
                <a:latin typeface="Calibri" panose="020F0502020204030204" pitchFamily="34" charset="0"/>
                <a:ea typeface="DengXian" panose="02010600030101010101" pitchFamily="2" charset="-122"/>
                <a:cs typeface="Times New Roman" panose="02020603050405020304" pitchFamily="18" charset="0"/>
              </a:rPr>
              <a:t>Mr. President, the world is once again at a historical crossroads. I’m convinced that the trend of peaceful development and advancement for humanity is irresistible. Let us bolster confidence, overcome global threats and challenges, and work together to build a community with a shared future for mankind and a better world for all.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294388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extLst>
              <a:ext uri="{837473B0-CC2E-450A-ABE3-18F120FF3D39}">
                <a1611:picAttrSrcUrl xmlns:a1611="http://schemas.microsoft.com/office/drawing/2016/11/main" r:id="rId3"/>
              </a:ext>
            </a:extLst>
          </a:blip>
          <a:srcRect/>
          <a:stretch>
            <a:fillRect l="10000" r="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86F7-BC33-4524-B599-1DD9A8CE3059}"/>
              </a:ext>
            </a:extLst>
          </p:cNvPr>
          <p:cNvSpPr>
            <a:spLocks noGrp="1"/>
          </p:cNvSpPr>
          <p:nvPr>
            <p:ph type="title"/>
          </p:nvPr>
        </p:nvSpPr>
        <p:spPr/>
        <p:txBody>
          <a:bodyPr/>
          <a:lstStyle/>
          <a:p>
            <a:r>
              <a:rPr lang="en-GB" dirty="0"/>
              <a:t>So what was said?</a:t>
            </a:r>
          </a:p>
        </p:txBody>
      </p:sp>
      <p:sp>
        <p:nvSpPr>
          <p:cNvPr id="3" name="Text Placeholder 2">
            <a:extLst>
              <a:ext uri="{FF2B5EF4-FFF2-40B4-BE49-F238E27FC236}">
                <a16:creationId xmlns:a16="http://schemas.microsoft.com/office/drawing/2014/main" id="{11D4B517-567A-4C87-AB7E-B1ADBFFC51CA}"/>
              </a:ext>
            </a:extLst>
          </p:cNvPr>
          <p:cNvSpPr>
            <a:spLocks noGrp="1"/>
          </p:cNvSpPr>
          <p:nvPr>
            <p:ph type="body" idx="1"/>
          </p:nvPr>
        </p:nvSpPr>
        <p:spPr/>
        <p:txBody>
          <a:bodyPr/>
          <a:lstStyle/>
          <a:p>
            <a:pPr marL="0" indent="0" algn="just">
              <a:lnSpc>
                <a:spcPct val="107000"/>
              </a:lnSpc>
              <a:spcAft>
                <a:spcPts val="800"/>
              </a:spcAft>
              <a:buNone/>
            </a:pPr>
            <a:r>
              <a:rPr lang="en-GB" sz="2400" dirty="0">
                <a:effectLst/>
                <a:latin typeface="Calibri" panose="020F0502020204030204" pitchFamily="34" charset="0"/>
                <a:ea typeface="DengXian" panose="02010600030101010101" pitchFamily="2" charset="-122"/>
                <a:cs typeface="Times New Roman" panose="02020603050405020304" pitchFamily="18" charset="0"/>
              </a:rPr>
              <a:t>Dao De Jing: Chapter 19.</a:t>
            </a:r>
          </a:p>
        </p:txBody>
      </p:sp>
      <p:sp>
        <p:nvSpPr>
          <p:cNvPr id="4" name="Content Placeholder 3">
            <a:extLst>
              <a:ext uri="{FF2B5EF4-FFF2-40B4-BE49-F238E27FC236}">
                <a16:creationId xmlns:a16="http://schemas.microsoft.com/office/drawing/2014/main" id="{3804540B-BF49-4C06-9B0A-E193F900A2B2}"/>
              </a:ext>
            </a:extLst>
          </p:cNvPr>
          <p:cNvSpPr>
            <a:spLocks noGrp="1"/>
          </p:cNvSpPr>
          <p:nvPr>
            <p:ph sz="half" idx="2"/>
          </p:nvPr>
        </p:nvSpPr>
        <p:spPr>
          <a:xfrm>
            <a:off x="656948" y="3003936"/>
            <a:ext cx="4092606" cy="2441359"/>
          </a:xfrm>
        </p:spPr>
        <p:txBody>
          <a:bodyPr>
            <a:normAutofit fontScale="92500" lnSpcReduction="20000"/>
          </a:bodyPr>
          <a:lstStyle/>
          <a:p>
            <a:pPr marL="0" indent="0" algn="just">
              <a:lnSpc>
                <a:spcPct val="107000"/>
              </a:lnSpc>
              <a:spcAft>
                <a:spcPts val="800"/>
              </a:spcAft>
              <a:buNone/>
            </a:pPr>
            <a:r>
              <a:rPr lang="en-GB" sz="2000" dirty="0">
                <a:effectLst/>
                <a:latin typeface="Calibri" panose="020F0502020204030204" pitchFamily="34" charset="0"/>
                <a:ea typeface="DengXian" panose="02010600030101010101" pitchFamily="2" charset="-122"/>
                <a:cs typeface="Times New Roman" panose="02020603050405020304" pitchFamily="18" charset="0"/>
              </a:rPr>
              <a:t>Root out craftiness and profiteering</a:t>
            </a:r>
          </a:p>
          <a:p>
            <a:pPr marL="0" indent="0" algn="just">
              <a:lnSpc>
                <a:spcPct val="107000"/>
              </a:lnSpc>
              <a:spcAft>
                <a:spcPts val="800"/>
              </a:spcAft>
              <a:buNone/>
            </a:pPr>
            <a:r>
              <a:rPr lang="en-GB" sz="2000" dirty="0">
                <a:effectLst/>
                <a:latin typeface="Calibri" panose="020F0502020204030204" pitchFamily="34" charset="0"/>
                <a:ea typeface="DengXian" panose="02010600030101010101" pitchFamily="2" charset="-122"/>
                <a:cs typeface="Times New Roman" panose="02020603050405020304" pitchFamily="18" charset="0"/>
              </a:rPr>
              <a:t>And thieves and robbers will disappear.</a:t>
            </a:r>
          </a:p>
          <a:p>
            <a:endParaRPr lang="en-GB" dirty="0"/>
          </a:p>
        </p:txBody>
      </p:sp>
      <p:sp>
        <p:nvSpPr>
          <p:cNvPr id="5" name="Text Placeholder 4">
            <a:extLst>
              <a:ext uri="{FF2B5EF4-FFF2-40B4-BE49-F238E27FC236}">
                <a16:creationId xmlns:a16="http://schemas.microsoft.com/office/drawing/2014/main" id="{A0F31533-A7D4-4407-AB61-2FC0DFDCB111}"/>
              </a:ext>
            </a:extLst>
          </p:cNvPr>
          <p:cNvSpPr>
            <a:spLocks noGrp="1"/>
          </p:cNvSpPr>
          <p:nvPr>
            <p:ph type="body" sz="quarter" idx="3"/>
          </p:nvPr>
        </p:nvSpPr>
        <p:spPr/>
        <p:txBody>
          <a:bodyPr/>
          <a:lstStyle/>
          <a:p>
            <a:r>
              <a:rPr lang="en-GB" dirty="0"/>
              <a:t>Xi Jinping.</a:t>
            </a:r>
            <a:r>
              <a:rPr lang="zh-CN" altLang="en-US" dirty="0"/>
              <a:t>习近平？</a:t>
            </a:r>
            <a:endParaRPr lang="en-GB" dirty="0"/>
          </a:p>
        </p:txBody>
      </p:sp>
      <p:sp>
        <p:nvSpPr>
          <p:cNvPr id="6" name="Content Placeholder 5">
            <a:extLst>
              <a:ext uri="{FF2B5EF4-FFF2-40B4-BE49-F238E27FC236}">
                <a16:creationId xmlns:a16="http://schemas.microsoft.com/office/drawing/2014/main" id="{2F3E1DC8-824C-4789-9268-CF4F60088EBD}"/>
              </a:ext>
            </a:extLst>
          </p:cNvPr>
          <p:cNvSpPr>
            <a:spLocks noGrp="1"/>
          </p:cNvSpPr>
          <p:nvPr>
            <p:ph sz="quarter" idx="4"/>
          </p:nvPr>
        </p:nvSpPr>
        <p:spPr>
          <a:xfrm>
            <a:off x="6172200" y="2505074"/>
            <a:ext cx="5599590" cy="3886847"/>
          </a:xfrm>
        </p:spPr>
        <p:txBody>
          <a:bodyPr>
            <a:normAutofit fontScale="92500" lnSpcReduction="20000"/>
          </a:bodyPr>
          <a:lstStyle/>
          <a:p>
            <a:endParaRPr lang="en-GB" dirty="0"/>
          </a:p>
          <a:p>
            <a:pPr marL="0" indent="0" algn="just">
              <a:lnSpc>
                <a:spcPct val="107000"/>
              </a:lnSpc>
              <a:spcAft>
                <a:spcPts val="800"/>
              </a:spcAft>
              <a:buNone/>
            </a:pPr>
            <a:r>
              <a:rPr lang="en-GB" sz="2300" dirty="0">
                <a:effectLst/>
                <a:latin typeface="Calibri" panose="020F0502020204030204" pitchFamily="34" charset="0"/>
                <a:ea typeface="DengXian" panose="02010600030101010101" pitchFamily="2" charset="-122"/>
                <a:cs typeface="Times New Roman" panose="02020603050405020304" pitchFamily="18" charset="0"/>
              </a:rPr>
              <a:t>The UN should hold high the banner of true multi-</a:t>
            </a:r>
            <a:r>
              <a:rPr lang="en-GB" sz="2300" dirty="0" err="1">
                <a:effectLst/>
                <a:latin typeface="Calibri" panose="020F0502020204030204" pitchFamily="34" charset="0"/>
                <a:ea typeface="DengXian" panose="02010600030101010101" pitchFamily="2" charset="-122"/>
                <a:cs typeface="Times New Roman" panose="02020603050405020304" pitchFamily="18" charset="0"/>
              </a:rPr>
              <a:t>lateralism</a:t>
            </a:r>
            <a:r>
              <a:rPr lang="en-GB" sz="2300" dirty="0">
                <a:effectLst/>
                <a:latin typeface="Calibri" panose="020F0502020204030204" pitchFamily="34" charset="0"/>
                <a:ea typeface="DengXian" panose="02010600030101010101" pitchFamily="2" charset="-122"/>
                <a:cs typeface="Times New Roman" panose="02020603050405020304" pitchFamily="18" charset="0"/>
              </a:rPr>
              <a:t> and serve as the central platform for countries to jointly safeguard universal security, share development achievements and chart the course for the future of the world. The UN should stay committed to ensuring a stable international order, increasing the representation and say of developing countries in international affairs, and taking the lead in advancing democracy and rule of law in international relations.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572082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extLst>
              <a:ext uri="{837473B0-CC2E-450A-ABE3-18F120FF3D39}">
                <a1611:picAttrSrcUrl xmlns:a1611="http://schemas.microsoft.com/office/drawing/2016/11/main" r:id="rId3"/>
              </a:ext>
            </a:extLst>
          </a:blip>
          <a:srcRect/>
          <a:stretch>
            <a:fillRect l="10000" r="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2967D-7DB8-40CC-B59C-6D65931DD964}"/>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3E23A72C-6AB0-4DA9-832B-2571F0C1B3D6}"/>
              </a:ext>
            </a:extLst>
          </p:cNvPr>
          <p:cNvSpPr>
            <a:spLocks noGrp="1"/>
          </p:cNvSpPr>
          <p:nvPr>
            <p:ph idx="1"/>
          </p:nvPr>
        </p:nvSpPr>
        <p:spPr/>
        <p:txBody>
          <a:bodyPr/>
          <a:lstStyle/>
          <a:p>
            <a:r>
              <a:rPr lang="en-GB" dirty="0"/>
              <a:t>Any questions?</a:t>
            </a:r>
          </a:p>
        </p:txBody>
      </p:sp>
    </p:spTree>
    <p:extLst>
      <p:ext uri="{BB962C8B-B14F-4D97-AF65-F5344CB8AC3E}">
        <p14:creationId xmlns:p14="http://schemas.microsoft.com/office/powerpoint/2010/main" val="985185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B1150-60A4-4445-82DB-20955AB57A6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C8E1BBF-7ACE-4E0D-9523-95837F011976}"/>
              </a:ext>
            </a:extLst>
          </p:cNvPr>
          <p:cNvSpPr>
            <a:spLocks noGrp="1"/>
          </p:cNvSpPr>
          <p:nvPr>
            <p:ph idx="1"/>
          </p:nvPr>
        </p:nvSpPr>
        <p:spPr/>
        <p:txBody>
          <a:bodyPr>
            <a:normAutofit/>
          </a:bodyPr>
          <a:lstStyle/>
          <a:p>
            <a:pPr marL="0" indent="0">
              <a:buNone/>
            </a:pPr>
            <a:r>
              <a:rPr lang="en-GB" sz="1800" dirty="0"/>
              <a:t>1. Foreign Language Teaching and Research Press Co., Ltd., </a:t>
            </a:r>
            <a:r>
              <a:rPr lang="en-GB" sz="1800" i="1" dirty="0"/>
              <a:t>Key Concepts in Chinese Thought And Culture </a:t>
            </a:r>
            <a:r>
              <a:rPr lang="en-GB" sz="1800" dirty="0"/>
              <a:t>(2019) &lt;http:// </a:t>
            </a:r>
            <a:r>
              <a:rPr lang="en-GB" sz="1800" dirty="0">
                <a:hlinkClick r:id="rId2"/>
              </a:rPr>
              <a:t>www.chinesethought.cn/EN/</a:t>
            </a:r>
            <a:r>
              <a:rPr lang="en-GB" sz="1800" dirty="0"/>
              <a:t>&gt;  [accessed 28 September 2021].</a:t>
            </a:r>
          </a:p>
          <a:p>
            <a:pPr marL="0" indent="0">
              <a:buNone/>
            </a:pPr>
            <a:r>
              <a:rPr lang="en-GB" sz="1800" dirty="0"/>
              <a:t>2. </a:t>
            </a:r>
            <a:r>
              <a:rPr lang="en-GB" sz="1800" dirty="0" err="1"/>
              <a:t>Kertzer</a:t>
            </a:r>
            <a:r>
              <a:rPr lang="en-GB" sz="1800" dirty="0"/>
              <a:t>, Joshua D., and others. </a:t>
            </a:r>
            <a:r>
              <a:rPr lang="en-GB" sz="1800" i="1" dirty="0"/>
              <a:t>Moral Support: How Moral Values Shape Foreign Policy Attitudes</a:t>
            </a:r>
            <a:r>
              <a:rPr lang="en-GB" sz="1800" dirty="0"/>
              <a:t>. The University Of Chicago Press Journals, The Journal of Politics. Volume 76, Number 3. (July 2014) </a:t>
            </a:r>
          </a:p>
          <a:p>
            <a:pPr marL="0" indent="0">
              <a:buNone/>
            </a:pPr>
            <a:r>
              <a:rPr lang="en-GB" sz="1800" dirty="0">
                <a:hlinkClick r:id="rId3"/>
              </a:rPr>
              <a:t>https://web-b-ebscohost-com.ezproxy.uwtsd.ac.uk/ehost/detail/detail?vid=0&amp;sid=5c475ca1-cdfa-4d04-bd73-a897cf3a3cd6%40sessionmgr101&amp;bdata=JnNpdGU9ZWhvc3QtbGl2ZQ%3d%3d#AN=96792664&amp;db=bth</a:t>
            </a:r>
            <a:r>
              <a:rPr lang="en-GB" sz="1800" dirty="0"/>
              <a:t>.</a:t>
            </a:r>
          </a:p>
          <a:p>
            <a:pPr marL="0" indent="0">
              <a:buNone/>
            </a:pPr>
            <a:r>
              <a:rPr lang="en-GB" sz="1800" dirty="0"/>
              <a:t>[accessed 28 September 2021].</a:t>
            </a:r>
          </a:p>
          <a:p>
            <a:pPr marL="0" indent="0">
              <a:buNone/>
            </a:pPr>
            <a:r>
              <a:rPr lang="en-GB" sz="1800" i="1" dirty="0"/>
              <a:t>3. Ministry of Foreign Affairs of the People’s Republic of China</a:t>
            </a:r>
            <a:r>
              <a:rPr lang="en-GB" sz="1800" dirty="0"/>
              <a:t>. (2021) Xi Jinping Attends the General Debate of the 76th Session of the United Nations General Assembly and Delivers an Important Speech. </a:t>
            </a:r>
          </a:p>
          <a:p>
            <a:pPr marL="0" indent="0">
              <a:buNone/>
            </a:pPr>
            <a:r>
              <a:rPr lang="en-GB" sz="1800" dirty="0">
                <a:hlinkClick r:id="rId4"/>
              </a:rPr>
              <a:t>https://www.fmprc.gov.cn/mfa_eng/zxxx_662805/t1909172.shtml</a:t>
            </a:r>
            <a:endParaRPr lang="en-GB" sz="1800" dirty="0"/>
          </a:p>
          <a:p>
            <a:pPr marL="0" indent="0">
              <a:buNone/>
            </a:pPr>
            <a:r>
              <a:rPr lang="en-GB" sz="1800" dirty="0"/>
              <a:t>4. </a:t>
            </a:r>
            <a:r>
              <a:rPr lang="en-GB" sz="1800" i="1" dirty="0"/>
              <a:t>Sage Business Publications</a:t>
            </a:r>
            <a:r>
              <a:rPr lang="en-GB" sz="1800" dirty="0"/>
              <a:t>, Word Frequency Analysis: Using Word Frequency Analysis To </a:t>
            </a:r>
            <a:r>
              <a:rPr lang="en-GB" sz="1800" dirty="0" err="1"/>
              <a:t>Analyze</a:t>
            </a:r>
            <a:r>
              <a:rPr lang="en-GB" sz="1800" dirty="0"/>
              <a:t> Political Language And Moral Focus. (2019). </a:t>
            </a:r>
            <a:r>
              <a:rPr lang="en-GB" sz="1800" dirty="0">
                <a:hlinkClick r:id="rId5"/>
              </a:rPr>
              <a:t>https://methods.sagepub.com/base/download/DatasetStudentGuide/word-frequency-analyse-political-language-moral</a:t>
            </a:r>
            <a:r>
              <a:rPr lang="en-GB" sz="1800" dirty="0"/>
              <a:t>  [accessed 29 September 2021].</a:t>
            </a:r>
          </a:p>
          <a:p>
            <a:pPr marL="0" indent="0">
              <a:buNone/>
            </a:pPr>
            <a:endParaRPr lang="en-GB" sz="1800" dirty="0"/>
          </a:p>
          <a:p>
            <a:pPr marL="0" indent="0">
              <a:buNone/>
            </a:pPr>
            <a:endParaRPr lang="en-GB" sz="1800" dirty="0"/>
          </a:p>
          <a:p>
            <a:endParaRPr lang="en-GB" dirty="0"/>
          </a:p>
        </p:txBody>
      </p:sp>
    </p:spTree>
    <p:extLst>
      <p:ext uri="{BB962C8B-B14F-4D97-AF65-F5344CB8AC3E}">
        <p14:creationId xmlns:p14="http://schemas.microsoft.com/office/powerpoint/2010/main" val="1136263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B1150-60A4-4445-82DB-20955AB57A6B}"/>
              </a:ext>
            </a:extLst>
          </p:cNvPr>
          <p:cNvSpPr>
            <a:spLocks noGrp="1"/>
          </p:cNvSpPr>
          <p:nvPr>
            <p:ph type="title"/>
          </p:nvPr>
        </p:nvSpPr>
        <p:spPr/>
        <p:txBody>
          <a:bodyPr/>
          <a:lstStyle/>
          <a:p>
            <a:r>
              <a:rPr lang="en-GB" dirty="0"/>
              <a:t>Bibliography continued.</a:t>
            </a:r>
          </a:p>
        </p:txBody>
      </p:sp>
      <p:sp>
        <p:nvSpPr>
          <p:cNvPr id="3" name="Content Placeholder 2">
            <a:extLst>
              <a:ext uri="{FF2B5EF4-FFF2-40B4-BE49-F238E27FC236}">
                <a16:creationId xmlns:a16="http://schemas.microsoft.com/office/drawing/2014/main" id="{1C8E1BBF-7ACE-4E0D-9523-95837F011976}"/>
              </a:ext>
            </a:extLst>
          </p:cNvPr>
          <p:cNvSpPr>
            <a:spLocks noGrp="1"/>
          </p:cNvSpPr>
          <p:nvPr>
            <p:ph idx="1"/>
          </p:nvPr>
        </p:nvSpPr>
        <p:spPr/>
        <p:txBody>
          <a:bodyPr>
            <a:normAutofit/>
          </a:bodyPr>
          <a:lstStyle/>
          <a:p>
            <a:pPr marL="0" indent="0">
              <a:buNone/>
            </a:pPr>
            <a:endParaRPr lang="en-GB" sz="1800" dirty="0"/>
          </a:p>
          <a:p>
            <a:pPr marL="0" indent="0">
              <a:buNone/>
            </a:pPr>
            <a:r>
              <a:rPr lang="en-GB" sz="1800" dirty="0"/>
              <a:t>Laozi, Dao De Jing. Chilcott, Tim, </a:t>
            </a:r>
            <a:r>
              <a:rPr lang="en-GB" sz="1800" i="1" dirty="0"/>
              <a:t>Tim Chilcott’s Literary Translations, (2003) </a:t>
            </a:r>
            <a:r>
              <a:rPr lang="en-GB" sz="1800" i="1" dirty="0">
                <a:hlinkClick r:id="rId2"/>
              </a:rPr>
              <a:t>http://www.tclt.org.uk/</a:t>
            </a:r>
            <a:r>
              <a:rPr lang="en-GB" sz="1800" i="1" dirty="0"/>
              <a:t> </a:t>
            </a:r>
            <a:r>
              <a:rPr lang="en-GB" sz="1800" dirty="0"/>
              <a:t>[accessed 3 October 2021].</a:t>
            </a:r>
          </a:p>
          <a:p>
            <a:pPr marL="0" indent="0">
              <a:buNone/>
            </a:pPr>
            <a:r>
              <a:rPr lang="en-GB" sz="1800" dirty="0"/>
              <a:t>The Analects Of Confucius. </a:t>
            </a:r>
            <a:r>
              <a:rPr lang="en-GB" sz="1800" i="1" dirty="0" err="1"/>
              <a:t>Yellowbridge</a:t>
            </a:r>
            <a:r>
              <a:rPr lang="en-GB" sz="1800" i="1" dirty="0"/>
              <a:t> Chinese Reading Centre,</a:t>
            </a:r>
            <a:r>
              <a:rPr lang="en-GB" sz="1800" dirty="0"/>
              <a:t> (2003) </a:t>
            </a:r>
            <a:r>
              <a:rPr lang="en-GB" sz="1800" dirty="0">
                <a:hlinkClick r:id="rId3"/>
              </a:rPr>
              <a:t>https://www.yellowbridge.com/onlinelit/analects.php</a:t>
            </a:r>
            <a:r>
              <a:rPr lang="en-GB" sz="1800" dirty="0"/>
              <a:t> [accessed 29 September 2021].</a:t>
            </a:r>
          </a:p>
          <a:p>
            <a:pPr marL="0" indent="0">
              <a:buNone/>
            </a:pPr>
            <a:endParaRPr lang="en-GB" sz="1800" dirty="0"/>
          </a:p>
          <a:p>
            <a:endParaRPr lang="en-GB" dirty="0"/>
          </a:p>
        </p:txBody>
      </p:sp>
    </p:spTree>
    <p:extLst>
      <p:ext uri="{BB962C8B-B14F-4D97-AF65-F5344CB8AC3E}">
        <p14:creationId xmlns:p14="http://schemas.microsoft.com/office/powerpoint/2010/main" val="42689919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1289</Words>
  <Application>Microsoft Office PowerPoint</Application>
  <PresentationFormat>Widescreen</PresentationFormat>
  <Paragraphs>104</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Confucian And Daoist Thought</vt:lpstr>
      <vt:lpstr>Governance of a state should be based on virtue1   Confucius</vt:lpstr>
      <vt:lpstr>Wow! The Dao.</vt:lpstr>
      <vt:lpstr>Wow! The Dao.</vt:lpstr>
      <vt:lpstr>Wow! The Dao.</vt:lpstr>
      <vt:lpstr>Wow! The Dao.</vt:lpstr>
      <vt:lpstr>Xi Jinping’s speech3</vt:lpstr>
      <vt:lpstr>Word frequency analysis4</vt:lpstr>
      <vt:lpstr>Word frequency analysis</vt:lpstr>
      <vt:lpstr>So what was said?</vt:lpstr>
      <vt:lpstr>So what was said?</vt:lpstr>
      <vt:lpstr>So what was said?</vt:lpstr>
      <vt:lpstr>Thank you!</vt:lpstr>
      <vt:lpstr>Bibliography</vt:lpstr>
      <vt:lpstr>Bibliography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Confucian And Daoist Thought</dc:title>
  <dc:creator>Keith Wilson</dc:creator>
  <cp:lastModifiedBy>Keith Wilson</cp:lastModifiedBy>
  <cp:revision>24</cp:revision>
  <dcterms:created xsi:type="dcterms:W3CDTF">2021-09-28T18:49:40Z</dcterms:created>
  <dcterms:modified xsi:type="dcterms:W3CDTF">2021-10-03T19:57:34Z</dcterms:modified>
</cp:coreProperties>
</file>