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B7BDF1-8963-4FA2-A061-36BEA4FAE534}" v="64" dt="2019-03-27T12:30:23.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0" d="100"/>
          <a:sy n="80" d="100"/>
        </p:scale>
        <p:origin x="58" y="3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9.png"/><Relationship Id="rId7"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9.png"/><Relationship Id="rId7"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ECAB351-6AA4-467B-A7C9-C407AE73BD1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60FB85-3D72-44AE-B136-25604E53CC34}">
      <dgm:prSet custT="1"/>
      <dgm:spPr/>
      <dgm:t>
        <a:bodyPr/>
        <a:lstStyle/>
        <a:p>
          <a:pPr>
            <a:defRPr cap="all"/>
          </a:pPr>
          <a:r>
            <a:rPr lang="en-GB" sz="1800" dirty="0"/>
            <a:t>Hard at this stage to narrow down to a single job</a:t>
          </a:r>
          <a:endParaRPr lang="en-US" sz="1800" dirty="0"/>
        </a:p>
      </dgm:t>
    </dgm:pt>
    <dgm:pt modelId="{AC24E718-9CD6-41BD-8234-06AD78C901B4}" type="parTrans" cxnId="{DE6A0621-9C38-45D0-9D30-FB3F267AB336}">
      <dgm:prSet/>
      <dgm:spPr/>
      <dgm:t>
        <a:bodyPr/>
        <a:lstStyle/>
        <a:p>
          <a:endParaRPr lang="en-US"/>
        </a:p>
      </dgm:t>
    </dgm:pt>
    <dgm:pt modelId="{3D0D7AE6-A00E-410F-A898-C74699B9AA34}" type="sibTrans" cxnId="{DE6A0621-9C38-45D0-9D30-FB3F267AB336}">
      <dgm:prSet/>
      <dgm:spPr/>
      <dgm:t>
        <a:bodyPr/>
        <a:lstStyle/>
        <a:p>
          <a:endParaRPr lang="en-US"/>
        </a:p>
      </dgm:t>
    </dgm:pt>
    <dgm:pt modelId="{62ECF636-4270-42A9-BF8A-E8744997D3D6}">
      <dgm:prSet custT="1"/>
      <dgm:spPr/>
      <dgm:t>
        <a:bodyPr/>
        <a:lstStyle/>
        <a:p>
          <a:pPr>
            <a:defRPr cap="all"/>
          </a:pPr>
          <a:r>
            <a:rPr lang="en-GB" sz="1800" dirty="0"/>
            <a:t>When conducting a job search it became apparent how many dietetics jobs are available</a:t>
          </a:r>
          <a:endParaRPr lang="en-US" sz="1800" dirty="0"/>
        </a:p>
      </dgm:t>
    </dgm:pt>
    <dgm:pt modelId="{304D35B0-5C67-4ED6-B162-2DB326595412}" type="parTrans" cxnId="{53FE2981-AC4E-4349-8F3A-700E812BDB98}">
      <dgm:prSet/>
      <dgm:spPr/>
      <dgm:t>
        <a:bodyPr/>
        <a:lstStyle/>
        <a:p>
          <a:endParaRPr lang="en-US"/>
        </a:p>
      </dgm:t>
    </dgm:pt>
    <dgm:pt modelId="{C40573E4-FCE3-461C-BCA8-A9ED98DB8E92}" type="sibTrans" cxnId="{53FE2981-AC4E-4349-8F3A-700E812BDB98}">
      <dgm:prSet/>
      <dgm:spPr/>
      <dgm:t>
        <a:bodyPr/>
        <a:lstStyle/>
        <a:p>
          <a:endParaRPr lang="en-US"/>
        </a:p>
      </dgm:t>
    </dgm:pt>
    <dgm:pt modelId="{91C04AE6-B70D-42E6-B25D-9F3C20E80E93}">
      <dgm:prSet custT="1"/>
      <dgm:spPr/>
      <dgm:t>
        <a:bodyPr/>
        <a:lstStyle/>
        <a:p>
          <a:pPr>
            <a:defRPr cap="all"/>
          </a:pPr>
          <a:r>
            <a:rPr lang="en-GB" sz="1800" dirty="0"/>
            <a:t>Some nutritionist jobs had the Registered Dietician added on as a requirement</a:t>
          </a:r>
          <a:endParaRPr lang="en-US" sz="1800" dirty="0"/>
        </a:p>
      </dgm:t>
    </dgm:pt>
    <dgm:pt modelId="{43976D77-1D5F-4780-B4A1-1BFA809F49DE}" type="parTrans" cxnId="{D5EAEE55-4989-4470-9272-CB16A64840AE}">
      <dgm:prSet/>
      <dgm:spPr/>
      <dgm:t>
        <a:bodyPr/>
        <a:lstStyle/>
        <a:p>
          <a:endParaRPr lang="en-US"/>
        </a:p>
      </dgm:t>
    </dgm:pt>
    <dgm:pt modelId="{E0DD52EF-EE96-4062-9D40-8A3ACE6603CF}" type="sibTrans" cxnId="{D5EAEE55-4989-4470-9272-CB16A64840AE}">
      <dgm:prSet/>
      <dgm:spPr/>
      <dgm:t>
        <a:bodyPr/>
        <a:lstStyle/>
        <a:p>
          <a:endParaRPr lang="en-US"/>
        </a:p>
      </dgm:t>
    </dgm:pt>
    <dgm:pt modelId="{5AD4056D-CE87-4788-B256-370EFEEEF4CB}">
      <dgm:prSet custT="1"/>
      <dgm:spPr/>
      <dgm:t>
        <a:bodyPr/>
        <a:lstStyle/>
        <a:p>
          <a:pPr>
            <a:defRPr cap="all"/>
          </a:pPr>
          <a:r>
            <a:rPr lang="en-GB" sz="1800" dirty="0"/>
            <a:t>Decided to investigate this thoroughly as a post graduate option</a:t>
          </a:r>
          <a:endParaRPr lang="en-US" sz="1800" dirty="0"/>
        </a:p>
      </dgm:t>
    </dgm:pt>
    <dgm:pt modelId="{85923251-605F-428E-8720-ED954190D7BD}" type="parTrans" cxnId="{27576483-DDD0-4C46-B015-6471348B34A0}">
      <dgm:prSet/>
      <dgm:spPr/>
      <dgm:t>
        <a:bodyPr/>
        <a:lstStyle/>
        <a:p>
          <a:endParaRPr lang="en-US"/>
        </a:p>
      </dgm:t>
    </dgm:pt>
    <dgm:pt modelId="{ECC94447-7BD2-4564-B59F-266641BC12B1}" type="sibTrans" cxnId="{27576483-DDD0-4C46-B015-6471348B34A0}">
      <dgm:prSet/>
      <dgm:spPr/>
      <dgm:t>
        <a:bodyPr/>
        <a:lstStyle/>
        <a:p>
          <a:endParaRPr lang="en-US"/>
        </a:p>
      </dgm:t>
    </dgm:pt>
    <dgm:pt modelId="{A07757E6-C335-4656-A79E-EB3D9E3C0DB2}" type="pres">
      <dgm:prSet presAssocID="{6ECAB351-6AA4-467B-A7C9-C407AE73BD17}" presName="root" presStyleCnt="0">
        <dgm:presLayoutVars>
          <dgm:dir/>
          <dgm:resizeHandles val="exact"/>
        </dgm:presLayoutVars>
      </dgm:prSet>
      <dgm:spPr/>
    </dgm:pt>
    <dgm:pt modelId="{1D80DA21-74EB-44AF-8995-69B525A28396}" type="pres">
      <dgm:prSet presAssocID="{DE60FB85-3D72-44AE-B136-25604E53CC34}" presName="compNode" presStyleCnt="0"/>
      <dgm:spPr/>
    </dgm:pt>
    <dgm:pt modelId="{9E58483C-4BEC-44F1-B691-65BF920E4C13}" type="pres">
      <dgm:prSet presAssocID="{DE60FB85-3D72-44AE-B136-25604E53CC34}" presName="iconBgRect" presStyleLbl="bgShp" presStyleIdx="0" presStyleCnt="4"/>
      <dgm:spPr/>
    </dgm:pt>
    <dgm:pt modelId="{FDAC5D8A-9572-43D4-8D2C-7AA7B88D84EA}" type="pres">
      <dgm:prSet presAssocID="{DE60FB85-3D72-44AE-B136-25604E53CC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85C9C328-CEB2-4EC6-ACA5-F6F006616611}" type="pres">
      <dgm:prSet presAssocID="{DE60FB85-3D72-44AE-B136-25604E53CC34}" presName="spaceRect" presStyleCnt="0"/>
      <dgm:spPr/>
    </dgm:pt>
    <dgm:pt modelId="{ADEF5324-D1CA-4BC3-BD6E-97200F41B90B}" type="pres">
      <dgm:prSet presAssocID="{DE60FB85-3D72-44AE-B136-25604E53CC34}" presName="textRect" presStyleLbl="revTx" presStyleIdx="0" presStyleCnt="4">
        <dgm:presLayoutVars>
          <dgm:chMax val="1"/>
          <dgm:chPref val="1"/>
        </dgm:presLayoutVars>
      </dgm:prSet>
      <dgm:spPr/>
    </dgm:pt>
    <dgm:pt modelId="{B14F0091-301B-4814-A751-6BC77E18ABF9}" type="pres">
      <dgm:prSet presAssocID="{3D0D7AE6-A00E-410F-A898-C74699B9AA34}" presName="sibTrans" presStyleCnt="0"/>
      <dgm:spPr/>
    </dgm:pt>
    <dgm:pt modelId="{00F3E0CB-D2BC-4D5E-AA0E-987148728D4A}" type="pres">
      <dgm:prSet presAssocID="{62ECF636-4270-42A9-BF8A-E8744997D3D6}" presName="compNode" presStyleCnt="0"/>
      <dgm:spPr/>
    </dgm:pt>
    <dgm:pt modelId="{D82D58E2-3448-4644-B09E-E3936008382E}" type="pres">
      <dgm:prSet presAssocID="{62ECF636-4270-42A9-BF8A-E8744997D3D6}" presName="iconBgRect" presStyleLbl="bgShp" presStyleIdx="1" presStyleCnt="4"/>
      <dgm:spPr/>
    </dgm:pt>
    <dgm:pt modelId="{F475CC92-0ADF-47A4-A33A-2287AB11FF3E}" type="pres">
      <dgm:prSet presAssocID="{62ECF636-4270-42A9-BF8A-E8744997D3D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F7494A60-3047-4C85-8936-470CF7907520}" type="pres">
      <dgm:prSet presAssocID="{62ECF636-4270-42A9-BF8A-E8744997D3D6}" presName="spaceRect" presStyleCnt="0"/>
      <dgm:spPr/>
    </dgm:pt>
    <dgm:pt modelId="{40AE89C2-01A1-4CB2-B9B0-3A02F611135D}" type="pres">
      <dgm:prSet presAssocID="{62ECF636-4270-42A9-BF8A-E8744997D3D6}" presName="textRect" presStyleLbl="revTx" presStyleIdx="1" presStyleCnt="4">
        <dgm:presLayoutVars>
          <dgm:chMax val="1"/>
          <dgm:chPref val="1"/>
        </dgm:presLayoutVars>
      </dgm:prSet>
      <dgm:spPr/>
    </dgm:pt>
    <dgm:pt modelId="{7C56F2F6-7545-4172-9546-F5968A037F36}" type="pres">
      <dgm:prSet presAssocID="{C40573E4-FCE3-461C-BCA8-A9ED98DB8E92}" presName="sibTrans" presStyleCnt="0"/>
      <dgm:spPr/>
    </dgm:pt>
    <dgm:pt modelId="{3C39421F-8CA8-4742-BBF7-D20A3D81638C}" type="pres">
      <dgm:prSet presAssocID="{91C04AE6-B70D-42E6-B25D-9F3C20E80E93}" presName="compNode" presStyleCnt="0"/>
      <dgm:spPr/>
    </dgm:pt>
    <dgm:pt modelId="{BC62E885-4B11-4BB0-B6BD-D523CDBBF7BF}" type="pres">
      <dgm:prSet presAssocID="{91C04AE6-B70D-42E6-B25D-9F3C20E80E93}" presName="iconBgRect" presStyleLbl="bgShp" presStyleIdx="2" presStyleCnt="4"/>
      <dgm:spPr/>
    </dgm:pt>
    <dgm:pt modelId="{D0F24DC3-1CC7-49FB-8470-1CE20CECD41E}" type="pres">
      <dgm:prSet presAssocID="{91C04AE6-B70D-42E6-B25D-9F3C20E80E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A5722E40-3BB5-433E-9C8B-305AD673074C}" type="pres">
      <dgm:prSet presAssocID="{91C04AE6-B70D-42E6-B25D-9F3C20E80E93}" presName="spaceRect" presStyleCnt="0"/>
      <dgm:spPr/>
    </dgm:pt>
    <dgm:pt modelId="{212D5090-3810-45DF-84D2-420CFB60064A}" type="pres">
      <dgm:prSet presAssocID="{91C04AE6-B70D-42E6-B25D-9F3C20E80E93}" presName="textRect" presStyleLbl="revTx" presStyleIdx="2" presStyleCnt="4">
        <dgm:presLayoutVars>
          <dgm:chMax val="1"/>
          <dgm:chPref val="1"/>
        </dgm:presLayoutVars>
      </dgm:prSet>
      <dgm:spPr/>
    </dgm:pt>
    <dgm:pt modelId="{B912A342-0BDD-4AFA-B5E4-40AB5E9B6C6B}" type="pres">
      <dgm:prSet presAssocID="{E0DD52EF-EE96-4062-9D40-8A3ACE6603CF}" presName="sibTrans" presStyleCnt="0"/>
      <dgm:spPr/>
    </dgm:pt>
    <dgm:pt modelId="{4E366D6A-5BC8-4B36-BC54-D9C18B043E69}" type="pres">
      <dgm:prSet presAssocID="{5AD4056D-CE87-4788-B256-370EFEEEF4CB}" presName="compNode" presStyleCnt="0"/>
      <dgm:spPr/>
    </dgm:pt>
    <dgm:pt modelId="{1F35DE80-AC8A-4267-95C2-684F35B4FB77}" type="pres">
      <dgm:prSet presAssocID="{5AD4056D-CE87-4788-B256-370EFEEEF4CB}" presName="iconBgRect" presStyleLbl="bgShp" presStyleIdx="3" presStyleCnt="4"/>
      <dgm:spPr/>
    </dgm:pt>
    <dgm:pt modelId="{18E927AE-CEDF-4D58-9B4A-738B0B072BB0}" type="pres">
      <dgm:prSet presAssocID="{5AD4056D-CE87-4788-B256-370EFEEEF4C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C0C12FB3-5AF3-4D52-BB6E-9500A743E92D}" type="pres">
      <dgm:prSet presAssocID="{5AD4056D-CE87-4788-B256-370EFEEEF4CB}" presName="spaceRect" presStyleCnt="0"/>
      <dgm:spPr/>
    </dgm:pt>
    <dgm:pt modelId="{01B6E9BD-A283-4090-9208-2561BF96B781}" type="pres">
      <dgm:prSet presAssocID="{5AD4056D-CE87-4788-B256-370EFEEEF4CB}" presName="textRect" presStyleLbl="revTx" presStyleIdx="3" presStyleCnt="4">
        <dgm:presLayoutVars>
          <dgm:chMax val="1"/>
          <dgm:chPref val="1"/>
        </dgm:presLayoutVars>
      </dgm:prSet>
      <dgm:spPr/>
    </dgm:pt>
  </dgm:ptLst>
  <dgm:cxnLst>
    <dgm:cxn modelId="{71C17B01-D5FC-40B8-B3B9-21010DAE10A4}" type="presOf" srcId="{DE60FB85-3D72-44AE-B136-25604E53CC34}" destId="{ADEF5324-D1CA-4BC3-BD6E-97200F41B90B}" srcOrd="0" destOrd="0" presId="urn:microsoft.com/office/officeart/2018/5/layout/IconCircleLabelList"/>
    <dgm:cxn modelId="{6811C00F-5775-49D4-8338-E37DAA2A470B}" type="presOf" srcId="{62ECF636-4270-42A9-BF8A-E8744997D3D6}" destId="{40AE89C2-01A1-4CB2-B9B0-3A02F611135D}" srcOrd="0" destOrd="0" presId="urn:microsoft.com/office/officeart/2018/5/layout/IconCircleLabelList"/>
    <dgm:cxn modelId="{DE6A0621-9C38-45D0-9D30-FB3F267AB336}" srcId="{6ECAB351-6AA4-467B-A7C9-C407AE73BD17}" destId="{DE60FB85-3D72-44AE-B136-25604E53CC34}" srcOrd="0" destOrd="0" parTransId="{AC24E718-9CD6-41BD-8234-06AD78C901B4}" sibTransId="{3D0D7AE6-A00E-410F-A898-C74699B9AA34}"/>
    <dgm:cxn modelId="{07C37E37-E2E9-4C66-9534-38FEF0EDFEAE}" type="presOf" srcId="{5AD4056D-CE87-4788-B256-370EFEEEF4CB}" destId="{01B6E9BD-A283-4090-9208-2561BF96B781}" srcOrd="0" destOrd="0" presId="urn:microsoft.com/office/officeart/2018/5/layout/IconCircleLabelList"/>
    <dgm:cxn modelId="{5E256267-AFA4-472D-9906-09542FC1BBA0}" type="presOf" srcId="{6ECAB351-6AA4-467B-A7C9-C407AE73BD17}" destId="{A07757E6-C335-4656-A79E-EB3D9E3C0DB2}" srcOrd="0" destOrd="0" presId="urn:microsoft.com/office/officeart/2018/5/layout/IconCircleLabelList"/>
    <dgm:cxn modelId="{26EBCD54-0D93-495C-9A90-23436FE93489}" type="presOf" srcId="{91C04AE6-B70D-42E6-B25D-9F3C20E80E93}" destId="{212D5090-3810-45DF-84D2-420CFB60064A}" srcOrd="0" destOrd="0" presId="urn:microsoft.com/office/officeart/2018/5/layout/IconCircleLabelList"/>
    <dgm:cxn modelId="{D5EAEE55-4989-4470-9272-CB16A64840AE}" srcId="{6ECAB351-6AA4-467B-A7C9-C407AE73BD17}" destId="{91C04AE6-B70D-42E6-B25D-9F3C20E80E93}" srcOrd="2" destOrd="0" parTransId="{43976D77-1D5F-4780-B4A1-1BFA809F49DE}" sibTransId="{E0DD52EF-EE96-4062-9D40-8A3ACE6603CF}"/>
    <dgm:cxn modelId="{53FE2981-AC4E-4349-8F3A-700E812BDB98}" srcId="{6ECAB351-6AA4-467B-A7C9-C407AE73BD17}" destId="{62ECF636-4270-42A9-BF8A-E8744997D3D6}" srcOrd="1" destOrd="0" parTransId="{304D35B0-5C67-4ED6-B162-2DB326595412}" sibTransId="{C40573E4-FCE3-461C-BCA8-A9ED98DB8E92}"/>
    <dgm:cxn modelId="{27576483-DDD0-4C46-B015-6471348B34A0}" srcId="{6ECAB351-6AA4-467B-A7C9-C407AE73BD17}" destId="{5AD4056D-CE87-4788-B256-370EFEEEF4CB}" srcOrd="3" destOrd="0" parTransId="{85923251-605F-428E-8720-ED954190D7BD}" sibTransId="{ECC94447-7BD2-4564-B59F-266641BC12B1}"/>
    <dgm:cxn modelId="{DD3EED29-F3DA-49C3-A8F1-B587F8AA0642}" type="presParOf" srcId="{A07757E6-C335-4656-A79E-EB3D9E3C0DB2}" destId="{1D80DA21-74EB-44AF-8995-69B525A28396}" srcOrd="0" destOrd="0" presId="urn:microsoft.com/office/officeart/2018/5/layout/IconCircleLabelList"/>
    <dgm:cxn modelId="{BFB0EDA4-B1DF-467E-8AD7-3B1E132232B4}" type="presParOf" srcId="{1D80DA21-74EB-44AF-8995-69B525A28396}" destId="{9E58483C-4BEC-44F1-B691-65BF920E4C13}" srcOrd="0" destOrd="0" presId="urn:microsoft.com/office/officeart/2018/5/layout/IconCircleLabelList"/>
    <dgm:cxn modelId="{0B98CC80-767C-4F8C-9C2E-A973CAA0235D}" type="presParOf" srcId="{1D80DA21-74EB-44AF-8995-69B525A28396}" destId="{FDAC5D8A-9572-43D4-8D2C-7AA7B88D84EA}" srcOrd="1" destOrd="0" presId="urn:microsoft.com/office/officeart/2018/5/layout/IconCircleLabelList"/>
    <dgm:cxn modelId="{632BE618-489E-42D8-B412-430F51E123CE}" type="presParOf" srcId="{1D80DA21-74EB-44AF-8995-69B525A28396}" destId="{85C9C328-CEB2-4EC6-ACA5-F6F006616611}" srcOrd="2" destOrd="0" presId="urn:microsoft.com/office/officeart/2018/5/layout/IconCircleLabelList"/>
    <dgm:cxn modelId="{D8F2EF3A-E1DC-4557-A538-8043DBCAC2C8}" type="presParOf" srcId="{1D80DA21-74EB-44AF-8995-69B525A28396}" destId="{ADEF5324-D1CA-4BC3-BD6E-97200F41B90B}" srcOrd="3" destOrd="0" presId="urn:microsoft.com/office/officeart/2018/5/layout/IconCircleLabelList"/>
    <dgm:cxn modelId="{9E97DA3F-6C1E-48ED-B711-8251427AF5F4}" type="presParOf" srcId="{A07757E6-C335-4656-A79E-EB3D9E3C0DB2}" destId="{B14F0091-301B-4814-A751-6BC77E18ABF9}" srcOrd="1" destOrd="0" presId="urn:microsoft.com/office/officeart/2018/5/layout/IconCircleLabelList"/>
    <dgm:cxn modelId="{4CA2E210-D7B3-4CEC-AE59-87DA6AF786A5}" type="presParOf" srcId="{A07757E6-C335-4656-A79E-EB3D9E3C0DB2}" destId="{00F3E0CB-D2BC-4D5E-AA0E-987148728D4A}" srcOrd="2" destOrd="0" presId="urn:microsoft.com/office/officeart/2018/5/layout/IconCircleLabelList"/>
    <dgm:cxn modelId="{6A8CFAD0-9C6E-4A62-9BED-22A075A93362}" type="presParOf" srcId="{00F3E0CB-D2BC-4D5E-AA0E-987148728D4A}" destId="{D82D58E2-3448-4644-B09E-E3936008382E}" srcOrd="0" destOrd="0" presId="urn:microsoft.com/office/officeart/2018/5/layout/IconCircleLabelList"/>
    <dgm:cxn modelId="{395D4361-2BCE-4709-870D-91FE0EEDEC26}" type="presParOf" srcId="{00F3E0CB-D2BC-4D5E-AA0E-987148728D4A}" destId="{F475CC92-0ADF-47A4-A33A-2287AB11FF3E}" srcOrd="1" destOrd="0" presId="urn:microsoft.com/office/officeart/2018/5/layout/IconCircleLabelList"/>
    <dgm:cxn modelId="{50EB501F-52DE-4993-B72D-30D25D4A544B}" type="presParOf" srcId="{00F3E0CB-D2BC-4D5E-AA0E-987148728D4A}" destId="{F7494A60-3047-4C85-8936-470CF7907520}" srcOrd="2" destOrd="0" presId="urn:microsoft.com/office/officeart/2018/5/layout/IconCircleLabelList"/>
    <dgm:cxn modelId="{FAA9C8B6-F1AF-4947-87FA-5894CD4EDE49}" type="presParOf" srcId="{00F3E0CB-D2BC-4D5E-AA0E-987148728D4A}" destId="{40AE89C2-01A1-4CB2-B9B0-3A02F611135D}" srcOrd="3" destOrd="0" presId="urn:microsoft.com/office/officeart/2018/5/layout/IconCircleLabelList"/>
    <dgm:cxn modelId="{1B40F11B-220C-4DD2-9903-8057D710DFBF}" type="presParOf" srcId="{A07757E6-C335-4656-A79E-EB3D9E3C0DB2}" destId="{7C56F2F6-7545-4172-9546-F5968A037F36}" srcOrd="3" destOrd="0" presId="urn:microsoft.com/office/officeart/2018/5/layout/IconCircleLabelList"/>
    <dgm:cxn modelId="{F5D216D3-CEF8-420B-909B-AE358565D602}" type="presParOf" srcId="{A07757E6-C335-4656-A79E-EB3D9E3C0DB2}" destId="{3C39421F-8CA8-4742-BBF7-D20A3D81638C}" srcOrd="4" destOrd="0" presId="urn:microsoft.com/office/officeart/2018/5/layout/IconCircleLabelList"/>
    <dgm:cxn modelId="{99922D99-70AA-4861-A7B6-07C77A238D7C}" type="presParOf" srcId="{3C39421F-8CA8-4742-BBF7-D20A3D81638C}" destId="{BC62E885-4B11-4BB0-B6BD-D523CDBBF7BF}" srcOrd="0" destOrd="0" presId="urn:microsoft.com/office/officeart/2018/5/layout/IconCircleLabelList"/>
    <dgm:cxn modelId="{6C451FF9-1FAA-4075-9CCF-D12340871CA7}" type="presParOf" srcId="{3C39421F-8CA8-4742-BBF7-D20A3D81638C}" destId="{D0F24DC3-1CC7-49FB-8470-1CE20CECD41E}" srcOrd="1" destOrd="0" presId="urn:microsoft.com/office/officeart/2018/5/layout/IconCircleLabelList"/>
    <dgm:cxn modelId="{6126FA6A-2A65-48CB-BE8D-CB55BE2B84BF}" type="presParOf" srcId="{3C39421F-8CA8-4742-BBF7-D20A3D81638C}" destId="{A5722E40-3BB5-433E-9C8B-305AD673074C}" srcOrd="2" destOrd="0" presId="urn:microsoft.com/office/officeart/2018/5/layout/IconCircleLabelList"/>
    <dgm:cxn modelId="{A03682FC-DAE1-46F8-BDF4-64F68A03804C}" type="presParOf" srcId="{3C39421F-8CA8-4742-BBF7-D20A3D81638C}" destId="{212D5090-3810-45DF-84D2-420CFB60064A}" srcOrd="3" destOrd="0" presId="urn:microsoft.com/office/officeart/2018/5/layout/IconCircleLabelList"/>
    <dgm:cxn modelId="{8BF21F2C-897C-4B35-A631-5DDC46DEAED6}" type="presParOf" srcId="{A07757E6-C335-4656-A79E-EB3D9E3C0DB2}" destId="{B912A342-0BDD-4AFA-B5E4-40AB5E9B6C6B}" srcOrd="5" destOrd="0" presId="urn:microsoft.com/office/officeart/2018/5/layout/IconCircleLabelList"/>
    <dgm:cxn modelId="{304342A8-2FDF-44A3-82D1-0ADDE641B493}" type="presParOf" srcId="{A07757E6-C335-4656-A79E-EB3D9E3C0DB2}" destId="{4E366D6A-5BC8-4B36-BC54-D9C18B043E69}" srcOrd="6" destOrd="0" presId="urn:microsoft.com/office/officeart/2018/5/layout/IconCircleLabelList"/>
    <dgm:cxn modelId="{B96972EB-9329-4F20-A771-8D7E7FEFDC2C}" type="presParOf" srcId="{4E366D6A-5BC8-4B36-BC54-D9C18B043E69}" destId="{1F35DE80-AC8A-4267-95C2-684F35B4FB77}" srcOrd="0" destOrd="0" presId="urn:microsoft.com/office/officeart/2018/5/layout/IconCircleLabelList"/>
    <dgm:cxn modelId="{FF9EEEB0-4238-4FA7-9C14-612253DE9CA0}" type="presParOf" srcId="{4E366D6A-5BC8-4B36-BC54-D9C18B043E69}" destId="{18E927AE-CEDF-4D58-9B4A-738B0B072BB0}" srcOrd="1" destOrd="0" presId="urn:microsoft.com/office/officeart/2018/5/layout/IconCircleLabelList"/>
    <dgm:cxn modelId="{B9FD88E3-8EE0-49CC-B408-8295FA98398A}" type="presParOf" srcId="{4E366D6A-5BC8-4B36-BC54-D9C18B043E69}" destId="{C0C12FB3-5AF3-4D52-BB6E-9500A743E92D}" srcOrd="2" destOrd="0" presId="urn:microsoft.com/office/officeart/2018/5/layout/IconCircleLabelList"/>
    <dgm:cxn modelId="{CD8CE454-9DD1-4823-ABB9-E673BD10F994}" type="presParOf" srcId="{4E366D6A-5BC8-4B36-BC54-D9C18B043E69}" destId="{01B6E9BD-A283-4090-9208-2561BF96B78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329DFF-5274-43B9-AFA8-B417A8C16640}"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F98C67F8-BE89-4D5C-B712-61FCFFFF5B71}">
      <dgm:prSet custT="1"/>
      <dgm:spPr/>
      <dgm:t>
        <a:bodyPr/>
        <a:lstStyle/>
        <a:p>
          <a:r>
            <a:rPr lang="en-GB" sz="1800" b="1" i="1" dirty="0"/>
            <a:t>What is a registered dietician and what is their role?</a:t>
          </a:r>
          <a:endParaRPr lang="en-US" sz="1800" dirty="0"/>
        </a:p>
      </dgm:t>
    </dgm:pt>
    <dgm:pt modelId="{A9117A6C-52C1-427C-BA80-AC6D79488BED}" type="parTrans" cxnId="{3B15751E-3872-40F6-A0CE-AFF893236B6D}">
      <dgm:prSet/>
      <dgm:spPr/>
      <dgm:t>
        <a:bodyPr/>
        <a:lstStyle/>
        <a:p>
          <a:endParaRPr lang="en-US"/>
        </a:p>
      </dgm:t>
    </dgm:pt>
    <dgm:pt modelId="{DBB2C664-0474-4064-BCAB-A0B75C114377}" type="sibTrans" cxnId="{3B15751E-3872-40F6-A0CE-AFF893236B6D}">
      <dgm:prSet/>
      <dgm:spPr/>
      <dgm:t>
        <a:bodyPr/>
        <a:lstStyle/>
        <a:p>
          <a:endParaRPr lang="en-US"/>
        </a:p>
      </dgm:t>
    </dgm:pt>
    <dgm:pt modelId="{EF9F7A66-6400-48EA-807B-A0EE1736A936}">
      <dgm:prSet custT="1"/>
      <dgm:spPr/>
      <dgm:t>
        <a:bodyPr/>
        <a:lstStyle/>
        <a:p>
          <a:r>
            <a:rPr lang="en-GB" sz="1600" dirty="0"/>
            <a:t>A registered dietician is qualified to assess individuals to diagnose and treat dietary/nutritional problems</a:t>
          </a:r>
          <a:r>
            <a:rPr lang="en-GB" sz="1400" dirty="0"/>
            <a:t>.</a:t>
          </a:r>
          <a:endParaRPr lang="en-US" sz="1400" dirty="0"/>
        </a:p>
      </dgm:t>
    </dgm:pt>
    <dgm:pt modelId="{EB478E5F-BB0C-48C8-A1BA-B8CF944E7E52}" type="parTrans" cxnId="{2EAB760C-3228-4D4F-A515-E7855A9544B2}">
      <dgm:prSet/>
      <dgm:spPr/>
      <dgm:t>
        <a:bodyPr/>
        <a:lstStyle/>
        <a:p>
          <a:endParaRPr lang="en-US"/>
        </a:p>
      </dgm:t>
    </dgm:pt>
    <dgm:pt modelId="{C271B5AF-1CA2-4923-B068-46879A48DB4E}" type="sibTrans" cxnId="{2EAB760C-3228-4D4F-A515-E7855A9544B2}">
      <dgm:prSet/>
      <dgm:spPr/>
      <dgm:t>
        <a:bodyPr/>
        <a:lstStyle/>
        <a:p>
          <a:endParaRPr lang="en-US"/>
        </a:p>
      </dgm:t>
    </dgm:pt>
    <dgm:pt modelId="{CAC4D692-74C1-4C18-B567-617AD4CADCED}">
      <dgm:prSet custT="1"/>
      <dgm:spPr/>
      <dgm:t>
        <a:bodyPr/>
        <a:lstStyle/>
        <a:p>
          <a:r>
            <a:rPr lang="en-GB" sz="1800" dirty="0"/>
            <a:t>Dieticians also translate current research into advice at a public health level</a:t>
          </a:r>
          <a:r>
            <a:rPr lang="en-GB" sz="1500" dirty="0"/>
            <a:t>.</a:t>
          </a:r>
          <a:endParaRPr lang="en-US" sz="1500" dirty="0"/>
        </a:p>
      </dgm:t>
    </dgm:pt>
    <dgm:pt modelId="{F717B7A8-ABF0-4695-9543-76189BACBFCC}" type="parTrans" cxnId="{C5005534-93BC-40CE-9EB4-D5666350E2AE}">
      <dgm:prSet/>
      <dgm:spPr/>
      <dgm:t>
        <a:bodyPr/>
        <a:lstStyle/>
        <a:p>
          <a:endParaRPr lang="en-US"/>
        </a:p>
      </dgm:t>
    </dgm:pt>
    <dgm:pt modelId="{A8AF276F-BDF6-4A74-BF35-B042E8A89E6B}" type="sibTrans" cxnId="{C5005534-93BC-40CE-9EB4-D5666350E2AE}">
      <dgm:prSet/>
      <dgm:spPr/>
      <dgm:t>
        <a:bodyPr/>
        <a:lstStyle/>
        <a:p>
          <a:endParaRPr lang="en-US"/>
        </a:p>
      </dgm:t>
    </dgm:pt>
    <dgm:pt modelId="{35EBA40A-0BA5-4BFD-9B44-36B493A27CFB}">
      <dgm:prSet custT="1"/>
      <dgm:spPr/>
      <dgm:t>
        <a:bodyPr/>
        <a:lstStyle/>
        <a:p>
          <a:r>
            <a:rPr lang="en-GB" sz="1600" dirty="0"/>
            <a:t>Their role is often within the National Health Service, working with healthy and sick people within a hospital setting.</a:t>
          </a:r>
          <a:endParaRPr lang="en-US" sz="1600" dirty="0"/>
        </a:p>
      </dgm:t>
    </dgm:pt>
    <dgm:pt modelId="{C4910580-CBAD-4264-8B79-6D5DA38B2E77}" type="parTrans" cxnId="{FAB5DA52-424F-4844-9484-269FA7453517}">
      <dgm:prSet/>
      <dgm:spPr/>
      <dgm:t>
        <a:bodyPr/>
        <a:lstStyle/>
        <a:p>
          <a:endParaRPr lang="en-US"/>
        </a:p>
      </dgm:t>
    </dgm:pt>
    <dgm:pt modelId="{B2920879-AC6D-448D-8E8F-970655D4797F}" type="sibTrans" cxnId="{FAB5DA52-424F-4844-9484-269FA7453517}">
      <dgm:prSet/>
      <dgm:spPr/>
      <dgm:t>
        <a:bodyPr/>
        <a:lstStyle/>
        <a:p>
          <a:endParaRPr lang="en-US"/>
        </a:p>
      </dgm:t>
    </dgm:pt>
    <dgm:pt modelId="{9B1F6B33-1720-412A-B8BD-4167D875FD5F}">
      <dgm:prSet custT="1"/>
      <dgm:spPr/>
      <dgm:t>
        <a:bodyPr/>
        <a:lstStyle/>
        <a:p>
          <a:r>
            <a:rPr lang="en-GB" sz="1600" dirty="0"/>
            <a:t>Work within private clinics is also an option as is work within the media, catering, education and the food industry</a:t>
          </a:r>
          <a:r>
            <a:rPr lang="en-GB" sz="1500" dirty="0"/>
            <a:t>.</a:t>
          </a:r>
          <a:endParaRPr lang="en-US" sz="1500" dirty="0"/>
        </a:p>
      </dgm:t>
    </dgm:pt>
    <dgm:pt modelId="{BDA5254D-C206-4AAC-9BB3-0E1B1826F838}" type="parTrans" cxnId="{C1D1214B-2794-489A-86B3-A3A5DE72FFC5}">
      <dgm:prSet/>
      <dgm:spPr/>
      <dgm:t>
        <a:bodyPr/>
        <a:lstStyle/>
        <a:p>
          <a:endParaRPr lang="en-US"/>
        </a:p>
      </dgm:t>
    </dgm:pt>
    <dgm:pt modelId="{5E86E4F3-D67A-4684-8436-CF914511DAD5}" type="sibTrans" cxnId="{C1D1214B-2794-489A-86B3-A3A5DE72FFC5}">
      <dgm:prSet/>
      <dgm:spPr/>
      <dgm:t>
        <a:bodyPr/>
        <a:lstStyle/>
        <a:p>
          <a:endParaRPr lang="en-US"/>
        </a:p>
      </dgm:t>
    </dgm:pt>
    <dgm:pt modelId="{7B365F3D-A0B4-455D-9215-855FB270FF1A}">
      <dgm:prSet/>
      <dgm:spPr/>
      <dgm:t>
        <a:bodyPr/>
        <a:lstStyle/>
        <a:p>
          <a:r>
            <a:rPr lang="en-GB" i="1" dirty="0"/>
            <a:t>For this task  work within the NHS hospital setting has been considered</a:t>
          </a:r>
          <a:endParaRPr lang="en-US" dirty="0"/>
        </a:p>
      </dgm:t>
    </dgm:pt>
    <dgm:pt modelId="{AB373294-DECF-47B3-B866-01417AA8776F}" type="parTrans" cxnId="{848D5D99-DF28-4EC8-B7BC-4E6C209E0B39}">
      <dgm:prSet/>
      <dgm:spPr/>
      <dgm:t>
        <a:bodyPr/>
        <a:lstStyle/>
        <a:p>
          <a:endParaRPr lang="en-US"/>
        </a:p>
      </dgm:t>
    </dgm:pt>
    <dgm:pt modelId="{276F7755-3E97-4778-9809-6940D3915EB8}" type="sibTrans" cxnId="{848D5D99-DF28-4EC8-B7BC-4E6C209E0B39}">
      <dgm:prSet/>
      <dgm:spPr/>
      <dgm:t>
        <a:bodyPr/>
        <a:lstStyle/>
        <a:p>
          <a:endParaRPr lang="en-US"/>
        </a:p>
      </dgm:t>
    </dgm:pt>
    <dgm:pt modelId="{40212E07-6987-42E7-BBD9-014731C32838}" type="pres">
      <dgm:prSet presAssocID="{DE329DFF-5274-43B9-AFA8-B417A8C16640}" presName="Name0" presStyleCnt="0">
        <dgm:presLayoutVars>
          <dgm:dir/>
          <dgm:resizeHandles val="exact"/>
        </dgm:presLayoutVars>
      </dgm:prSet>
      <dgm:spPr/>
    </dgm:pt>
    <dgm:pt modelId="{67CFFE98-FE31-4DA7-B173-3F1F4B6A5D9A}" type="pres">
      <dgm:prSet presAssocID="{F98C67F8-BE89-4D5C-B712-61FCFFFF5B71}" presName="node" presStyleLbl="node1" presStyleIdx="0" presStyleCnt="6">
        <dgm:presLayoutVars>
          <dgm:bulletEnabled val="1"/>
        </dgm:presLayoutVars>
      </dgm:prSet>
      <dgm:spPr/>
    </dgm:pt>
    <dgm:pt modelId="{87C6E391-5956-42D4-940A-67766A97D1B5}" type="pres">
      <dgm:prSet presAssocID="{DBB2C664-0474-4064-BCAB-A0B75C114377}" presName="sibTrans" presStyleLbl="sibTrans1D1" presStyleIdx="0" presStyleCnt="5"/>
      <dgm:spPr/>
    </dgm:pt>
    <dgm:pt modelId="{4A1D216D-2657-4E7D-BF4D-91B0D78C87BE}" type="pres">
      <dgm:prSet presAssocID="{DBB2C664-0474-4064-BCAB-A0B75C114377}" presName="connectorText" presStyleLbl="sibTrans1D1" presStyleIdx="0" presStyleCnt="5"/>
      <dgm:spPr/>
    </dgm:pt>
    <dgm:pt modelId="{2C2F46AB-2E3A-429B-96E4-CDC65779DD0C}" type="pres">
      <dgm:prSet presAssocID="{EF9F7A66-6400-48EA-807B-A0EE1736A936}" presName="node" presStyleLbl="node1" presStyleIdx="1" presStyleCnt="6">
        <dgm:presLayoutVars>
          <dgm:bulletEnabled val="1"/>
        </dgm:presLayoutVars>
      </dgm:prSet>
      <dgm:spPr/>
    </dgm:pt>
    <dgm:pt modelId="{F1A29322-0758-42F4-8E45-A909B3E904DE}" type="pres">
      <dgm:prSet presAssocID="{C271B5AF-1CA2-4923-B068-46879A48DB4E}" presName="sibTrans" presStyleLbl="sibTrans1D1" presStyleIdx="1" presStyleCnt="5"/>
      <dgm:spPr/>
    </dgm:pt>
    <dgm:pt modelId="{F13A8642-18EC-4E60-B292-E37568F664F0}" type="pres">
      <dgm:prSet presAssocID="{C271B5AF-1CA2-4923-B068-46879A48DB4E}" presName="connectorText" presStyleLbl="sibTrans1D1" presStyleIdx="1" presStyleCnt="5"/>
      <dgm:spPr/>
    </dgm:pt>
    <dgm:pt modelId="{1F257139-660E-49D6-8DEA-4AA0690DE1E5}" type="pres">
      <dgm:prSet presAssocID="{CAC4D692-74C1-4C18-B567-617AD4CADCED}" presName="node" presStyleLbl="node1" presStyleIdx="2" presStyleCnt="6">
        <dgm:presLayoutVars>
          <dgm:bulletEnabled val="1"/>
        </dgm:presLayoutVars>
      </dgm:prSet>
      <dgm:spPr/>
    </dgm:pt>
    <dgm:pt modelId="{09392380-F8C9-47A2-A193-FA6145446017}" type="pres">
      <dgm:prSet presAssocID="{A8AF276F-BDF6-4A74-BF35-B042E8A89E6B}" presName="sibTrans" presStyleLbl="sibTrans1D1" presStyleIdx="2" presStyleCnt="5"/>
      <dgm:spPr/>
    </dgm:pt>
    <dgm:pt modelId="{22205911-7AEF-4E71-9913-1A6720AE38C4}" type="pres">
      <dgm:prSet presAssocID="{A8AF276F-BDF6-4A74-BF35-B042E8A89E6B}" presName="connectorText" presStyleLbl="sibTrans1D1" presStyleIdx="2" presStyleCnt="5"/>
      <dgm:spPr/>
    </dgm:pt>
    <dgm:pt modelId="{BC1C75FF-A833-4B2B-B085-38AAE56F6500}" type="pres">
      <dgm:prSet presAssocID="{35EBA40A-0BA5-4BFD-9B44-36B493A27CFB}" presName="node" presStyleLbl="node1" presStyleIdx="3" presStyleCnt="6">
        <dgm:presLayoutVars>
          <dgm:bulletEnabled val="1"/>
        </dgm:presLayoutVars>
      </dgm:prSet>
      <dgm:spPr/>
    </dgm:pt>
    <dgm:pt modelId="{E4BF260F-B1D1-4D30-B0C8-90870F31BA93}" type="pres">
      <dgm:prSet presAssocID="{B2920879-AC6D-448D-8E8F-970655D4797F}" presName="sibTrans" presStyleLbl="sibTrans1D1" presStyleIdx="3" presStyleCnt="5"/>
      <dgm:spPr/>
    </dgm:pt>
    <dgm:pt modelId="{E9D551EF-BC7D-4380-8E03-C12041933096}" type="pres">
      <dgm:prSet presAssocID="{B2920879-AC6D-448D-8E8F-970655D4797F}" presName="connectorText" presStyleLbl="sibTrans1D1" presStyleIdx="3" presStyleCnt="5"/>
      <dgm:spPr/>
    </dgm:pt>
    <dgm:pt modelId="{F16375E6-5142-4281-AAB1-6A57061EC266}" type="pres">
      <dgm:prSet presAssocID="{9B1F6B33-1720-412A-B8BD-4167D875FD5F}" presName="node" presStyleLbl="node1" presStyleIdx="4" presStyleCnt="6">
        <dgm:presLayoutVars>
          <dgm:bulletEnabled val="1"/>
        </dgm:presLayoutVars>
      </dgm:prSet>
      <dgm:spPr/>
    </dgm:pt>
    <dgm:pt modelId="{5D442D41-06D1-4750-9F27-79CEEA8C3A7A}" type="pres">
      <dgm:prSet presAssocID="{5E86E4F3-D67A-4684-8436-CF914511DAD5}" presName="sibTrans" presStyleLbl="sibTrans1D1" presStyleIdx="4" presStyleCnt="5"/>
      <dgm:spPr/>
    </dgm:pt>
    <dgm:pt modelId="{5FAA23F3-1E6A-4700-B1B4-9F39BEB5A88D}" type="pres">
      <dgm:prSet presAssocID="{5E86E4F3-D67A-4684-8436-CF914511DAD5}" presName="connectorText" presStyleLbl="sibTrans1D1" presStyleIdx="4" presStyleCnt="5"/>
      <dgm:spPr/>
    </dgm:pt>
    <dgm:pt modelId="{2CE11073-6615-4000-BCD9-033FF7246B18}" type="pres">
      <dgm:prSet presAssocID="{7B365F3D-A0B4-455D-9215-855FB270FF1A}" presName="node" presStyleLbl="node1" presStyleIdx="5" presStyleCnt="6">
        <dgm:presLayoutVars>
          <dgm:bulletEnabled val="1"/>
        </dgm:presLayoutVars>
      </dgm:prSet>
      <dgm:spPr/>
    </dgm:pt>
  </dgm:ptLst>
  <dgm:cxnLst>
    <dgm:cxn modelId="{2EAB760C-3228-4D4F-A515-E7855A9544B2}" srcId="{DE329DFF-5274-43B9-AFA8-B417A8C16640}" destId="{EF9F7A66-6400-48EA-807B-A0EE1736A936}" srcOrd="1" destOrd="0" parTransId="{EB478E5F-BB0C-48C8-A1BA-B8CF944E7E52}" sibTransId="{C271B5AF-1CA2-4923-B068-46879A48DB4E}"/>
    <dgm:cxn modelId="{9E125011-8A9A-487D-BD16-B9FDDEC9EEDB}" type="presOf" srcId="{DBB2C664-0474-4064-BCAB-A0B75C114377}" destId="{4A1D216D-2657-4E7D-BF4D-91B0D78C87BE}" srcOrd="1" destOrd="0" presId="urn:microsoft.com/office/officeart/2016/7/layout/RepeatingBendingProcessNew"/>
    <dgm:cxn modelId="{3B15751E-3872-40F6-A0CE-AFF893236B6D}" srcId="{DE329DFF-5274-43B9-AFA8-B417A8C16640}" destId="{F98C67F8-BE89-4D5C-B712-61FCFFFF5B71}" srcOrd="0" destOrd="0" parTransId="{A9117A6C-52C1-427C-BA80-AC6D79488BED}" sibTransId="{DBB2C664-0474-4064-BCAB-A0B75C114377}"/>
    <dgm:cxn modelId="{34A1581E-022E-4B89-93D9-08AB8FBA50D3}" type="presOf" srcId="{B2920879-AC6D-448D-8E8F-970655D4797F}" destId="{E9D551EF-BC7D-4380-8E03-C12041933096}" srcOrd="1" destOrd="0" presId="urn:microsoft.com/office/officeart/2016/7/layout/RepeatingBendingProcessNew"/>
    <dgm:cxn modelId="{B7BC4530-CFEE-4010-8859-3E521EE26825}" type="presOf" srcId="{CAC4D692-74C1-4C18-B567-617AD4CADCED}" destId="{1F257139-660E-49D6-8DEA-4AA0690DE1E5}" srcOrd="0" destOrd="0" presId="urn:microsoft.com/office/officeart/2016/7/layout/RepeatingBendingProcessNew"/>
    <dgm:cxn modelId="{C5005534-93BC-40CE-9EB4-D5666350E2AE}" srcId="{DE329DFF-5274-43B9-AFA8-B417A8C16640}" destId="{CAC4D692-74C1-4C18-B567-617AD4CADCED}" srcOrd="2" destOrd="0" parTransId="{F717B7A8-ABF0-4695-9543-76189BACBFCC}" sibTransId="{A8AF276F-BDF6-4A74-BF35-B042E8A89E6B}"/>
    <dgm:cxn modelId="{73B4175E-4525-42CD-AD94-0C48320C7AB5}" type="presOf" srcId="{9B1F6B33-1720-412A-B8BD-4167D875FD5F}" destId="{F16375E6-5142-4281-AAB1-6A57061EC266}" srcOrd="0" destOrd="0" presId="urn:microsoft.com/office/officeart/2016/7/layout/RepeatingBendingProcessNew"/>
    <dgm:cxn modelId="{F0509945-6D83-4589-973B-F907BCD6F1B6}" type="presOf" srcId="{EF9F7A66-6400-48EA-807B-A0EE1736A936}" destId="{2C2F46AB-2E3A-429B-96E4-CDC65779DD0C}" srcOrd="0" destOrd="0" presId="urn:microsoft.com/office/officeart/2016/7/layout/RepeatingBendingProcessNew"/>
    <dgm:cxn modelId="{C1D1214B-2794-489A-86B3-A3A5DE72FFC5}" srcId="{DE329DFF-5274-43B9-AFA8-B417A8C16640}" destId="{9B1F6B33-1720-412A-B8BD-4167D875FD5F}" srcOrd="4" destOrd="0" parTransId="{BDA5254D-C206-4AAC-9BB3-0E1B1826F838}" sibTransId="{5E86E4F3-D67A-4684-8436-CF914511DAD5}"/>
    <dgm:cxn modelId="{FAB5DA52-424F-4844-9484-269FA7453517}" srcId="{DE329DFF-5274-43B9-AFA8-B417A8C16640}" destId="{35EBA40A-0BA5-4BFD-9B44-36B493A27CFB}" srcOrd="3" destOrd="0" parTransId="{C4910580-CBAD-4264-8B79-6D5DA38B2E77}" sibTransId="{B2920879-AC6D-448D-8E8F-970655D4797F}"/>
    <dgm:cxn modelId="{91D8215A-589D-40BA-91B1-DA9F4929210E}" type="presOf" srcId="{5E86E4F3-D67A-4684-8436-CF914511DAD5}" destId="{5D442D41-06D1-4750-9F27-79CEEA8C3A7A}" srcOrd="0" destOrd="0" presId="urn:microsoft.com/office/officeart/2016/7/layout/RepeatingBendingProcessNew"/>
    <dgm:cxn modelId="{858D9B7E-AF53-42C8-8B82-CE30EB0D48F8}" type="presOf" srcId="{C271B5AF-1CA2-4923-B068-46879A48DB4E}" destId="{F1A29322-0758-42F4-8E45-A909B3E904DE}" srcOrd="0" destOrd="0" presId="urn:microsoft.com/office/officeart/2016/7/layout/RepeatingBendingProcessNew"/>
    <dgm:cxn modelId="{42998B86-1EB5-45B9-B176-9997C7D84ACE}" type="presOf" srcId="{DE329DFF-5274-43B9-AFA8-B417A8C16640}" destId="{40212E07-6987-42E7-BBD9-014731C32838}" srcOrd="0" destOrd="0" presId="urn:microsoft.com/office/officeart/2016/7/layout/RepeatingBendingProcessNew"/>
    <dgm:cxn modelId="{848D5D99-DF28-4EC8-B7BC-4E6C209E0B39}" srcId="{DE329DFF-5274-43B9-AFA8-B417A8C16640}" destId="{7B365F3D-A0B4-455D-9215-855FB270FF1A}" srcOrd="5" destOrd="0" parTransId="{AB373294-DECF-47B3-B866-01417AA8776F}" sibTransId="{276F7755-3E97-4778-9809-6940D3915EB8}"/>
    <dgm:cxn modelId="{6B31389F-8815-49B9-B47D-778D2EE1E60C}" type="presOf" srcId="{F98C67F8-BE89-4D5C-B712-61FCFFFF5B71}" destId="{67CFFE98-FE31-4DA7-B173-3F1F4B6A5D9A}" srcOrd="0" destOrd="0" presId="urn:microsoft.com/office/officeart/2016/7/layout/RepeatingBendingProcessNew"/>
    <dgm:cxn modelId="{CDB78FA5-4B89-491C-9102-704E6888674B}" type="presOf" srcId="{DBB2C664-0474-4064-BCAB-A0B75C114377}" destId="{87C6E391-5956-42D4-940A-67766A97D1B5}" srcOrd="0" destOrd="0" presId="urn:microsoft.com/office/officeart/2016/7/layout/RepeatingBendingProcessNew"/>
    <dgm:cxn modelId="{D75373A9-9DE2-4D22-8EF4-3D24F516ACD5}" type="presOf" srcId="{A8AF276F-BDF6-4A74-BF35-B042E8A89E6B}" destId="{22205911-7AEF-4E71-9913-1A6720AE38C4}" srcOrd="1" destOrd="0" presId="urn:microsoft.com/office/officeart/2016/7/layout/RepeatingBendingProcessNew"/>
    <dgm:cxn modelId="{C0AE43C1-6F13-4113-B4D9-41C6D9DD4447}" type="presOf" srcId="{B2920879-AC6D-448D-8E8F-970655D4797F}" destId="{E4BF260F-B1D1-4D30-B0C8-90870F31BA93}" srcOrd="0" destOrd="0" presId="urn:microsoft.com/office/officeart/2016/7/layout/RepeatingBendingProcessNew"/>
    <dgm:cxn modelId="{496A6ADD-78A7-4BFB-A6C9-41ECD0A124AF}" type="presOf" srcId="{5E86E4F3-D67A-4684-8436-CF914511DAD5}" destId="{5FAA23F3-1E6A-4700-B1B4-9F39BEB5A88D}" srcOrd="1" destOrd="0" presId="urn:microsoft.com/office/officeart/2016/7/layout/RepeatingBendingProcessNew"/>
    <dgm:cxn modelId="{C37DBEE3-E7B1-4F33-AC85-CAB1053FA1D9}" type="presOf" srcId="{7B365F3D-A0B4-455D-9215-855FB270FF1A}" destId="{2CE11073-6615-4000-BCD9-033FF7246B18}" srcOrd="0" destOrd="0" presId="urn:microsoft.com/office/officeart/2016/7/layout/RepeatingBendingProcessNew"/>
    <dgm:cxn modelId="{E6960FE6-32BC-4F8B-BCCB-FEA8EACBB29C}" type="presOf" srcId="{A8AF276F-BDF6-4A74-BF35-B042E8A89E6B}" destId="{09392380-F8C9-47A2-A193-FA6145446017}" srcOrd="0" destOrd="0" presId="urn:microsoft.com/office/officeart/2016/7/layout/RepeatingBendingProcessNew"/>
    <dgm:cxn modelId="{6890E5E9-D6D3-4838-8652-8A052391F24E}" type="presOf" srcId="{35EBA40A-0BA5-4BFD-9B44-36B493A27CFB}" destId="{BC1C75FF-A833-4B2B-B085-38AAE56F6500}" srcOrd="0" destOrd="0" presId="urn:microsoft.com/office/officeart/2016/7/layout/RepeatingBendingProcessNew"/>
    <dgm:cxn modelId="{914096EE-F763-4C4C-BE77-E75940279674}" type="presOf" srcId="{C271B5AF-1CA2-4923-B068-46879A48DB4E}" destId="{F13A8642-18EC-4E60-B292-E37568F664F0}" srcOrd="1" destOrd="0" presId="urn:microsoft.com/office/officeart/2016/7/layout/RepeatingBendingProcessNew"/>
    <dgm:cxn modelId="{B2FEB653-9BD7-41B0-A09B-499482DFCD49}" type="presParOf" srcId="{40212E07-6987-42E7-BBD9-014731C32838}" destId="{67CFFE98-FE31-4DA7-B173-3F1F4B6A5D9A}" srcOrd="0" destOrd="0" presId="urn:microsoft.com/office/officeart/2016/7/layout/RepeatingBendingProcessNew"/>
    <dgm:cxn modelId="{A8573422-5831-4CF4-B5A1-E9D9D4E5059C}" type="presParOf" srcId="{40212E07-6987-42E7-BBD9-014731C32838}" destId="{87C6E391-5956-42D4-940A-67766A97D1B5}" srcOrd="1" destOrd="0" presId="urn:microsoft.com/office/officeart/2016/7/layout/RepeatingBendingProcessNew"/>
    <dgm:cxn modelId="{FF923E71-659B-4369-8259-BD39742DC12D}" type="presParOf" srcId="{87C6E391-5956-42D4-940A-67766A97D1B5}" destId="{4A1D216D-2657-4E7D-BF4D-91B0D78C87BE}" srcOrd="0" destOrd="0" presId="urn:microsoft.com/office/officeart/2016/7/layout/RepeatingBendingProcessNew"/>
    <dgm:cxn modelId="{183AEC98-46DE-4906-A621-FFDF76315648}" type="presParOf" srcId="{40212E07-6987-42E7-BBD9-014731C32838}" destId="{2C2F46AB-2E3A-429B-96E4-CDC65779DD0C}" srcOrd="2" destOrd="0" presId="urn:microsoft.com/office/officeart/2016/7/layout/RepeatingBendingProcessNew"/>
    <dgm:cxn modelId="{2B69D8EC-CF0E-4EF9-A262-096BA771E80B}" type="presParOf" srcId="{40212E07-6987-42E7-BBD9-014731C32838}" destId="{F1A29322-0758-42F4-8E45-A909B3E904DE}" srcOrd="3" destOrd="0" presId="urn:microsoft.com/office/officeart/2016/7/layout/RepeatingBendingProcessNew"/>
    <dgm:cxn modelId="{4740B429-8023-41C4-8150-66591675E12C}" type="presParOf" srcId="{F1A29322-0758-42F4-8E45-A909B3E904DE}" destId="{F13A8642-18EC-4E60-B292-E37568F664F0}" srcOrd="0" destOrd="0" presId="urn:microsoft.com/office/officeart/2016/7/layout/RepeatingBendingProcessNew"/>
    <dgm:cxn modelId="{0245ACC0-0715-4E6A-88F3-F13F9868EE8F}" type="presParOf" srcId="{40212E07-6987-42E7-BBD9-014731C32838}" destId="{1F257139-660E-49D6-8DEA-4AA0690DE1E5}" srcOrd="4" destOrd="0" presId="urn:microsoft.com/office/officeart/2016/7/layout/RepeatingBendingProcessNew"/>
    <dgm:cxn modelId="{1C4FDC6B-077D-4862-AA46-E8949D681299}" type="presParOf" srcId="{40212E07-6987-42E7-BBD9-014731C32838}" destId="{09392380-F8C9-47A2-A193-FA6145446017}" srcOrd="5" destOrd="0" presId="urn:microsoft.com/office/officeart/2016/7/layout/RepeatingBendingProcessNew"/>
    <dgm:cxn modelId="{F743A674-54A0-42BE-90C2-BF82C506B2A5}" type="presParOf" srcId="{09392380-F8C9-47A2-A193-FA6145446017}" destId="{22205911-7AEF-4E71-9913-1A6720AE38C4}" srcOrd="0" destOrd="0" presId="urn:microsoft.com/office/officeart/2016/7/layout/RepeatingBendingProcessNew"/>
    <dgm:cxn modelId="{6566222E-8FE8-4E42-9D83-0710B3954675}" type="presParOf" srcId="{40212E07-6987-42E7-BBD9-014731C32838}" destId="{BC1C75FF-A833-4B2B-B085-38AAE56F6500}" srcOrd="6" destOrd="0" presId="urn:microsoft.com/office/officeart/2016/7/layout/RepeatingBendingProcessNew"/>
    <dgm:cxn modelId="{C3CF6246-F81C-4CDB-A382-179C9226EFE1}" type="presParOf" srcId="{40212E07-6987-42E7-BBD9-014731C32838}" destId="{E4BF260F-B1D1-4D30-B0C8-90870F31BA93}" srcOrd="7" destOrd="0" presId="urn:microsoft.com/office/officeart/2016/7/layout/RepeatingBendingProcessNew"/>
    <dgm:cxn modelId="{ACBAFE3E-D834-4713-A934-3564E032C0F9}" type="presParOf" srcId="{E4BF260F-B1D1-4D30-B0C8-90870F31BA93}" destId="{E9D551EF-BC7D-4380-8E03-C12041933096}" srcOrd="0" destOrd="0" presId="urn:microsoft.com/office/officeart/2016/7/layout/RepeatingBendingProcessNew"/>
    <dgm:cxn modelId="{554FA39A-6305-4F3C-9861-3DC48513D2E9}" type="presParOf" srcId="{40212E07-6987-42E7-BBD9-014731C32838}" destId="{F16375E6-5142-4281-AAB1-6A57061EC266}" srcOrd="8" destOrd="0" presId="urn:microsoft.com/office/officeart/2016/7/layout/RepeatingBendingProcessNew"/>
    <dgm:cxn modelId="{BAA83970-1A82-4517-A4B6-A93E1133D95F}" type="presParOf" srcId="{40212E07-6987-42E7-BBD9-014731C32838}" destId="{5D442D41-06D1-4750-9F27-79CEEA8C3A7A}" srcOrd="9" destOrd="0" presId="urn:microsoft.com/office/officeart/2016/7/layout/RepeatingBendingProcessNew"/>
    <dgm:cxn modelId="{A5333886-5C0A-4891-A27C-06F3C22ED23A}" type="presParOf" srcId="{5D442D41-06D1-4750-9F27-79CEEA8C3A7A}" destId="{5FAA23F3-1E6A-4700-B1B4-9F39BEB5A88D}" srcOrd="0" destOrd="0" presId="urn:microsoft.com/office/officeart/2016/7/layout/RepeatingBendingProcessNew"/>
    <dgm:cxn modelId="{074BDEDB-7BD8-483A-97B9-332623DDCF49}" type="presParOf" srcId="{40212E07-6987-42E7-BBD9-014731C32838}" destId="{2CE11073-6615-4000-BCD9-033FF7246B18}"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A86A75-F27D-4F26-BB48-64A21AE923A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1CDE451-9A66-435C-A2D7-14D6A210ADFD}">
      <dgm:prSet/>
      <dgm:spPr/>
      <dgm:t>
        <a:bodyPr/>
        <a:lstStyle/>
        <a:p>
          <a:pPr>
            <a:lnSpc>
              <a:spcPct val="100000"/>
            </a:lnSpc>
          </a:pPr>
          <a:r>
            <a:rPr lang="en-GB"/>
            <a:t>Dieticians need to be personable and professional with the ability to work as part of a multi-disciplinary team.</a:t>
          </a:r>
          <a:endParaRPr lang="en-US"/>
        </a:p>
      </dgm:t>
    </dgm:pt>
    <dgm:pt modelId="{428CB984-0626-4B46-AF22-8B55621BA832}" type="parTrans" cxnId="{3D74BB49-5671-46E0-B48E-798A4F7B5C81}">
      <dgm:prSet/>
      <dgm:spPr/>
      <dgm:t>
        <a:bodyPr/>
        <a:lstStyle/>
        <a:p>
          <a:endParaRPr lang="en-US"/>
        </a:p>
      </dgm:t>
    </dgm:pt>
    <dgm:pt modelId="{AF7596DB-4739-43D2-8364-F1D2F6EA0435}" type="sibTrans" cxnId="{3D74BB49-5671-46E0-B48E-798A4F7B5C81}">
      <dgm:prSet/>
      <dgm:spPr/>
      <dgm:t>
        <a:bodyPr/>
        <a:lstStyle/>
        <a:p>
          <a:endParaRPr lang="en-US"/>
        </a:p>
      </dgm:t>
    </dgm:pt>
    <dgm:pt modelId="{46729EAE-6069-4C90-8DDF-AF760B7937F8}">
      <dgm:prSet/>
      <dgm:spPr/>
      <dgm:t>
        <a:bodyPr/>
        <a:lstStyle/>
        <a:p>
          <a:pPr>
            <a:lnSpc>
              <a:spcPct val="100000"/>
            </a:lnSpc>
          </a:pPr>
          <a:r>
            <a:rPr lang="en-GB"/>
            <a:t>Being able to work well with the public is essential as is being able to communicate information well.</a:t>
          </a:r>
          <a:endParaRPr lang="en-US"/>
        </a:p>
      </dgm:t>
    </dgm:pt>
    <dgm:pt modelId="{A3ACAC50-056F-4BC7-A5CB-DD76B2530577}" type="parTrans" cxnId="{340DEDBA-A295-4682-84DA-880FA9D2DF37}">
      <dgm:prSet/>
      <dgm:spPr/>
      <dgm:t>
        <a:bodyPr/>
        <a:lstStyle/>
        <a:p>
          <a:endParaRPr lang="en-US"/>
        </a:p>
      </dgm:t>
    </dgm:pt>
    <dgm:pt modelId="{0D6F0605-5C79-4786-BCE8-4C4FBC7F2FD6}" type="sibTrans" cxnId="{340DEDBA-A295-4682-84DA-880FA9D2DF37}">
      <dgm:prSet/>
      <dgm:spPr/>
      <dgm:t>
        <a:bodyPr/>
        <a:lstStyle/>
        <a:p>
          <a:endParaRPr lang="en-US"/>
        </a:p>
      </dgm:t>
    </dgm:pt>
    <dgm:pt modelId="{15F29715-12E2-4CAF-A68D-27D726547B62}">
      <dgm:prSet/>
      <dgm:spPr/>
      <dgm:t>
        <a:bodyPr/>
        <a:lstStyle/>
        <a:p>
          <a:pPr>
            <a:lnSpc>
              <a:spcPct val="100000"/>
            </a:lnSpc>
          </a:pPr>
          <a:r>
            <a:rPr lang="en-GB"/>
            <a:t>My previous experience of work within a Radiography Department highlighted that I can work  well in this environment and maintain a professional attitude whilst being personable.</a:t>
          </a:r>
          <a:endParaRPr lang="en-US"/>
        </a:p>
      </dgm:t>
    </dgm:pt>
    <dgm:pt modelId="{99931298-EF70-4DF8-A5EF-C9648BE76AC0}" type="parTrans" cxnId="{104E6B7B-758B-45C7-B544-0D61F76E17D2}">
      <dgm:prSet/>
      <dgm:spPr/>
      <dgm:t>
        <a:bodyPr/>
        <a:lstStyle/>
        <a:p>
          <a:endParaRPr lang="en-US"/>
        </a:p>
      </dgm:t>
    </dgm:pt>
    <dgm:pt modelId="{43777461-F5AD-42D9-910D-DBC10E2F924C}" type="sibTrans" cxnId="{104E6B7B-758B-45C7-B544-0D61F76E17D2}">
      <dgm:prSet/>
      <dgm:spPr/>
      <dgm:t>
        <a:bodyPr/>
        <a:lstStyle/>
        <a:p>
          <a:endParaRPr lang="en-US"/>
        </a:p>
      </dgm:t>
    </dgm:pt>
    <dgm:pt modelId="{6E34AA22-0466-473A-AA18-483FF397EDB7}">
      <dgm:prSet/>
      <dgm:spPr/>
      <dgm:t>
        <a:bodyPr/>
        <a:lstStyle/>
        <a:p>
          <a:pPr>
            <a:lnSpc>
              <a:spcPct val="100000"/>
            </a:lnSpc>
          </a:pPr>
          <a:r>
            <a:rPr lang="en-GB"/>
            <a:t>A Post Graduate Diploma or MSc in Dietetics is required. The Masters would be the quickest route, but some Universities may only offer entry onto the PG Diploma following this degree. This takes two years!</a:t>
          </a:r>
          <a:endParaRPr lang="en-US"/>
        </a:p>
      </dgm:t>
    </dgm:pt>
    <dgm:pt modelId="{5823F799-6F65-4A48-9026-B115A1669515}" type="parTrans" cxnId="{1122C222-BCF8-4A72-8F20-76BDF34FF891}">
      <dgm:prSet/>
      <dgm:spPr/>
      <dgm:t>
        <a:bodyPr/>
        <a:lstStyle/>
        <a:p>
          <a:endParaRPr lang="en-US"/>
        </a:p>
      </dgm:t>
    </dgm:pt>
    <dgm:pt modelId="{C332E760-0879-434C-864B-63257FDB2336}" type="sibTrans" cxnId="{1122C222-BCF8-4A72-8F20-76BDF34FF891}">
      <dgm:prSet/>
      <dgm:spPr/>
      <dgm:t>
        <a:bodyPr/>
        <a:lstStyle/>
        <a:p>
          <a:endParaRPr lang="en-US"/>
        </a:p>
      </dgm:t>
    </dgm:pt>
    <dgm:pt modelId="{B0FBAFE6-F514-4180-ABC9-41CCA75BA470}" type="pres">
      <dgm:prSet presAssocID="{49A86A75-F27D-4F26-BB48-64A21AE923A3}" presName="root" presStyleCnt="0">
        <dgm:presLayoutVars>
          <dgm:dir/>
          <dgm:resizeHandles val="exact"/>
        </dgm:presLayoutVars>
      </dgm:prSet>
      <dgm:spPr/>
    </dgm:pt>
    <dgm:pt modelId="{21D0E809-7396-43C9-AF0A-2EF4817F1DBB}" type="pres">
      <dgm:prSet presAssocID="{31CDE451-9A66-435C-A2D7-14D6A210ADFD}" presName="compNode" presStyleCnt="0"/>
      <dgm:spPr/>
    </dgm:pt>
    <dgm:pt modelId="{06F51D8C-2E0B-412F-8198-2E126085FC7A}" type="pres">
      <dgm:prSet presAssocID="{31CDE451-9A66-435C-A2D7-14D6A210ADFD}" presName="bgRect" presStyleLbl="bgShp" presStyleIdx="0" presStyleCnt="4"/>
      <dgm:spPr/>
    </dgm:pt>
    <dgm:pt modelId="{1ACCF35C-C133-406B-9A77-47D7C20D5AA2}" type="pres">
      <dgm:prSet presAssocID="{31CDE451-9A66-435C-A2D7-14D6A210AD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845B114A-0D47-4D35-B318-C0DC8129BE99}" type="pres">
      <dgm:prSet presAssocID="{31CDE451-9A66-435C-A2D7-14D6A210ADFD}" presName="spaceRect" presStyleCnt="0"/>
      <dgm:spPr/>
    </dgm:pt>
    <dgm:pt modelId="{9076C96B-073F-45FE-88F3-FE596FBBE805}" type="pres">
      <dgm:prSet presAssocID="{31CDE451-9A66-435C-A2D7-14D6A210ADFD}" presName="parTx" presStyleLbl="revTx" presStyleIdx="0" presStyleCnt="4">
        <dgm:presLayoutVars>
          <dgm:chMax val="0"/>
          <dgm:chPref val="0"/>
        </dgm:presLayoutVars>
      </dgm:prSet>
      <dgm:spPr/>
    </dgm:pt>
    <dgm:pt modelId="{1928569B-7F87-41D2-B294-C9967E160402}" type="pres">
      <dgm:prSet presAssocID="{AF7596DB-4739-43D2-8364-F1D2F6EA0435}" presName="sibTrans" presStyleCnt="0"/>
      <dgm:spPr/>
    </dgm:pt>
    <dgm:pt modelId="{AB869281-B051-4F93-A2D0-08947BC038FE}" type="pres">
      <dgm:prSet presAssocID="{46729EAE-6069-4C90-8DDF-AF760B7937F8}" presName="compNode" presStyleCnt="0"/>
      <dgm:spPr/>
    </dgm:pt>
    <dgm:pt modelId="{0AE03C39-ED1A-4491-B314-75465A7DF798}" type="pres">
      <dgm:prSet presAssocID="{46729EAE-6069-4C90-8DDF-AF760B7937F8}" presName="bgRect" presStyleLbl="bgShp" presStyleIdx="1" presStyleCnt="4"/>
      <dgm:spPr/>
    </dgm:pt>
    <dgm:pt modelId="{7E01CD6F-A633-437A-B843-D22EAFE3C701}" type="pres">
      <dgm:prSet presAssocID="{46729EAE-6069-4C90-8DDF-AF760B7937F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5ABC44F5-B79C-4674-A781-F89A7326EB77}" type="pres">
      <dgm:prSet presAssocID="{46729EAE-6069-4C90-8DDF-AF760B7937F8}" presName="spaceRect" presStyleCnt="0"/>
      <dgm:spPr/>
    </dgm:pt>
    <dgm:pt modelId="{E6E7D752-0A56-42E9-9F43-72FA708968F5}" type="pres">
      <dgm:prSet presAssocID="{46729EAE-6069-4C90-8DDF-AF760B7937F8}" presName="parTx" presStyleLbl="revTx" presStyleIdx="1" presStyleCnt="4">
        <dgm:presLayoutVars>
          <dgm:chMax val="0"/>
          <dgm:chPref val="0"/>
        </dgm:presLayoutVars>
      </dgm:prSet>
      <dgm:spPr/>
    </dgm:pt>
    <dgm:pt modelId="{248EE4CC-37EC-4309-84C3-CC8264E924D1}" type="pres">
      <dgm:prSet presAssocID="{0D6F0605-5C79-4786-BCE8-4C4FBC7F2FD6}" presName="sibTrans" presStyleCnt="0"/>
      <dgm:spPr/>
    </dgm:pt>
    <dgm:pt modelId="{3D75FDCE-8550-4621-966E-058AE45FBE5A}" type="pres">
      <dgm:prSet presAssocID="{15F29715-12E2-4CAF-A68D-27D726547B62}" presName="compNode" presStyleCnt="0"/>
      <dgm:spPr/>
    </dgm:pt>
    <dgm:pt modelId="{80B278D6-DA4D-434A-B097-286A3E4FCF7E}" type="pres">
      <dgm:prSet presAssocID="{15F29715-12E2-4CAF-A68D-27D726547B62}" presName="bgRect" presStyleLbl="bgShp" presStyleIdx="2" presStyleCnt="4"/>
      <dgm:spPr/>
    </dgm:pt>
    <dgm:pt modelId="{8F0F9747-3637-4D50-BC25-9C71122CAF5C}" type="pres">
      <dgm:prSet presAssocID="{15F29715-12E2-4CAF-A68D-27D726547B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8EA19426-17C7-430C-8880-FC24C3442EE7}" type="pres">
      <dgm:prSet presAssocID="{15F29715-12E2-4CAF-A68D-27D726547B62}" presName="spaceRect" presStyleCnt="0"/>
      <dgm:spPr/>
    </dgm:pt>
    <dgm:pt modelId="{778B2E49-C65A-4B9F-B384-831994748C33}" type="pres">
      <dgm:prSet presAssocID="{15F29715-12E2-4CAF-A68D-27D726547B62}" presName="parTx" presStyleLbl="revTx" presStyleIdx="2" presStyleCnt="4">
        <dgm:presLayoutVars>
          <dgm:chMax val="0"/>
          <dgm:chPref val="0"/>
        </dgm:presLayoutVars>
      </dgm:prSet>
      <dgm:spPr/>
    </dgm:pt>
    <dgm:pt modelId="{6C122447-FA36-492B-8FC1-D39CC5A9E6F5}" type="pres">
      <dgm:prSet presAssocID="{43777461-F5AD-42D9-910D-DBC10E2F924C}" presName="sibTrans" presStyleCnt="0"/>
      <dgm:spPr/>
    </dgm:pt>
    <dgm:pt modelId="{91C4E3A9-4A13-4A33-B226-C51153B73E89}" type="pres">
      <dgm:prSet presAssocID="{6E34AA22-0466-473A-AA18-483FF397EDB7}" presName="compNode" presStyleCnt="0"/>
      <dgm:spPr/>
    </dgm:pt>
    <dgm:pt modelId="{9EFAB5F4-E71D-40D4-B74C-FEE95ECE5645}" type="pres">
      <dgm:prSet presAssocID="{6E34AA22-0466-473A-AA18-483FF397EDB7}" presName="bgRect" presStyleLbl="bgShp" presStyleIdx="3" presStyleCnt="4"/>
      <dgm:spPr/>
    </dgm:pt>
    <dgm:pt modelId="{BAEF0F6E-246E-4337-908F-CFCE5641E773}" type="pres">
      <dgm:prSet presAssocID="{6E34AA22-0466-473A-AA18-483FF397ED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07175F41-80D3-4780-B75D-8C678D407F95}" type="pres">
      <dgm:prSet presAssocID="{6E34AA22-0466-473A-AA18-483FF397EDB7}" presName="spaceRect" presStyleCnt="0"/>
      <dgm:spPr/>
    </dgm:pt>
    <dgm:pt modelId="{BD55C5D1-FBE7-42DF-A2C6-B699F4317F96}" type="pres">
      <dgm:prSet presAssocID="{6E34AA22-0466-473A-AA18-483FF397EDB7}" presName="parTx" presStyleLbl="revTx" presStyleIdx="3" presStyleCnt="4">
        <dgm:presLayoutVars>
          <dgm:chMax val="0"/>
          <dgm:chPref val="0"/>
        </dgm:presLayoutVars>
      </dgm:prSet>
      <dgm:spPr/>
    </dgm:pt>
  </dgm:ptLst>
  <dgm:cxnLst>
    <dgm:cxn modelId="{1122C222-BCF8-4A72-8F20-76BDF34FF891}" srcId="{49A86A75-F27D-4F26-BB48-64A21AE923A3}" destId="{6E34AA22-0466-473A-AA18-483FF397EDB7}" srcOrd="3" destOrd="0" parTransId="{5823F799-6F65-4A48-9026-B115A1669515}" sibTransId="{C332E760-0879-434C-864B-63257FDB2336}"/>
    <dgm:cxn modelId="{229E3133-DA2F-4E7B-84D7-8AD9D32A52DA}" type="presOf" srcId="{6E34AA22-0466-473A-AA18-483FF397EDB7}" destId="{BD55C5D1-FBE7-42DF-A2C6-B699F4317F96}" srcOrd="0" destOrd="0" presId="urn:microsoft.com/office/officeart/2018/2/layout/IconVerticalSolidList"/>
    <dgm:cxn modelId="{8C15CA5C-D8DE-4764-B865-86037572B910}" type="presOf" srcId="{31CDE451-9A66-435C-A2D7-14D6A210ADFD}" destId="{9076C96B-073F-45FE-88F3-FE596FBBE805}" srcOrd="0" destOrd="0" presId="urn:microsoft.com/office/officeart/2018/2/layout/IconVerticalSolidList"/>
    <dgm:cxn modelId="{3D74BB49-5671-46E0-B48E-798A4F7B5C81}" srcId="{49A86A75-F27D-4F26-BB48-64A21AE923A3}" destId="{31CDE451-9A66-435C-A2D7-14D6A210ADFD}" srcOrd="0" destOrd="0" parTransId="{428CB984-0626-4B46-AF22-8B55621BA832}" sibTransId="{AF7596DB-4739-43D2-8364-F1D2F6EA0435}"/>
    <dgm:cxn modelId="{104E6B7B-758B-45C7-B544-0D61F76E17D2}" srcId="{49A86A75-F27D-4F26-BB48-64A21AE923A3}" destId="{15F29715-12E2-4CAF-A68D-27D726547B62}" srcOrd="2" destOrd="0" parTransId="{99931298-EF70-4DF8-A5EF-C9648BE76AC0}" sibTransId="{43777461-F5AD-42D9-910D-DBC10E2F924C}"/>
    <dgm:cxn modelId="{F5F90A82-0325-4E0B-9233-FC17C36AFF70}" type="presOf" srcId="{49A86A75-F27D-4F26-BB48-64A21AE923A3}" destId="{B0FBAFE6-F514-4180-ABC9-41CCA75BA470}" srcOrd="0" destOrd="0" presId="urn:microsoft.com/office/officeart/2018/2/layout/IconVerticalSolidList"/>
    <dgm:cxn modelId="{1836FB94-5E5C-482D-87E9-DAE4260DC07C}" type="presOf" srcId="{15F29715-12E2-4CAF-A68D-27D726547B62}" destId="{778B2E49-C65A-4B9F-B384-831994748C33}" srcOrd="0" destOrd="0" presId="urn:microsoft.com/office/officeart/2018/2/layout/IconVerticalSolidList"/>
    <dgm:cxn modelId="{340DEDBA-A295-4682-84DA-880FA9D2DF37}" srcId="{49A86A75-F27D-4F26-BB48-64A21AE923A3}" destId="{46729EAE-6069-4C90-8DDF-AF760B7937F8}" srcOrd="1" destOrd="0" parTransId="{A3ACAC50-056F-4BC7-A5CB-DD76B2530577}" sibTransId="{0D6F0605-5C79-4786-BCE8-4C4FBC7F2FD6}"/>
    <dgm:cxn modelId="{7F620FC6-EBEA-4C9E-BAC0-B13D067EA859}" type="presOf" srcId="{46729EAE-6069-4C90-8DDF-AF760B7937F8}" destId="{E6E7D752-0A56-42E9-9F43-72FA708968F5}" srcOrd="0" destOrd="0" presId="urn:microsoft.com/office/officeart/2018/2/layout/IconVerticalSolidList"/>
    <dgm:cxn modelId="{C55F07D3-F673-4282-BC60-1AC5C5C71388}" type="presParOf" srcId="{B0FBAFE6-F514-4180-ABC9-41CCA75BA470}" destId="{21D0E809-7396-43C9-AF0A-2EF4817F1DBB}" srcOrd="0" destOrd="0" presId="urn:microsoft.com/office/officeart/2018/2/layout/IconVerticalSolidList"/>
    <dgm:cxn modelId="{067213F0-9E68-4DF7-B8AC-1CA3022A8928}" type="presParOf" srcId="{21D0E809-7396-43C9-AF0A-2EF4817F1DBB}" destId="{06F51D8C-2E0B-412F-8198-2E126085FC7A}" srcOrd="0" destOrd="0" presId="urn:microsoft.com/office/officeart/2018/2/layout/IconVerticalSolidList"/>
    <dgm:cxn modelId="{2B8DD044-9852-467B-B1F3-D758EF15585A}" type="presParOf" srcId="{21D0E809-7396-43C9-AF0A-2EF4817F1DBB}" destId="{1ACCF35C-C133-406B-9A77-47D7C20D5AA2}" srcOrd="1" destOrd="0" presId="urn:microsoft.com/office/officeart/2018/2/layout/IconVerticalSolidList"/>
    <dgm:cxn modelId="{4D49F18F-CB74-4EF9-9709-A85B7F115D56}" type="presParOf" srcId="{21D0E809-7396-43C9-AF0A-2EF4817F1DBB}" destId="{845B114A-0D47-4D35-B318-C0DC8129BE99}" srcOrd="2" destOrd="0" presId="urn:microsoft.com/office/officeart/2018/2/layout/IconVerticalSolidList"/>
    <dgm:cxn modelId="{A1BED076-D2F0-4E98-95C0-CECFB39E8692}" type="presParOf" srcId="{21D0E809-7396-43C9-AF0A-2EF4817F1DBB}" destId="{9076C96B-073F-45FE-88F3-FE596FBBE805}" srcOrd="3" destOrd="0" presId="urn:microsoft.com/office/officeart/2018/2/layout/IconVerticalSolidList"/>
    <dgm:cxn modelId="{3FDAF981-39DE-4747-8EB7-627BEB9935F1}" type="presParOf" srcId="{B0FBAFE6-F514-4180-ABC9-41CCA75BA470}" destId="{1928569B-7F87-41D2-B294-C9967E160402}" srcOrd="1" destOrd="0" presId="urn:microsoft.com/office/officeart/2018/2/layout/IconVerticalSolidList"/>
    <dgm:cxn modelId="{4DF12B78-6A19-494F-BCF6-CC63EFE174B2}" type="presParOf" srcId="{B0FBAFE6-F514-4180-ABC9-41CCA75BA470}" destId="{AB869281-B051-4F93-A2D0-08947BC038FE}" srcOrd="2" destOrd="0" presId="urn:microsoft.com/office/officeart/2018/2/layout/IconVerticalSolidList"/>
    <dgm:cxn modelId="{0943CE5A-AEBE-4A88-B6C4-CE29C6F71720}" type="presParOf" srcId="{AB869281-B051-4F93-A2D0-08947BC038FE}" destId="{0AE03C39-ED1A-4491-B314-75465A7DF798}" srcOrd="0" destOrd="0" presId="urn:microsoft.com/office/officeart/2018/2/layout/IconVerticalSolidList"/>
    <dgm:cxn modelId="{0A3620E7-7722-4534-8D5A-6FD966A44C06}" type="presParOf" srcId="{AB869281-B051-4F93-A2D0-08947BC038FE}" destId="{7E01CD6F-A633-437A-B843-D22EAFE3C701}" srcOrd="1" destOrd="0" presId="urn:microsoft.com/office/officeart/2018/2/layout/IconVerticalSolidList"/>
    <dgm:cxn modelId="{F4534581-D2A0-4792-A1B5-19448B354343}" type="presParOf" srcId="{AB869281-B051-4F93-A2D0-08947BC038FE}" destId="{5ABC44F5-B79C-4674-A781-F89A7326EB77}" srcOrd="2" destOrd="0" presId="urn:microsoft.com/office/officeart/2018/2/layout/IconVerticalSolidList"/>
    <dgm:cxn modelId="{4D591408-6962-48FA-BA58-27F0F2756242}" type="presParOf" srcId="{AB869281-B051-4F93-A2D0-08947BC038FE}" destId="{E6E7D752-0A56-42E9-9F43-72FA708968F5}" srcOrd="3" destOrd="0" presId="urn:microsoft.com/office/officeart/2018/2/layout/IconVerticalSolidList"/>
    <dgm:cxn modelId="{618F7C1D-5A5C-4938-BD95-FA0DC5504F50}" type="presParOf" srcId="{B0FBAFE6-F514-4180-ABC9-41CCA75BA470}" destId="{248EE4CC-37EC-4309-84C3-CC8264E924D1}" srcOrd="3" destOrd="0" presId="urn:microsoft.com/office/officeart/2018/2/layout/IconVerticalSolidList"/>
    <dgm:cxn modelId="{7E2085D0-F1EA-4138-8F24-EF808E786A9A}" type="presParOf" srcId="{B0FBAFE6-F514-4180-ABC9-41CCA75BA470}" destId="{3D75FDCE-8550-4621-966E-058AE45FBE5A}" srcOrd="4" destOrd="0" presId="urn:microsoft.com/office/officeart/2018/2/layout/IconVerticalSolidList"/>
    <dgm:cxn modelId="{2B1D104B-CDFF-40C7-97DD-87CFED530B5D}" type="presParOf" srcId="{3D75FDCE-8550-4621-966E-058AE45FBE5A}" destId="{80B278D6-DA4D-434A-B097-286A3E4FCF7E}" srcOrd="0" destOrd="0" presId="urn:microsoft.com/office/officeart/2018/2/layout/IconVerticalSolidList"/>
    <dgm:cxn modelId="{321BA04E-4834-4FA6-BC00-2C78D4E53F5C}" type="presParOf" srcId="{3D75FDCE-8550-4621-966E-058AE45FBE5A}" destId="{8F0F9747-3637-4D50-BC25-9C71122CAF5C}" srcOrd="1" destOrd="0" presId="urn:microsoft.com/office/officeart/2018/2/layout/IconVerticalSolidList"/>
    <dgm:cxn modelId="{C66E9B73-049A-434E-8980-F8A8288BAA95}" type="presParOf" srcId="{3D75FDCE-8550-4621-966E-058AE45FBE5A}" destId="{8EA19426-17C7-430C-8880-FC24C3442EE7}" srcOrd="2" destOrd="0" presId="urn:microsoft.com/office/officeart/2018/2/layout/IconVerticalSolidList"/>
    <dgm:cxn modelId="{1EA35FCC-8BEA-4E4E-A95C-8DA010A0697A}" type="presParOf" srcId="{3D75FDCE-8550-4621-966E-058AE45FBE5A}" destId="{778B2E49-C65A-4B9F-B384-831994748C33}" srcOrd="3" destOrd="0" presId="urn:microsoft.com/office/officeart/2018/2/layout/IconVerticalSolidList"/>
    <dgm:cxn modelId="{9426AED9-4252-4B63-9A97-25CE295DB64A}" type="presParOf" srcId="{B0FBAFE6-F514-4180-ABC9-41CCA75BA470}" destId="{6C122447-FA36-492B-8FC1-D39CC5A9E6F5}" srcOrd="5" destOrd="0" presId="urn:microsoft.com/office/officeart/2018/2/layout/IconVerticalSolidList"/>
    <dgm:cxn modelId="{1F8E1B98-7B36-429F-B9FC-7FCEE130ACC6}" type="presParOf" srcId="{B0FBAFE6-F514-4180-ABC9-41CCA75BA470}" destId="{91C4E3A9-4A13-4A33-B226-C51153B73E89}" srcOrd="6" destOrd="0" presId="urn:microsoft.com/office/officeart/2018/2/layout/IconVerticalSolidList"/>
    <dgm:cxn modelId="{D57F4418-4907-48E1-84DC-E27118476E6A}" type="presParOf" srcId="{91C4E3A9-4A13-4A33-B226-C51153B73E89}" destId="{9EFAB5F4-E71D-40D4-B74C-FEE95ECE5645}" srcOrd="0" destOrd="0" presId="urn:microsoft.com/office/officeart/2018/2/layout/IconVerticalSolidList"/>
    <dgm:cxn modelId="{1578A3C9-834C-43C7-B681-2162747053C1}" type="presParOf" srcId="{91C4E3A9-4A13-4A33-B226-C51153B73E89}" destId="{BAEF0F6E-246E-4337-908F-CFCE5641E773}" srcOrd="1" destOrd="0" presId="urn:microsoft.com/office/officeart/2018/2/layout/IconVerticalSolidList"/>
    <dgm:cxn modelId="{B01497BF-AF38-4867-A7A6-75B6B56E7752}" type="presParOf" srcId="{91C4E3A9-4A13-4A33-B226-C51153B73E89}" destId="{07175F41-80D3-4780-B75D-8C678D407F95}" srcOrd="2" destOrd="0" presId="urn:microsoft.com/office/officeart/2018/2/layout/IconVerticalSolidList"/>
    <dgm:cxn modelId="{22A2E1CC-B14C-4C58-B550-9050F1C02389}" type="presParOf" srcId="{91C4E3A9-4A13-4A33-B226-C51153B73E89}" destId="{BD55C5D1-FBE7-42DF-A2C6-B699F4317F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8483C-4BEC-44F1-B691-65BF920E4C13}">
      <dsp:nvSpPr>
        <dsp:cNvPr id="0" name=""/>
        <dsp:cNvSpPr/>
      </dsp:nvSpPr>
      <dsp:spPr>
        <a:xfrm>
          <a:off x="335250" y="900832"/>
          <a:ext cx="1041169" cy="10411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C5D8A-9572-43D4-8D2C-7AA7B88D84EA}">
      <dsp:nvSpPr>
        <dsp:cNvPr id="0" name=""/>
        <dsp:cNvSpPr/>
      </dsp:nvSpPr>
      <dsp:spPr>
        <a:xfrm>
          <a:off x="557138" y="1122721"/>
          <a:ext cx="597392" cy="597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EF5324-D1CA-4BC3-BD6E-97200F41B90B}">
      <dsp:nvSpPr>
        <dsp:cNvPr id="0" name=""/>
        <dsp:cNvSpPr/>
      </dsp:nvSpPr>
      <dsp:spPr>
        <a:xfrm>
          <a:off x="2417" y="2266301"/>
          <a:ext cx="1706835" cy="1920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Hard at this stage to narrow down to a single job</a:t>
          </a:r>
          <a:endParaRPr lang="en-US" sz="1800" kern="1200" dirty="0"/>
        </a:p>
      </dsp:txBody>
      <dsp:txXfrm>
        <a:off x="2417" y="2266301"/>
        <a:ext cx="1706835" cy="1920190"/>
      </dsp:txXfrm>
    </dsp:sp>
    <dsp:sp modelId="{D82D58E2-3448-4644-B09E-E3936008382E}">
      <dsp:nvSpPr>
        <dsp:cNvPr id="0" name=""/>
        <dsp:cNvSpPr/>
      </dsp:nvSpPr>
      <dsp:spPr>
        <a:xfrm>
          <a:off x="2340782" y="900832"/>
          <a:ext cx="1041169" cy="10411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75CC92-0ADF-47A4-A33A-2287AB11FF3E}">
      <dsp:nvSpPr>
        <dsp:cNvPr id="0" name=""/>
        <dsp:cNvSpPr/>
      </dsp:nvSpPr>
      <dsp:spPr>
        <a:xfrm>
          <a:off x="2562671" y="1122721"/>
          <a:ext cx="597392" cy="597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AE89C2-01A1-4CB2-B9B0-3A02F611135D}">
      <dsp:nvSpPr>
        <dsp:cNvPr id="0" name=""/>
        <dsp:cNvSpPr/>
      </dsp:nvSpPr>
      <dsp:spPr>
        <a:xfrm>
          <a:off x="2007949" y="2266301"/>
          <a:ext cx="1706835" cy="1920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When conducting a job search it became apparent how many dietetics jobs are available</a:t>
          </a:r>
          <a:endParaRPr lang="en-US" sz="1800" kern="1200" dirty="0"/>
        </a:p>
      </dsp:txBody>
      <dsp:txXfrm>
        <a:off x="2007949" y="2266301"/>
        <a:ext cx="1706835" cy="1920190"/>
      </dsp:txXfrm>
    </dsp:sp>
    <dsp:sp modelId="{BC62E885-4B11-4BB0-B6BD-D523CDBBF7BF}">
      <dsp:nvSpPr>
        <dsp:cNvPr id="0" name=""/>
        <dsp:cNvSpPr/>
      </dsp:nvSpPr>
      <dsp:spPr>
        <a:xfrm>
          <a:off x="4346314" y="900832"/>
          <a:ext cx="1041169" cy="10411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F24DC3-1CC7-49FB-8470-1CE20CECD41E}">
      <dsp:nvSpPr>
        <dsp:cNvPr id="0" name=""/>
        <dsp:cNvSpPr/>
      </dsp:nvSpPr>
      <dsp:spPr>
        <a:xfrm>
          <a:off x="4568203" y="1122721"/>
          <a:ext cx="597392" cy="597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2D5090-3810-45DF-84D2-420CFB60064A}">
      <dsp:nvSpPr>
        <dsp:cNvPr id="0" name=""/>
        <dsp:cNvSpPr/>
      </dsp:nvSpPr>
      <dsp:spPr>
        <a:xfrm>
          <a:off x="4013481" y="2266301"/>
          <a:ext cx="1706835" cy="1920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Some nutritionist jobs had the Registered Dietician added on as a requirement</a:t>
          </a:r>
          <a:endParaRPr lang="en-US" sz="1800" kern="1200" dirty="0"/>
        </a:p>
      </dsp:txBody>
      <dsp:txXfrm>
        <a:off x="4013481" y="2266301"/>
        <a:ext cx="1706835" cy="1920190"/>
      </dsp:txXfrm>
    </dsp:sp>
    <dsp:sp modelId="{1F35DE80-AC8A-4267-95C2-684F35B4FB77}">
      <dsp:nvSpPr>
        <dsp:cNvPr id="0" name=""/>
        <dsp:cNvSpPr/>
      </dsp:nvSpPr>
      <dsp:spPr>
        <a:xfrm>
          <a:off x="6351846" y="900832"/>
          <a:ext cx="1041169" cy="10411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927AE-CEDF-4D58-9B4A-738B0B072BB0}">
      <dsp:nvSpPr>
        <dsp:cNvPr id="0" name=""/>
        <dsp:cNvSpPr/>
      </dsp:nvSpPr>
      <dsp:spPr>
        <a:xfrm>
          <a:off x="6573735" y="1122721"/>
          <a:ext cx="597392" cy="597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B6E9BD-A283-4090-9208-2561BF96B781}">
      <dsp:nvSpPr>
        <dsp:cNvPr id="0" name=""/>
        <dsp:cNvSpPr/>
      </dsp:nvSpPr>
      <dsp:spPr>
        <a:xfrm>
          <a:off x="6019013" y="2266301"/>
          <a:ext cx="1706835" cy="1920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Decided to investigate this thoroughly as a post graduate option</a:t>
          </a:r>
          <a:endParaRPr lang="en-US" sz="1800" kern="1200" dirty="0"/>
        </a:p>
      </dsp:txBody>
      <dsp:txXfrm>
        <a:off x="6019013" y="2266301"/>
        <a:ext cx="1706835" cy="19201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6E391-5956-42D4-940A-67766A97D1B5}">
      <dsp:nvSpPr>
        <dsp:cNvPr id="0" name=""/>
        <dsp:cNvSpPr/>
      </dsp:nvSpPr>
      <dsp:spPr>
        <a:xfrm>
          <a:off x="3603945" y="633056"/>
          <a:ext cx="486175" cy="91440"/>
        </a:xfrm>
        <a:custGeom>
          <a:avLst/>
          <a:gdLst/>
          <a:ahLst/>
          <a:cxnLst/>
          <a:rect l="0" t="0" r="0" b="0"/>
          <a:pathLst>
            <a:path>
              <a:moveTo>
                <a:pt x="0" y="45720"/>
              </a:moveTo>
              <a:lnTo>
                <a:pt x="48617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4114" y="676189"/>
        <a:ext cx="25838" cy="5172"/>
      </dsp:txXfrm>
    </dsp:sp>
    <dsp:sp modelId="{67CFFE98-FE31-4DA7-B173-3F1F4B6A5D9A}">
      <dsp:nvSpPr>
        <dsp:cNvPr id="0" name=""/>
        <dsp:cNvSpPr/>
      </dsp:nvSpPr>
      <dsp:spPr>
        <a:xfrm>
          <a:off x="1358895" y="4721"/>
          <a:ext cx="2246850" cy="1348110"/>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098" tIns="115567" rIns="110098" bIns="115567" numCol="1" spcCol="1270" anchor="ctr" anchorCtr="0">
          <a:noAutofit/>
        </a:bodyPr>
        <a:lstStyle/>
        <a:p>
          <a:pPr marL="0" lvl="0" indent="0" algn="ctr" defTabSz="800100">
            <a:lnSpc>
              <a:spcPct val="90000"/>
            </a:lnSpc>
            <a:spcBef>
              <a:spcPct val="0"/>
            </a:spcBef>
            <a:spcAft>
              <a:spcPct val="35000"/>
            </a:spcAft>
            <a:buNone/>
          </a:pPr>
          <a:r>
            <a:rPr lang="en-GB" sz="1800" b="1" i="1" kern="1200" dirty="0"/>
            <a:t>What is a registered dietician and what is their role?</a:t>
          </a:r>
          <a:endParaRPr lang="en-US" sz="1800" kern="1200" dirty="0"/>
        </a:p>
      </dsp:txBody>
      <dsp:txXfrm>
        <a:off x="1358895" y="4721"/>
        <a:ext cx="2246850" cy="1348110"/>
      </dsp:txXfrm>
    </dsp:sp>
    <dsp:sp modelId="{F1A29322-0758-42F4-8E45-A909B3E904DE}">
      <dsp:nvSpPr>
        <dsp:cNvPr id="0" name=""/>
        <dsp:cNvSpPr/>
      </dsp:nvSpPr>
      <dsp:spPr>
        <a:xfrm>
          <a:off x="2482320" y="1351031"/>
          <a:ext cx="2763625" cy="486175"/>
        </a:xfrm>
        <a:custGeom>
          <a:avLst/>
          <a:gdLst/>
          <a:ahLst/>
          <a:cxnLst/>
          <a:rect l="0" t="0" r="0" b="0"/>
          <a:pathLst>
            <a:path>
              <a:moveTo>
                <a:pt x="2763625" y="0"/>
              </a:moveTo>
              <a:lnTo>
                <a:pt x="2763625" y="260187"/>
              </a:lnTo>
              <a:lnTo>
                <a:pt x="0" y="260187"/>
              </a:lnTo>
              <a:lnTo>
                <a:pt x="0" y="48617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93845" y="1591532"/>
        <a:ext cx="140576" cy="5172"/>
      </dsp:txXfrm>
    </dsp:sp>
    <dsp:sp modelId="{2C2F46AB-2E3A-429B-96E4-CDC65779DD0C}">
      <dsp:nvSpPr>
        <dsp:cNvPr id="0" name=""/>
        <dsp:cNvSpPr/>
      </dsp:nvSpPr>
      <dsp:spPr>
        <a:xfrm>
          <a:off x="4122521" y="4721"/>
          <a:ext cx="2246850" cy="1348110"/>
        </a:xfrm>
        <a:prstGeom prst="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098" tIns="115567" rIns="110098" bIns="115567" numCol="1" spcCol="1270" anchor="ctr" anchorCtr="0">
          <a:noAutofit/>
        </a:bodyPr>
        <a:lstStyle/>
        <a:p>
          <a:pPr marL="0" lvl="0" indent="0" algn="ctr" defTabSz="711200">
            <a:lnSpc>
              <a:spcPct val="90000"/>
            </a:lnSpc>
            <a:spcBef>
              <a:spcPct val="0"/>
            </a:spcBef>
            <a:spcAft>
              <a:spcPct val="35000"/>
            </a:spcAft>
            <a:buNone/>
          </a:pPr>
          <a:r>
            <a:rPr lang="en-GB" sz="1600" kern="1200" dirty="0"/>
            <a:t>A registered dietician is qualified to assess individuals to diagnose and treat dietary/nutritional problems</a:t>
          </a:r>
          <a:r>
            <a:rPr lang="en-GB" sz="1400" kern="1200" dirty="0"/>
            <a:t>.</a:t>
          </a:r>
          <a:endParaRPr lang="en-US" sz="1400" kern="1200" dirty="0"/>
        </a:p>
      </dsp:txBody>
      <dsp:txXfrm>
        <a:off x="4122521" y="4721"/>
        <a:ext cx="2246850" cy="1348110"/>
      </dsp:txXfrm>
    </dsp:sp>
    <dsp:sp modelId="{09392380-F8C9-47A2-A193-FA6145446017}">
      <dsp:nvSpPr>
        <dsp:cNvPr id="0" name=""/>
        <dsp:cNvSpPr/>
      </dsp:nvSpPr>
      <dsp:spPr>
        <a:xfrm>
          <a:off x="3603945" y="2497942"/>
          <a:ext cx="486175" cy="91440"/>
        </a:xfrm>
        <a:custGeom>
          <a:avLst/>
          <a:gdLst/>
          <a:ahLst/>
          <a:cxnLst/>
          <a:rect l="0" t="0" r="0" b="0"/>
          <a:pathLst>
            <a:path>
              <a:moveTo>
                <a:pt x="0" y="45720"/>
              </a:moveTo>
              <a:lnTo>
                <a:pt x="486175"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4114" y="2541075"/>
        <a:ext cx="25838" cy="5172"/>
      </dsp:txXfrm>
    </dsp:sp>
    <dsp:sp modelId="{1F257139-660E-49D6-8DEA-4AA0690DE1E5}">
      <dsp:nvSpPr>
        <dsp:cNvPr id="0" name=""/>
        <dsp:cNvSpPr/>
      </dsp:nvSpPr>
      <dsp:spPr>
        <a:xfrm>
          <a:off x="1358895" y="1869606"/>
          <a:ext cx="2246850" cy="1348110"/>
        </a:xfrm>
        <a:prstGeom prst="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098" tIns="115567" rIns="110098" bIns="115567" numCol="1" spcCol="1270" anchor="ctr" anchorCtr="0">
          <a:noAutofit/>
        </a:bodyPr>
        <a:lstStyle/>
        <a:p>
          <a:pPr marL="0" lvl="0" indent="0" algn="ctr" defTabSz="800100">
            <a:lnSpc>
              <a:spcPct val="90000"/>
            </a:lnSpc>
            <a:spcBef>
              <a:spcPct val="0"/>
            </a:spcBef>
            <a:spcAft>
              <a:spcPct val="35000"/>
            </a:spcAft>
            <a:buNone/>
          </a:pPr>
          <a:r>
            <a:rPr lang="en-GB" sz="1800" kern="1200" dirty="0"/>
            <a:t>Dieticians also translate current research into advice at a public health level</a:t>
          </a:r>
          <a:r>
            <a:rPr lang="en-GB" sz="1500" kern="1200" dirty="0"/>
            <a:t>.</a:t>
          </a:r>
          <a:endParaRPr lang="en-US" sz="1500" kern="1200" dirty="0"/>
        </a:p>
      </dsp:txBody>
      <dsp:txXfrm>
        <a:off x="1358895" y="1869606"/>
        <a:ext cx="2246850" cy="1348110"/>
      </dsp:txXfrm>
    </dsp:sp>
    <dsp:sp modelId="{E4BF260F-B1D1-4D30-B0C8-90870F31BA93}">
      <dsp:nvSpPr>
        <dsp:cNvPr id="0" name=""/>
        <dsp:cNvSpPr/>
      </dsp:nvSpPr>
      <dsp:spPr>
        <a:xfrm>
          <a:off x="2482320" y="3215917"/>
          <a:ext cx="2763625" cy="486175"/>
        </a:xfrm>
        <a:custGeom>
          <a:avLst/>
          <a:gdLst/>
          <a:ahLst/>
          <a:cxnLst/>
          <a:rect l="0" t="0" r="0" b="0"/>
          <a:pathLst>
            <a:path>
              <a:moveTo>
                <a:pt x="2763625" y="0"/>
              </a:moveTo>
              <a:lnTo>
                <a:pt x="2763625" y="260187"/>
              </a:lnTo>
              <a:lnTo>
                <a:pt x="0" y="260187"/>
              </a:lnTo>
              <a:lnTo>
                <a:pt x="0" y="486175"/>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93845" y="3456418"/>
        <a:ext cx="140576" cy="5172"/>
      </dsp:txXfrm>
    </dsp:sp>
    <dsp:sp modelId="{BC1C75FF-A833-4B2B-B085-38AAE56F6500}">
      <dsp:nvSpPr>
        <dsp:cNvPr id="0" name=""/>
        <dsp:cNvSpPr/>
      </dsp:nvSpPr>
      <dsp:spPr>
        <a:xfrm>
          <a:off x="4122521" y="1869606"/>
          <a:ext cx="2246850" cy="1348110"/>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098" tIns="115567" rIns="110098" bIns="115567" numCol="1" spcCol="1270" anchor="ctr" anchorCtr="0">
          <a:noAutofit/>
        </a:bodyPr>
        <a:lstStyle/>
        <a:p>
          <a:pPr marL="0" lvl="0" indent="0" algn="ctr" defTabSz="711200">
            <a:lnSpc>
              <a:spcPct val="90000"/>
            </a:lnSpc>
            <a:spcBef>
              <a:spcPct val="0"/>
            </a:spcBef>
            <a:spcAft>
              <a:spcPct val="35000"/>
            </a:spcAft>
            <a:buNone/>
          </a:pPr>
          <a:r>
            <a:rPr lang="en-GB" sz="1600" kern="1200" dirty="0"/>
            <a:t>Their role is often within the National Health Service, working with healthy and sick people within a hospital setting.</a:t>
          </a:r>
          <a:endParaRPr lang="en-US" sz="1600" kern="1200" dirty="0"/>
        </a:p>
      </dsp:txBody>
      <dsp:txXfrm>
        <a:off x="4122521" y="1869606"/>
        <a:ext cx="2246850" cy="1348110"/>
      </dsp:txXfrm>
    </dsp:sp>
    <dsp:sp modelId="{5D442D41-06D1-4750-9F27-79CEEA8C3A7A}">
      <dsp:nvSpPr>
        <dsp:cNvPr id="0" name=""/>
        <dsp:cNvSpPr/>
      </dsp:nvSpPr>
      <dsp:spPr>
        <a:xfrm>
          <a:off x="3603945" y="4362827"/>
          <a:ext cx="486175" cy="91440"/>
        </a:xfrm>
        <a:custGeom>
          <a:avLst/>
          <a:gdLst/>
          <a:ahLst/>
          <a:cxnLst/>
          <a:rect l="0" t="0" r="0" b="0"/>
          <a:pathLst>
            <a:path>
              <a:moveTo>
                <a:pt x="0" y="45720"/>
              </a:moveTo>
              <a:lnTo>
                <a:pt x="486175"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4114" y="4405961"/>
        <a:ext cx="25838" cy="5172"/>
      </dsp:txXfrm>
    </dsp:sp>
    <dsp:sp modelId="{F16375E6-5142-4281-AAB1-6A57061EC266}">
      <dsp:nvSpPr>
        <dsp:cNvPr id="0" name=""/>
        <dsp:cNvSpPr/>
      </dsp:nvSpPr>
      <dsp:spPr>
        <a:xfrm>
          <a:off x="1358895" y="3734492"/>
          <a:ext cx="2246850" cy="1348110"/>
        </a:xfrm>
        <a:prstGeom prst="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098" tIns="115567" rIns="110098" bIns="115567" numCol="1" spcCol="1270" anchor="ctr" anchorCtr="0">
          <a:noAutofit/>
        </a:bodyPr>
        <a:lstStyle/>
        <a:p>
          <a:pPr marL="0" lvl="0" indent="0" algn="ctr" defTabSz="711200">
            <a:lnSpc>
              <a:spcPct val="90000"/>
            </a:lnSpc>
            <a:spcBef>
              <a:spcPct val="0"/>
            </a:spcBef>
            <a:spcAft>
              <a:spcPct val="35000"/>
            </a:spcAft>
            <a:buNone/>
          </a:pPr>
          <a:r>
            <a:rPr lang="en-GB" sz="1600" kern="1200" dirty="0"/>
            <a:t>Work within private clinics is also an option as is work within the media, catering, education and the food industry</a:t>
          </a:r>
          <a:r>
            <a:rPr lang="en-GB" sz="1500" kern="1200" dirty="0"/>
            <a:t>.</a:t>
          </a:r>
          <a:endParaRPr lang="en-US" sz="1500" kern="1200" dirty="0"/>
        </a:p>
      </dsp:txBody>
      <dsp:txXfrm>
        <a:off x="1358895" y="3734492"/>
        <a:ext cx="2246850" cy="1348110"/>
      </dsp:txXfrm>
    </dsp:sp>
    <dsp:sp modelId="{2CE11073-6615-4000-BCD9-033FF7246B18}">
      <dsp:nvSpPr>
        <dsp:cNvPr id="0" name=""/>
        <dsp:cNvSpPr/>
      </dsp:nvSpPr>
      <dsp:spPr>
        <a:xfrm>
          <a:off x="4122521" y="3734492"/>
          <a:ext cx="2246850" cy="1348110"/>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098" tIns="115567" rIns="110098" bIns="115567" numCol="1" spcCol="1270" anchor="ctr" anchorCtr="0">
          <a:noAutofit/>
        </a:bodyPr>
        <a:lstStyle/>
        <a:p>
          <a:pPr marL="0" lvl="0" indent="0" algn="ctr" defTabSz="889000">
            <a:lnSpc>
              <a:spcPct val="90000"/>
            </a:lnSpc>
            <a:spcBef>
              <a:spcPct val="0"/>
            </a:spcBef>
            <a:spcAft>
              <a:spcPct val="35000"/>
            </a:spcAft>
            <a:buNone/>
          </a:pPr>
          <a:r>
            <a:rPr lang="en-GB" sz="2000" i="1" kern="1200" dirty="0"/>
            <a:t>For this task  work within the NHS hospital setting has been considered</a:t>
          </a:r>
          <a:endParaRPr lang="en-US" sz="2000" kern="1200" dirty="0"/>
        </a:p>
      </dsp:txBody>
      <dsp:txXfrm>
        <a:off x="4122521" y="3734492"/>
        <a:ext cx="2246850" cy="1348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51D8C-2E0B-412F-8198-2E126085FC7A}">
      <dsp:nvSpPr>
        <dsp:cNvPr id="0" name=""/>
        <dsp:cNvSpPr/>
      </dsp:nvSpPr>
      <dsp:spPr>
        <a:xfrm>
          <a:off x="0" y="2111"/>
          <a:ext cx="7728267" cy="10701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CF35C-C133-406B-9A77-47D7C20D5AA2}">
      <dsp:nvSpPr>
        <dsp:cNvPr id="0" name=""/>
        <dsp:cNvSpPr/>
      </dsp:nvSpPr>
      <dsp:spPr>
        <a:xfrm>
          <a:off x="323713" y="242889"/>
          <a:ext cx="588569" cy="588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76C96B-073F-45FE-88F3-FE596FBBE805}">
      <dsp:nvSpPr>
        <dsp:cNvPr id="0" name=""/>
        <dsp:cNvSpPr/>
      </dsp:nvSpPr>
      <dsp:spPr>
        <a:xfrm>
          <a:off x="1235996" y="2111"/>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55650">
            <a:lnSpc>
              <a:spcPct val="100000"/>
            </a:lnSpc>
            <a:spcBef>
              <a:spcPct val="0"/>
            </a:spcBef>
            <a:spcAft>
              <a:spcPct val="35000"/>
            </a:spcAft>
            <a:buNone/>
          </a:pPr>
          <a:r>
            <a:rPr lang="en-GB" sz="1700" kern="1200"/>
            <a:t>Dieticians need to be personable and professional with the ability to work as part of a multi-disciplinary team.</a:t>
          </a:r>
          <a:endParaRPr lang="en-US" sz="1700" kern="1200"/>
        </a:p>
      </dsp:txBody>
      <dsp:txXfrm>
        <a:off x="1235996" y="2111"/>
        <a:ext cx="6492270" cy="1070126"/>
      </dsp:txXfrm>
    </dsp:sp>
    <dsp:sp modelId="{0AE03C39-ED1A-4491-B314-75465A7DF798}">
      <dsp:nvSpPr>
        <dsp:cNvPr id="0" name=""/>
        <dsp:cNvSpPr/>
      </dsp:nvSpPr>
      <dsp:spPr>
        <a:xfrm>
          <a:off x="0" y="1339769"/>
          <a:ext cx="7728267" cy="10701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01CD6F-A633-437A-B843-D22EAFE3C701}">
      <dsp:nvSpPr>
        <dsp:cNvPr id="0" name=""/>
        <dsp:cNvSpPr/>
      </dsp:nvSpPr>
      <dsp:spPr>
        <a:xfrm>
          <a:off x="323713" y="1580548"/>
          <a:ext cx="588569" cy="588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E7D752-0A56-42E9-9F43-72FA708968F5}">
      <dsp:nvSpPr>
        <dsp:cNvPr id="0" name=""/>
        <dsp:cNvSpPr/>
      </dsp:nvSpPr>
      <dsp:spPr>
        <a:xfrm>
          <a:off x="1235996" y="1339769"/>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55650">
            <a:lnSpc>
              <a:spcPct val="100000"/>
            </a:lnSpc>
            <a:spcBef>
              <a:spcPct val="0"/>
            </a:spcBef>
            <a:spcAft>
              <a:spcPct val="35000"/>
            </a:spcAft>
            <a:buNone/>
          </a:pPr>
          <a:r>
            <a:rPr lang="en-GB" sz="1700" kern="1200"/>
            <a:t>Being able to work well with the public is essential as is being able to communicate information well.</a:t>
          </a:r>
          <a:endParaRPr lang="en-US" sz="1700" kern="1200"/>
        </a:p>
      </dsp:txBody>
      <dsp:txXfrm>
        <a:off x="1235996" y="1339769"/>
        <a:ext cx="6492270" cy="1070126"/>
      </dsp:txXfrm>
    </dsp:sp>
    <dsp:sp modelId="{80B278D6-DA4D-434A-B097-286A3E4FCF7E}">
      <dsp:nvSpPr>
        <dsp:cNvPr id="0" name=""/>
        <dsp:cNvSpPr/>
      </dsp:nvSpPr>
      <dsp:spPr>
        <a:xfrm>
          <a:off x="0" y="2677427"/>
          <a:ext cx="7728267" cy="10701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F9747-3637-4D50-BC25-9C71122CAF5C}">
      <dsp:nvSpPr>
        <dsp:cNvPr id="0" name=""/>
        <dsp:cNvSpPr/>
      </dsp:nvSpPr>
      <dsp:spPr>
        <a:xfrm>
          <a:off x="323713" y="2918206"/>
          <a:ext cx="588569" cy="5885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8B2E49-C65A-4B9F-B384-831994748C33}">
      <dsp:nvSpPr>
        <dsp:cNvPr id="0" name=""/>
        <dsp:cNvSpPr/>
      </dsp:nvSpPr>
      <dsp:spPr>
        <a:xfrm>
          <a:off x="1235996" y="2677427"/>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55650">
            <a:lnSpc>
              <a:spcPct val="100000"/>
            </a:lnSpc>
            <a:spcBef>
              <a:spcPct val="0"/>
            </a:spcBef>
            <a:spcAft>
              <a:spcPct val="35000"/>
            </a:spcAft>
            <a:buNone/>
          </a:pPr>
          <a:r>
            <a:rPr lang="en-GB" sz="1700" kern="1200"/>
            <a:t>My previous experience of work within a Radiography Department highlighted that I can work  well in this environment and maintain a professional attitude whilst being personable.</a:t>
          </a:r>
          <a:endParaRPr lang="en-US" sz="1700" kern="1200"/>
        </a:p>
      </dsp:txBody>
      <dsp:txXfrm>
        <a:off x="1235996" y="2677427"/>
        <a:ext cx="6492270" cy="1070126"/>
      </dsp:txXfrm>
    </dsp:sp>
    <dsp:sp modelId="{9EFAB5F4-E71D-40D4-B74C-FEE95ECE5645}">
      <dsp:nvSpPr>
        <dsp:cNvPr id="0" name=""/>
        <dsp:cNvSpPr/>
      </dsp:nvSpPr>
      <dsp:spPr>
        <a:xfrm>
          <a:off x="0" y="4015086"/>
          <a:ext cx="7728267" cy="10701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F0F6E-246E-4337-908F-CFCE5641E773}">
      <dsp:nvSpPr>
        <dsp:cNvPr id="0" name=""/>
        <dsp:cNvSpPr/>
      </dsp:nvSpPr>
      <dsp:spPr>
        <a:xfrm>
          <a:off x="323713" y="4255864"/>
          <a:ext cx="588569" cy="5885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55C5D1-FBE7-42DF-A2C6-B699F4317F96}">
      <dsp:nvSpPr>
        <dsp:cNvPr id="0" name=""/>
        <dsp:cNvSpPr/>
      </dsp:nvSpPr>
      <dsp:spPr>
        <a:xfrm>
          <a:off x="1235996" y="4015086"/>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55650">
            <a:lnSpc>
              <a:spcPct val="100000"/>
            </a:lnSpc>
            <a:spcBef>
              <a:spcPct val="0"/>
            </a:spcBef>
            <a:spcAft>
              <a:spcPct val="35000"/>
            </a:spcAft>
            <a:buNone/>
          </a:pPr>
          <a:r>
            <a:rPr lang="en-GB" sz="1700" kern="1200"/>
            <a:t>A Post Graduate Diploma or MSc in Dietetics is required. The Masters would be the quickest route, but some Universities may only offer entry onto the PG Diploma following this degree. This takes two years!</a:t>
          </a:r>
          <a:endParaRPr lang="en-US" sz="1700" kern="1200"/>
        </a:p>
      </dsp:txBody>
      <dsp:txXfrm>
        <a:off x="1235996" y="4015086"/>
        <a:ext cx="6492270" cy="107012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3/27/2019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hpc-uk.org/site-search/?query=dietician%20stndards%20of%20performance" TargetMode="External"/><Relationship Id="rId2" Type="http://schemas.openxmlformats.org/officeDocument/2006/relationships/hyperlink" Target="https://www.bda.uk.com/about/about_british_dietet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Freeform: Shape 33">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45C384D-5FAF-4ED4-B290-94E6E507BA7F}"/>
              </a:ext>
            </a:extLst>
          </p:cNvPr>
          <p:cNvSpPr>
            <a:spLocks noGrp="1"/>
          </p:cNvSpPr>
          <p:nvPr>
            <p:ph type="ctrTitle"/>
          </p:nvPr>
        </p:nvSpPr>
        <p:spPr>
          <a:xfrm>
            <a:off x="4084398" y="1298448"/>
            <a:ext cx="7315200" cy="3255264"/>
          </a:xfrm>
        </p:spPr>
        <p:txBody>
          <a:bodyPr>
            <a:normAutofit/>
          </a:bodyPr>
          <a:lstStyle/>
          <a:p>
            <a:r>
              <a:rPr lang="en-GB">
                <a:solidFill>
                  <a:schemeClr val="tx2"/>
                </a:solidFill>
              </a:rPr>
              <a:t>Professional Development and Practice – Assignment 2</a:t>
            </a:r>
          </a:p>
        </p:txBody>
      </p:sp>
      <p:sp>
        <p:nvSpPr>
          <p:cNvPr id="3" name="Subtitle 2">
            <a:extLst>
              <a:ext uri="{FF2B5EF4-FFF2-40B4-BE49-F238E27FC236}">
                <a16:creationId xmlns:a16="http://schemas.microsoft.com/office/drawing/2014/main" id="{B7801DD9-0B90-4005-A605-AD8C6CC3D5E5}"/>
              </a:ext>
            </a:extLst>
          </p:cNvPr>
          <p:cNvSpPr>
            <a:spLocks noGrp="1"/>
          </p:cNvSpPr>
          <p:nvPr>
            <p:ph type="subTitle" idx="1"/>
          </p:nvPr>
        </p:nvSpPr>
        <p:spPr>
          <a:xfrm>
            <a:off x="4084397" y="4670246"/>
            <a:ext cx="6714232" cy="914400"/>
          </a:xfrm>
        </p:spPr>
        <p:txBody>
          <a:bodyPr>
            <a:normAutofit/>
          </a:bodyPr>
          <a:lstStyle/>
          <a:p>
            <a:r>
              <a:rPr lang="en-GB">
                <a:solidFill>
                  <a:schemeClr val="accent1"/>
                </a:solidFill>
              </a:rPr>
              <a:t>Natalie Mwandiambira</a:t>
            </a:r>
          </a:p>
        </p:txBody>
      </p:sp>
    </p:spTree>
    <p:extLst>
      <p:ext uri="{BB962C8B-B14F-4D97-AF65-F5344CB8AC3E}">
        <p14:creationId xmlns:p14="http://schemas.microsoft.com/office/powerpoint/2010/main" val="3342406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EA9A9-573E-4B7F-ABA8-74465626A85F}"/>
              </a:ext>
            </a:extLst>
          </p:cNvPr>
          <p:cNvSpPr>
            <a:spLocks noGrp="1"/>
          </p:cNvSpPr>
          <p:nvPr>
            <p:ph type="title"/>
          </p:nvPr>
        </p:nvSpPr>
        <p:spPr/>
        <p:txBody>
          <a:bodyPr>
            <a:normAutofit/>
          </a:bodyPr>
          <a:lstStyle/>
          <a:p>
            <a:r>
              <a:rPr lang="en-GB" b="1" i="1" dirty="0"/>
              <a:t>To Dietetic or not to Dietetic that was the question?</a:t>
            </a:r>
            <a:br>
              <a:rPr lang="en-GB" dirty="0"/>
            </a:br>
            <a:endParaRPr lang="en-GB" dirty="0"/>
          </a:p>
        </p:txBody>
      </p:sp>
      <p:graphicFrame>
        <p:nvGraphicFramePr>
          <p:cNvPr id="5" name="Content Placeholder 2">
            <a:extLst>
              <a:ext uri="{FF2B5EF4-FFF2-40B4-BE49-F238E27FC236}">
                <a16:creationId xmlns:a16="http://schemas.microsoft.com/office/drawing/2014/main" id="{E01C8155-FAD7-44A0-ADC6-5AE818C99BCA}"/>
              </a:ext>
            </a:extLst>
          </p:cNvPr>
          <p:cNvGraphicFramePr>
            <a:graphicFrameLocks noGrp="1"/>
          </p:cNvGraphicFramePr>
          <p:nvPr>
            <p:ph idx="1"/>
            <p:extLst>
              <p:ext uri="{D42A27DB-BD31-4B8C-83A1-F6EECF244321}">
                <p14:modId xmlns:p14="http://schemas.microsoft.com/office/powerpoint/2010/main" val="261442375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1739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0604-278E-4105-B191-D81E0A53EAAA}"/>
              </a:ext>
            </a:extLst>
          </p:cNvPr>
          <p:cNvSpPr>
            <a:spLocks noGrp="1"/>
          </p:cNvSpPr>
          <p:nvPr>
            <p:ph type="title"/>
          </p:nvPr>
        </p:nvSpPr>
        <p:spPr>
          <a:xfrm>
            <a:off x="252919" y="1123837"/>
            <a:ext cx="2947482" cy="4601183"/>
          </a:xfrm>
        </p:spPr>
        <p:txBody>
          <a:bodyPr>
            <a:normAutofit/>
          </a:bodyPr>
          <a:lstStyle/>
          <a:p>
            <a:br>
              <a:rPr lang="en-GB" sz="3100" b="1" i="1"/>
            </a:br>
            <a:br>
              <a:rPr lang="en-GB" sz="3100" b="1" i="1"/>
            </a:br>
            <a:r>
              <a:rPr lang="en-GB" sz="3100" b="1" i="1"/>
              <a:t>Chosen job for the purpose of this task….</a:t>
            </a:r>
            <a:br>
              <a:rPr lang="en-GB" sz="3100"/>
            </a:br>
            <a:br>
              <a:rPr lang="en-GB" sz="3100" b="1" i="1"/>
            </a:br>
            <a:br>
              <a:rPr lang="en-GB" sz="3100" b="1" i="1"/>
            </a:br>
            <a:r>
              <a:rPr lang="en-GB" sz="3100" b="1" i="1"/>
              <a:t>…Registered Dietician</a:t>
            </a:r>
            <a:br>
              <a:rPr lang="en-GB" sz="3100"/>
            </a:br>
            <a:endParaRPr lang="en-GB" sz="3100"/>
          </a:p>
        </p:txBody>
      </p:sp>
      <p:graphicFrame>
        <p:nvGraphicFramePr>
          <p:cNvPr id="12" name="Content Placeholder 2">
            <a:extLst>
              <a:ext uri="{FF2B5EF4-FFF2-40B4-BE49-F238E27FC236}">
                <a16:creationId xmlns:a16="http://schemas.microsoft.com/office/drawing/2014/main" id="{E00FE41E-4C6A-4A09-9666-5A7A851835A0}"/>
              </a:ext>
            </a:extLst>
          </p:cNvPr>
          <p:cNvGraphicFramePr>
            <a:graphicFrameLocks noGrp="1"/>
          </p:cNvGraphicFramePr>
          <p:nvPr>
            <p:ph idx="1"/>
            <p:extLst>
              <p:ext uri="{D42A27DB-BD31-4B8C-83A1-F6EECF244321}">
                <p14:modId xmlns:p14="http://schemas.microsoft.com/office/powerpoint/2010/main" val="356793500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0526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BD6F72F-4B21-4B63-8635-8547BEF0404B}"/>
              </a:ext>
            </a:extLst>
          </p:cNvPr>
          <p:cNvSpPr>
            <a:spLocks noGrp="1"/>
          </p:cNvSpPr>
          <p:nvPr>
            <p:ph type="title"/>
          </p:nvPr>
        </p:nvSpPr>
        <p:spPr>
          <a:xfrm>
            <a:off x="1539116" y="864108"/>
            <a:ext cx="3073914" cy="5120639"/>
          </a:xfrm>
        </p:spPr>
        <p:txBody>
          <a:bodyPr>
            <a:normAutofit/>
          </a:bodyPr>
          <a:lstStyle/>
          <a:p>
            <a:r>
              <a:rPr lang="en-GB" b="1" i="1" dirty="0">
                <a:solidFill>
                  <a:schemeClr val="tx1">
                    <a:lumMod val="85000"/>
                    <a:lumOff val="15000"/>
                  </a:schemeClr>
                </a:solidFill>
              </a:rPr>
              <a:t>Regulatory bodies and code of</a:t>
            </a:r>
            <a:br>
              <a:rPr lang="en-GB" b="1" i="1" dirty="0">
                <a:solidFill>
                  <a:schemeClr val="tx1">
                    <a:lumMod val="85000"/>
                    <a:lumOff val="15000"/>
                  </a:schemeClr>
                </a:solidFill>
              </a:rPr>
            </a:br>
            <a:r>
              <a:rPr lang="en-GB" b="1" i="1" dirty="0">
                <a:solidFill>
                  <a:schemeClr val="tx1">
                    <a:lumMod val="85000"/>
                    <a:lumOff val="15000"/>
                  </a:schemeClr>
                </a:solidFill>
              </a:rPr>
              <a:t> ethics </a:t>
            </a:r>
            <a:br>
              <a:rPr lang="en-GB" dirty="0">
                <a:solidFill>
                  <a:schemeClr val="tx1">
                    <a:lumMod val="85000"/>
                    <a:lumOff val="15000"/>
                  </a:schemeClr>
                </a:solidFill>
              </a:rPr>
            </a:br>
            <a:endParaRPr lang="en-GB" dirty="0">
              <a:solidFill>
                <a:schemeClr val="tx1">
                  <a:lumMod val="85000"/>
                  <a:lumOff val="15000"/>
                </a:schemeClr>
              </a:solidFill>
            </a:endParaRPr>
          </a:p>
        </p:txBody>
      </p:sp>
      <p:sp>
        <p:nvSpPr>
          <p:cNvPr id="43" name="Rectangle 42">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 name="Straight Connector 44">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447E6B25-835F-4449-A4A3-4645BCE84217}"/>
              </a:ext>
            </a:extLst>
          </p:cNvPr>
          <p:cNvSpPr>
            <a:spLocks noGrp="1"/>
          </p:cNvSpPr>
          <p:nvPr>
            <p:ph idx="1"/>
          </p:nvPr>
        </p:nvSpPr>
        <p:spPr>
          <a:xfrm>
            <a:off x="5289229" y="864108"/>
            <a:ext cx="5910677" cy="5120640"/>
          </a:xfrm>
        </p:spPr>
        <p:txBody>
          <a:bodyPr>
            <a:normAutofit/>
          </a:bodyPr>
          <a:lstStyle/>
          <a:p>
            <a:pPr marL="0" indent="0">
              <a:buNone/>
            </a:pPr>
            <a:r>
              <a:rPr lang="en-GB" sz="1900" dirty="0"/>
              <a:t> </a:t>
            </a:r>
          </a:p>
          <a:p>
            <a:r>
              <a:rPr lang="en-GB" sz="1900" dirty="0"/>
              <a:t>To use the title Registered Dietician (RD) Dieticians must register with the statutory regulator The Health and Care Professions Council (HCPC). </a:t>
            </a:r>
          </a:p>
          <a:p>
            <a:pPr marL="0" indent="0">
              <a:buNone/>
            </a:pPr>
            <a:r>
              <a:rPr lang="en-GB" sz="1900" dirty="0"/>
              <a:t> </a:t>
            </a:r>
          </a:p>
          <a:p>
            <a:r>
              <a:rPr lang="en-GB" sz="1900" dirty="0"/>
              <a:t>Their Standards of conduct, performance and ethics (SCPE)  ensure that the right people are on the register and are working within an ethical framework. They are also used if someone is unhappy with the conduct of a registrant.</a:t>
            </a:r>
          </a:p>
          <a:p>
            <a:endParaRPr lang="en-GB" sz="1900" dirty="0"/>
          </a:p>
          <a:p>
            <a:endParaRPr lang="en-GB" sz="1900" dirty="0"/>
          </a:p>
          <a:p>
            <a:r>
              <a:rPr lang="en-GB" sz="1900" dirty="0"/>
              <a:t>The British Dietetics Association (BDA) is a professional body and trade union that offers membership to Registered Dieticians and has a code of conduct.</a:t>
            </a:r>
          </a:p>
          <a:p>
            <a:endParaRPr lang="en-GB" sz="1900" dirty="0"/>
          </a:p>
        </p:txBody>
      </p:sp>
      <p:sp>
        <p:nvSpPr>
          <p:cNvPr id="47" name="Rectangle 4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9391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C22B-153C-4A6E-9146-17162317FD23}"/>
              </a:ext>
            </a:extLst>
          </p:cNvPr>
          <p:cNvSpPr>
            <a:spLocks noGrp="1"/>
          </p:cNvSpPr>
          <p:nvPr>
            <p:ph type="title"/>
          </p:nvPr>
        </p:nvSpPr>
        <p:spPr>
          <a:xfrm>
            <a:off x="252919" y="1123837"/>
            <a:ext cx="2947482" cy="4601183"/>
          </a:xfrm>
        </p:spPr>
        <p:txBody>
          <a:bodyPr/>
          <a:lstStyle/>
          <a:p>
            <a:r>
              <a:rPr lang="en-GB" dirty="0"/>
              <a:t>BDA code of conduct outline:</a:t>
            </a:r>
            <a:br>
              <a:rPr lang="en-GB" dirty="0"/>
            </a:br>
            <a:endParaRPr lang="en-GB" dirty="0"/>
          </a:p>
        </p:txBody>
      </p:sp>
      <p:sp>
        <p:nvSpPr>
          <p:cNvPr id="3" name="Content Placeholder 2">
            <a:extLst>
              <a:ext uri="{FF2B5EF4-FFF2-40B4-BE49-F238E27FC236}">
                <a16:creationId xmlns:a16="http://schemas.microsoft.com/office/drawing/2014/main" id="{7B3CAEB7-B405-4548-9311-03E873289B6B}"/>
              </a:ext>
            </a:extLst>
          </p:cNvPr>
          <p:cNvSpPr>
            <a:spLocks noGrp="1"/>
          </p:cNvSpPr>
          <p:nvPr>
            <p:ph idx="1"/>
          </p:nvPr>
        </p:nvSpPr>
        <p:spPr>
          <a:xfrm>
            <a:off x="3857625" y="320584"/>
            <a:ext cx="7536393" cy="5645114"/>
          </a:xfrm>
        </p:spPr>
        <p:txBody>
          <a:bodyPr>
            <a:normAutofit fontScale="55000" lnSpcReduction="20000"/>
          </a:bodyPr>
          <a:lstStyle/>
          <a:p>
            <a:pPr marL="0" indent="0">
              <a:buNone/>
            </a:pPr>
            <a:r>
              <a:rPr lang="en-GB" dirty="0"/>
              <a:t> </a:t>
            </a:r>
          </a:p>
          <a:p>
            <a:endParaRPr lang="en-GB" dirty="0"/>
          </a:p>
          <a:p>
            <a:endParaRPr lang="en-GB" sz="2800" b="1" dirty="0"/>
          </a:p>
          <a:p>
            <a:pPr marL="0" indent="0">
              <a:buNone/>
            </a:pPr>
            <a:r>
              <a:rPr lang="en-GB" sz="3400" b="1" dirty="0"/>
              <a:t>‘</a:t>
            </a:r>
            <a:r>
              <a:rPr lang="en-GB" sz="3800" b="1" dirty="0"/>
              <a:t>The Code is based on three core standards:  </a:t>
            </a:r>
          </a:p>
          <a:p>
            <a:endParaRPr lang="en-GB" dirty="0"/>
          </a:p>
          <a:p>
            <a:r>
              <a:rPr lang="en-GB" sz="3200" dirty="0"/>
              <a:t>1. Values  </a:t>
            </a:r>
          </a:p>
          <a:p>
            <a:pPr marL="0" indent="0">
              <a:buNone/>
            </a:pPr>
            <a:r>
              <a:rPr lang="en-GB" sz="3200" dirty="0"/>
              <a:t>Members will respect an individual’s needs, values, culture and privacy, and act with integrity,   honesty and openness. </a:t>
            </a:r>
          </a:p>
          <a:p>
            <a:pPr marL="0" indent="0">
              <a:buNone/>
            </a:pPr>
            <a:r>
              <a:rPr lang="en-GB" sz="3200" dirty="0"/>
              <a:t> </a:t>
            </a:r>
          </a:p>
          <a:p>
            <a:r>
              <a:rPr lang="en-GB" sz="3200" dirty="0"/>
              <a:t>2. Practice </a:t>
            </a:r>
          </a:p>
          <a:p>
            <a:pPr marL="0" indent="0">
              <a:buNone/>
            </a:pPr>
            <a:r>
              <a:rPr lang="en-GB" sz="3200" dirty="0"/>
              <a:t> Members will put the interests of their service-users first, practise safely and  effectively, and identify and manage risk. </a:t>
            </a:r>
          </a:p>
          <a:p>
            <a:pPr marL="0" indent="0">
              <a:buNone/>
            </a:pPr>
            <a:r>
              <a:rPr lang="en-GB" sz="3200" dirty="0"/>
              <a:t> </a:t>
            </a:r>
          </a:p>
          <a:p>
            <a:r>
              <a:rPr lang="en-GB" sz="3200" dirty="0"/>
              <a:t>3. Knowledge and Skills </a:t>
            </a:r>
          </a:p>
          <a:p>
            <a:pPr marL="0" indent="0">
              <a:buNone/>
            </a:pPr>
            <a:r>
              <a:rPr lang="en-GB" sz="3200" dirty="0"/>
              <a:t> Members will seek to promote best practice, based on the most up-to-date knowledge, practice and evidence, whist  developing and pushing the boundaries of dietetics and dietetic services.’</a:t>
            </a:r>
          </a:p>
          <a:p>
            <a:pPr marL="0" indent="0">
              <a:buNone/>
            </a:pPr>
            <a:r>
              <a:rPr lang="en-GB" sz="2600" dirty="0"/>
              <a:t> (British  Dietetic Association, 2018)</a:t>
            </a:r>
          </a:p>
          <a:p>
            <a:pPr marL="0" indent="0">
              <a:buNone/>
            </a:pPr>
            <a:r>
              <a:rPr lang="en-GB" sz="2600"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55675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554E6-2616-4753-95F6-9C74B90CDAAC}"/>
              </a:ext>
            </a:extLst>
          </p:cNvPr>
          <p:cNvSpPr>
            <a:spLocks noGrp="1"/>
          </p:cNvSpPr>
          <p:nvPr>
            <p:ph type="title"/>
          </p:nvPr>
        </p:nvSpPr>
        <p:spPr>
          <a:xfrm>
            <a:off x="252919" y="1123837"/>
            <a:ext cx="2947482" cy="4601183"/>
          </a:xfrm>
        </p:spPr>
        <p:txBody>
          <a:bodyPr>
            <a:normAutofit/>
          </a:bodyPr>
          <a:lstStyle/>
          <a:p>
            <a:r>
              <a:rPr lang="en-GB" b="1" i="1" dirty="0"/>
              <a:t>Competencies   and qualifications required</a:t>
            </a:r>
            <a:br>
              <a:rPr lang="en-GB" dirty="0"/>
            </a:br>
            <a:endParaRPr lang="en-GB" dirty="0"/>
          </a:p>
        </p:txBody>
      </p:sp>
      <p:graphicFrame>
        <p:nvGraphicFramePr>
          <p:cNvPr id="11" name="Content Placeholder 2">
            <a:extLst>
              <a:ext uri="{FF2B5EF4-FFF2-40B4-BE49-F238E27FC236}">
                <a16:creationId xmlns:a16="http://schemas.microsoft.com/office/drawing/2014/main" id="{62EC7C3D-5A8D-478A-9831-75BBA6518F0F}"/>
              </a:ext>
            </a:extLst>
          </p:cNvPr>
          <p:cNvGraphicFramePr>
            <a:graphicFrameLocks noGrp="1"/>
          </p:cNvGraphicFramePr>
          <p:nvPr>
            <p:ph idx="1"/>
            <p:extLst>
              <p:ext uri="{D42A27DB-BD31-4B8C-83A1-F6EECF244321}">
                <p14:modId xmlns:p14="http://schemas.microsoft.com/office/powerpoint/2010/main" val="890467059"/>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8614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A0836E-95F4-4E62-B60F-BCD8B5C91503}"/>
              </a:ext>
            </a:extLst>
          </p:cNvPr>
          <p:cNvSpPr>
            <a:spLocks noGrp="1"/>
          </p:cNvSpPr>
          <p:nvPr>
            <p:ph type="title"/>
          </p:nvPr>
        </p:nvSpPr>
        <p:spPr>
          <a:xfrm>
            <a:off x="1539116" y="864108"/>
            <a:ext cx="3073914" cy="5120639"/>
          </a:xfrm>
        </p:spPr>
        <p:txBody>
          <a:bodyPr>
            <a:normAutofit/>
          </a:bodyPr>
          <a:lstStyle/>
          <a:p>
            <a:pPr algn="r"/>
            <a:r>
              <a:rPr lang="en-GB" b="1" i="1">
                <a:solidFill>
                  <a:schemeClr val="tx1">
                    <a:lumMod val="85000"/>
                    <a:lumOff val="15000"/>
                  </a:schemeClr>
                </a:solidFill>
              </a:rPr>
              <a:t>Where I am now and how I can work towards this goal</a:t>
            </a:r>
            <a:br>
              <a:rPr lang="en-GB">
                <a:solidFill>
                  <a:schemeClr val="tx1">
                    <a:lumMod val="85000"/>
                    <a:lumOff val="15000"/>
                  </a:schemeClr>
                </a:solidFill>
              </a:rPr>
            </a:br>
            <a:endParaRPr lang="en-GB">
              <a:solidFill>
                <a:schemeClr val="tx1">
                  <a:lumMod val="85000"/>
                  <a:lumOff val="15000"/>
                </a:schemeClr>
              </a:solidFill>
            </a:endParaRP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301113-2699-4905-BE90-80CD6C17FCE3}"/>
              </a:ext>
            </a:extLst>
          </p:cNvPr>
          <p:cNvSpPr>
            <a:spLocks noGrp="1"/>
          </p:cNvSpPr>
          <p:nvPr>
            <p:ph idx="1"/>
          </p:nvPr>
        </p:nvSpPr>
        <p:spPr>
          <a:xfrm>
            <a:off x="5289229" y="187889"/>
            <a:ext cx="5910677" cy="6501009"/>
          </a:xfrm>
        </p:spPr>
        <p:txBody>
          <a:bodyPr>
            <a:normAutofit fontScale="92500" lnSpcReduction="10000"/>
          </a:bodyPr>
          <a:lstStyle/>
          <a:p>
            <a:endParaRPr lang="en-GB" sz="1300" dirty="0"/>
          </a:p>
          <a:p>
            <a:r>
              <a:rPr lang="en-GB" dirty="0"/>
              <a:t>At present -  continue with this degree programme.</a:t>
            </a:r>
          </a:p>
          <a:p>
            <a:endParaRPr lang="en-GB" dirty="0"/>
          </a:p>
          <a:p>
            <a:r>
              <a:rPr lang="en-GB" dirty="0"/>
              <a:t>In the second year - take the relevant biochemistry and physiology modules.</a:t>
            </a:r>
          </a:p>
          <a:p>
            <a:pPr marL="0" indent="0">
              <a:buNone/>
            </a:pPr>
            <a:endParaRPr lang="en-GB" dirty="0"/>
          </a:p>
          <a:p>
            <a:r>
              <a:rPr lang="en-GB" dirty="0"/>
              <a:t>Choosing a placement within a hospital setting, alongside a Dietician or Dietetics assistant would provide the experience necessary  to decide what  to do after graduating. </a:t>
            </a:r>
          </a:p>
          <a:p>
            <a:r>
              <a:rPr lang="en-GB" dirty="0"/>
              <a:t>Work experience will also reveal if previous skills are still there.</a:t>
            </a:r>
            <a:endParaRPr lang="en-GB" dirty="0">
              <a:highlight>
                <a:srgbClr val="FFFF00"/>
              </a:highlight>
            </a:endParaRPr>
          </a:p>
          <a:p>
            <a:endParaRPr lang="en-GB" dirty="0"/>
          </a:p>
          <a:p>
            <a:r>
              <a:rPr lang="en-GB" dirty="0"/>
              <a:t>After graduating, working as a dietetic assistant would be beneficial and provide the relevant ‘work hours’ required.</a:t>
            </a:r>
          </a:p>
          <a:p>
            <a:endParaRPr lang="en-GB" dirty="0"/>
          </a:p>
          <a:p>
            <a:r>
              <a:rPr lang="en-GB" dirty="0"/>
              <a:t>Entry onto the MSc in Dietetics would be the next step, preferably whilst working.</a:t>
            </a:r>
          </a:p>
          <a:p>
            <a:pPr marL="0" indent="0">
              <a:buNone/>
            </a:pPr>
            <a:r>
              <a:rPr lang="en-GB" dirty="0"/>
              <a:t> </a:t>
            </a:r>
          </a:p>
          <a:p>
            <a:endParaRPr lang="en-GB" sz="1300" dirty="0"/>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7087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830E6-7A36-4822-A3BA-B6897DD7EC9A}"/>
              </a:ext>
            </a:extLst>
          </p:cNvPr>
          <p:cNvSpPr>
            <a:spLocks noGrp="1"/>
          </p:cNvSpPr>
          <p:nvPr>
            <p:ph type="title"/>
          </p:nvPr>
        </p:nvSpPr>
        <p:spPr>
          <a:xfrm>
            <a:off x="252919" y="1123837"/>
            <a:ext cx="2947482" cy="4601183"/>
          </a:xfrm>
        </p:spPr>
        <p:txBody>
          <a:bodyPr>
            <a:normAutofit/>
          </a:bodyPr>
          <a:lstStyle/>
          <a:p>
            <a:r>
              <a:rPr lang="en-GB"/>
              <a:t>Action point!</a:t>
            </a:r>
          </a:p>
        </p:txBody>
      </p:sp>
      <p:sp>
        <p:nvSpPr>
          <p:cNvPr id="21" name="Content Placeholder 2">
            <a:extLst>
              <a:ext uri="{FF2B5EF4-FFF2-40B4-BE49-F238E27FC236}">
                <a16:creationId xmlns:a16="http://schemas.microsoft.com/office/drawing/2014/main" id="{075ECC11-3E16-4F5E-A625-1ED4DD16A97C}"/>
              </a:ext>
            </a:extLst>
          </p:cNvPr>
          <p:cNvSpPr>
            <a:spLocks noGrp="1"/>
          </p:cNvSpPr>
          <p:nvPr>
            <p:ph idx="1"/>
          </p:nvPr>
        </p:nvSpPr>
        <p:spPr>
          <a:xfrm>
            <a:off x="3869267" y="864108"/>
            <a:ext cx="3585891" cy="5120640"/>
          </a:xfrm>
        </p:spPr>
        <p:txBody>
          <a:bodyPr>
            <a:normAutofit/>
          </a:bodyPr>
          <a:lstStyle/>
          <a:p>
            <a:endParaRPr lang="en-GB" b="1" i="1" dirty="0"/>
          </a:p>
          <a:p>
            <a:endParaRPr lang="en-GB" b="1" i="1" dirty="0"/>
          </a:p>
          <a:p>
            <a:endParaRPr lang="en-GB" b="1" i="1" dirty="0"/>
          </a:p>
          <a:p>
            <a:endParaRPr lang="en-GB" b="1" i="1" dirty="0"/>
          </a:p>
          <a:p>
            <a:r>
              <a:rPr lang="en-GB" b="1" i="1" dirty="0"/>
              <a:t>Action point-  Go through this process for other post graduate job options that appeal and see if working towards this goal could limit those options. Consider an earlier work placement to eliminate this choice before selecting second year modules.</a:t>
            </a:r>
            <a:endParaRPr lang="en-GB" dirty="0"/>
          </a:p>
          <a:p>
            <a:endParaRPr lang="en-GB" dirty="0"/>
          </a:p>
          <a:p>
            <a:endParaRPr lang="en-GB" dirty="0"/>
          </a:p>
        </p:txBody>
      </p:sp>
      <p:pic>
        <p:nvPicPr>
          <p:cNvPr id="47" name="Graphic 46" descr="Checkmark">
            <a:extLst>
              <a:ext uri="{FF2B5EF4-FFF2-40B4-BE49-F238E27FC236}">
                <a16:creationId xmlns:a16="http://schemas.microsoft.com/office/drawing/2014/main" id="{3D31CAE8-6A77-4730-A1E4-7EE544788A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2930029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6">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8">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itle 4">
            <a:extLst>
              <a:ext uri="{FF2B5EF4-FFF2-40B4-BE49-F238E27FC236}">
                <a16:creationId xmlns:a16="http://schemas.microsoft.com/office/drawing/2014/main" id="{8647BE5D-EC23-4CA4-9529-BF1A8F3963F6}"/>
              </a:ext>
            </a:extLst>
          </p:cNvPr>
          <p:cNvSpPr>
            <a:spLocks noGrp="1"/>
          </p:cNvSpPr>
          <p:nvPr>
            <p:ph type="title"/>
          </p:nvPr>
        </p:nvSpPr>
        <p:spPr>
          <a:xfrm>
            <a:off x="1600754" y="1087374"/>
            <a:ext cx="8983489" cy="1000978"/>
          </a:xfrm>
        </p:spPr>
        <p:txBody>
          <a:bodyPr>
            <a:normAutofit/>
          </a:bodyPr>
          <a:lstStyle/>
          <a:p>
            <a:r>
              <a:rPr lang="en-GB" sz="3300" dirty="0"/>
              <a:t>Reference</a:t>
            </a:r>
            <a:br>
              <a:rPr lang="en-GB" sz="3300" dirty="0"/>
            </a:br>
            <a:r>
              <a:rPr lang="en-GB" sz="3300" dirty="0"/>
              <a:t>list</a:t>
            </a:r>
          </a:p>
        </p:txBody>
      </p:sp>
      <p:sp>
        <p:nvSpPr>
          <p:cNvPr id="28" name="Rectangle 20">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2">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313AA48-C595-4F56-9E19-F0465E54FCAC}"/>
              </a:ext>
            </a:extLst>
          </p:cNvPr>
          <p:cNvSpPr>
            <a:spLocks noGrp="1"/>
          </p:cNvSpPr>
          <p:nvPr>
            <p:ph idx="1"/>
          </p:nvPr>
        </p:nvSpPr>
        <p:spPr>
          <a:xfrm>
            <a:off x="1600753" y="2535446"/>
            <a:ext cx="8983489" cy="3554457"/>
          </a:xfrm>
        </p:spPr>
        <p:txBody>
          <a:bodyPr>
            <a:normAutofit/>
          </a:bodyPr>
          <a:lstStyle/>
          <a:p>
            <a:pPr marL="0" indent="0">
              <a:buNone/>
            </a:pPr>
            <a:endParaRPr lang="en-GB" sz="1400" dirty="0">
              <a:solidFill>
                <a:schemeClr val="tx1"/>
              </a:solidFill>
            </a:endParaRPr>
          </a:p>
          <a:p>
            <a:pPr marL="0" indent="0">
              <a:buNone/>
            </a:pPr>
            <a:r>
              <a:rPr lang="en-GB" sz="1400" dirty="0">
                <a:solidFill>
                  <a:schemeClr val="tx1"/>
                </a:solidFill>
              </a:rPr>
              <a:t> </a:t>
            </a:r>
            <a:endParaRPr lang="en-GB" sz="1400" b="1" dirty="0">
              <a:solidFill>
                <a:schemeClr val="tx1"/>
              </a:solidFill>
            </a:endParaRPr>
          </a:p>
          <a:p>
            <a:pPr marL="0" indent="0">
              <a:buNone/>
            </a:pPr>
            <a:r>
              <a:rPr lang="en-GB" sz="1400" dirty="0">
                <a:solidFill>
                  <a:schemeClr val="tx1"/>
                </a:solidFill>
              </a:rPr>
              <a:t> British Dietetic Association (2018) </a:t>
            </a:r>
            <a:r>
              <a:rPr lang="en-GB" sz="1400" i="1" dirty="0">
                <a:solidFill>
                  <a:schemeClr val="tx1"/>
                </a:solidFill>
              </a:rPr>
              <a:t>About Dieticians. </a:t>
            </a:r>
            <a:r>
              <a:rPr lang="en-GB" sz="1400" dirty="0">
                <a:solidFill>
                  <a:schemeClr val="tx1"/>
                </a:solidFill>
              </a:rPr>
              <a:t>Available at: </a:t>
            </a:r>
            <a:r>
              <a:rPr lang="en-GB" sz="1400" dirty="0">
                <a:solidFill>
                  <a:schemeClr val="tx1"/>
                </a:solidFill>
                <a:hlinkClick r:id="rId2"/>
              </a:rPr>
              <a:t>https://www.bda.uk.com/about/about_british_dietetic</a:t>
            </a:r>
            <a:endParaRPr lang="en-GB" sz="1400" dirty="0">
              <a:solidFill>
                <a:schemeClr val="tx1"/>
              </a:solidFill>
            </a:endParaRPr>
          </a:p>
          <a:p>
            <a:pPr marL="0" indent="0">
              <a:buNone/>
            </a:pPr>
            <a:r>
              <a:rPr lang="en-GB" sz="1400" u="sng" dirty="0">
                <a:solidFill>
                  <a:schemeClr val="accent3"/>
                </a:solidFill>
              </a:rPr>
              <a:t>_association </a:t>
            </a:r>
            <a:r>
              <a:rPr lang="en-GB" sz="1400" dirty="0">
                <a:solidFill>
                  <a:schemeClr val="tx1"/>
                </a:solidFill>
              </a:rPr>
              <a:t>(Accessed: 19</a:t>
            </a:r>
            <a:r>
              <a:rPr lang="en-GB" sz="1400" baseline="30000" dirty="0">
                <a:solidFill>
                  <a:schemeClr val="tx1"/>
                </a:solidFill>
              </a:rPr>
              <a:t>th</a:t>
            </a:r>
            <a:r>
              <a:rPr lang="en-GB" sz="1400" dirty="0">
                <a:solidFill>
                  <a:schemeClr val="tx1"/>
                </a:solidFill>
              </a:rPr>
              <a:t> March 2019).</a:t>
            </a:r>
          </a:p>
          <a:p>
            <a:pPr marL="0" indent="0">
              <a:buNone/>
            </a:pPr>
            <a:r>
              <a:rPr lang="en-GB" sz="1400" dirty="0">
                <a:solidFill>
                  <a:schemeClr val="tx1"/>
                </a:solidFill>
              </a:rPr>
              <a:t> </a:t>
            </a:r>
          </a:p>
          <a:p>
            <a:pPr marL="0" indent="0">
              <a:buNone/>
            </a:pPr>
            <a:r>
              <a:rPr lang="en-GB" sz="1400" dirty="0">
                <a:solidFill>
                  <a:schemeClr val="tx1"/>
                </a:solidFill>
              </a:rPr>
              <a:t>Health and Care Professional Council (2019) </a:t>
            </a:r>
            <a:r>
              <a:rPr lang="en-GB" sz="1400" i="1" dirty="0">
                <a:solidFill>
                  <a:schemeClr val="tx1"/>
                </a:solidFill>
              </a:rPr>
              <a:t>Standards of Conduct Performance and Ethics. </a:t>
            </a:r>
            <a:r>
              <a:rPr lang="en-GB" sz="1400" dirty="0">
                <a:solidFill>
                  <a:schemeClr val="tx1"/>
                </a:solidFill>
              </a:rPr>
              <a:t>Available at: </a:t>
            </a:r>
            <a:r>
              <a:rPr lang="en-GB" sz="1400" dirty="0">
                <a:solidFill>
                  <a:schemeClr val="tx1"/>
                </a:solidFill>
                <a:hlinkClick r:id="rId3"/>
              </a:rPr>
              <a:t>http://www.hpc-uk.org/site-search/?query=dietician%20stndards%20of%20performance</a:t>
            </a:r>
            <a:r>
              <a:rPr lang="en-GB" sz="1400" dirty="0">
                <a:solidFill>
                  <a:schemeClr val="tx1"/>
                </a:solidFill>
              </a:rPr>
              <a:t> (Accessed: 19</a:t>
            </a:r>
            <a:r>
              <a:rPr lang="en-GB" sz="1400" baseline="30000" dirty="0">
                <a:solidFill>
                  <a:schemeClr val="tx1"/>
                </a:solidFill>
              </a:rPr>
              <a:t>th</a:t>
            </a:r>
            <a:r>
              <a:rPr lang="en-GB" sz="1400" dirty="0">
                <a:solidFill>
                  <a:schemeClr val="tx1"/>
                </a:solidFill>
              </a:rPr>
              <a:t> March 2019).</a:t>
            </a:r>
          </a:p>
          <a:p>
            <a:pPr marL="0" indent="0">
              <a:buNone/>
            </a:pPr>
            <a:endParaRPr lang="en-GB" sz="1400" dirty="0">
              <a:solidFill>
                <a:schemeClr val="tx1"/>
              </a:solidFill>
            </a:endParaRPr>
          </a:p>
          <a:p>
            <a:pPr marL="0" indent="0">
              <a:buNone/>
            </a:pPr>
            <a:r>
              <a:rPr lang="en-GB" sz="1400" dirty="0">
                <a:solidFill>
                  <a:schemeClr val="tx1"/>
                </a:solidFill>
              </a:rPr>
              <a:t>Health Careers (2019) </a:t>
            </a:r>
            <a:r>
              <a:rPr lang="en-GB" sz="1400" i="1" dirty="0">
                <a:solidFill>
                  <a:schemeClr val="tx1"/>
                </a:solidFill>
              </a:rPr>
              <a:t>Entry requirements and training (dietician). </a:t>
            </a:r>
            <a:r>
              <a:rPr lang="en-GB" sz="1400" dirty="0">
                <a:solidFill>
                  <a:schemeClr val="tx1"/>
                </a:solidFill>
              </a:rPr>
              <a:t>Available at:</a:t>
            </a:r>
            <a:r>
              <a:rPr lang="en-GB" sz="1400" u="sng" dirty="0">
                <a:solidFill>
                  <a:schemeClr val="accent3"/>
                </a:solidFill>
              </a:rPr>
              <a:t>https://www.healthcareers.nhs.uk</a:t>
            </a:r>
          </a:p>
          <a:p>
            <a:pPr marL="0" indent="0">
              <a:buNone/>
            </a:pPr>
            <a:r>
              <a:rPr lang="en-GB" sz="1400" dirty="0">
                <a:solidFill>
                  <a:schemeClr val="tx1"/>
                </a:solidFill>
              </a:rPr>
              <a:t>(Accessed 19</a:t>
            </a:r>
            <a:r>
              <a:rPr lang="en-GB" sz="1400" baseline="30000" dirty="0">
                <a:solidFill>
                  <a:schemeClr val="tx1"/>
                </a:solidFill>
              </a:rPr>
              <a:t>th</a:t>
            </a:r>
            <a:r>
              <a:rPr lang="en-GB" sz="1400" dirty="0">
                <a:solidFill>
                  <a:schemeClr val="tx1"/>
                </a:solidFill>
              </a:rPr>
              <a:t> March 2019).</a:t>
            </a:r>
          </a:p>
          <a:p>
            <a:pPr marL="0" indent="0">
              <a:buNone/>
            </a:pPr>
            <a:endParaRPr lang="en-GB" sz="1400" dirty="0">
              <a:solidFill>
                <a:schemeClr val="tx1"/>
              </a:solidFill>
            </a:endParaRPr>
          </a:p>
          <a:p>
            <a:endParaRPr lang="en-GB" sz="1400" dirty="0">
              <a:solidFill>
                <a:schemeClr val="tx1"/>
              </a:solidFill>
            </a:endParaRPr>
          </a:p>
        </p:txBody>
      </p:sp>
    </p:spTree>
    <p:extLst>
      <p:ext uri="{BB962C8B-B14F-4D97-AF65-F5344CB8AC3E}">
        <p14:creationId xmlns:p14="http://schemas.microsoft.com/office/powerpoint/2010/main" val="337304927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53</TotalTime>
  <Words>438</Words>
  <Application>Microsoft Office PowerPoint</Application>
  <PresentationFormat>Widescreen</PresentationFormat>
  <Paragraphs>73</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Corbel</vt:lpstr>
      <vt:lpstr>Wingdings 2</vt:lpstr>
      <vt:lpstr>Frame</vt:lpstr>
      <vt:lpstr>Professional Development and Practice – Assignment 2</vt:lpstr>
      <vt:lpstr>To Dietetic or not to Dietetic that was the question? </vt:lpstr>
      <vt:lpstr>  Chosen job for the purpose of this task….   …Registered Dietician </vt:lpstr>
      <vt:lpstr>Regulatory bodies and code of  ethics  </vt:lpstr>
      <vt:lpstr>BDA code of conduct outline: </vt:lpstr>
      <vt:lpstr>Competencies   and qualifications required </vt:lpstr>
      <vt:lpstr>Where I am now and how I can work towards this goal </vt:lpstr>
      <vt:lpstr>Action point!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and Practice – Assignment 2</dc:title>
  <dc:creator>Natalie Mwandiambira (1804411)</dc:creator>
  <cp:lastModifiedBy>Natalie Mwandiambira (1804411)</cp:lastModifiedBy>
  <cp:revision>1</cp:revision>
  <dcterms:created xsi:type="dcterms:W3CDTF">2019-03-27T10:53:30Z</dcterms:created>
  <dcterms:modified xsi:type="dcterms:W3CDTF">2019-03-27T12:30:23Z</dcterms:modified>
</cp:coreProperties>
</file>