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3"/>
  </p:notesMasterIdLst>
  <p:sldIdLst>
    <p:sldId id="437" r:id="rId3"/>
    <p:sldId id="438" r:id="rId4"/>
    <p:sldId id="347" r:id="rId5"/>
    <p:sldId id="403" r:id="rId6"/>
    <p:sldId id="440" r:id="rId7"/>
    <p:sldId id="439" r:id="rId8"/>
    <p:sldId id="404" r:id="rId9"/>
    <p:sldId id="441" r:id="rId10"/>
    <p:sldId id="443" r:id="rId11"/>
    <p:sldId id="442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26" autoAdjust="0"/>
    <p:restoredTop sz="73323" autoAdjust="0"/>
  </p:normalViewPr>
  <p:slideViewPr>
    <p:cSldViewPr snapToGrid="0" snapToObjects="1">
      <p:cViewPr varScale="1">
        <p:scale>
          <a:sx n="83" d="100"/>
          <a:sy n="83" d="100"/>
        </p:scale>
        <p:origin x="222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66" d="100"/>
          <a:sy n="66" d="100"/>
        </p:scale>
        <p:origin x="1950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514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847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seem to us to be some key things for us to hold in mind when we are </a:t>
            </a:r>
            <a:r>
              <a:rPr lang="en-GB" dirty="0" err="1"/>
              <a:t>thonking</a:t>
            </a:r>
            <a:r>
              <a:rPr lang="en-GB" dirty="0"/>
              <a:t> of progression in the arts.</a:t>
            </a:r>
          </a:p>
          <a:p>
            <a:endParaRPr lang="en-GB" dirty="0"/>
          </a:p>
          <a:p>
            <a:r>
              <a:rPr lang="en-GB" dirty="0"/>
              <a:t>What matters</a:t>
            </a:r>
          </a:p>
          <a:p>
            <a:endParaRPr lang="en-GB" dirty="0"/>
          </a:p>
          <a:p>
            <a:pPr marL="228600" indent="-228600">
              <a:buAutoNum type="arabicPlain"/>
            </a:pPr>
            <a:r>
              <a:rPr lang="en-GB" dirty="0"/>
              <a:t>Exploring – dev skills and K -   enabling L’s to become curious/</a:t>
            </a:r>
            <a:r>
              <a:rPr lang="en-GB" dirty="0" err="1"/>
              <a:t>creaetive</a:t>
            </a:r>
            <a:endParaRPr lang="en-GB" dirty="0"/>
          </a:p>
          <a:p>
            <a:pPr marL="228600" indent="-228600">
              <a:buAutoNum type="arabicPlain"/>
            </a:pPr>
            <a:r>
              <a:rPr lang="en-GB" dirty="0"/>
              <a:t>Responding and reflecting – artist and audience</a:t>
            </a:r>
          </a:p>
          <a:p>
            <a:pPr marL="228600" indent="-228600">
              <a:buAutoNum type="arabicPlain"/>
            </a:pPr>
            <a:r>
              <a:rPr lang="en-GB" dirty="0"/>
              <a:t>Creating – combining skills/ K </a:t>
            </a:r>
            <a:r>
              <a:rPr lang="en-GB" dirty="0" err="1"/>
              <a:t>draing</a:t>
            </a:r>
            <a:r>
              <a:rPr lang="en-GB" dirty="0"/>
              <a:t> on senses, inspiration, imagination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2280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in planning for the arts – this might be a process</a:t>
            </a:r>
          </a:p>
          <a:p>
            <a:r>
              <a:rPr lang="en-GB" dirty="0"/>
              <a:t>Go through each – </a:t>
            </a:r>
          </a:p>
          <a:p>
            <a:r>
              <a:rPr lang="en-GB" dirty="0"/>
              <a:t>Their theme ‘Treasure’  - who have you got on the class (the data)  - which mountain tops are we moving towards – what ideas are useful, relevant and stimulating – what might it look like at the end -  which aspects might need modifying to meet needs -  resources and stimuli – what will success look like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28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8992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these things to come about, we connected with </a:t>
            </a:r>
          </a:p>
          <a:p>
            <a:r>
              <a:rPr lang="en-GB" b="1" dirty="0"/>
              <a:t>Coe et al (2020) Teachers Toolkit Best Bets</a:t>
            </a:r>
          </a:p>
          <a:p>
            <a:endParaRPr lang="en-GB" dirty="0"/>
          </a:p>
          <a:p>
            <a:r>
              <a:rPr lang="en-GB" dirty="0"/>
              <a:t>1 Understand content and how it is learnt</a:t>
            </a:r>
          </a:p>
          <a:p>
            <a:r>
              <a:rPr lang="en-GB" dirty="0"/>
              <a:t>2 Create a supportive environment for learning</a:t>
            </a:r>
          </a:p>
          <a:p>
            <a:r>
              <a:rPr lang="en-GB" dirty="0"/>
              <a:t>3 Manage the classroom – maximise learning opportunities</a:t>
            </a:r>
          </a:p>
          <a:p>
            <a:r>
              <a:rPr lang="en-GB" dirty="0"/>
              <a:t>4 Present content, activities and interactions that activate </a:t>
            </a:r>
            <a:r>
              <a:rPr lang="en-GB" b="1" dirty="0"/>
              <a:t>hard thinking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Pillars of </a:t>
            </a:r>
            <a:r>
              <a:rPr lang="en-GB" b="1" dirty="0" err="1"/>
              <a:t>AfL</a:t>
            </a:r>
            <a:r>
              <a:rPr lang="en-GB" b="1" dirty="0"/>
              <a:t> (Black and </a:t>
            </a:r>
            <a:r>
              <a:rPr lang="en-GB" b="1" dirty="0" err="1"/>
              <a:t>Wiliam</a:t>
            </a:r>
            <a:r>
              <a:rPr lang="en-GB" b="1" dirty="0"/>
              <a:t>)</a:t>
            </a:r>
          </a:p>
          <a:p>
            <a:r>
              <a:rPr lang="en-GB" dirty="0"/>
              <a:t>Success Criteria</a:t>
            </a:r>
          </a:p>
          <a:p>
            <a:r>
              <a:rPr lang="en-GB" dirty="0"/>
              <a:t>Quality of talk/questioning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Peer and self-assessment</a:t>
            </a:r>
          </a:p>
          <a:p>
            <a:endParaRPr lang="en-GB" b="1" dirty="0"/>
          </a:p>
          <a:p>
            <a:r>
              <a:rPr lang="en-GB" b="1" dirty="0"/>
              <a:t>Principles of Pedagogy (</a:t>
            </a:r>
            <a:r>
              <a:rPr lang="en-GB" b="1" dirty="0" err="1"/>
              <a:t>Rosenshine</a:t>
            </a:r>
            <a:r>
              <a:rPr lang="en-GB" b="1" dirty="0"/>
              <a:t>)</a:t>
            </a:r>
          </a:p>
          <a:p>
            <a:r>
              <a:rPr lang="en-GB" dirty="0"/>
              <a:t>Review previous L / new L in small steps / clear explanations / ask questions / active practice for all / guide them in this/ model steps (aloud)/ provide models / ask them to articulate L / check all responses / provide feedback / provide explanations and </a:t>
            </a:r>
            <a:r>
              <a:rPr lang="en-GB" dirty="0" err="1"/>
              <a:t>e.g’s</a:t>
            </a:r>
            <a:r>
              <a:rPr lang="en-GB" dirty="0"/>
              <a:t> / re-teach if </a:t>
            </a:r>
            <a:r>
              <a:rPr lang="en-GB" dirty="0" err="1"/>
              <a:t>necc</a:t>
            </a:r>
            <a:r>
              <a:rPr lang="en-GB" dirty="0"/>
              <a:t>. / prep them for independent </a:t>
            </a:r>
            <a:r>
              <a:rPr lang="en-GB" dirty="0" err="1"/>
              <a:t>prac</a:t>
            </a:r>
            <a:r>
              <a:rPr lang="en-GB" dirty="0"/>
              <a:t> / monitor them in independence.</a:t>
            </a:r>
          </a:p>
          <a:p>
            <a:endParaRPr lang="en-GB" dirty="0"/>
          </a:p>
          <a:p>
            <a:r>
              <a:rPr lang="en-GB" b="1" dirty="0"/>
              <a:t>12 Principles (Donaldson) </a:t>
            </a:r>
          </a:p>
          <a:p>
            <a:r>
              <a:rPr lang="en-GB" dirty="0"/>
              <a:t>Focus on purpose / challenge all-high expectations / blend of approach / …problem solve. Creative and crit thinking / select tasks for building on </a:t>
            </a:r>
            <a:r>
              <a:rPr lang="en-GB" dirty="0" err="1"/>
              <a:t>prev</a:t>
            </a:r>
            <a:r>
              <a:rPr lang="en-GB" dirty="0"/>
              <a:t> L engage interest/  authentic context / use </a:t>
            </a:r>
            <a:r>
              <a:rPr lang="en-GB" dirty="0" err="1"/>
              <a:t>AfL</a:t>
            </a:r>
            <a:r>
              <a:rPr lang="en-GB" dirty="0"/>
              <a:t> / within and across </a:t>
            </a:r>
            <a:r>
              <a:rPr lang="en-GB" dirty="0" err="1"/>
              <a:t>ALoE’s</a:t>
            </a:r>
            <a:r>
              <a:rPr lang="en-GB" dirty="0"/>
              <a:t> / reinforce x </a:t>
            </a:r>
            <a:r>
              <a:rPr lang="en-GB" dirty="0" err="1"/>
              <a:t>curr</a:t>
            </a:r>
            <a:r>
              <a:rPr lang="en-GB" dirty="0"/>
              <a:t> responsibilities / responsibility for own L / supp soc </a:t>
            </a:r>
            <a:r>
              <a:rPr lang="en-GB" dirty="0" err="1"/>
              <a:t>emot</a:t>
            </a:r>
            <a:r>
              <a:rPr lang="en-GB" dirty="0"/>
              <a:t> development and positive relationships / encourage collaboration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781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016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582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7257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363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8867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f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913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EDBE2-DEA1-4076-BE1F-16672EA34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479" y="392654"/>
            <a:ext cx="7886700" cy="4169821"/>
          </a:xfrm>
        </p:spPr>
        <p:txBody>
          <a:bodyPr>
            <a:normAutofit fontScale="90000"/>
          </a:bodyPr>
          <a:lstStyle/>
          <a:p>
            <a:r>
              <a:rPr lang="en-GB" sz="5300" dirty="0"/>
              <a:t>ECAD6008</a:t>
            </a:r>
            <a:br>
              <a:rPr lang="en-GB" sz="5300" dirty="0"/>
            </a:br>
            <a:r>
              <a:rPr lang="en-GB" sz="5300" dirty="0" err="1"/>
              <a:t>Celfyddydau</a:t>
            </a:r>
            <a:r>
              <a:rPr lang="en-GB" sz="5300" dirty="0"/>
              <a:t> </a:t>
            </a:r>
            <a:r>
              <a:rPr lang="en-GB" sz="5300" dirty="0" err="1"/>
              <a:t>Mynegiannol</a:t>
            </a:r>
            <a:r>
              <a:rPr lang="en-GB" sz="5300" dirty="0"/>
              <a:t>/Expressive Arts </a:t>
            </a:r>
            <a:r>
              <a:rPr lang="en-GB" sz="5300" dirty="0" err="1"/>
              <a:t>Cynnydd</a:t>
            </a:r>
            <a:r>
              <a:rPr lang="en-GB" sz="5300" dirty="0"/>
              <a:t>/Progression</a:t>
            </a:r>
            <a:br>
              <a:rPr lang="en-GB" sz="5300" dirty="0"/>
            </a:br>
            <a:br>
              <a:rPr lang="en-GB" sz="5300" dirty="0"/>
            </a:br>
            <a:r>
              <a:rPr lang="en-GB" sz="5300" dirty="0" err="1"/>
              <a:t>Cynllunio</a:t>
            </a:r>
            <a:r>
              <a:rPr lang="en-GB" sz="5300" dirty="0"/>
              <a:t>/Planning </a:t>
            </a:r>
            <a:r>
              <a:rPr lang="en-GB" sz="2400" dirty="0" err="1"/>
              <a:t>Sesiwn</a:t>
            </a:r>
            <a:r>
              <a:rPr lang="en-GB" sz="2400" dirty="0"/>
              <a:t> 2 / Session 2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EB7BD-D584-40D4-968A-72F023B43F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Iwan Ellis-Williams </a:t>
            </a:r>
            <a:r>
              <a:rPr lang="en-GB" dirty="0" err="1"/>
              <a:t>Tachwedd</a:t>
            </a:r>
            <a:r>
              <a:rPr lang="en-GB" dirty="0"/>
              <a:t>/November 2021</a:t>
            </a:r>
          </a:p>
        </p:txBody>
      </p:sp>
    </p:spTree>
    <p:extLst>
      <p:ext uri="{BB962C8B-B14F-4D97-AF65-F5344CB8AC3E}">
        <p14:creationId xmlns:p14="http://schemas.microsoft.com/office/powerpoint/2010/main" val="1331621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2B9FC-6636-4914-9F56-339136E14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Pum</a:t>
            </a:r>
            <a:r>
              <a:rPr lang="en-GB" sz="3500" dirty="0">
                <a:solidFill>
                  <a:srgbClr val="FFFFFF"/>
                </a:solidFill>
              </a:rPr>
              <a:t> </a:t>
            </a:r>
            <a:r>
              <a:rPr lang="en-GB" sz="3500">
                <a:solidFill>
                  <a:srgbClr val="FFFFFF"/>
                </a:solidFill>
              </a:rPr>
              <a:t>maes</a:t>
            </a:r>
            <a:r>
              <a:rPr lang="en-GB" sz="3500" dirty="0">
                <a:solidFill>
                  <a:srgbClr val="FFFFFF"/>
                </a:solidFill>
              </a:rPr>
              <a:t> a </a:t>
            </a:r>
            <a:r>
              <a:rPr lang="en-GB" sz="3500">
                <a:solidFill>
                  <a:srgbClr val="FFFFFF"/>
                </a:solidFill>
              </a:rPr>
              <a:t>phethau</a:t>
            </a:r>
            <a:r>
              <a:rPr lang="en-GB" sz="3500" dirty="0">
                <a:solidFill>
                  <a:srgbClr val="FFFFFF"/>
                </a:solidFill>
              </a:rPr>
              <a:t> </a:t>
            </a:r>
            <a:r>
              <a:rPr lang="en-GB" sz="3500">
                <a:solidFill>
                  <a:srgbClr val="FFFFFF"/>
                </a:solidFill>
              </a:rPr>
              <a:t>allweddol</a:t>
            </a:r>
            <a:r>
              <a:rPr lang="en-GB" sz="3500" dirty="0">
                <a:solidFill>
                  <a:srgbClr val="FFFFFF"/>
                </a:solidFill>
              </a:rPr>
              <a:t> / Five areas and key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7F702-3A1A-465A-8D84-D99D096EBA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r>
              <a:rPr lang="en-GB" sz="1700" dirty="0"/>
              <a:t>5 </a:t>
            </a:r>
            <a:r>
              <a:rPr lang="en-GB" sz="1700"/>
              <a:t>maes</a:t>
            </a:r>
            <a:endParaRPr lang="en-GB" sz="1700" dirty="0"/>
          </a:p>
          <a:p>
            <a:r>
              <a:rPr lang="en-GB" sz="1700" dirty="0"/>
              <a:t>4 </a:t>
            </a:r>
            <a:r>
              <a:rPr lang="en-GB" sz="1700"/>
              <a:t>diben</a:t>
            </a:r>
            <a:endParaRPr lang="en-GB" sz="1700" dirty="0"/>
          </a:p>
          <a:p>
            <a:r>
              <a:rPr lang="en-GB" sz="1700"/>
              <a:t>Yr</a:t>
            </a:r>
            <a:r>
              <a:rPr lang="en-GB" sz="1700" dirty="0"/>
              <a:t> </a:t>
            </a:r>
            <a:r>
              <a:rPr lang="en-GB" sz="1700"/>
              <a:t>hyn</a:t>
            </a:r>
            <a:r>
              <a:rPr lang="en-GB" sz="1700" dirty="0"/>
              <a:t> </a:t>
            </a:r>
            <a:r>
              <a:rPr lang="en-GB" sz="1700"/>
              <a:t>sy’n</a:t>
            </a:r>
            <a:r>
              <a:rPr lang="en-GB" sz="1700" dirty="0"/>
              <a:t> </a:t>
            </a:r>
            <a:r>
              <a:rPr lang="en-GB" sz="1700"/>
              <a:t>bwysig</a:t>
            </a:r>
            <a:r>
              <a:rPr lang="en-GB" sz="1700" dirty="0"/>
              <a:t> x3</a:t>
            </a:r>
          </a:p>
          <a:p>
            <a:r>
              <a:rPr lang="en-GB" sz="1700"/>
              <a:t>Cynnydd</a:t>
            </a:r>
            <a:r>
              <a:rPr lang="en-GB" sz="1700" dirty="0"/>
              <a:t> (</a:t>
            </a:r>
            <a:r>
              <a:rPr lang="en-GB" sz="1700"/>
              <a:t>ar</a:t>
            </a:r>
            <a:r>
              <a:rPr lang="en-GB" sz="1700" dirty="0"/>
              <a:t> draws 3-19)</a:t>
            </a:r>
          </a:p>
          <a:p>
            <a:pPr lvl="1"/>
            <a:r>
              <a:rPr lang="en-GB" sz="1700" dirty="0"/>
              <a:t>CC1) </a:t>
            </a:r>
            <a:r>
              <a:rPr lang="en-GB" sz="1700"/>
              <a:t>gyda</a:t>
            </a:r>
            <a:r>
              <a:rPr lang="en-GB" sz="1700" dirty="0"/>
              <a:t> </a:t>
            </a:r>
            <a:r>
              <a:rPr lang="en-GB" sz="1700"/>
              <a:t>chefnogaeth</a:t>
            </a:r>
            <a:r>
              <a:rPr lang="en-GB" sz="1700" dirty="0"/>
              <a:t> (CS)</a:t>
            </a:r>
          </a:p>
          <a:p>
            <a:pPr lvl="1"/>
            <a:r>
              <a:rPr lang="en-GB" sz="1700" dirty="0"/>
              <a:t>CC2) </a:t>
            </a:r>
            <a:r>
              <a:rPr lang="en-GB" sz="1700"/>
              <a:t>datblygaid</a:t>
            </a:r>
            <a:r>
              <a:rPr lang="en-GB" sz="1700" dirty="0"/>
              <a:t> </a:t>
            </a:r>
            <a:r>
              <a:rPr lang="en-GB" sz="1700"/>
              <a:t>gyda</a:t>
            </a:r>
            <a:r>
              <a:rPr lang="en-GB" sz="1700" dirty="0"/>
              <a:t> </a:t>
            </a:r>
            <a:r>
              <a:rPr lang="en-GB" sz="1700"/>
              <a:t>chymorth</a:t>
            </a:r>
            <a:r>
              <a:rPr lang="en-GB" sz="1700" dirty="0"/>
              <a:t> (CA2)</a:t>
            </a:r>
          </a:p>
          <a:p>
            <a:pPr lvl="1"/>
            <a:r>
              <a:rPr lang="en-GB" sz="1700" dirty="0"/>
              <a:t>CC3) </a:t>
            </a:r>
            <a:r>
              <a:rPr lang="en-GB" sz="1700"/>
              <a:t>gyda</a:t>
            </a:r>
            <a:r>
              <a:rPr lang="en-GB" sz="1700" dirty="0"/>
              <a:t> </a:t>
            </a:r>
            <a:r>
              <a:rPr lang="en-GB" sz="1700"/>
              <a:t>chymorth</a:t>
            </a:r>
            <a:r>
              <a:rPr lang="en-GB" sz="1700" dirty="0"/>
              <a:t> a </a:t>
            </a:r>
            <a:r>
              <a:rPr lang="en-GB" sz="1700"/>
              <a:t>thuag</a:t>
            </a:r>
            <a:r>
              <a:rPr lang="en-GB" sz="1700" dirty="0"/>
              <a:t> at </a:t>
            </a:r>
            <a:r>
              <a:rPr lang="en-GB" sz="1700"/>
              <a:t>anibynniaeth</a:t>
            </a:r>
            <a:r>
              <a:rPr lang="en-GB" sz="1700" dirty="0"/>
              <a:t> ag </a:t>
            </a:r>
            <a:r>
              <a:rPr lang="en-GB" sz="1700"/>
              <a:t>ymreolaeth</a:t>
            </a:r>
            <a:r>
              <a:rPr lang="en-GB" sz="1700" dirty="0"/>
              <a:t> </a:t>
            </a:r>
            <a:r>
              <a:rPr lang="en-GB" sz="1700"/>
              <a:t>celfyddydol</a:t>
            </a:r>
            <a:r>
              <a:rPr lang="en-GB" sz="1700" dirty="0"/>
              <a:t> (CA3)</a:t>
            </a:r>
          </a:p>
          <a:p>
            <a:pPr lvl="1"/>
            <a:endParaRPr lang="en-GB" sz="1700" dirty="0"/>
          </a:p>
          <a:p>
            <a:pPr lvl="1"/>
            <a:endParaRPr lang="en-GB" sz="1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B919DF-C7B7-4251-8D97-46DC718B8C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r>
              <a:rPr lang="en-GB" sz="1700" dirty="0"/>
              <a:t>5 areas</a:t>
            </a:r>
          </a:p>
          <a:p>
            <a:r>
              <a:rPr lang="en-GB" sz="1700" dirty="0"/>
              <a:t>4 purposes</a:t>
            </a:r>
          </a:p>
          <a:p>
            <a:r>
              <a:rPr lang="en-GB" sz="1700" dirty="0"/>
              <a:t>What matters x3</a:t>
            </a:r>
          </a:p>
          <a:p>
            <a:r>
              <a:rPr lang="en-GB" sz="1700" dirty="0"/>
              <a:t>Progression (across 3-19)</a:t>
            </a:r>
          </a:p>
          <a:p>
            <a:pPr lvl="1"/>
            <a:r>
              <a:rPr lang="en-GB" sz="1700" dirty="0"/>
              <a:t>PS 1) supported (</a:t>
            </a:r>
            <a:r>
              <a:rPr lang="en-GB" sz="1700"/>
              <a:t>FPh</a:t>
            </a:r>
            <a:r>
              <a:rPr lang="en-GB" sz="1700" dirty="0"/>
              <a:t>)</a:t>
            </a:r>
          </a:p>
          <a:p>
            <a:pPr lvl="1"/>
            <a:r>
              <a:rPr lang="en-GB" sz="1700" dirty="0"/>
              <a:t>PS 2 developing with support (KS2)</a:t>
            </a:r>
          </a:p>
          <a:p>
            <a:pPr lvl="1"/>
            <a:r>
              <a:rPr lang="en-GB" sz="1700" dirty="0"/>
              <a:t>PS 3) with support towards independence and artistic autonomy (KS3)</a:t>
            </a:r>
          </a:p>
        </p:txBody>
      </p:sp>
    </p:spTree>
    <p:extLst>
      <p:ext uri="{BB962C8B-B14F-4D97-AF65-F5344CB8AC3E}">
        <p14:creationId xmlns:p14="http://schemas.microsoft.com/office/powerpoint/2010/main" val="1222570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AC1A3-381D-4E4C-B167-8A4E6D962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492" y="1189561"/>
            <a:ext cx="7018398" cy="760212"/>
          </a:xfrm>
        </p:spPr>
        <p:txBody>
          <a:bodyPr>
            <a:normAutofit/>
          </a:bodyPr>
          <a:lstStyle/>
          <a:p>
            <a:r>
              <a:rPr lang="en-GB" sz="3500" dirty="0"/>
              <a:t>Proses </a:t>
            </a:r>
            <a:r>
              <a:rPr lang="en-GB" sz="3500" dirty="0" err="1"/>
              <a:t>posib</a:t>
            </a:r>
            <a:r>
              <a:rPr lang="en-GB" sz="3500" dirty="0"/>
              <a:t> / A possible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440A-94AF-4E84-8B67-34927D864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5465" y="2214650"/>
            <a:ext cx="3466535" cy="296141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Thema</a:t>
            </a:r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lle</a:t>
            </a:r>
            <a:r>
              <a:rPr lang="en-GB" sz="1400" dirty="0"/>
              <a:t>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camau</a:t>
            </a:r>
            <a:r>
              <a:rPr lang="en-GB" sz="1400" dirty="0"/>
              <a:t> </a:t>
            </a:r>
            <a:r>
              <a:rPr lang="en-GB" sz="1400" dirty="0" err="1"/>
              <a:t>cynnydd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Edrych</a:t>
            </a:r>
            <a:r>
              <a:rPr lang="en-GB" sz="1400" dirty="0"/>
              <a:t> am </a:t>
            </a:r>
            <a:r>
              <a:rPr lang="en-GB" sz="1400" dirty="0" err="1"/>
              <a:t>syniadau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Dychmygwch</a:t>
            </a:r>
            <a:r>
              <a:rPr lang="en-GB" sz="1400" dirty="0"/>
              <a:t> y </a:t>
            </a:r>
            <a:r>
              <a:rPr lang="en-GB" sz="1400" dirty="0" err="1"/>
              <a:t>cynnyrch</a:t>
            </a:r>
            <a:r>
              <a:rPr lang="en-GB" sz="1400" dirty="0"/>
              <a:t> </a:t>
            </a:r>
            <a:r>
              <a:rPr lang="en-GB" sz="1400" dirty="0" err="1"/>
              <a:t>gorffenedig</a:t>
            </a:r>
            <a:r>
              <a:rPr lang="en-GB" sz="1400" dirty="0"/>
              <a:t> (</a:t>
            </a:r>
            <a:r>
              <a:rPr lang="en-GB" sz="1400" dirty="0" err="1"/>
              <a:t>a’r</a:t>
            </a:r>
            <a:r>
              <a:rPr lang="en-GB" sz="1400" dirty="0"/>
              <a:t> </a:t>
            </a:r>
            <a:r>
              <a:rPr lang="en-GB" sz="1400" dirty="0" err="1"/>
              <a:t>dibenion</a:t>
            </a:r>
            <a:r>
              <a:rPr lang="en-GB" sz="14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mynediad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r>
              <a:rPr lang="en-GB" sz="1400" dirty="0"/>
              <a:t> at y </a:t>
            </a:r>
            <a:r>
              <a:rPr lang="en-GB" sz="1400" dirty="0" err="1"/>
              <a:t>dasg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 err="1"/>
              <a:t>Addasu</a:t>
            </a:r>
            <a:r>
              <a:rPr lang="en-GB" sz="1400" dirty="0"/>
              <a:t> (</a:t>
            </a:r>
            <a:r>
              <a:rPr lang="en-GB" sz="1400" dirty="0" err="1"/>
              <a:t>gwahaniaethu</a:t>
            </a:r>
            <a:r>
              <a:rPr lang="en-GB" sz="14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1400" b="1" dirty="0" err="1"/>
              <a:t>Cynllunio’r</a:t>
            </a:r>
            <a:r>
              <a:rPr lang="en-GB" sz="1400" b="1" dirty="0"/>
              <a:t> </a:t>
            </a:r>
            <a:r>
              <a:rPr lang="en-GB" sz="1400" b="1" dirty="0" err="1"/>
              <a:t>hyn</a:t>
            </a:r>
            <a:r>
              <a:rPr lang="en-GB" sz="1400" b="1" dirty="0"/>
              <a:t> </a:t>
            </a:r>
            <a:r>
              <a:rPr lang="en-GB" sz="1400" b="1" dirty="0" err="1"/>
              <a:t>sy</a:t>
            </a:r>
            <a:r>
              <a:rPr lang="en-GB" sz="1400" b="1" dirty="0"/>
              <a:t>’ </a:t>
            </a:r>
            <a:r>
              <a:rPr lang="en-GB" sz="1400" b="1" dirty="0" err="1"/>
              <a:t>ei</a:t>
            </a:r>
            <a:r>
              <a:rPr lang="en-GB" sz="1400" b="1" dirty="0"/>
              <a:t> </a:t>
            </a:r>
            <a:r>
              <a:rPr lang="en-GB" sz="1400" b="1" dirty="0" err="1"/>
              <a:t>angen</a:t>
            </a:r>
            <a:endParaRPr lang="en-GB" sz="1400" b="1" dirty="0"/>
          </a:p>
          <a:p>
            <a:pPr>
              <a:lnSpc>
                <a:spcPct val="90000"/>
              </a:lnSpc>
            </a:pPr>
            <a:r>
              <a:rPr lang="en-GB" sz="1400" dirty="0" err="1"/>
              <a:t>Ystyriwch</a:t>
            </a:r>
            <a:r>
              <a:rPr lang="en-GB" sz="1400" dirty="0"/>
              <a:t> </a:t>
            </a:r>
            <a:r>
              <a:rPr lang="en-GB" sz="1400" dirty="0" err="1"/>
              <a:t>eich</a:t>
            </a:r>
            <a:r>
              <a:rPr lang="en-GB" sz="1400" dirty="0"/>
              <a:t> </a:t>
            </a:r>
            <a:r>
              <a:rPr lang="en-GB" sz="1400" dirty="0" err="1"/>
              <a:t>Meini</a:t>
            </a:r>
            <a:r>
              <a:rPr lang="en-GB" sz="1400" dirty="0"/>
              <a:t> </a:t>
            </a:r>
            <a:r>
              <a:rPr lang="en-GB" sz="1400" dirty="0" err="1"/>
              <a:t>Prawf</a:t>
            </a:r>
            <a:r>
              <a:rPr lang="en-GB" sz="1400" dirty="0"/>
              <a:t> </a:t>
            </a:r>
            <a:r>
              <a:rPr lang="en-GB" sz="1400" dirty="0" err="1"/>
              <a:t>Llwyddiant</a:t>
            </a: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D44433-A7D3-46E2-9CC4-8EEF95EFFF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51447" y="2154548"/>
            <a:ext cx="3415875" cy="269996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A theme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where the learners are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progression steps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Search for learning ideas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Envisage end product (and purposes)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accessibility of learners to the task.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Modify (differentiate)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Plan what is needed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Consider your success criteria.</a:t>
            </a:r>
          </a:p>
        </p:txBody>
      </p:sp>
    </p:spTree>
    <p:extLst>
      <p:ext uri="{BB962C8B-B14F-4D97-AF65-F5344CB8AC3E}">
        <p14:creationId xmlns:p14="http://schemas.microsoft.com/office/powerpoint/2010/main" val="3842460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EF8876E-DD0B-447B-BCFF-B8D7BB97A9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9353844"/>
              </p:ext>
            </p:extLst>
          </p:nvPr>
        </p:nvGraphicFramePr>
        <p:xfrm>
          <a:off x="554018" y="376519"/>
          <a:ext cx="8078994" cy="49485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9497">
                  <a:extLst>
                    <a:ext uri="{9D8B030D-6E8A-4147-A177-3AD203B41FA5}">
                      <a16:colId xmlns:a16="http://schemas.microsoft.com/office/drawing/2014/main" val="1004383323"/>
                    </a:ext>
                  </a:extLst>
                </a:gridCol>
                <a:gridCol w="4039497">
                  <a:extLst>
                    <a:ext uri="{9D8B030D-6E8A-4147-A177-3AD203B41FA5}">
                      <a16:colId xmlns:a16="http://schemas.microsoft.com/office/drawing/2014/main" val="2588761190"/>
                    </a:ext>
                  </a:extLst>
                </a:gridCol>
              </a:tblGrid>
              <a:tr h="989703">
                <a:tc>
                  <a:txBody>
                    <a:bodyPr/>
                    <a:lstStyle/>
                    <a:p>
                      <a:r>
                        <a:rPr lang="en-GB" dirty="0" err="1"/>
                        <a:t>Themau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codi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o’r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camau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cynnydd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CC1 – </a:t>
                      </a:r>
                      <a:r>
                        <a:rPr lang="en-GB" dirty="0" err="1"/>
                        <a:t>Cefnogaeth</a:t>
                      </a:r>
                      <a:r>
                        <a:rPr lang="en-GB" dirty="0"/>
                        <a:t>/</a:t>
                      </a:r>
                      <a:r>
                        <a:rPr lang="en-GB" dirty="0" err="1"/>
                        <a:t>arweiniad</a:t>
                      </a:r>
                      <a:endParaRPr lang="en-GB" dirty="0"/>
                    </a:p>
                    <a:p>
                      <a:r>
                        <a:rPr lang="en-GB" dirty="0"/>
                        <a:t>CC2 – </a:t>
                      </a:r>
                      <a:r>
                        <a:rPr lang="en-GB" dirty="0" err="1"/>
                        <a:t>Lleihau’r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sgaffaldu</a:t>
                      </a:r>
                      <a:endParaRPr lang="en-GB" dirty="0"/>
                    </a:p>
                    <a:p>
                      <a:r>
                        <a:rPr lang="en-GB" dirty="0"/>
                        <a:t>CC3 – </a:t>
                      </a:r>
                      <a:r>
                        <a:rPr lang="en-GB" dirty="0" err="1"/>
                        <a:t>Annibyniaeth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gwydn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6384129"/>
                  </a:ext>
                </a:extLst>
              </a:tr>
              <a:tr h="989703">
                <a:tc>
                  <a:txBody>
                    <a:bodyPr/>
                    <a:lstStyle/>
                    <a:p>
                      <a:r>
                        <a:rPr lang="en-GB" dirty="0" err="1"/>
                        <a:t>Archwilio</a:t>
                      </a:r>
                      <a:r>
                        <a:rPr lang="en-GB" dirty="0"/>
                        <a:t> ag </a:t>
                      </a:r>
                      <a:r>
                        <a:rPr lang="en-GB" dirty="0" err="1"/>
                        <a:t>arbrofi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Gofyn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cwestiynau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869743"/>
                  </a:ext>
                </a:extLst>
              </a:tr>
              <a:tr h="989703">
                <a:tc>
                  <a:txBody>
                    <a:bodyPr/>
                    <a:lstStyle/>
                    <a:p>
                      <a:r>
                        <a:rPr lang="en-GB" dirty="0" err="1"/>
                        <a:t>Archwilio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teimladau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hwyliau</a:t>
                      </a:r>
                      <a:r>
                        <a:rPr lang="en-GB" dirty="0"/>
                        <a:t>/</a:t>
                      </a:r>
                      <a:r>
                        <a:rPr lang="en-GB" dirty="0" err="1"/>
                        <a:t>tymer</a:t>
                      </a:r>
                      <a:r>
                        <a:rPr lang="en-GB" dirty="0"/>
                        <a:t>/</a:t>
                      </a:r>
                      <a:r>
                        <a:rPr lang="en-GB" dirty="0" err="1"/>
                        <a:t>naws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Gwrando</a:t>
                      </a:r>
                      <a:r>
                        <a:rPr lang="en-GB" dirty="0"/>
                        <a:t> ag </a:t>
                      </a:r>
                      <a:r>
                        <a:rPr lang="en-GB" dirty="0" err="1"/>
                        <a:t>ymateb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928084"/>
                  </a:ext>
                </a:extLst>
              </a:tr>
              <a:tr h="989703">
                <a:tc>
                  <a:txBody>
                    <a:bodyPr/>
                    <a:lstStyle/>
                    <a:p>
                      <a:r>
                        <a:rPr lang="en-GB" dirty="0" err="1"/>
                        <a:t>Cymharu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gwaith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Efelychu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technegau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383868"/>
                  </a:ext>
                </a:extLst>
              </a:tr>
              <a:tr h="989703">
                <a:tc>
                  <a:txBody>
                    <a:bodyPr/>
                    <a:lstStyle/>
                    <a:p>
                      <a:r>
                        <a:rPr lang="en-GB" dirty="0" err="1"/>
                        <a:t>Cynllunio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Rhannu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8937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6253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DC0DF231-F956-4CCF-BA9A-3D06BE5D2E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751663"/>
              </p:ext>
            </p:extLst>
          </p:nvPr>
        </p:nvGraphicFramePr>
        <p:xfrm>
          <a:off x="500231" y="247426"/>
          <a:ext cx="8122024" cy="5190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1012">
                  <a:extLst>
                    <a:ext uri="{9D8B030D-6E8A-4147-A177-3AD203B41FA5}">
                      <a16:colId xmlns:a16="http://schemas.microsoft.com/office/drawing/2014/main" val="512630414"/>
                    </a:ext>
                  </a:extLst>
                </a:gridCol>
                <a:gridCol w="4061012">
                  <a:extLst>
                    <a:ext uri="{9D8B030D-6E8A-4147-A177-3AD203B41FA5}">
                      <a16:colId xmlns:a16="http://schemas.microsoft.com/office/drawing/2014/main" val="1881378549"/>
                    </a:ext>
                  </a:extLst>
                </a:gridCol>
              </a:tblGrid>
              <a:tr h="1038113">
                <a:tc>
                  <a:txBody>
                    <a:bodyPr/>
                    <a:lstStyle/>
                    <a:p>
                      <a:r>
                        <a:rPr lang="en-GB" dirty="0"/>
                        <a:t>Themes arising from the progression steps.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PS1  -  Support/guidance</a:t>
                      </a:r>
                    </a:p>
                    <a:p>
                      <a:r>
                        <a:rPr lang="en-GB" dirty="0"/>
                        <a:t>PS2 – Diminishing scaffolding</a:t>
                      </a:r>
                    </a:p>
                    <a:p>
                      <a:r>
                        <a:rPr lang="en-GB" dirty="0"/>
                        <a:t>PS3 – Resilient independence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394946"/>
                  </a:ext>
                </a:extLst>
              </a:tr>
              <a:tr h="1038113">
                <a:tc>
                  <a:txBody>
                    <a:bodyPr/>
                    <a:lstStyle/>
                    <a:p>
                      <a:r>
                        <a:rPr lang="en-GB" dirty="0"/>
                        <a:t>Explore and experiment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Ask questions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9251755"/>
                  </a:ext>
                </a:extLst>
              </a:tr>
              <a:tr h="1038113">
                <a:tc>
                  <a:txBody>
                    <a:bodyPr/>
                    <a:lstStyle/>
                    <a:p>
                      <a:r>
                        <a:rPr lang="en-GB" dirty="0"/>
                        <a:t>Explore feelings, moods, ideas, emotions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Listen and respond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972952"/>
                  </a:ext>
                </a:extLst>
              </a:tr>
              <a:tr h="1038113">
                <a:tc>
                  <a:txBody>
                    <a:bodyPr/>
                    <a:lstStyle/>
                    <a:p>
                      <a:r>
                        <a:rPr lang="en-GB" dirty="0"/>
                        <a:t>Compare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Imitate techniques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242389"/>
                  </a:ext>
                </a:extLst>
              </a:tr>
              <a:tr h="1038113">
                <a:tc>
                  <a:txBody>
                    <a:bodyPr/>
                    <a:lstStyle/>
                    <a:p>
                      <a:r>
                        <a:rPr lang="en-GB" dirty="0"/>
                        <a:t>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8627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5017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1F2B5-BB66-4B5E-B0FD-A48DD311B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56621"/>
          </a:xfrm>
        </p:spPr>
        <p:txBody>
          <a:bodyPr anchor="t">
            <a:normAutofit/>
          </a:bodyPr>
          <a:lstStyle/>
          <a:p>
            <a:r>
              <a:rPr lang="en-GB" sz="3100" dirty="0" err="1">
                <a:solidFill>
                  <a:srgbClr val="FFFFFF"/>
                </a:solidFill>
              </a:rPr>
              <a:t>Proffiliau’r</a:t>
            </a:r>
            <a:r>
              <a:rPr lang="en-GB" sz="3100" dirty="0">
                <a:solidFill>
                  <a:srgbClr val="FFFFFF"/>
                </a:solidFill>
              </a:rPr>
              <a:t> </a:t>
            </a:r>
            <a:r>
              <a:rPr lang="en-GB" sz="3100" dirty="0" err="1">
                <a:solidFill>
                  <a:srgbClr val="FFFFFF"/>
                </a:solidFill>
              </a:rPr>
              <a:t>dysgwyr</a:t>
            </a:r>
            <a:r>
              <a:rPr lang="en-GB" sz="3100" dirty="0">
                <a:solidFill>
                  <a:srgbClr val="FFFFFF"/>
                </a:solidFill>
              </a:rPr>
              <a:t> /Learner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51C2F-A84E-41A7-A0E1-2EA5C793D3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0529" y="1143548"/>
            <a:ext cx="2194560" cy="4363844"/>
          </a:xfrm>
        </p:spPr>
        <p:txBody>
          <a:bodyPr>
            <a:normAutofit/>
          </a:bodyPr>
          <a:lstStyle/>
          <a:p>
            <a:r>
              <a:rPr lang="en-GB" sz="1700" dirty="0"/>
              <a:t>Y data</a:t>
            </a:r>
          </a:p>
          <a:p>
            <a:pPr lvl="1"/>
            <a:r>
              <a:rPr lang="en-GB" sz="1700" dirty="0"/>
              <a:t>2 </a:t>
            </a:r>
            <a:r>
              <a:rPr lang="en-GB" sz="1700" dirty="0" err="1"/>
              <a:t>trywydd</a:t>
            </a:r>
            <a:r>
              <a:rPr lang="en-GB" sz="1700" dirty="0"/>
              <a:t> </a:t>
            </a:r>
            <a:r>
              <a:rPr lang="en-GB" sz="1700" dirty="0" err="1"/>
              <a:t>disgwyliedig</a:t>
            </a:r>
            <a:endParaRPr lang="en-GB" sz="1700" dirty="0"/>
          </a:p>
          <a:p>
            <a:pPr lvl="1"/>
            <a:r>
              <a:rPr lang="en-GB" sz="1700" dirty="0"/>
              <a:t>2 </a:t>
            </a:r>
            <a:r>
              <a:rPr lang="en-GB" sz="1700" dirty="0" err="1"/>
              <a:t>Cym</a:t>
            </a:r>
            <a:r>
              <a:rPr lang="en-GB" sz="1700" dirty="0"/>
              <a:t>/Saes. </a:t>
            </a:r>
            <a:r>
              <a:rPr lang="en-GB" sz="1700" dirty="0" err="1"/>
              <a:t>Fel</a:t>
            </a:r>
            <a:r>
              <a:rPr lang="en-GB" sz="1700" dirty="0"/>
              <a:t> ail </a:t>
            </a:r>
            <a:r>
              <a:rPr lang="en-GB" sz="1700" dirty="0" err="1"/>
              <a:t>iaith</a:t>
            </a:r>
            <a:endParaRPr lang="en-GB" sz="1700" dirty="0"/>
          </a:p>
          <a:p>
            <a:pPr lvl="1"/>
            <a:r>
              <a:rPr lang="en-GB" sz="1700" dirty="0" err="1"/>
              <a:t>Cyfnod</a:t>
            </a:r>
            <a:r>
              <a:rPr lang="en-GB" sz="1700" dirty="0"/>
              <a:t> </a:t>
            </a:r>
            <a:r>
              <a:rPr lang="en-GB" sz="1700" dirty="0" err="1"/>
              <a:t>nid</a:t>
            </a:r>
            <a:r>
              <a:rPr lang="en-GB" sz="1700" dirty="0"/>
              <a:t> </a:t>
            </a:r>
            <a:r>
              <a:rPr lang="en-GB" sz="1700" dirty="0" err="1"/>
              <a:t>oed</a:t>
            </a:r>
            <a:endParaRPr lang="en-GB" sz="1700" dirty="0"/>
          </a:p>
          <a:p>
            <a:pPr lvl="1"/>
            <a:r>
              <a:rPr lang="en-GB" sz="1700" dirty="0" err="1"/>
              <a:t>Spectrwm</a:t>
            </a:r>
            <a:r>
              <a:rPr lang="en-GB" sz="1700" dirty="0"/>
              <a:t> </a:t>
            </a:r>
            <a:r>
              <a:rPr lang="en-GB" sz="1700" dirty="0" err="1"/>
              <a:t>Awtistig</a:t>
            </a:r>
            <a:endParaRPr lang="en-GB" sz="1700" dirty="0"/>
          </a:p>
          <a:p>
            <a:pPr lvl="1"/>
            <a:r>
              <a:rPr lang="en-GB" sz="1700" dirty="0" err="1"/>
              <a:t>MAaTh</a:t>
            </a:r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0364C-6735-4EC4-9C0C-45199D574D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2264" y="1143548"/>
            <a:ext cx="2194560" cy="4363844"/>
          </a:xfrm>
        </p:spPr>
        <p:txBody>
          <a:bodyPr>
            <a:normAutofit/>
          </a:bodyPr>
          <a:lstStyle/>
          <a:p>
            <a:r>
              <a:rPr lang="en-GB" sz="1700" dirty="0"/>
              <a:t> The data</a:t>
            </a:r>
          </a:p>
          <a:p>
            <a:pPr lvl="1"/>
            <a:r>
              <a:rPr lang="en-GB" sz="1700" dirty="0"/>
              <a:t>2 on expected track</a:t>
            </a:r>
          </a:p>
          <a:p>
            <a:pPr lvl="1"/>
            <a:r>
              <a:rPr lang="en-GB" sz="1700" dirty="0"/>
              <a:t>2 </a:t>
            </a:r>
            <a:r>
              <a:rPr lang="en-GB" sz="1700" dirty="0" err="1"/>
              <a:t>Eng</a:t>
            </a:r>
            <a:r>
              <a:rPr lang="en-GB" sz="1700" dirty="0"/>
              <a:t>/Welsh 2</a:t>
            </a:r>
            <a:r>
              <a:rPr lang="en-GB" sz="1700" baseline="30000" dirty="0"/>
              <a:t>nd</a:t>
            </a:r>
            <a:r>
              <a:rPr lang="en-GB" sz="1700" dirty="0"/>
              <a:t> Lang.</a:t>
            </a:r>
          </a:p>
          <a:p>
            <a:pPr lvl="1"/>
            <a:r>
              <a:rPr lang="en-GB" sz="1700" dirty="0"/>
              <a:t>Stage not age</a:t>
            </a:r>
          </a:p>
          <a:p>
            <a:pPr lvl="1"/>
            <a:r>
              <a:rPr lang="en-GB" sz="1700" dirty="0"/>
              <a:t>Autistic Spectrum</a:t>
            </a:r>
          </a:p>
          <a:p>
            <a:pPr lvl="1"/>
            <a:r>
              <a:rPr lang="en-GB" sz="1700" dirty="0"/>
              <a:t>MAT</a:t>
            </a:r>
          </a:p>
        </p:txBody>
      </p:sp>
    </p:spTree>
    <p:extLst>
      <p:ext uri="{BB962C8B-B14F-4D97-AF65-F5344CB8AC3E}">
        <p14:creationId xmlns:p14="http://schemas.microsoft.com/office/powerpoint/2010/main" val="359924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939-FB25-41DE-9EB8-3BFC57A8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2806"/>
            <a:ext cx="7886700" cy="521746"/>
          </a:xfrm>
        </p:spPr>
        <p:txBody>
          <a:bodyPr>
            <a:normAutofit fontScale="90000"/>
          </a:bodyPr>
          <a:lstStyle/>
          <a:p>
            <a:r>
              <a:rPr lang="en-GB" sz="3200" b="1" dirty="0" err="1"/>
              <a:t>Trysor</a:t>
            </a:r>
            <a:r>
              <a:rPr lang="en-GB" sz="3200" b="1" dirty="0"/>
              <a:t> / Treasure</a:t>
            </a:r>
          </a:p>
        </p:txBody>
      </p:sp>
      <p:pic>
        <p:nvPicPr>
          <p:cNvPr id="8" name="Content Placeholder 7" descr="A picture containing indoor, box&#10;&#10;Description automatically generated">
            <a:extLst>
              <a:ext uri="{FF2B5EF4-FFF2-40B4-BE49-F238E27FC236}">
                <a16:creationId xmlns:a16="http://schemas.microsoft.com/office/drawing/2014/main" id="{2AD3F249-1477-40CF-9CF4-5CA42FB2473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62902" y="889710"/>
            <a:ext cx="3703296" cy="3781425"/>
          </a:xfrm>
        </p:spPr>
      </p:pic>
      <p:pic>
        <p:nvPicPr>
          <p:cNvPr id="10" name="Content Placeholder 9" descr="A picture containing text, keyboard, computer, electronics&#10;&#10;Description automatically generated">
            <a:extLst>
              <a:ext uri="{FF2B5EF4-FFF2-40B4-BE49-F238E27FC236}">
                <a16:creationId xmlns:a16="http://schemas.microsoft.com/office/drawing/2014/main" id="{B29FE814-DD6F-4DFC-94DD-DFF9B87A4D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026720" y="889709"/>
            <a:ext cx="4488629" cy="3781425"/>
          </a:xfrm>
        </p:spPr>
      </p:pic>
    </p:spTree>
    <p:extLst>
      <p:ext uri="{BB962C8B-B14F-4D97-AF65-F5344CB8AC3E}">
        <p14:creationId xmlns:p14="http://schemas.microsoft.com/office/powerpoint/2010/main" val="608466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Table&#10;&#10;Description automatically generated with low confidence">
            <a:extLst>
              <a:ext uri="{FF2B5EF4-FFF2-40B4-BE49-F238E27FC236}">
                <a16:creationId xmlns:a16="http://schemas.microsoft.com/office/drawing/2014/main" id="{FC508AD8-1B81-4B1C-BF51-C1B086C441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82159" y="643467"/>
            <a:ext cx="7579681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993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Timeline&#10;&#10;Description automatically generated">
            <a:extLst>
              <a:ext uri="{FF2B5EF4-FFF2-40B4-BE49-F238E27FC236}">
                <a16:creationId xmlns:a16="http://schemas.microsoft.com/office/drawing/2014/main" id="{E39A840D-A543-431B-8205-F0ED90EF229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27702" y="643467"/>
            <a:ext cx="6088594" cy="5571065"/>
          </a:xfrm>
          <a:prstGeom prst="rect">
            <a:avLst/>
          </a:prstGeom>
          <a:ln>
            <a:noFill/>
          </a:ln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338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4098</TotalTime>
  <Words>706</Words>
  <Application>Microsoft Office PowerPoint</Application>
  <PresentationFormat>On-screen Show (4:3)</PresentationFormat>
  <Paragraphs>113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Custom Design</vt:lpstr>
      <vt:lpstr>PowerPoint Presentation</vt:lpstr>
      <vt:lpstr>ECAD6008 Celfyddydau Mynegiannol/Expressive Arts Cynnydd/Progression  Cynllunio/Planning Sesiwn 2 / Session 2</vt:lpstr>
      <vt:lpstr>Pum maes a phethau allweddol / Five areas and key things</vt:lpstr>
      <vt:lpstr>Proses posib / A possible process</vt:lpstr>
      <vt:lpstr>PowerPoint Presentation</vt:lpstr>
      <vt:lpstr>PowerPoint Presentation</vt:lpstr>
      <vt:lpstr>Proffiliau’r dysgwyr /Learner profiles</vt:lpstr>
      <vt:lpstr>Trysor / Treasure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Iwan Ellis-Williams</cp:lastModifiedBy>
  <cp:revision>265</cp:revision>
  <dcterms:created xsi:type="dcterms:W3CDTF">2017-02-08T11:33:06Z</dcterms:created>
  <dcterms:modified xsi:type="dcterms:W3CDTF">2021-11-18T10:44:16Z</dcterms:modified>
</cp:coreProperties>
</file>