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96" r:id="rId3"/>
    <p:sldId id="278" r:id="rId4"/>
    <p:sldId id="279" r:id="rId5"/>
    <p:sldId id="280" r:id="rId6"/>
    <p:sldId id="281" r:id="rId7"/>
    <p:sldId id="284" r:id="rId8"/>
    <p:sldId id="282" r:id="rId9"/>
    <p:sldId id="283" r:id="rId10"/>
    <p:sldId id="285" r:id="rId11"/>
    <p:sldId id="286" r:id="rId12"/>
    <p:sldId id="287" r:id="rId13"/>
    <p:sldId id="288" r:id="rId14"/>
    <p:sldId id="290" r:id="rId15"/>
    <p:sldId id="289" r:id="rId16"/>
    <p:sldId id="291" r:id="rId17"/>
    <p:sldId id="292" r:id="rId18"/>
    <p:sldId id="293" r:id="rId19"/>
    <p:sldId id="294" r:id="rId20"/>
    <p:sldId id="295" r:id="rId21"/>
    <p:sldId id="297"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19/02/2022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19/02/2022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19/02/2022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19/02/2022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19/02/2022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19/02/2022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1 Session 2</a:t>
            </a:r>
          </a:p>
          <a:p>
            <a:pPr eaLnBrk="1" hangingPunct="1"/>
            <a:r>
              <a:rPr lang="en-GB" altLang="en-US" dirty="0">
                <a:solidFill>
                  <a:schemeClr val="accent2"/>
                </a:solidFill>
              </a:rPr>
              <a:t>Marketing Concepts and Strategies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a:t>Learning Objectives</a:t>
            </a:r>
            <a:endParaRPr lang="en-GB" sz="3200" b="1" dirty="0"/>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To understand and analyse </a:t>
            </a:r>
            <a:r>
              <a:rPr lang="en-GB" sz="2400"/>
              <a:t>the various </a:t>
            </a:r>
            <a:r>
              <a:rPr lang="en-GB" sz="2400" dirty="0"/>
              <a:t>marketing orientations.</a:t>
            </a:r>
          </a:p>
          <a:p>
            <a:pPr marL="0" indent="0">
              <a:buNone/>
            </a:pPr>
            <a:endParaRPr lang="en-GB" sz="2400" dirty="0"/>
          </a:p>
          <a:p>
            <a:r>
              <a:rPr lang="en-GB" sz="2400" dirty="0"/>
              <a:t>To determine the Ansoff Matrix and be able to apply the four growth strategies to a company.</a:t>
            </a:r>
          </a:p>
          <a:p>
            <a:pPr marL="0" indent="0">
              <a:buNone/>
            </a:pPr>
            <a:endParaRPr lang="en-GB" sz="2400" dirty="0"/>
          </a:p>
          <a:p>
            <a:r>
              <a:rPr lang="en-GB" sz="2400" dirty="0"/>
              <a:t>To identify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948511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85881-19BE-467F-BA8E-DFEC166205BD}"/>
              </a:ext>
            </a:extLst>
          </p:cNvPr>
          <p:cNvSpPr>
            <a:spLocks noGrp="1"/>
          </p:cNvSpPr>
          <p:nvPr>
            <p:ph type="title"/>
          </p:nvPr>
        </p:nvSpPr>
        <p:spPr/>
        <p:txBody>
          <a:bodyPr/>
          <a:lstStyle/>
          <a:p>
            <a:r>
              <a:rPr lang="en-GB" b="1" dirty="0"/>
              <a:t>The Production Concept</a:t>
            </a:r>
            <a:endParaRPr lang="en-GB" dirty="0"/>
          </a:p>
        </p:txBody>
      </p:sp>
      <p:sp>
        <p:nvSpPr>
          <p:cNvPr id="3" name="Content Placeholder 2">
            <a:extLst>
              <a:ext uri="{FF2B5EF4-FFF2-40B4-BE49-F238E27FC236}">
                <a16:creationId xmlns:a16="http://schemas.microsoft.com/office/drawing/2014/main" id="{8856981E-8A8C-458D-8063-8AAABB2C58D9}"/>
              </a:ext>
            </a:extLst>
          </p:cNvPr>
          <p:cNvSpPr>
            <a:spLocks noGrp="1"/>
          </p:cNvSpPr>
          <p:nvPr>
            <p:ph idx="1"/>
          </p:nvPr>
        </p:nvSpPr>
        <p:spPr/>
        <p:txBody>
          <a:bodyPr/>
          <a:lstStyle/>
          <a:p>
            <a:pPr marL="0" indent="0">
              <a:buNone/>
            </a:pPr>
            <a:r>
              <a:rPr lang="en-GB" dirty="0"/>
              <a:t>The production concept holds that consumers will prefer products that are widely available and inexpensive.</a:t>
            </a:r>
          </a:p>
          <a:p>
            <a:endParaRPr lang="en-GB" dirty="0"/>
          </a:p>
        </p:txBody>
      </p:sp>
      <p:sp>
        <p:nvSpPr>
          <p:cNvPr id="4" name="Date Placeholder 3">
            <a:extLst>
              <a:ext uri="{FF2B5EF4-FFF2-40B4-BE49-F238E27FC236}">
                <a16:creationId xmlns:a16="http://schemas.microsoft.com/office/drawing/2014/main" id="{31856125-CCD3-4C4F-80FD-E9527D070B38}"/>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30EAE275-4DE3-4188-B0AA-DA217B199DE9}"/>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150942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71E3D-A4FB-48B6-91F5-8EDA20F19F3F}"/>
              </a:ext>
            </a:extLst>
          </p:cNvPr>
          <p:cNvSpPr>
            <a:spLocks noGrp="1"/>
          </p:cNvSpPr>
          <p:nvPr>
            <p:ph type="title"/>
          </p:nvPr>
        </p:nvSpPr>
        <p:spPr/>
        <p:txBody>
          <a:bodyPr/>
          <a:lstStyle/>
          <a:p>
            <a:r>
              <a:rPr lang="en-GB" b="1" dirty="0"/>
              <a:t>The Product Concept</a:t>
            </a:r>
            <a:endParaRPr lang="en-GB" dirty="0"/>
          </a:p>
        </p:txBody>
      </p:sp>
      <p:sp>
        <p:nvSpPr>
          <p:cNvPr id="3" name="Content Placeholder 2">
            <a:extLst>
              <a:ext uri="{FF2B5EF4-FFF2-40B4-BE49-F238E27FC236}">
                <a16:creationId xmlns:a16="http://schemas.microsoft.com/office/drawing/2014/main" id="{78492E25-6F73-4380-BA54-ED2D9349DA68}"/>
              </a:ext>
            </a:extLst>
          </p:cNvPr>
          <p:cNvSpPr>
            <a:spLocks noGrp="1"/>
          </p:cNvSpPr>
          <p:nvPr>
            <p:ph idx="1"/>
          </p:nvPr>
        </p:nvSpPr>
        <p:spPr/>
        <p:txBody>
          <a:bodyPr/>
          <a:lstStyle/>
          <a:p>
            <a:pPr marL="0" indent="0">
              <a:buNone/>
            </a:pPr>
            <a:r>
              <a:rPr lang="en-GB" dirty="0"/>
              <a:t>The product concept holds that consumers will favour those products that offer the most quality, performance, or innovative features.</a:t>
            </a:r>
          </a:p>
          <a:p>
            <a:pPr marL="0" indent="0">
              <a:buNone/>
            </a:pPr>
            <a:endParaRPr lang="en-GB" dirty="0"/>
          </a:p>
        </p:txBody>
      </p:sp>
      <p:sp>
        <p:nvSpPr>
          <p:cNvPr id="4" name="Date Placeholder 3">
            <a:extLst>
              <a:ext uri="{FF2B5EF4-FFF2-40B4-BE49-F238E27FC236}">
                <a16:creationId xmlns:a16="http://schemas.microsoft.com/office/drawing/2014/main" id="{E68A5F95-316E-4E01-B515-5421661B2F71}"/>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0E0C5F6-DDD6-4B6E-8BE4-1630F9E8EB99}"/>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3859033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9243-05E6-4846-B260-D15AFB637D11}"/>
              </a:ext>
            </a:extLst>
          </p:cNvPr>
          <p:cNvSpPr>
            <a:spLocks noGrp="1"/>
          </p:cNvSpPr>
          <p:nvPr>
            <p:ph type="title"/>
          </p:nvPr>
        </p:nvSpPr>
        <p:spPr/>
        <p:txBody>
          <a:bodyPr/>
          <a:lstStyle/>
          <a:p>
            <a:r>
              <a:rPr lang="en-GB" b="1" dirty="0"/>
              <a:t>The Selling Concept</a:t>
            </a:r>
          </a:p>
        </p:txBody>
      </p:sp>
      <p:sp>
        <p:nvSpPr>
          <p:cNvPr id="3" name="Content Placeholder 2">
            <a:extLst>
              <a:ext uri="{FF2B5EF4-FFF2-40B4-BE49-F238E27FC236}">
                <a16:creationId xmlns:a16="http://schemas.microsoft.com/office/drawing/2014/main" id="{D7C12648-E42F-43D8-9ABD-F4660A632C68}"/>
              </a:ext>
            </a:extLst>
          </p:cNvPr>
          <p:cNvSpPr>
            <a:spLocks noGrp="1"/>
          </p:cNvSpPr>
          <p:nvPr>
            <p:ph idx="1"/>
          </p:nvPr>
        </p:nvSpPr>
        <p:spPr/>
        <p:txBody>
          <a:bodyPr/>
          <a:lstStyle/>
          <a:p>
            <a:pPr marL="0" indent="0">
              <a:buNone/>
            </a:pPr>
            <a:r>
              <a:rPr lang="en-GB" dirty="0"/>
              <a:t>The selling concept holds that consumers and businesses, if left alone, will ordinarily not buy enough of the organisation’s products. The organisation must, therefore, undertake an aggressive selling and promotion effort.</a:t>
            </a:r>
          </a:p>
          <a:p>
            <a:pPr marL="0" indent="0">
              <a:buNone/>
            </a:pPr>
            <a:endParaRPr lang="en-GB" dirty="0"/>
          </a:p>
        </p:txBody>
      </p:sp>
      <p:sp>
        <p:nvSpPr>
          <p:cNvPr id="4" name="Date Placeholder 3">
            <a:extLst>
              <a:ext uri="{FF2B5EF4-FFF2-40B4-BE49-F238E27FC236}">
                <a16:creationId xmlns:a16="http://schemas.microsoft.com/office/drawing/2014/main" id="{94085CE7-DFAB-4BFF-AE72-60861324EF24}"/>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D17959FC-D99D-4404-915B-437560C081EE}"/>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93858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0E451-BC43-4130-8756-A1E66F1645B3}"/>
              </a:ext>
            </a:extLst>
          </p:cNvPr>
          <p:cNvSpPr>
            <a:spLocks noGrp="1"/>
          </p:cNvSpPr>
          <p:nvPr>
            <p:ph type="title"/>
          </p:nvPr>
        </p:nvSpPr>
        <p:spPr/>
        <p:txBody>
          <a:bodyPr/>
          <a:lstStyle/>
          <a:p>
            <a:r>
              <a:rPr lang="en-GB" b="1" dirty="0"/>
              <a:t>The Marketing Concept</a:t>
            </a:r>
          </a:p>
        </p:txBody>
      </p:sp>
      <p:sp>
        <p:nvSpPr>
          <p:cNvPr id="3" name="Content Placeholder 2">
            <a:extLst>
              <a:ext uri="{FF2B5EF4-FFF2-40B4-BE49-F238E27FC236}">
                <a16:creationId xmlns:a16="http://schemas.microsoft.com/office/drawing/2014/main" id="{C8FB4C35-2A66-48E3-9702-0DFB29C21D15}"/>
              </a:ext>
            </a:extLst>
          </p:cNvPr>
          <p:cNvSpPr>
            <a:spLocks noGrp="1"/>
          </p:cNvSpPr>
          <p:nvPr>
            <p:ph idx="1"/>
          </p:nvPr>
        </p:nvSpPr>
        <p:spPr/>
        <p:txBody>
          <a:bodyPr/>
          <a:lstStyle/>
          <a:p>
            <a:pPr marL="0" indent="0">
              <a:buNone/>
            </a:pPr>
            <a:r>
              <a:rPr lang="en-GB" dirty="0"/>
              <a:t>The marketing concept holds that the key to achieving its organisational goals, consists of the company being more effective than competitors in creating, delivering, and communicating customer value to its chosen target markets.</a:t>
            </a:r>
          </a:p>
          <a:p>
            <a:pPr marL="0" indent="0">
              <a:buNone/>
            </a:pPr>
            <a:endParaRPr lang="en-GB" dirty="0"/>
          </a:p>
        </p:txBody>
      </p:sp>
      <p:sp>
        <p:nvSpPr>
          <p:cNvPr id="4" name="Date Placeholder 3">
            <a:extLst>
              <a:ext uri="{FF2B5EF4-FFF2-40B4-BE49-F238E27FC236}">
                <a16:creationId xmlns:a16="http://schemas.microsoft.com/office/drawing/2014/main" id="{7F5C922B-D3BD-4FC7-ACCF-6E859F48FCF1}"/>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2898EDD6-9B2D-4FF6-9A97-7009A551C5B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1324217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A04CA-7B61-4F7A-9EF9-5838AFB9DC7F}"/>
              </a:ext>
            </a:extLst>
          </p:cNvPr>
          <p:cNvSpPr>
            <a:spLocks noGrp="1"/>
          </p:cNvSpPr>
          <p:nvPr>
            <p:ph type="title"/>
          </p:nvPr>
        </p:nvSpPr>
        <p:spPr/>
        <p:txBody>
          <a:bodyPr/>
          <a:lstStyle/>
          <a:p>
            <a:r>
              <a:rPr lang="en-GB" dirty="0"/>
              <a:t>The Marketing Concept</a:t>
            </a:r>
          </a:p>
        </p:txBody>
      </p:sp>
      <p:sp>
        <p:nvSpPr>
          <p:cNvPr id="3" name="Content Placeholder 2">
            <a:extLst>
              <a:ext uri="{FF2B5EF4-FFF2-40B4-BE49-F238E27FC236}">
                <a16:creationId xmlns:a16="http://schemas.microsoft.com/office/drawing/2014/main" id="{A63816B6-74C3-49C8-A22E-FF7089928C4F}"/>
              </a:ext>
            </a:extLst>
          </p:cNvPr>
          <p:cNvSpPr>
            <a:spLocks noGrp="1"/>
          </p:cNvSpPr>
          <p:nvPr>
            <p:ph idx="1"/>
          </p:nvPr>
        </p:nvSpPr>
        <p:spPr/>
        <p:txBody>
          <a:bodyPr/>
          <a:lstStyle/>
          <a:p>
            <a:r>
              <a:rPr lang="en-GB" dirty="0"/>
              <a:t>The marketing concept rests on four pillars:</a:t>
            </a:r>
          </a:p>
          <a:p>
            <a:r>
              <a:rPr lang="en-GB" dirty="0"/>
              <a:t>Target Market</a:t>
            </a:r>
          </a:p>
          <a:p>
            <a:r>
              <a:rPr lang="en-GB" dirty="0"/>
              <a:t>Customer Needs</a:t>
            </a:r>
          </a:p>
          <a:p>
            <a:r>
              <a:rPr lang="en-GB" dirty="0"/>
              <a:t>Integrated Marketing</a:t>
            </a:r>
          </a:p>
          <a:p>
            <a:r>
              <a:rPr lang="en-GB" dirty="0"/>
              <a:t>Profitability </a:t>
            </a:r>
          </a:p>
        </p:txBody>
      </p:sp>
      <p:sp>
        <p:nvSpPr>
          <p:cNvPr id="4" name="Date Placeholder 3">
            <a:extLst>
              <a:ext uri="{FF2B5EF4-FFF2-40B4-BE49-F238E27FC236}">
                <a16:creationId xmlns:a16="http://schemas.microsoft.com/office/drawing/2014/main" id="{403F9728-F9AE-404C-BE0A-D3773D16EDAA}"/>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08AFA4A-2E8D-4050-85F8-86DF5F507DA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215632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449A0-4030-482F-890A-7F101A328AF5}"/>
              </a:ext>
            </a:extLst>
          </p:cNvPr>
          <p:cNvSpPr>
            <a:spLocks noGrp="1"/>
          </p:cNvSpPr>
          <p:nvPr>
            <p:ph type="title"/>
          </p:nvPr>
        </p:nvSpPr>
        <p:spPr/>
        <p:txBody>
          <a:bodyPr/>
          <a:lstStyle/>
          <a:p>
            <a:r>
              <a:rPr lang="en-GB" b="1" dirty="0"/>
              <a:t>The Societal Marketing Concept</a:t>
            </a:r>
          </a:p>
        </p:txBody>
      </p:sp>
      <p:sp>
        <p:nvSpPr>
          <p:cNvPr id="3" name="Content Placeholder 2">
            <a:extLst>
              <a:ext uri="{FF2B5EF4-FFF2-40B4-BE49-F238E27FC236}">
                <a16:creationId xmlns:a16="http://schemas.microsoft.com/office/drawing/2014/main" id="{32D14567-A825-49CD-A6C9-D2BF78B2841E}"/>
              </a:ext>
            </a:extLst>
          </p:cNvPr>
          <p:cNvSpPr>
            <a:spLocks noGrp="1"/>
          </p:cNvSpPr>
          <p:nvPr>
            <p:ph idx="1"/>
          </p:nvPr>
        </p:nvSpPr>
        <p:spPr/>
        <p:txBody>
          <a:bodyPr/>
          <a:lstStyle/>
          <a:p>
            <a:pPr marL="0" indent="0">
              <a:buNone/>
            </a:pPr>
            <a:r>
              <a:rPr lang="en-GB" dirty="0"/>
              <a:t>The societal marketing concept holds that organisation’s task is to determine the needs, wants and interests of target markets and to deliver the desired satisfactions more effectively and efficiently than competitors in a way that preserves or enhances the consumer’s and the society’s well-being.</a:t>
            </a:r>
          </a:p>
          <a:p>
            <a:endParaRPr lang="en-GB" dirty="0"/>
          </a:p>
        </p:txBody>
      </p:sp>
      <p:sp>
        <p:nvSpPr>
          <p:cNvPr id="4" name="Date Placeholder 3">
            <a:extLst>
              <a:ext uri="{FF2B5EF4-FFF2-40B4-BE49-F238E27FC236}">
                <a16:creationId xmlns:a16="http://schemas.microsoft.com/office/drawing/2014/main" id="{FCC975BE-9B27-40EC-B4E5-098153ADBC0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CD5C14DF-F24D-44CE-94BB-FC453F1EAD9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76962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6B5A4-5FF9-4AA9-B61B-6A8615F87AA2}"/>
              </a:ext>
            </a:extLst>
          </p:cNvPr>
          <p:cNvSpPr>
            <a:spLocks noGrp="1"/>
          </p:cNvSpPr>
          <p:nvPr>
            <p:ph type="title"/>
          </p:nvPr>
        </p:nvSpPr>
        <p:spPr/>
        <p:txBody>
          <a:bodyPr/>
          <a:lstStyle/>
          <a:p>
            <a:r>
              <a:rPr lang="en-GB" dirty="0"/>
              <a:t>The Ansoff Matrix</a:t>
            </a:r>
          </a:p>
        </p:txBody>
      </p:sp>
      <p:sp>
        <p:nvSpPr>
          <p:cNvPr id="4" name="Date Placeholder 3">
            <a:extLst>
              <a:ext uri="{FF2B5EF4-FFF2-40B4-BE49-F238E27FC236}">
                <a16:creationId xmlns:a16="http://schemas.microsoft.com/office/drawing/2014/main" id="{148A5607-D1ED-4B42-9976-41688E21DDB2}"/>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2B76FDF0-73EC-4DF4-81CD-2B53ED5941B2}"/>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6" name="Content Placeholder 5">
            <a:extLst>
              <a:ext uri="{FF2B5EF4-FFF2-40B4-BE49-F238E27FC236}">
                <a16:creationId xmlns:a16="http://schemas.microsoft.com/office/drawing/2014/main" id="{E3829039-FE12-4000-8B09-D34E07292C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91680" y="1587256"/>
            <a:ext cx="5392440" cy="3683487"/>
          </a:xfrm>
        </p:spPr>
      </p:pic>
    </p:spTree>
    <p:extLst>
      <p:ext uri="{BB962C8B-B14F-4D97-AF65-F5344CB8AC3E}">
        <p14:creationId xmlns:p14="http://schemas.microsoft.com/office/powerpoint/2010/main" val="585643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D39D6-4BD6-428A-AA9A-79317B49456C}"/>
              </a:ext>
            </a:extLst>
          </p:cNvPr>
          <p:cNvSpPr>
            <a:spLocks noGrp="1"/>
          </p:cNvSpPr>
          <p:nvPr>
            <p:ph type="title"/>
          </p:nvPr>
        </p:nvSpPr>
        <p:spPr/>
        <p:txBody>
          <a:bodyPr/>
          <a:lstStyle/>
          <a:p>
            <a:r>
              <a:rPr lang="en-GB" b="1" dirty="0"/>
              <a:t>Market Penetration</a:t>
            </a:r>
            <a:endParaRPr lang="en-GB" dirty="0"/>
          </a:p>
        </p:txBody>
      </p:sp>
      <p:sp>
        <p:nvSpPr>
          <p:cNvPr id="3" name="Content Placeholder 2">
            <a:extLst>
              <a:ext uri="{FF2B5EF4-FFF2-40B4-BE49-F238E27FC236}">
                <a16:creationId xmlns:a16="http://schemas.microsoft.com/office/drawing/2014/main" id="{91039C04-C400-48FB-B8D6-A56403A5F625}"/>
              </a:ext>
            </a:extLst>
          </p:cNvPr>
          <p:cNvSpPr>
            <a:spLocks noGrp="1"/>
          </p:cNvSpPr>
          <p:nvPr>
            <p:ph idx="1"/>
          </p:nvPr>
        </p:nvSpPr>
        <p:spPr/>
        <p:txBody>
          <a:bodyPr/>
          <a:lstStyle/>
          <a:p>
            <a:r>
              <a:rPr lang="en-GB" dirty="0"/>
              <a:t>Existing product, existing market.</a:t>
            </a:r>
          </a:p>
          <a:p>
            <a:r>
              <a:rPr lang="en-GB" dirty="0"/>
              <a:t> The company try to encourage their existing customers to buy more of the same product.</a:t>
            </a:r>
          </a:p>
          <a:p>
            <a:r>
              <a:rPr lang="en-GB" dirty="0"/>
              <a:t>Relationship marketing and promotion can be used.</a:t>
            </a:r>
          </a:p>
          <a:p>
            <a:pPr marL="0" indent="0">
              <a:buNone/>
            </a:pPr>
            <a:endParaRPr lang="en-GB" dirty="0"/>
          </a:p>
        </p:txBody>
      </p:sp>
      <p:sp>
        <p:nvSpPr>
          <p:cNvPr id="4" name="Date Placeholder 3">
            <a:extLst>
              <a:ext uri="{FF2B5EF4-FFF2-40B4-BE49-F238E27FC236}">
                <a16:creationId xmlns:a16="http://schemas.microsoft.com/office/drawing/2014/main" id="{088D4D83-5629-49ED-81F8-A1FC628539C1}"/>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C1D1E3C3-C37E-41E4-9900-8D28906EC4A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33688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99618-5A02-49DF-990F-2F0B08AF662A}"/>
              </a:ext>
            </a:extLst>
          </p:cNvPr>
          <p:cNvSpPr>
            <a:spLocks noGrp="1"/>
          </p:cNvSpPr>
          <p:nvPr>
            <p:ph type="title"/>
          </p:nvPr>
        </p:nvSpPr>
        <p:spPr/>
        <p:txBody>
          <a:bodyPr/>
          <a:lstStyle/>
          <a:p>
            <a:r>
              <a:rPr lang="en-GB" b="1" dirty="0"/>
              <a:t>Product Development</a:t>
            </a:r>
            <a:endParaRPr lang="en-GB" dirty="0"/>
          </a:p>
        </p:txBody>
      </p:sp>
      <p:sp>
        <p:nvSpPr>
          <p:cNvPr id="3" name="Content Placeholder 2">
            <a:extLst>
              <a:ext uri="{FF2B5EF4-FFF2-40B4-BE49-F238E27FC236}">
                <a16:creationId xmlns:a16="http://schemas.microsoft.com/office/drawing/2014/main" id="{3513F77E-39C0-4E6B-9ECA-9563AF76D0F3}"/>
              </a:ext>
            </a:extLst>
          </p:cNvPr>
          <p:cNvSpPr>
            <a:spLocks noGrp="1"/>
          </p:cNvSpPr>
          <p:nvPr>
            <p:ph idx="1"/>
          </p:nvPr>
        </p:nvSpPr>
        <p:spPr/>
        <p:txBody>
          <a:bodyPr/>
          <a:lstStyle/>
          <a:p>
            <a:r>
              <a:rPr lang="en-GB" dirty="0"/>
              <a:t>Existing market, new product.</a:t>
            </a:r>
          </a:p>
          <a:p>
            <a:pPr marL="0" indent="0">
              <a:buNone/>
            </a:pPr>
            <a:r>
              <a:rPr lang="en-GB" dirty="0"/>
              <a:t>The company improve the quality or upgrade the technology of the existing product.</a:t>
            </a:r>
          </a:p>
          <a:p>
            <a:pPr marL="0" indent="0">
              <a:buNone/>
            </a:pPr>
            <a:endParaRPr lang="en-GB" dirty="0"/>
          </a:p>
        </p:txBody>
      </p:sp>
      <p:sp>
        <p:nvSpPr>
          <p:cNvPr id="4" name="Date Placeholder 3">
            <a:extLst>
              <a:ext uri="{FF2B5EF4-FFF2-40B4-BE49-F238E27FC236}">
                <a16:creationId xmlns:a16="http://schemas.microsoft.com/office/drawing/2014/main" id="{8A0934F6-75D8-4E7A-92EB-A1927D1EC5FB}"/>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6E4F9B04-092B-43A2-A4F5-953DBAAD44A4}"/>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18839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EE256-236B-4BD5-A1A3-F80A6A7D64EF}"/>
              </a:ext>
            </a:extLst>
          </p:cNvPr>
          <p:cNvSpPr>
            <a:spLocks noGrp="1"/>
          </p:cNvSpPr>
          <p:nvPr>
            <p:ph type="title"/>
          </p:nvPr>
        </p:nvSpPr>
        <p:spPr/>
        <p:txBody>
          <a:bodyPr/>
          <a:lstStyle/>
          <a:p>
            <a:br>
              <a:rPr lang="en-GB" b="1" dirty="0"/>
            </a:br>
            <a:r>
              <a:rPr lang="en-GB" b="1" dirty="0"/>
              <a:t>Market Development</a:t>
            </a:r>
            <a:endParaRPr lang="en-GB" dirty="0"/>
          </a:p>
        </p:txBody>
      </p:sp>
      <p:sp>
        <p:nvSpPr>
          <p:cNvPr id="3" name="Content Placeholder 2">
            <a:extLst>
              <a:ext uri="{FF2B5EF4-FFF2-40B4-BE49-F238E27FC236}">
                <a16:creationId xmlns:a16="http://schemas.microsoft.com/office/drawing/2014/main" id="{D0EBCC69-2337-47B3-8472-9353A2F27F7F}"/>
              </a:ext>
            </a:extLst>
          </p:cNvPr>
          <p:cNvSpPr>
            <a:spLocks noGrp="1"/>
          </p:cNvSpPr>
          <p:nvPr>
            <p:ph idx="1"/>
          </p:nvPr>
        </p:nvSpPr>
        <p:spPr/>
        <p:txBody>
          <a:bodyPr/>
          <a:lstStyle/>
          <a:p>
            <a:r>
              <a:rPr lang="en-GB" dirty="0"/>
              <a:t>New market, existing product.</a:t>
            </a:r>
          </a:p>
          <a:p>
            <a:r>
              <a:rPr lang="en-GB" dirty="0"/>
              <a:t>The company make their product available in new, undiscovered countries.</a:t>
            </a:r>
          </a:p>
          <a:p>
            <a:r>
              <a:rPr lang="en-GB" dirty="0"/>
              <a:t>The company find a new target market for an existing product.</a:t>
            </a:r>
          </a:p>
          <a:p>
            <a:pPr marL="0" indent="0">
              <a:buNone/>
            </a:pPr>
            <a:endParaRPr lang="en-GB" dirty="0"/>
          </a:p>
        </p:txBody>
      </p:sp>
      <p:sp>
        <p:nvSpPr>
          <p:cNvPr id="4" name="Date Placeholder 3">
            <a:extLst>
              <a:ext uri="{FF2B5EF4-FFF2-40B4-BE49-F238E27FC236}">
                <a16:creationId xmlns:a16="http://schemas.microsoft.com/office/drawing/2014/main" id="{DBB1E331-8F22-4095-B35A-50E7086255B2}"/>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A1F0C2E-1362-40EA-8C88-238D1238E08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380830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92B5-9BBB-42D8-9636-73D8AEFA324B}"/>
              </a:ext>
            </a:extLst>
          </p:cNvPr>
          <p:cNvSpPr>
            <a:spLocks noGrp="1"/>
          </p:cNvSpPr>
          <p:nvPr>
            <p:ph type="title"/>
          </p:nvPr>
        </p:nvSpPr>
        <p:spPr/>
        <p:txBody>
          <a:bodyPr/>
          <a:lstStyle/>
          <a:p>
            <a:r>
              <a:rPr lang="en-GB" b="1" dirty="0"/>
              <a:t>Diversification</a:t>
            </a:r>
            <a:endParaRPr lang="en-GB" dirty="0"/>
          </a:p>
        </p:txBody>
      </p:sp>
      <p:sp>
        <p:nvSpPr>
          <p:cNvPr id="3" name="Content Placeholder 2">
            <a:extLst>
              <a:ext uri="{FF2B5EF4-FFF2-40B4-BE49-F238E27FC236}">
                <a16:creationId xmlns:a16="http://schemas.microsoft.com/office/drawing/2014/main" id="{D92F4A7B-AC15-4DE8-B1B9-938735BF39EA}"/>
              </a:ext>
            </a:extLst>
          </p:cNvPr>
          <p:cNvSpPr>
            <a:spLocks noGrp="1"/>
          </p:cNvSpPr>
          <p:nvPr>
            <p:ph idx="1"/>
          </p:nvPr>
        </p:nvSpPr>
        <p:spPr/>
        <p:txBody>
          <a:bodyPr/>
          <a:lstStyle/>
          <a:p>
            <a:r>
              <a:rPr lang="en-GB" dirty="0"/>
              <a:t>New market, new product.</a:t>
            </a:r>
          </a:p>
          <a:p>
            <a:r>
              <a:rPr lang="en-GB" dirty="0"/>
              <a:t>The company produce products associated with a new industry.</a:t>
            </a:r>
          </a:p>
          <a:p>
            <a:r>
              <a:rPr lang="en-GB" dirty="0"/>
              <a:t>There can be related or unrelated diversification.</a:t>
            </a:r>
          </a:p>
          <a:p>
            <a:pPr marL="0" indent="0">
              <a:buNone/>
            </a:pPr>
            <a:endParaRPr lang="en-GB" dirty="0"/>
          </a:p>
        </p:txBody>
      </p:sp>
      <p:sp>
        <p:nvSpPr>
          <p:cNvPr id="4" name="Date Placeholder 3">
            <a:extLst>
              <a:ext uri="{FF2B5EF4-FFF2-40B4-BE49-F238E27FC236}">
                <a16:creationId xmlns:a16="http://schemas.microsoft.com/office/drawing/2014/main" id="{67B0006D-EEBB-4A83-8778-1658856FF60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BB36967E-DDDF-49FD-AFDF-FF1C13742A71}"/>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708207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436C-F3B6-4890-9D5B-D1C9F8AB9A32}"/>
              </a:ext>
            </a:extLst>
          </p:cNvPr>
          <p:cNvSpPr>
            <a:spLocks noGrp="1"/>
          </p:cNvSpPr>
          <p:nvPr>
            <p:ph type="title"/>
          </p:nvPr>
        </p:nvSpPr>
        <p:spPr/>
        <p:txBody>
          <a:bodyPr/>
          <a:lstStyle/>
          <a:p>
            <a:r>
              <a:rPr lang="en-GB" dirty="0"/>
              <a:t>Different Types of Diversification</a:t>
            </a:r>
          </a:p>
        </p:txBody>
      </p:sp>
      <p:sp>
        <p:nvSpPr>
          <p:cNvPr id="3" name="Content Placeholder 2">
            <a:extLst>
              <a:ext uri="{FF2B5EF4-FFF2-40B4-BE49-F238E27FC236}">
                <a16:creationId xmlns:a16="http://schemas.microsoft.com/office/drawing/2014/main" id="{538A6DA5-84C6-4A94-9719-8E72CCA4FC38}"/>
              </a:ext>
            </a:extLst>
          </p:cNvPr>
          <p:cNvSpPr>
            <a:spLocks noGrp="1"/>
          </p:cNvSpPr>
          <p:nvPr>
            <p:ph idx="1"/>
          </p:nvPr>
        </p:nvSpPr>
        <p:spPr/>
        <p:txBody>
          <a:bodyPr/>
          <a:lstStyle/>
          <a:p>
            <a:pPr lvl="0"/>
            <a:r>
              <a:rPr lang="en-GB" sz="1800" b="1" i="1" dirty="0"/>
              <a:t>Related (or concentric) diversification</a:t>
            </a:r>
            <a:r>
              <a:rPr lang="en-GB" sz="1800" dirty="0"/>
              <a:t> occurs when a firm internally develops or acquires another business that does not have products or customers in common with its current businesses but that might contribute to internal synergy through the sharing of production facilities, brand names, R&amp;D know-how, or marketing and distribution skills.</a:t>
            </a:r>
          </a:p>
          <a:p>
            <a:r>
              <a:rPr lang="en-GB" sz="1800" b="1" dirty="0"/>
              <a:t> </a:t>
            </a:r>
            <a:endParaRPr lang="en-GB" sz="1800" dirty="0"/>
          </a:p>
          <a:p>
            <a:pPr lvl="0"/>
            <a:r>
              <a:rPr lang="en-GB" sz="1800" dirty="0"/>
              <a:t>An </a:t>
            </a:r>
            <a:r>
              <a:rPr lang="en-GB" sz="1800" b="1" dirty="0"/>
              <a:t>unrelated diversification</a:t>
            </a:r>
            <a:r>
              <a:rPr lang="en-GB" sz="1800" dirty="0"/>
              <a:t> involves two businesses that have no commonalities in products, customers, production facilities, or functional areas of expertise. Such diversification mostly occurs when a disproportionate number of a firm's current businesses face decline because of decreasing demand, increased competition, or product obsolescence.</a:t>
            </a:r>
          </a:p>
          <a:p>
            <a:endParaRPr lang="en-GB" dirty="0"/>
          </a:p>
        </p:txBody>
      </p:sp>
      <p:sp>
        <p:nvSpPr>
          <p:cNvPr id="4" name="Date Placeholder 3">
            <a:extLst>
              <a:ext uri="{FF2B5EF4-FFF2-40B4-BE49-F238E27FC236}">
                <a16:creationId xmlns:a16="http://schemas.microsoft.com/office/drawing/2014/main" id="{B1559BA8-4260-41A1-AA30-9D0C436E46AA}"/>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DAA35195-3102-4EC9-8AD7-E90AE8F27500}"/>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2014136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E829-1947-4A7D-B55B-11C27B220644}"/>
              </a:ext>
            </a:extLst>
          </p:cNvPr>
          <p:cNvSpPr>
            <a:spLocks noGrp="1"/>
          </p:cNvSpPr>
          <p:nvPr>
            <p:ph type="title"/>
          </p:nvPr>
        </p:nvSpPr>
        <p:spPr/>
        <p:txBody>
          <a:bodyPr/>
          <a:lstStyle/>
          <a:p>
            <a:r>
              <a:rPr lang="en-GB" dirty="0"/>
              <a:t>Vertical Integration</a:t>
            </a:r>
          </a:p>
        </p:txBody>
      </p:sp>
      <p:sp>
        <p:nvSpPr>
          <p:cNvPr id="3" name="Content Placeholder 2">
            <a:extLst>
              <a:ext uri="{FF2B5EF4-FFF2-40B4-BE49-F238E27FC236}">
                <a16:creationId xmlns:a16="http://schemas.microsoft.com/office/drawing/2014/main" id="{EDA8DE91-34A4-44E3-B599-0B3E4101CA21}"/>
              </a:ext>
            </a:extLst>
          </p:cNvPr>
          <p:cNvSpPr>
            <a:spLocks noGrp="1"/>
          </p:cNvSpPr>
          <p:nvPr>
            <p:ph idx="1"/>
          </p:nvPr>
        </p:nvSpPr>
        <p:spPr/>
        <p:txBody>
          <a:bodyPr/>
          <a:lstStyle/>
          <a:p>
            <a:pPr lvl="0"/>
            <a:r>
              <a:rPr lang="en-GB" sz="2000" b="1" i="1" dirty="0"/>
              <a:t>Vertical integration</a:t>
            </a:r>
            <a:r>
              <a:rPr lang="en-GB" sz="2000" dirty="0"/>
              <a:t> is one way for companies to diversify. </a:t>
            </a:r>
          </a:p>
          <a:p>
            <a:pPr lvl="0"/>
            <a:endParaRPr lang="en-GB" sz="2000" dirty="0"/>
          </a:p>
          <a:p>
            <a:pPr lvl="0"/>
            <a:r>
              <a:rPr lang="en-GB" sz="2000" b="1" i="1" dirty="0"/>
              <a:t>Forward vertical integration</a:t>
            </a:r>
            <a:r>
              <a:rPr lang="en-GB" sz="2000" dirty="0"/>
              <a:t> occurs when a firm moves downstream in terms of the product flow, as when a manufacturer integrates by acquiring or launching a wholesale distributor or retail outlet.</a:t>
            </a:r>
          </a:p>
          <a:p>
            <a:pPr marL="0" indent="0">
              <a:buNone/>
            </a:pPr>
            <a:r>
              <a:rPr lang="en-GB" sz="2000" dirty="0"/>
              <a:t> </a:t>
            </a:r>
          </a:p>
          <a:p>
            <a:pPr lvl="0"/>
            <a:r>
              <a:rPr lang="en-GB" sz="2000" b="1" i="1" dirty="0"/>
              <a:t>Backward integration</a:t>
            </a:r>
            <a:r>
              <a:rPr lang="en-GB" sz="2000" dirty="0"/>
              <a:t> occurs when a firm moves upstream by acquiring a supplier.</a:t>
            </a:r>
          </a:p>
          <a:p>
            <a:pPr marL="0" indent="0">
              <a:buNone/>
            </a:pPr>
            <a:endParaRPr lang="en-GB" sz="1800" dirty="0"/>
          </a:p>
        </p:txBody>
      </p:sp>
      <p:sp>
        <p:nvSpPr>
          <p:cNvPr id="4" name="Date Placeholder 3">
            <a:extLst>
              <a:ext uri="{FF2B5EF4-FFF2-40B4-BE49-F238E27FC236}">
                <a16:creationId xmlns:a16="http://schemas.microsoft.com/office/drawing/2014/main" id="{5A7BB95A-417B-4AEC-82F8-930BF4EEEE77}"/>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0BCC220F-727F-46C7-AC4F-3DB3D42ED335}"/>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596305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7D38C-D85C-4DE9-BBB8-9F3A3DF83F5B}"/>
              </a:ext>
            </a:extLst>
          </p:cNvPr>
          <p:cNvSpPr>
            <a:spLocks noGrp="1"/>
          </p:cNvSpPr>
          <p:nvPr>
            <p:ph type="title"/>
          </p:nvPr>
        </p:nvSpPr>
        <p:spPr/>
        <p:txBody>
          <a:bodyPr/>
          <a:lstStyle/>
          <a:p>
            <a:r>
              <a:rPr lang="en-GB" b="1" u="sng" dirty="0"/>
              <a:t>SWOT Analysis</a:t>
            </a:r>
            <a:endParaRPr lang="en-GB" dirty="0"/>
          </a:p>
        </p:txBody>
      </p:sp>
      <p:sp>
        <p:nvSpPr>
          <p:cNvPr id="3" name="Content Placeholder 2">
            <a:extLst>
              <a:ext uri="{FF2B5EF4-FFF2-40B4-BE49-F238E27FC236}">
                <a16:creationId xmlns:a16="http://schemas.microsoft.com/office/drawing/2014/main" id="{3F1D386A-D641-458F-ADC6-28721001696D}"/>
              </a:ext>
            </a:extLst>
          </p:cNvPr>
          <p:cNvSpPr>
            <a:spLocks noGrp="1"/>
          </p:cNvSpPr>
          <p:nvPr>
            <p:ph idx="1"/>
          </p:nvPr>
        </p:nvSpPr>
        <p:spPr/>
        <p:txBody>
          <a:bodyPr/>
          <a:lstStyle/>
          <a:p>
            <a:r>
              <a:rPr lang="en-GB" sz="2400" b="1" dirty="0"/>
              <a:t>STRENGTHS</a:t>
            </a:r>
          </a:p>
          <a:p>
            <a:r>
              <a:rPr lang="en-GB" sz="2400" dirty="0"/>
              <a:t>Strong brand name and good reputation.</a:t>
            </a:r>
          </a:p>
          <a:p>
            <a:r>
              <a:rPr lang="en-GB" sz="2400" dirty="0"/>
              <a:t>Patent and copyright protection.</a:t>
            </a:r>
          </a:p>
          <a:p>
            <a:r>
              <a:rPr lang="en-GB" sz="2400" dirty="0"/>
              <a:t>A large amount of financial resources.</a:t>
            </a:r>
          </a:p>
          <a:p>
            <a:r>
              <a:rPr lang="en-GB" sz="2400" dirty="0"/>
              <a:t>A good relationship with suppliers and distributors.</a:t>
            </a:r>
          </a:p>
          <a:p>
            <a:r>
              <a:rPr lang="en-GB" sz="2400" dirty="0"/>
              <a:t>The employees within the organisation.</a:t>
            </a:r>
          </a:p>
          <a:p>
            <a:r>
              <a:rPr lang="en-GB" sz="2400" dirty="0"/>
              <a:t>Economies of scale and experience</a:t>
            </a:r>
            <a:r>
              <a:rPr lang="en-GB" dirty="0"/>
              <a:t>.</a:t>
            </a:r>
          </a:p>
          <a:p>
            <a:endParaRPr lang="en-GB" dirty="0"/>
          </a:p>
        </p:txBody>
      </p:sp>
      <p:sp>
        <p:nvSpPr>
          <p:cNvPr id="4" name="Date Placeholder 3">
            <a:extLst>
              <a:ext uri="{FF2B5EF4-FFF2-40B4-BE49-F238E27FC236}">
                <a16:creationId xmlns:a16="http://schemas.microsoft.com/office/drawing/2014/main" id="{0BF9E60A-A83C-4A2A-9423-8C6DECA418E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4F6DA60F-6042-4D26-856D-A7F9A837E3E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111728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1F69-4A8F-451E-8B98-6E8AD29DE616}"/>
              </a:ext>
            </a:extLst>
          </p:cNvPr>
          <p:cNvSpPr>
            <a:spLocks noGrp="1"/>
          </p:cNvSpPr>
          <p:nvPr>
            <p:ph type="title"/>
          </p:nvPr>
        </p:nvSpPr>
        <p:spPr/>
        <p:txBody>
          <a:bodyPr/>
          <a:lstStyle/>
          <a:p>
            <a:r>
              <a:rPr lang="en-GB" b="1" dirty="0"/>
              <a:t>Weaknesses</a:t>
            </a:r>
            <a:endParaRPr lang="en-GB" dirty="0"/>
          </a:p>
        </p:txBody>
      </p:sp>
      <p:sp>
        <p:nvSpPr>
          <p:cNvPr id="3" name="Content Placeholder 2">
            <a:extLst>
              <a:ext uri="{FF2B5EF4-FFF2-40B4-BE49-F238E27FC236}">
                <a16:creationId xmlns:a16="http://schemas.microsoft.com/office/drawing/2014/main" id="{06CC15DB-A432-4DCD-91FF-5F2967CDFA98}"/>
              </a:ext>
            </a:extLst>
          </p:cNvPr>
          <p:cNvSpPr>
            <a:spLocks noGrp="1"/>
          </p:cNvSpPr>
          <p:nvPr>
            <p:ph idx="1"/>
          </p:nvPr>
        </p:nvSpPr>
        <p:spPr/>
        <p:txBody>
          <a:bodyPr/>
          <a:lstStyle/>
          <a:p>
            <a:r>
              <a:rPr lang="en-GB" dirty="0"/>
              <a:t>The strengths can be reversed and become the weaknesses.</a:t>
            </a:r>
          </a:p>
          <a:p>
            <a:r>
              <a:rPr lang="en-GB" dirty="0"/>
              <a:t>Failure to innovate.</a:t>
            </a:r>
          </a:p>
          <a:p>
            <a:pPr marL="0" indent="0">
              <a:buNone/>
            </a:pPr>
            <a:endParaRPr lang="en-GB" dirty="0"/>
          </a:p>
        </p:txBody>
      </p:sp>
      <p:sp>
        <p:nvSpPr>
          <p:cNvPr id="4" name="Date Placeholder 3">
            <a:extLst>
              <a:ext uri="{FF2B5EF4-FFF2-40B4-BE49-F238E27FC236}">
                <a16:creationId xmlns:a16="http://schemas.microsoft.com/office/drawing/2014/main" id="{16A8C5D5-AF4F-4420-BEDD-9E73FB26F901}"/>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A1E371FF-7797-4FAF-82E1-9E45A5B2C14C}"/>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159448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BDC9-C8CF-4150-B993-B659BA75DB23}"/>
              </a:ext>
            </a:extLst>
          </p:cNvPr>
          <p:cNvSpPr>
            <a:spLocks noGrp="1"/>
          </p:cNvSpPr>
          <p:nvPr>
            <p:ph type="title"/>
          </p:nvPr>
        </p:nvSpPr>
        <p:spPr/>
        <p:txBody>
          <a:bodyPr/>
          <a:lstStyle/>
          <a:p>
            <a:r>
              <a:rPr lang="en-GB" b="1" dirty="0"/>
              <a:t>Opportunities</a:t>
            </a:r>
            <a:endParaRPr lang="en-GB" dirty="0"/>
          </a:p>
        </p:txBody>
      </p:sp>
      <p:sp>
        <p:nvSpPr>
          <p:cNvPr id="3" name="Content Placeholder 2">
            <a:extLst>
              <a:ext uri="{FF2B5EF4-FFF2-40B4-BE49-F238E27FC236}">
                <a16:creationId xmlns:a16="http://schemas.microsoft.com/office/drawing/2014/main" id="{9CAAD28A-147C-4224-850E-3912C092934B}"/>
              </a:ext>
            </a:extLst>
          </p:cNvPr>
          <p:cNvSpPr>
            <a:spLocks noGrp="1"/>
          </p:cNvSpPr>
          <p:nvPr>
            <p:ph idx="1"/>
          </p:nvPr>
        </p:nvSpPr>
        <p:spPr/>
        <p:txBody>
          <a:bodyPr/>
          <a:lstStyle/>
          <a:p>
            <a:r>
              <a:rPr lang="en-GB" dirty="0"/>
              <a:t>Investment in research and development.</a:t>
            </a:r>
          </a:p>
          <a:p>
            <a:r>
              <a:rPr lang="en-GB" dirty="0"/>
              <a:t>Competitor weaknesses.</a:t>
            </a:r>
          </a:p>
          <a:p>
            <a:r>
              <a:rPr lang="en-GB" dirty="0"/>
              <a:t>New rules and regulations.</a:t>
            </a:r>
          </a:p>
          <a:p>
            <a:r>
              <a:rPr lang="en-GB" dirty="0"/>
              <a:t>An unsatisfied customer need.</a:t>
            </a:r>
          </a:p>
          <a:p>
            <a:pPr marL="0" indent="0">
              <a:buNone/>
            </a:pPr>
            <a:endParaRPr lang="en-GB" dirty="0"/>
          </a:p>
        </p:txBody>
      </p:sp>
      <p:sp>
        <p:nvSpPr>
          <p:cNvPr id="4" name="Date Placeholder 3">
            <a:extLst>
              <a:ext uri="{FF2B5EF4-FFF2-40B4-BE49-F238E27FC236}">
                <a16:creationId xmlns:a16="http://schemas.microsoft.com/office/drawing/2014/main" id="{EBCE1C65-9497-4B64-AEE1-4CE8ABA0D16A}"/>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65398FF2-4D94-4BB7-A8DB-76B1F73BE578}"/>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534973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C1EDC-96EA-4145-9D4D-3DD5B4174CE9}"/>
              </a:ext>
            </a:extLst>
          </p:cNvPr>
          <p:cNvSpPr>
            <a:spLocks noGrp="1"/>
          </p:cNvSpPr>
          <p:nvPr>
            <p:ph type="title"/>
          </p:nvPr>
        </p:nvSpPr>
        <p:spPr/>
        <p:txBody>
          <a:bodyPr/>
          <a:lstStyle/>
          <a:p>
            <a:r>
              <a:rPr lang="en-GB" b="1" dirty="0"/>
              <a:t>Threats</a:t>
            </a:r>
            <a:endParaRPr lang="en-GB" dirty="0"/>
          </a:p>
        </p:txBody>
      </p:sp>
      <p:sp>
        <p:nvSpPr>
          <p:cNvPr id="3" name="Content Placeholder 2">
            <a:extLst>
              <a:ext uri="{FF2B5EF4-FFF2-40B4-BE49-F238E27FC236}">
                <a16:creationId xmlns:a16="http://schemas.microsoft.com/office/drawing/2014/main" id="{D4156B81-9E7C-4776-BEC5-BD696E3B9853}"/>
              </a:ext>
            </a:extLst>
          </p:cNvPr>
          <p:cNvSpPr>
            <a:spLocks noGrp="1"/>
          </p:cNvSpPr>
          <p:nvPr>
            <p:ph idx="1"/>
          </p:nvPr>
        </p:nvSpPr>
        <p:spPr/>
        <p:txBody>
          <a:bodyPr/>
          <a:lstStyle/>
          <a:p>
            <a:r>
              <a:rPr lang="en-GB" dirty="0"/>
              <a:t>Changing customer needs and wants away from the company’s product/service.</a:t>
            </a:r>
          </a:p>
          <a:p>
            <a:r>
              <a:rPr lang="en-GB" dirty="0"/>
              <a:t>Competitors and substitutes.</a:t>
            </a:r>
          </a:p>
          <a:p>
            <a:r>
              <a:rPr lang="en-GB" dirty="0"/>
              <a:t>New rules and regulations.</a:t>
            </a:r>
          </a:p>
          <a:p>
            <a:pPr marL="0" indent="0">
              <a:buNone/>
            </a:pPr>
            <a:endParaRPr lang="en-GB" dirty="0"/>
          </a:p>
        </p:txBody>
      </p:sp>
      <p:sp>
        <p:nvSpPr>
          <p:cNvPr id="4" name="Date Placeholder 3">
            <a:extLst>
              <a:ext uri="{FF2B5EF4-FFF2-40B4-BE49-F238E27FC236}">
                <a16:creationId xmlns:a16="http://schemas.microsoft.com/office/drawing/2014/main" id="{3144C6AF-D22A-41F9-89D9-10D1C4C9567F}"/>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7F69069B-2177-4062-848D-27767212941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15928311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65AD-9CC2-4011-A63D-FAA474D6419D}"/>
              </a:ext>
            </a:extLst>
          </p:cNvPr>
          <p:cNvSpPr>
            <a:spLocks noGrp="1"/>
          </p:cNvSpPr>
          <p:nvPr>
            <p:ph type="title"/>
          </p:nvPr>
        </p:nvSpPr>
        <p:spPr/>
        <p:txBody>
          <a:bodyPr/>
          <a:lstStyle/>
          <a:p>
            <a:br>
              <a:rPr lang="en-GB" b="1" u="sng" dirty="0"/>
            </a:br>
            <a:r>
              <a:rPr lang="en-GB" b="1" u="sng" dirty="0"/>
              <a:t>Question</a:t>
            </a:r>
            <a:br>
              <a:rPr lang="en-GB" dirty="0"/>
            </a:br>
            <a:endParaRPr lang="en-GB" dirty="0"/>
          </a:p>
        </p:txBody>
      </p:sp>
      <p:sp>
        <p:nvSpPr>
          <p:cNvPr id="3" name="Content Placeholder 2">
            <a:extLst>
              <a:ext uri="{FF2B5EF4-FFF2-40B4-BE49-F238E27FC236}">
                <a16:creationId xmlns:a16="http://schemas.microsoft.com/office/drawing/2014/main" id="{11F3D5B0-BAE0-4B3F-A10E-8062C5D43B47}"/>
              </a:ext>
            </a:extLst>
          </p:cNvPr>
          <p:cNvSpPr>
            <a:spLocks noGrp="1"/>
          </p:cNvSpPr>
          <p:nvPr>
            <p:ph idx="1"/>
          </p:nvPr>
        </p:nvSpPr>
        <p:spPr/>
        <p:txBody>
          <a:bodyPr/>
          <a:lstStyle/>
          <a:p>
            <a:r>
              <a:rPr lang="en-GB" sz="2400" dirty="0"/>
              <a:t>The Kelly Bottling Company, located in a large metropolitan area of some five million people, produced and marketed a line of carbonated beverages consisting mainly of flavoured soft drinks (not including colas), soda water and tonics. They were sold in different types of packages and sizes to a wide variety of retail accounts. </a:t>
            </a:r>
            <a:r>
              <a:rPr lang="en-GB" sz="2400" b="1" dirty="0"/>
              <a:t>How might such a company expand its revenues by pursuing each of the different expansion strategies discussed in the Ansoff Matrix.</a:t>
            </a:r>
          </a:p>
          <a:p>
            <a:endParaRPr lang="en-GB" dirty="0"/>
          </a:p>
        </p:txBody>
      </p:sp>
      <p:sp>
        <p:nvSpPr>
          <p:cNvPr id="4" name="Date Placeholder 3">
            <a:extLst>
              <a:ext uri="{FF2B5EF4-FFF2-40B4-BE49-F238E27FC236}">
                <a16:creationId xmlns:a16="http://schemas.microsoft.com/office/drawing/2014/main" id="{C3C42267-11E9-4F4F-A297-758149C41134}"/>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136ADA37-2713-4B88-85F3-A11E07C7E6CF}"/>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0806983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850E9-2E95-4441-94F1-C9F018BFBAEE}"/>
              </a:ext>
            </a:extLst>
          </p:cNvPr>
          <p:cNvSpPr>
            <a:spLocks noGrp="1"/>
          </p:cNvSpPr>
          <p:nvPr>
            <p:ph type="title"/>
          </p:nvPr>
        </p:nvSpPr>
        <p:spPr/>
        <p:txBody>
          <a:bodyPr/>
          <a:lstStyle/>
          <a:p>
            <a:r>
              <a:rPr lang="en-GB" sz="3200" b="1" dirty="0"/>
              <a:t>Summary</a:t>
            </a:r>
          </a:p>
        </p:txBody>
      </p:sp>
      <p:sp>
        <p:nvSpPr>
          <p:cNvPr id="3" name="Content Placeholder 2">
            <a:extLst>
              <a:ext uri="{FF2B5EF4-FFF2-40B4-BE49-F238E27FC236}">
                <a16:creationId xmlns:a16="http://schemas.microsoft.com/office/drawing/2014/main" id="{EE9FA146-F2A9-4955-A946-944BFEFFDEFD}"/>
              </a:ext>
            </a:extLst>
          </p:cNvPr>
          <p:cNvSpPr>
            <a:spLocks noGrp="1"/>
          </p:cNvSpPr>
          <p:nvPr>
            <p:ph idx="1"/>
          </p:nvPr>
        </p:nvSpPr>
        <p:spPr/>
        <p:txBody>
          <a:bodyPr/>
          <a:lstStyle/>
          <a:p>
            <a:r>
              <a:rPr lang="en-GB" sz="2400" dirty="0"/>
              <a:t>In this lecture we have analysed the various marketing orientations.</a:t>
            </a:r>
          </a:p>
          <a:p>
            <a:pPr marL="0" indent="0">
              <a:buNone/>
            </a:pPr>
            <a:endParaRPr lang="en-GB" sz="2400" dirty="0"/>
          </a:p>
          <a:p>
            <a:r>
              <a:rPr lang="en-GB" sz="2400" dirty="0"/>
              <a:t>We have determined the Ansoff Matrix and have applied the four growth strategies to a company.</a:t>
            </a:r>
          </a:p>
          <a:p>
            <a:pPr marL="0" indent="0">
              <a:buNone/>
            </a:pPr>
            <a:endParaRPr lang="en-GB" sz="2400" dirty="0"/>
          </a:p>
          <a:p>
            <a:r>
              <a:rPr lang="en-GB" sz="2400" dirty="0"/>
              <a:t>We have identified possible strengths, weaknesses, opportunities and threats of an organisation.</a:t>
            </a:r>
          </a:p>
          <a:p>
            <a:pPr marL="0" indent="0">
              <a:buNone/>
            </a:pPr>
            <a:endParaRPr lang="en-GB" dirty="0"/>
          </a:p>
        </p:txBody>
      </p:sp>
      <p:sp>
        <p:nvSpPr>
          <p:cNvPr id="4" name="Date Placeholder 3">
            <a:extLst>
              <a:ext uri="{FF2B5EF4-FFF2-40B4-BE49-F238E27FC236}">
                <a16:creationId xmlns:a16="http://schemas.microsoft.com/office/drawing/2014/main" id="{D079CB55-180E-426E-B648-C78294C3DE06}"/>
              </a:ext>
            </a:extLst>
          </p:cNvPr>
          <p:cNvSpPr>
            <a:spLocks noGrp="1"/>
          </p:cNvSpPr>
          <p:nvPr>
            <p:ph type="dt" sz="half" idx="10"/>
          </p:nvPr>
        </p:nvSpPr>
        <p:spPr/>
        <p:txBody>
          <a:bodyPr/>
          <a:lstStyle/>
          <a:p>
            <a:pPr>
              <a:defRPr/>
            </a:pPr>
            <a:fld id="{2303D31F-598B-47EE-BA37-93F097A3D676}" type="datetime1">
              <a:rPr lang="en-GB" altLang="en-US" smtClean="0"/>
              <a:pPr>
                <a:defRPr/>
              </a:pPr>
              <a:t>19/02/2022</a:t>
            </a:fld>
            <a:endParaRPr lang="en-GB" altLang="en-US"/>
          </a:p>
        </p:txBody>
      </p:sp>
      <p:sp>
        <p:nvSpPr>
          <p:cNvPr id="5" name="Slide Number Placeholder 4">
            <a:extLst>
              <a:ext uri="{FF2B5EF4-FFF2-40B4-BE49-F238E27FC236}">
                <a16:creationId xmlns:a16="http://schemas.microsoft.com/office/drawing/2014/main" id="{FAE35357-45D3-4C41-A9BC-BEC48D89A504}"/>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42225284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2309</TotalTime>
  <Words>803</Words>
  <Application>Microsoft Office PowerPoint</Application>
  <PresentationFormat>On-screen Show (4:3)</PresentationFormat>
  <Paragraphs>122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Verdana</vt:lpstr>
      <vt:lpstr>20140311PresentationUWTSDTemplate</vt:lpstr>
      <vt:lpstr>LCBB4004</vt:lpstr>
      <vt:lpstr>Learning Objectives</vt:lpstr>
      <vt:lpstr>The Production Concept</vt:lpstr>
      <vt:lpstr>The Product Concept</vt:lpstr>
      <vt:lpstr>The Selling Concept</vt:lpstr>
      <vt:lpstr>The Marketing Concept</vt:lpstr>
      <vt:lpstr>The Marketing Concept</vt:lpstr>
      <vt:lpstr>The Societal Marketing Concept</vt:lpstr>
      <vt:lpstr>The Ansoff Matrix</vt:lpstr>
      <vt:lpstr>Market Penetration</vt:lpstr>
      <vt:lpstr>Product Development</vt:lpstr>
      <vt:lpstr> Market Development</vt:lpstr>
      <vt:lpstr>Diversification</vt:lpstr>
      <vt:lpstr>Different Types of Diversification</vt:lpstr>
      <vt:lpstr>Vertical Integration</vt:lpstr>
      <vt:lpstr>SWOT Analysis</vt:lpstr>
      <vt:lpstr>Weaknesses</vt:lpstr>
      <vt:lpstr>Opportunities</vt:lpstr>
      <vt:lpstr>Threats</vt:lpstr>
      <vt:lpstr> Question </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144</cp:revision>
  <cp:lastPrinted>2018-07-09T15:27:01Z</cp:lastPrinted>
  <dcterms:created xsi:type="dcterms:W3CDTF">2002-10-07T19:43:58Z</dcterms:created>
  <dcterms:modified xsi:type="dcterms:W3CDTF">2022-02-19T14:33:29Z</dcterms:modified>
</cp:coreProperties>
</file>