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9"/>
  </p:notesMasterIdLst>
  <p:sldIdLst>
    <p:sldId id="308" r:id="rId24"/>
    <p:sldId id="486" r:id="rId25"/>
    <p:sldId id="488" r:id="rId26"/>
    <p:sldId id="336" r:id="rId27"/>
    <p:sldId id="487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5FA369-3A92-4515-9E46-9FA704A4F8BF}" v="1" dt="2025-10-27T09:50:56.0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11" autoAdjust="0"/>
    <p:restoredTop sz="75802" autoAdjust="0"/>
  </p:normalViewPr>
  <p:slideViewPr>
    <p:cSldViewPr snapToGrid="0">
      <p:cViewPr varScale="1">
        <p:scale>
          <a:sx n="30" d="100"/>
          <a:sy n="30" d="100"/>
        </p:scale>
        <p:origin x="1059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0B5FA369-3A92-4515-9E46-9FA704A4F8BF}"/>
    <pc:docChg chg="undo custSel addSld delSld modSld sldOrd">
      <pc:chgData name="Kate Piper (IMH)" userId="f69ee4e2-845b-4a1f-89c4-60fce9da139f" providerId="ADAL" clId="{0B5FA369-3A92-4515-9E46-9FA704A4F8BF}" dt="2025-10-27T09:50:56.018" v="1900"/>
      <pc:docMkLst>
        <pc:docMk/>
      </pc:docMkLst>
      <pc:sldChg chg="modSp mod modAnim">
        <pc:chgData name="Kate Piper (IMH)" userId="f69ee4e2-845b-4a1f-89c4-60fce9da139f" providerId="ADAL" clId="{0B5FA369-3A92-4515-9E46-9FA704A4F8BF}" dt="2025-10-27T09:50:56.018" v="1900"/>
        <pc:sldMkLst>
          <pc:docMk/>
          <pc:sldMk cId="2728521217" sldId="336"/>
        </pc:sldMkLst>
      </pc:sldChg>
      <pc:sldChg chg="del">
        <pc:chgData name="Kate Piper (IMH)" userId="f69ee4e2-845b-4a1f-89c4-60fce9da139f" providerId="ADAL" clId="{0B5FA369-3A92-4515-9E46-9FA704A4F8BF}" dt="2023-10-28T18:53:20.886" v="0" actId="47"/>
        <pc:sldMkLst>
          <pc:docMk/>
          <pc:sldMk cId="3295038399" sldId="484"/>
        </pc:sldMkLst>
      </pc:sldChg>
      <pc:sldChg chg="addSp delSp modSp new mod ord modNotesTx">
        <pc:chgData name="Kate Piper (IMH)" userId="f69ee4e2-845b-4a1f-89c4-60fce9da139f" providerId="ADAL" clId="{0B5FA369-3A92-4515-9E46-9FA704A4F8BF}" dt="2024-10-27T13:41:46.994" v="1258" actId="20577"/>
        <pc:sldMkLst>
          <pc:docMk/>
          <pc:sldMk cId="117288509" sldId="486"/>
        </pc:sldMkLst>
      </pc:sldChg>
      <pc:sldChg chg="new del">
        <pc:chgData name="Kate Piper (IMH)" userId="f69ee4e2-845b-4a1f-89c4-60fce9da139f" providerId="ADAL" clId="{0B5FA369-3A92-4515-9E46-9FA704A4F8BF}" dt="2023-10-28T18:58:42.145" v="2" actId="47"/>
        <pc:sldMkLst>
          <pc:docMk/>
          <pc:sldMk cId="2838433380" sldId="486"/>
        </pc:sldMkLst>
      </pc:sldChg>
      <pc:sldChg chg="addSp delSp modSp new mod modClrScheme chgLayout">
        <pc:chgData name="Kate Piper (IMH)" userId="f69ee4e2-845b-4a1f-89c4-60fce9da139f" providerId="ADAL" clId="{0B5FA369-3A92-4515-9E46-9FA704A4F8BF}" dt="2024-10-27T16:08:10.684" v="1899" actId="20577"/>
        <pc:sldMkLst>
          <pc:docMk/>
          <pc:sldMk cId="1812766855" sldId="487"/>
        </pc:sldMkLst>
      </pc:sldChg>
      <pc:sldChg chg="modSp new mod">
        <pc:chgData name="Kate Piper (IMH)" userId="f69ee4e2-845b-4a1f-89c4-60fce9da139f" providerId="ADAL" clId="{0B5FA369-3A92-4515-9E46-9FA704A4F8BF}" dt="2024-10-27T16:07:36.672" v="1894" actId="20577"/>
        <pc:sldMkLst>
          <pc:docMk/>
          <pc:sldMk cId="725902309" sldId="488"/>
        </pc:sldMkLst>
      </pc:sldChg>
      <pc:sldChg chg="addSp modSp new mod modAnim">
        <pc:chgData name="Kate Piper (IMH)" userId="f69ee4e2-845b-4a1f-89c4-60fce9da139f" providerId="ADAL" clId="{0B5FA369-3A92-4515-9E46-9FA704A4F8BF}" dt="2023-10-29T17:36:41.309" v="1232"/>
        <pc:sldMkLst>
          <pc:docMk/>
          <pc:sldMk cId="2089617922" sldId="488"/>
        </pc:sldMkLst>
      </pc:sldChg>
    </pc:docChg>
  </pc:docChgLst>
  <pc:docChgLst>
    <pc:chgData name="Kate Piper (IMH)" userId="f69ee4e2-845b-4a1f-89c4-60fce9da139f" providerId="ADAL" clId="{AA15C0A7-3A1E-456B-974E-6E4A55E2AAF3}"/>
    <pc:docChg chg="delSld">
      <pc:chgData name="Kate Piper (IMH)" userId="f69ee4e2-845b-4a1f-89c4-60fce9da139f" providerId="ADAL" clId="{AA15C0A7-3A1E-456B-974E-6E4A55E2AAF3}" dt="2023-11-03T14:43:25.297" v="0" actId="47"/>
      <pc:docMkLst>
        <pc:docMk/>
      </pc:docMkLst>
      <pc:sldChg chg="del">
        <pc:chgData name="Kate Piper (IMH)" userId="f69ee4e2-845b-4a1f-89c4-60fce9da139f" providerId="ADAL" clId="{AA15C0A7-3A1E-456B-974E-6E4A55E2AAF3}" dt="2023-11-03T14:43:25.297" v="0" actId="47"/>
        <pc:sldMkLst>
          <pc:docMk/>
          <pc:sldMk cId="1417567689" sldId="478"/>
        </pc:sldMkLst>
      </pc:sldChg>
      <pc:sldChg chg="del">
        <pc:chgData name="Kate Piper (IMH)" userId="f69ee4e2-845b-4a1f-89c4-60fce9da139f" providerId="ADAL" clId="{AA15C0A7-3A1E-456B-974E-6E4A55E2AAF3}" dt="2023-11-03T14:43:25.297" v="0" actId="47"/>
        <pc:sldMkLst>
          <pc:docMk/>
          <pc:sldMk cId="1987776261" sldId="479"/>
        </pc:sldMkLst>
      </pc:sldChg>
      <pc:sldChg chg="del">
        <pc:chgData name="Kate Piper (IMH)" userId="f69ee4e2-845b-4a1f-89c4-60fce9da139f" providerId="ADAL" clId="{AA15C0A7-3A1E-456B-974E-6E4A55E2AAF3}" dt="2023-11-03T14:43:25.297" v="0" actId="47"/>
        <pc:sldMkLst>
          <pc:docMk/>
          <pc:sldMk cId="991769775" sldId="480"/>
        </pc:sldMkLst>
      </pc:sldChg>
      <pc:sldChg chg="del">
        <pc:chgData name="Kate Piper (IMH)" userId="f69ee4e2-845b-4a1f-89c4-60fce9da139f" providerId="ADAL" clId="{AA15C0A7-3A1E-456B-974E-6E4A55E2AAF3}" dt="2023-11-03T14:43:25.297" v="0" actId="47"/>
        <pc:sldMkLst>
          <pc:docMk/>
          <pc:sldMk cId="3936766355" sldId="481"/>
        </pc:sldMkLst>
      </pc:sldChg>
      <pc:sldChg chg="del">
        <pc:chgData name="Kate Piper (IMH)" userId="f69ee4e2-845b-4a1f-89c4-60fce9da139f" providerId="ADAL" clId="{AA15C0A7-3A1E-456B-974E-6E4A55E2AAF3}" dt="2023-11-03T14:43:25.297" v="0" actId="47"/>
        <pc:sldMkLst>
          <pc:docMk/>
          <pc:sldMk cId="4223199905" sldId="483"/>
        </pc:sldMkLst>
      </pc:sldChg>
      <pc:sldChg chg="del">
        <pc:chgData name="Kate Piper (IMH)" userId="f69ee4e2-845b-4a1f-89c4-60fce9da139f" providerId="ADAL" clId="{AA15C0A7-3A1E-456B-974E-6E4A55E2AAF3}" dt="2023-11-03T14:43:25.297" v="0" actId="47"/>
        <pc:sldMkLst>
          <pc:docMk/>
          <pc:sldMk cId="518647393" sldId="485"/>
        </pc:sldMkLst>
      </pc:sldChg>
      <pc:sldChg chg="del">
        <pc:chgData name="Kate Piper (IMH)" userId="f69ee4e2-845b-4a1f-89c4-60fce9da139f" providerId="ADAL" clId="{AA15C0A7-3A1E-456B-974E-6E4A55E2AAF3}" dt="2023-11-03T14:43:25.297" v="0" actId="47"/>
        <pc:sldMkLst>
          <pc:docMk/>
          <pc:sldMk cId="2089617922" sldId="4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Warming up/ cooling down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00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Stratified – sub populations but making sure every subgroup is included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376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728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 dirty="0"/>
              <a:t>Introduction and Experiences</a:t>
            </a:r>
          </a:p>
          <a:p>
            <a:pPr algn="ctr"/>
            <a:r>
              <a:rPr lang="en-GB" dirty="0" err="1">
                <a:cs typeface="Calibri"/>
              </a:rPr>
              <a:t>Cyflwyniad</a:t>
            </a:r>
            <a:r>
              <a:rPr lang="en-GB" dirty="0">
                <a:cs typeface="Calibri"/>
              </a:rPr>
              <a:t> a </a:t>
            </a:r>
            <a:r>
              <a:rPr lang="en-GB" dirty="0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A619-4825-87C4-9E4B-FCAD2A516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6"/>
            <a:ext cx="11557262" cy="757704"/>
          </a:xfrm>
        </p:spPr>
        <p:txBody>
          <a:bodyPr/>
          <a:lstStyle/>
          <a:p>
            <a:r>
              <a:rPr lang="en-GB" dirty="0"/>
              <a:t>Quantitative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C31AB-672D-CAD6-5F54-DE4BD5F07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223682"/>
            <a:ext cx="11557262" cy="4177877"/>
          </a:xfrm>
        </p:spPr>
        <p:txBody>
          <a:bodyPr/>
          <a:lstStyle/>
          <a:p>
            <a:r>
              <a:rPr lang="en-GB" dirty="0"/>
              <a:t>Questionnaires vs Surveys</a:t>
            </a:r>
          </a:p>
          <a:p>
            <a:r>
              <a:rPr lang="en-GB" dirty="0"/>
              <a:t>Demographic questionnaire</a:t>
            </a:r>
          </a:p>
          <a:p>
            <a:r>
              <a:rPr lang="en-GB" dirty="0"/>
              <a:t>Validated questionnaires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Experiment/ lab based</a:t>
            </a:r>
          </a:p>
          <a:p>
            <a:r>
              <a:rPr lang="en-GB" dirty="0"/>
              <a:t>Fitness tests</a:t>
            </a:r>
          </a:p>
          <a:p>
            <a:r>
              <a:rPr lang="en-GB" dirty="0"/>
              <a:t>Rehabilitation tests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88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5DBAF-F5BB-EF74-BC8F-2C4920B55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Summarising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4C180-A254-A100-AA2A-070452F1D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603829"/>
            <a:ext cx="11557262" cy="3797730"/>
          </a:xfrm>
        </p:spPr>
        <p:txBody>
          <a:bodyPr/>
          <a:lstStyle/>
          <a:p>
            <a:r>
              <a:rPr lang="en-GB" dirty="0"/>
              <a:t>Our Interest: Reading our literature or experiencing a phenomenon</a:t>
            </a:r>
          </a:p>
          <a:p>
            <a:r>
              <a:rPr lang="en-GB" dirty="0"/>
              <a:t>Starting point for our research: Research question, aims and objectives</a:t>
            </a:r>
          </a:p>
          <a:p>
            <a:r>
              <a:rPr lang="en-GB" dirty="0"/>
              <a:t>Are we looking for objective information or subjective information?</a:t>
            </a:r>
          </a:p>
          <a:p>
            <a:r>
              <a:rPr lang="en-GB" dirty="0"/>
              <a:t>Quantitative (with hypothesis): Clear variables</a:t>
            </a:r>
          </a:p>
          <a:p>
            <a:r>
              <a:rPr lang="en-GB" dirty="0"/>
              <a:t>Qualitative (WITHOUT hypothesis): Exploratory, Focused on experiences</a:t>
            </a:r>
          </a:p>
          <a:p>
            <a:r>
              <a:rPr lang="en-GB" dirty="0"/>
              <a:t>Methodology: an approach to carrying out research.</a:t>
            </a:r>
          </a:p>
        </p:txBody>
      </p:sp>
    </p:spTree>
    <p:extLst>
      <p:ext uri="{BB962C8B-B14F-4D97-AF65-F5344CB8AC3E}">
        <p14:creationId xmlns:p14="http://schemas.microsoft.com/office/powerpoint/2010/main" val="725902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0D45E-37CE-8169-0975-484E3A71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354" y="250825"/>
            <a:ext cx="10937562" cy="1009987"/>
          </a:xfrm>
        </p:spPr>
        <p:txBody>
          <a:bodyPr>
            <a:normAutofit fontScale="90000"/>
          </a:bodyPr>
          <a:lstStyle/>
          <a:p>
            <a:r>
              <a:rPr lang="en-GB" dirty="0"/>
              <a:t>Qualitative and Quantitative Sampling Recap</a:t>
            </a:r>
            <a:br>
              <a:rPr lang="en-GB" dirty="0"/>
            </a:br>
            <a:r>
              <a:rPr lang="en-GB" dirty="0" err="1">
                <a:cs typeface="Calibri Light"/>
              </a:rPr>
              <a:t>Samplu</a:t>
            </a:r>
            <a:r>
              <a:rPr lang="en-GB" dirty="0">
                <a:cs typeface="Calibri Light"/>
              </a:rPr>
              <a:t> </a:t>
            </a:r>
            <a:r>
              <a:rPr lang="en-GB" dirty="0" err="1">
                <a:cs typeface="Calibri Light"/>
              </a:rPr>
              <a:t>Ansoddol</a:t>
            </a:r>
            <a:r>
              <a:rPr lang="en-GB" dirty="0">
                <a:cs typeface="Calibri Light"/>
              </a:rPr>
              <a:t> a </a:t>
            </a:r>
            <a:r>
              <a:rPr lang="en-GB" dirty="0" err="1">
                <a:cs typeface="Calibri Light"/>
              </a:rPr>
              <a:t>Meintiol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4C63A8-A8B2-D37B-AE11-557FE69CEEF1}"/>
              </a:ext>
            </a:extLst>
          </p:cNvPr>
          <p:cNvSpPr txBox="1"/>
          <p:nvPr/>
        </p:nvSpPr>
        <p:spPr>
          <a:xfrm>
            <a:off x="632832" y="1373998"/>
            <a:ext cx="489422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Probability</a:t>
            </a:r>
            <a:r>
              <a:rPr lang="en-GB" sz="3600" dirty="0"/>
              <a:t>/ </a:t>
            </a:r>
            <a:r>
              <a:rPr lang="en-GB" sz="3600" dirty="0">
                <a:solidFill>
                  <a:schemeClr val="accent5">
                    <a:lumMod val="75000"/>
                  </a:schemeClr>
                </a:solidFill>
              </a:rPr>
              <a:t>Non probability</a:t>
            </a:r>
            <a:r>
              <a:rPr lang="en-GB" sz="3600" dirty="0"/>
              <a:t> Sampling</a:t>
            </a:r>
          </a:p>
          <a:p>
            <a:endParaRPr lang="en-GB" sz="2800" dirty="0"/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Random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Systematic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Stratified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Convenience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Purposive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Snowball sampling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5AAE8B-C4DC-6A9B-B598-A7509C2D0773}"/>
              </a:ext>
            </a:extLst>
          </p:cNvPr>
          <p:cNvSpPr txBox="1"/>
          <p:nvPr/>
        </p:nvSpPr>
        <p:spPr>
          <a:xfrm>
            <a:off x="6928857" y="1373998"/>
            <a:ext cx="5160926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 dirty="0" err="1"/>
              <a:t>Tebygolrwydd</a:t>
            </a:r>
            <a:r>
              <a:rPr lang="en-GB" sz="3600" dirty="0"/>
              <a:t> / </a:t>
            </a:r>
            <a:r>
              <a:rPr lang="en-GB" sz="3600" dirty="0" err="1"/>
              <a:t>Samplu</a:t>
            </a:r>
            <a:r>
              <a:rPr lang="en-GB" sz="3600" dirty="0"/>
              <a:t> </a:t>
            </a:r>
            <a:r>
              <a:rPr lang="en-GB" sz="3600" dirty="0" err="1"/>
              <a:t>Heb</a:t>
            </a:r>
            <a:r>
              <a:rPr lang="en-GB" sz="3600" dirty="0"/>
              <a:t> </a:t>
            </a:r>
            <a:r>
              <a:rPr lang="en-GB" sz="3600" dirty="0" err="1"/>
              <a:t>Debygolrwydd</a:t>
            </a:r>
            <a:endParaRPr lang="en-US" dirty="0" err="1"/>
          </a:p>
          <a:p>
            <a:endParaRPr lang="en-GB" sz="2800" dirty="0">
              <a:cs typeface="Calibri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 </a:t>
            </a:r>
            <a:r>
              <a:rPr lang="en-GB" sz="2800" dirty="0" err="1"/>
              <a:t>Damweiniol</a:t>
            </a:r>
            <a:r>
              <a:rPr lang="en-GB" sz="2800" dirty="0"/>
              <a:t> </a:t>
            </a:r>
            <a:endParaRPr lang="en-GB" sz="2800" dirty="0">
              <a:cs typeface="Calibri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 </a:t>
            </a:r>
            <a:r>
              <a:rPr lang="en-GB" sz="2800" dirty="0" err="1"/>
              <a:t>Haenog</a:t>
            </a:r>
            <a:endParaRPr lang="en-GB" sz="2800" dirty="0" err="1">
              <a:cs typeface="Calibri" panose="020F0502020204030204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 </a:t>
            </a:r>
            <a:r>
              <a:rPr lang="en-GB" sz="2800" dirty="0" err="1"/>
              <a:t>Cyfleustra</a:t>
            </a:r>
            <a:r>
              <a:rPr lang="en-GB" sz="2800" dirty="0"/>
              <a:t> </a:t>
            </a:r>
            <a:endParaRPr lang="en-GB" sz="2800" dirty="0">
              <a:cs typeface="Calibri" panose="020F0502020204030204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 </a:t>
            </a:r>
            <a:r>
              <a:rPr lang="en-GB" sz="2800" dirty="0" err="1"/>
              <a:t>Pwrpasol</a:t>
            </a:r>
            <a:endParaRPr lang="en-GB" sz="2800" dirty="0" err="1">
              <a:cs typeface="Calibri" panose="020F0502020204030204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 </a:t>
            </a:r>
            <a:r>
              <a:rPr lang="en-GB" sz="2800" dirty="0" err="1"/>
              <a:t>Bwrw</a:t>
            </a:r>
            <a:r>
              <a:rPr lang="en-GB" sz="2800" dirty="0"/>
              <a:t> Eira </a:t>
            </a:r>
            <a:endParaRPr lang="en-GB" sz="28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2852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D8E13-3286-2878-DED0-C20D1014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Methodology/ Research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100BE-3FC7-750E-595A-C15B07D87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dirty="0"/>
              <a:t>Grounded Theory</a:t>
            </a:r>
          </a:p>
          <a:p>
            <a:r>
              <a:rPr lang="en-GB" dirty="0"/>
              <a:t>Action Research</a:t>
            </a:r>
          </a:p>
          <a:p>
            <a:r>
              <a:rPr lang="en-GB" dirty="0"/>
              <a:t>Experimental</a:t>
            </a:r>
          </a:p>
          <a:p>
            <a:r>
              <a:rPr lang="en-GB" dirty="0"/>
              <a:t>Correlation</a:t>
            </a:r>
          </a:p>
          <a:p>
            <a:r>
              <a:rPr lang="en-GB"/>
              <a:t>Comparative</a:t>
            </a:r>
            <a:endParaRPr lang="en-GB" dirty="0"/>
          </a:p>
          <a:p>
            <a:r>
              <a:rPr lang="en-GB" dirty="0"/>
              <a:t>Longitudinal</a:t>
            </a:r>
          </a:p>
          <a:p>
            <a:r>
              <a:rPr lang="en-GB" dirty="0"/>
              <a:t>Descriptive</a:t>
            </a:r>
          </a:p>
          <a:p>
            <a:r>
              <a:rPr lang="en-GB" dirty="0"/>
              <a:t>Case Study</a:t>
            </a:r>
          </a:p>
          <a:p>
            <a:r>
              <a:rPr lang="en-GB" dirty="0"/>
              <a:t>Observation/ Ethnography</a:t>
            </a:r>
          </a:p>
          <a:p>
            <a:r>
              <a:rPr lang="en-GB" dirty="0"/>
              <a:t>Literature reviewing</a:t>
            </a:r>
          </a:p>
          <a:p>
            <a:r>
              <a:rPr lang="en-GB" dirty="0"/>
              <a:t>Systematic/ meta-analysis reviews</a:t>
            </a:r>
          </a:p>
          <a:p>
            <a:r>
              <a:rPr lang="en-GB" dirty="0"/>
              <a:t>Mixed methods</a:t>
            </a:r>
          </a:p>
        </p:txBody>
      </p:sp>
    </p:spTree>
    <p:extLst>
      <p:ext uri="{BB962C8B-B14F-4D97-AF65-F5344CB8AC3E}">
        <p14:creationId xmlns:p14="http://schemas.microsoft.com/office/powerpoint/2010/main" val="181276685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616eabd9-892f-425c-aaec-cee6893c8e0e"/>
    <ds:schemaRef ds:uri="http://schemas.microsoft.com/office/infopath/2007/PartnerControls"/>
    <ds:schemaRef ds:uri="1e817316-4aca-4b9e-ace6-40706940dca6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189</Words>
  <Application>Microsoft Office PowerPoint</Application>
  <PresentationFormat>Widescreen</PresentationFormat>
  <Paragraphs>58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</vt:i4>
      </vt:variant>
    </vt:vector>
  </HeadingPairs>
  <TitlesOfParts>
    <vt:vector size="28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Quantitative Designs</vt:lpstr>
      <vt:lpstr>Summarising Research</vt:lpstr>
      <vt:lpstr>Qualitative and Quantitative Sampling Recap Samplu Ansoddol a Meintiol</vt:lpstr>
      <vt:lpstr>Methodology/ Research Designs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286</cp:revision>
  <dcterms:created xsi:type="dcterms:W3CDTF">2021-03-09T15:35:42Z</dcterms:created>
  <dcterms:modified xsi:type="dcterms:W3CDTF">2025-10-27T09:51:05Z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