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4"/>
  </p:notesMasterIdLst>
  <p:sldIdLst>
    <p:sldId id="258" r:id="rId2"/>
    <p:sldId id="256" r:id="rId3"/>
    <p:sldId id="259" r:id="rId4"/>
    <p:sldId id="267" r:id="rId5"/>
    <p:sldId id="260" r:id="rId6"/>
    <p:sldId id="262" r:id="rId7"/>
    <p:sldId id="263" r:id="rId8"/>
    <p:sldId id="264" r:id="rId9"/>
    <p:sldId id="266" r:id="rId10"/>
    <p:sldId id="268" r:id="rId11"/>
    <p:sldId id="269" r:id="rId12"/>
    <p:sldId id="265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2C89900-DBEC-1B7E-4545-7662F7CF9BCD}" v="250" dt="2023-09-27T07:44:01.605"/>
    <p1510:client id="{F49CEDFD-5517-2218-0921-04F5932DDA97}" v="2" dt="2022-09-27T14:05:17.11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lison Cooke" userId="S::a.cooke@uwtsd.ac.uk::46c329c9-26b7-4eba-b77b-7474421bfd31" providerId="AD" clId="Web-{42C89900-DBEC-1B7E-4545-7662F7CF9BCD}"/>
    <pc:docChg chg="modSld">
      <pc:chgData name="Alison Cooke" userId="S::a.cooke@uwtsd.ac.uk::46c329c9-26b7-4eba-b77b-7474421bfd31" providerId="AD" clId="Web-{42C89900-DBEC-1B7E-4545-7662F7CF9BCD}" dt="2023-09-27T07:43:59.074" v="236" actId="20577"/>
      <pc:docMkLst>
        <pc:docMk/>
      </pc:docMkLst>
      <pc:sldChg chg="modSp">
        <pc:chgData name="Alison Cooke" userId="S::a.cooke@uwtsd.ac.uk::46c329c9-26b7-4eba-b77b-7474421bfd31" providerId="AD" clId="Web-{42C89900-DBEC-1B7E-4545-7662F7CF9BCD}" dt="2023-09-27T07:35:39.842" v="2" actId="20577"/>
        <pc:sldMkLst>
          <pc:docMk/>
          <pc:sldMk cId="1147549936" sldId="258"/>
        </pc:sldMkLst>
        <pc:spChg chg="mod">
          <ac:chgData name="Alison Cooke" userId="S::a.cooke@uwtsd.ac.uk::46c329c9-26b7-4eba-b77b-7474421bfd31" providerId="AD" clId="Web-{42C89900-DBEC-1B7E-4545-7662F7CF9BCD}" dt="2023-09-27T07:35:39.842" v="2" actId="20577"/>
          <ac:spMkLst>
            <pc:docMk/>
            <pc:sldMk cId="1147549936" sldId="258"/>
            <ac:spMk id="5" creationId="{96FE8A07-45B3-4401-AEF2-C9368D14EA2F}"/>
          </ac:spMkLst>
        </pc:spChg>
      </pc:sldChg>
      <pc:sldChg chg="modSp">
        <pc:chgData name="Alison Cooke" userId="S::a.cooke@uwtsd.ac.uk::46c329c9-26b7-4eba-b77b-7474421bfd31" providerId="AD" clId="Web-{42C89900-DBEC-1B7E-4545-7662F7CF9BCD}" dt="2023-09-27T07:35:56.124" v="9" actId="20577"/>
        <pc:sldMkLst>
          <pc:docMk/>
          <pc:sldMk cId="2511280831" sldId="259"/>
        </pc:sldMkLst>
        <pc:spChg chg="mod">
          <ac:chgData name="Alison Cooke" userId="S::a.cooke@uwtsd.ac.uk::46c329c9-26b7-4eba-b77b-7474421bfd31" providerId="AD" clId="Web-{42C89900-DBEC-1B7E-4545-7662F7CF9BCD}" dt="2023-09-27T07:35:56.124" v="9" actId="20577"/>
          <ac:spMkLst>
            <pc:docMk/>
            <pc:sldMk cId="2511280831" sldId="259"/>
            <ac:spMk id="3" creationId="{658C690E-5CBE-4BDA-BD72-E432396BE4C6}"/>
          </ac:spMkLst>
        </pc:spChg>
      </pc:sldChg>
      <pc:sldChg chg="modSp">
        <pc:chgData name="Alison Cooke" userId="S::a.cooke@uwtsd.ac.uk::46c329c9-26b7-4eba-b77b-7474421bfd31" providerId="AD" clId="Web-{42C89900-DBEC-1B7E-4545-7662F7CF9BCD}" dt="2023-09-27T07:36:11.562" v="13" actId="20577"/>
        <pc:sldMkLst>
          <pc:docMk/>
          <pc:sldMk cId="273611585" sldId="260"/>
        </pc:sldMkLst>
        <pc:spChg chg="mod">
          <ac:chgData name="Alison Cooke" userId="S::a.cooke@uwtsd.ac.uk::46c329c9-26b7-4eba-b77b-7474421bfd31" providerId="AD" clId="Web-{42C89900-DBEC-1B7E-4545-7662F7CF9BCD}" dt="2023-09-27T07:36:11.562" v="13" actId="20577"/>
          <ac:spMkLst>
            <pc:docMk/>
            <pc:sldMk cId="273611585" sldId="260"/>
            <ac:spMk id="4" creationId="{2E7CBD81-7256-EE3A-6ADA-9F62264BAD77}"/>
          </ac:spMkLst>
        </pc:spChg>
      </pc:sldChg>
      <pc:sldChg chg="modSp">
        <pc:chgData name="Alison Cooke" userId="S::a.cooke@uwtsd.ac.uk::46c329c9-26b7-4eba-b77b-7474421bfd31" providerId="AD" clId="Web-{42C89900-DBEC-1B7E-4545-7662F7CF9BCD}" dt="2023-09-27T07:43:37.495" v="230"/>
        <pc:sldMkLst>
          <pc:docMk/>
          <pc:sldMk cId="3451093567" sldId="262"/>
        </pc:sldMkLst>
        <pc:spChg chg="mod">
          <ac:chgData name="Alison Cooke" userId="S::a.cooke@uwtsd.ac.uk::46c329c9-26b7-4eba-b77b-7474421bfd31" providerId="AD" clId="Web-{42C89900-DBEC-1B7E-4545-7662F7CF9BCD}" dt="2023-09-27T07:38:12.018" v="63" actId="20577"/>
          <ac:spMkLst>
            <pc:docMk/>
            <pc:sldMk cId="3451093567" sldId="262"/>
            <ac:spMk id="2" creationId="{85C16B8C-1FDA-47E8-AFB6-BD601E85C419}"/>
          </ac:spMkLst>
        </pc:spChg>
        <pc:graphicFrameChg chg="mod modGraphic">
          <ac:chgData name="Alison Cooke" userId="S::a.cooke@uwtsd.ac.uk::46c329c9-26b7-4eba-b77b-7474421bfd31" providerId="AD" clId="Web-{42C89900-DBEC-1B7E-4545-7662F7CF9BCD}" dt="2023-09-27T07:43:37.495" v="230"/>
          <ac:graphicFrameMkLst>
            <pc:docMk/>
            <pc:sldMk cId="3451093567" sldId="262"/>
            <ac:graphicFrameMk id="7" creationId="{931F6FF5-1C90-2737-446B-F96E5C959917}"/>
          </ac:graphicFrameMkLst>
        </pc:graphicFrameChg>
      </pc:sldChg>
      <pc:sldChg chg="modSp">
        <pc:chgData name="Alison Cooke" userId="S::a.cooke@uwtsd.ac.uk::46c329c9-26b7-4eba-b77b-7474421bfd31" providerId="AD" clId="Web-{42C89900-DBEC-1B7E-4545-7662F7CF9BCD}" dt="2023-09-27T07:43:59.074" v="236" actId="20577"/>
        <pc:sldMkLst>
          <pc:docMk/>
          <pc:sldMk cId="506969829" sldId="263"/>
        </pc:sldMkLst>
        <pc:spChg chg="mod">
          <ac:chgData name="Alison Cooke" userId="S::a.cooke@uwtsd.ac.uk::46c329c9-26b7-4eba-b77b-7474421bfd31" providerId="AD" clId="Web-{42C89900-DBEC-1B7E-4545-7662F7CF9BCD}" dt="2023-09-27T07:43:59.074" v="236" actId="20577"/>
          <ac:spMkLst>
            <pc:docMk/>
            <pc:sldMk cId="506969829" sldId="263"/>
            <ac:spMk id="3" creationId="{8766F6A4-D7CF-4558-A2B3-ABB5DE96FA76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A4BDD37-A329-47E8-BF86-D458012D0B0E}" type="datetimeFigureOut">
              <a:rPr lang="en-GB" smtClean="0"/>
              <a:t>27/09/2023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2EC847A-7DAE-4150-8492-BD754CE292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239886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9F3EC92-96C9-4E7E-A0F5-9B1CA54D168A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62278174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27/09/2023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161646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27/09/2023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41639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27/09/2023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986353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27/09/2023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50419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27/09/2023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694060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27/09/2023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27929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27/09/2023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927793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27/09/2023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83558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27/09/2023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43641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27/09/2023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056057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27/09/2023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03123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27/09/2023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948492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uwtsd.ac.uk/academic-office/appendices-and-forms/" TargetMode="External"/><Relationship Id="rId2" Type="http://schemas.openxmlformats.org/officeDocument/2006/relationships/hyperlink" Target="https://www.uwtsdunion.co.uk/extenuating-circumstances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9ED8363A-E913-418E-A56C-63AB7772BA0E}"/>
              </a:ext>
            </a:extLst>
          </p:cNvPr>
          <p:cNvSpPr txBox="1"/>
          <p:nvPr/>
        </p:nvSpPr>
        <p:spPr>
          <a:xfrm>
            <a:off x="2194560" y="1733551"/>
            <a:ext cx="4130040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32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96FE8A07-45B3-4401-AEF2-C9368D14EA2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3179507"/>
          </a:xfrm>
        </p:spPr>
        <p:txBody>
          <a:bodyPr>
            <a:normAutofit fontScale="90000"/>
          </a:bodyPr>
          <a:lstStyle/>
          <a:p>
            <a:br>
              <a:rPr lang="en-GB" b="1" dirty="0">
                <a:solidFill>
                  <a:schemeClr val="bg1"/>
                </a:solidFill>
              </a:rPr>
            </a:br>
            <a:r>
              <a:rPr lang="en-GB" b="1" dirty="0">
                <a:solidFill>
                  <a:schemeClr val="bg1"/>
                </a:solidFill>
              </a:rPr>
              <a:t>BSc Professional Investigation </a:t>
            </a:r>
            <a:br>
              <a:rPr lang="en-GB" b="1" dirty="0">
                <a:solidFill>
                  <a:schemeClr val="bg1"/>
                </a:solidFill>
              </a:rPr>
            </a:br>
            <a:r>
              <a:rPr lang="en-GB" b="1" dirty="0">
                <a:solidFill>
                  <a:schemeClr val="bg1"/>
                </a:solidFill>
              </a:rPr>
              <a:t>(Cohort 22)</a:t>
            </a:r>
            <a:br>
              <a:rPr lang="en-GB" b="1" dirty="0">
                <a:solidFill>
                  <a:schemeClr val="bg1"/>
                </a:solidFill>
              </a:rPr>
            </a:br>
            <a:r>
              <a:rPr lang="en-GB" b="1" dirty="0">
                <a:solidFill>
                  <a:schemeClr val="bg1"/>
                </a:solidFill>
              </a:rPr>
              <a:t>26.09.32</a:t>
            </a:r>
            <a:br>
              <a:rPr lang="en-GB" b="1" dirty="0">
                <a:solidFill>
                  <a:schemeClr val="bg1"/>
                </a:solidFill>
              </a:rPr>
            </a:br>
            <a:r>
              <a:rPr lang="en-GB" b="1" dirty="0">
                <a:solidFill>
                  <a:schemeClr val="bg1"/>
                </a:solidFill>
              </a:rPr>
              <a:t>Course Induction</a:t>
            </a:r>
          </a:p>
        </p:txBody>
      </p:sp>
    </p:spTree>
    <p:extLst>
      <p:ext uri="{BB962C8B-B14F-4D97-AF65-F5344CB8AC3E}">
        <p14:creationId xmlns:p14="http://schemas.microsoft.com/office/powerpoint/2010/main" val="114754993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B63C24E8-729A-4E7B-B94F-E1B144E5B289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Croeso </a:t>
            </a:r>
            <a:r>
              <a:rPr lang="en-GB" dirty="0" err="1">
                <a:solidFill>
                  <a:schemeClr val="bg1"/>
                </a:solidFill>
              </a:rPr>
              <a:t>nol</a:t>
            </a:r>
            <a:r>
              <a:rPr lang="en-GB" dirty="0">
                <a:solidFill>
                  <a:schemeClr val="bg1"/>
                </a:solidFill>
              </a:rPr>
              <a:t> 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54E5F5D7-C29C-4457-8CE2-65B430EBE69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   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2BACF6BE-93EB-0D19-8168-F2F7071FF20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38575" y="1520687"/>
            <a:ext cx="4165738" cy="41657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3819730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57EF50-E6BB-4153-B801-E0884BE85B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Course Induction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8C690E-5CBE-4BDA-BD72-E432396BE4C6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dirty="0"/>
              <a:t>5.00pm – Welcome back</a:t>
            </a:r>
          </a:p>
          <a:p>
            <a:r>
              <a:rPr lang="en-GB" dirty="0"/>
              <a:t>The academic year 2023/24</a:t>
            </a:r>
          </a:p>
          <a:p>
            <a:r>
              <a:rPr lang="en-GB" dirty="0"/>
              <a:t>Timetable for 2023/2024</a:t>
            </a:r>
          </a:p>
          <a:p>
            <a:r>
              <a:rPr lang="en-GB" dirty="0"/>
              <a:t>Lesson – Conclusion &amp; Abstract</a:t>
            </a:r>
          </a:p>
          <a:p>
            <a:r>
              <a:rPr lang="en-GB" dirty="0"/>
              <a:t>Questions/concerns</a:t>
            </a:r>
          </a:p>
          <a:p>
            <a:pPr marL="0" indent="0">
              <a:buNone/>
            </a:pPr>
            <a:r>
              <a:rPr lang="en-GB" dirty="0"/>
              <a:t>7.00pm - Close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9D015D80-26C5-409B-BE05-E20CB02864DA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8145807" y="1662446"/>
            <a:ext cx="3012523" cy="38645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1128083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D10AB206-7BB6-0F46-82E4-17E568795FFF}"/>
              </a:ext>
            </a:extLst>
          </p:cNvPr>
          <p:cNvPicPr>
            <a:picLocks noGrp="1" noChangeAspect="1"/>
          </p:cNvPicPr>
          <p:nvPr>
            <p:ph idx="4294967295"/>
          </p:nvPr>
        </p:nvPicPr>
        <p:blipFill>
          <a:blip r:embed="rId2"/>
          <a:stretch>
            <a:fillRect/>
          </a:stretch>
        </p:blipFill>
        <p:spPr>
          <a:xfrm>
            <a:off x="2503315" y="621915"/>
            <a:ext cx="6852720" cy="38446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8700942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621003-6124-4B1B-8639-4A70E6ADDD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994121"/>
          </a:xfrm>
          <a:solidFill>
            <a:srgbClr val="002060"/>
          </a:solidFill>
        </p:spPr>
        <p:txBody>
          <a:bodyPr>
            <a:normAutofit fontScale="90000"/>
          </a:bodyPr>
          <a:lstStyle/>
          <a:p>
            <a:br>
              <a:rPr lang="en-GB" dirty="0">
                <a:solidFill>
                  <a:schemeClr val="bg1"/>
                </a:solidFill>
              </a:rPr>
            </a:br>
            <a:r>
              <a:rPr lang="en-GB" dirty="0">
                <a:solidFill>
                  <a:schemeClr val="bg1"/>
                </a:solidFill>
              </a:rPr>
              <a:t>Remainder of Course</a:t>
            </a:r>
            <a:br>
              <a:rPr lang="en-GB" dirty="0">
                <a:solidFill>
                  <a:schemeClr val="bg1"/>
                </a:solidFill>
              </a:rPr>
            </a:b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9579E8-8F4A-449F-ABF7-E42A107F7632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The end of the tunnel is in sight!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E7CBD81-7256-EE3A-6ADA-9F62264BAD77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5 more weeks to submission</a:t>
            </a:r>
          </a:p>
          <a:p>
            <a:r>
              <a:rPr lang="en-GB" dirty="0"/>
              <a:t>Finalise chapters</a:t>
            </a:r>
          </a:p>
          <a:p>
            <a:r>
              <a:rPr lang="en-GB" dirty="0"/>
              <a:t>Conclusion &amp; Abstract (lesson)</a:t>
            </a:r>
          </a:p>
          <a:p>
            <a:r>
              <a:rPr lang="en-GB" dirty="0"/>
              <a:t>Structure document (lesson)</a:t>
            </a:r>
          </a:p>
          <a:p>
            <a:r>
              <a:rPr lang="en-GB" dirty="0"/>
              <a:t>Final proof-read</a:t>
            </a:r>
          </a:p>
          <a:p>
            <a:r>
              <a:rPr lang="en-GB" dirty="0">
                <a:solidFill>
                  <a:srgbClr val="FF0000"/>
                </a:solidFill>
              </a:rPr>
              <a:t>Turnitin submission 23:59hrs 3rd November 2022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02CBD38-D105-5848-BE29-01ECD6E9BDB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44575" y="2247899"/>
            <a:ext cx="4514850" cy="3009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36115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C16B8C-1FDA-47E8-AFB6-BD601E85C419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Timetable 2023/2024</a:t>
            </a:r>
          </a:p>
        </p:txBody>
      </p:sp>
      <p:graphicFrame>
        <p:nvGraphicFramePr>
          <p:cNvPr id="7" name="Table 7">
            <a:extLst>
              <a:ext uri="{FF2B5EF4-FFF2-40B4-BE49-F238E27FC236}">
                <a16:creationId xmlns:a16="http://schemas.microsoft.com/office/drawing/2014/main" id="{931F6FF5-1C90-2737-446B-F96E5C95991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01389531"/>
              </p:ext>
            </p:extLst>
          </p:nvPr>
        </p:nvGraphicFramePr>
        <p:xfrm>
          <a:off x="609600" y="1782762"/>
          <a:ext cx="10972797" cy="24942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657599">
                  <a:extLst>
                    <a:ext uri="{9D8B030D-6E8A-4147-A177-3AD203B41FA5}">
                      <a16:colId xmlns:a16="http://schemas.microsoft.com/office/drawing/2014/main" val="3398657281"/>
                    </a:ext>
                  </a:extLst>
                </a:gridCol>
                <a:gridCol w="3657599">
                  <a:extLst>
                    <a:ext uri="{9D8B030D-6E8A-4147-A177-3AD203B41FA5}">
                      <a16:colId xmlns:a16="http://schemas.microsoft.com/office/drawing/2014/main" val="1605064675"/>
                    </a:ext>
                  </a:extLst>
                </a:gridCol>
                <a:gridCol w="3657599">
                  <a:extLst>
                    <a:ext uri="{9D8B030D-6E8A-4147-A177-3AD203B41FA5}">
                      <a16:colId xmlns:a16="http://schemas.microsoft.com/office/drawing/2014/main" val="854876474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Lesson – 5.00pm-7.00pm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One to One Support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Drop-in sessions (on line) 5.00-6.00pm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1963516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/>
                        <a:t>26.09.23 (On line)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dirty="0"/>
                        <a:t>16.10.23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dirty="0"/>
                        <a:t>19.10.23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8844395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/>
                        <a:t>17.10.23 (On line)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b="1" dirty="0"/>
                        <a:t>                     24.10.23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dirty="0"/>
                        <a:t>30.10.23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97758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b="1" dirty="0"/>
                        <a:t>                     31.10.23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dirty="0"/>
                        <a:t>31.10.22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4688553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dirty="0"/>
                        <a:t>2.11.23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7843971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55939334"/>
                  </a:ext>
                </a:extLst>
              </a:tr>
            </a:tbl>
          </a:graphicData>
        </a:graphic>
      </p:graphicFrame>
      <p:sp>
        <p:nvSpPr>
          <p:cNvPr id="8" name="TextBox 7">
            <a:extLst>
              <a:ext uri="{FF2B5EF4-FFF2-40B4-BE49-F238E27FC236}">
                <a16:creationId xmlns:a16="http://schemas.microsoft.com/office/drawing/2014/main" id="{78E22593-EBD0-AE57-0579-25DAD7E79C1F}"/>
              </a:ext>
            </a:extLst>
          </p:cNvPr>
          <p:cNvSpPr txBox="1"/>
          <p:nvPr/>
        </p:nvSpPr>
        <p:spPr>
          <a:xfrm>
            <a:off x="4346714" y="4277042"/>
            <a:ext cx="322027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i="1" dirty="0">
                <a:solidFill>
                  <a:srgbClr val="FF0000"/>
                </a:solidFill>
              </a:rPr>
              <a:t>Note: one to one support can be offered via Teams or at Uni by appointment only</a:t>
            </a:r>
            <a:r>
              <a:rPr lang="en-GB" dirty="0">
                <a:solidFill>
                  <a:srgbClr val="FF0000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45109356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7D5AC0-0157-4C3E-87A0-3E7317351429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Key Assignment date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66F6A4-D7CF-4558-A2B3-ABB5DE96FA7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Submission is due: </a:t>
            </a:r>
          </a:p>
          <a:p>
            <a:pPr marL="0" indent="0" algn="ctr">
              <a:buNone/>
            </a:pPr>
            <a:r>
              <a:rPr lang="en-GB" b="1" dirty="0">
                <a:solidFill>
                  <a:srgbClr val="FF0000"/>
                </a:solidFill>
              </a:rPr>
              <a:t>23:59hrs on 3rd November 2023 via Turnitin</a:t>
            </a:r>
          </a:p>
          <a:p>
            <a:r>
              <a:rPr lang="en-GB" dirty="0"/>
              <a:t>Turnitin open already – report any issues EARLY!</a:t>
            </a:r>
          </a:p>
          <a:p>
            <a:r>
              <a:rPr lang="en-GB" dirty="0"/>
              <a:t>Similarity report</a:t>
            </a:r>
          </a:p>
        </p:txBody>
      </p:sp>
    </p:spTree>
    <p:extLst>
      <p:ext uri="{BB962C8B-B14F-4D97-AF65-F5344CB8AC3E}">
        <p14:creationId xmlns:p14="http://schemas.microsoft.com/office/powerpoint/2010/main" val="5069698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2F95B0-5F21-492E-83B3-058300F58AA1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Student Support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6305E4-DB3B-402A-B689-CAAF94416DE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There is plenty of support available to you:</a:t>
            </a:r>
          </a:p>
          <a:p>
            <a:pPr lvl="1"/>
            <a:r>
              <a:rPr lang="en-GB" sz="2400" dirty="0"/>
              <a:t>UWTSD – website &amp; Moodle</a:t>
            </a:r>
          </a:p>
          <a:p>
            <a:pPr lvl="1"/>
            <a:r>
              <a:rPr lang="en-GB" sz="2400" dirty="0"/>
              <a:t>Tutors </a:t>
            </a:r>
          </a:p>
          <a:p>
            <a:pPr lvl="1"/>
            <a:r>
              <a:rPr lang="en-GB" sz="2400" dirty="0"/>
              <a:t>One to one support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     </a:t>
            </a:r>
            <a:r>
              <a:rPr lang="en-GB" i="1" dirty="0"/>
              <a:t>Do not struggle alone</a:t>
            </a:r>
            <a:r>
              <a:rPr lang="en-GB" dirty="0"/>
              <a:t>!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9CE5FBE-F029-9918-7B3B-218E734BE75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74540" y="2849424"/>
            <a:ext cx="4514850" cy="22193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4928241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C69DD4-D526-C8E9-031E-2B474A70279E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The worst case…….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3F7E6B-9DA1-AACA-4313-09B73C34A1D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b="1" dirty="0">
                <a:solidFill>
                  <a:srgbClr val="FF0000"/>
                </a:solidFill>
              </a:rPr>
              <a:t>IMPORTANT! </a:t>
            </a:r>
            <a:r>
              <a:rPr lang="en-GB" dirty="0"/>
              <a:t>- Early dialogue with me</a:t>
            </a:r>
          </a:p>
          <a:p>
            <a:r>
              <a:rPr lang="en-GB" dirty="0"/>
              <a:t>Meet up to discuss – make the time! </a:t>
            </a:r>
          </a:p>
          <a:p>
            <a:r>
              <a:rPr lang="en-GB" dirty="0"/>
              <a:t>Plan of agreed action – </a:t>
            </a:r>
          </a:p>
          <a:p>
            <a:pPr marL="400050" lvl="1" indent="0">
              <a:buNone/>
            </a:pPr>
            <a:r>
              <a:rPr lang="en-GB" dirty="0"/>
              <a:t>Commitment &amp; support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Application for Extenuating Circumstances (last resort)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61A0573-25F1-8B18-844E-02A5CF79006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55271" y="2623930"/>
            <a:ext cx="3286125" cy="2093843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83CF2E77-2EE9-9890-906E-6DE612111FD5}"/>
              </a:ext>
            </a:extLst>
          </p:cNvPr>
          <p:cNvSpPr/>
          <p:nvPr/>
        </p:nvSpPr>
        <p:spPr>
          <a:xfrm rot="20438071">
            <a:off x="2515015" y="2561018"/>
            <a:ext cx="4598503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There is NO worst case as long as you contact me early!</a:t>
            </a:r>
          </a:p>
        </p:txBody>
      </p:sp>
    </p:spTree>
    <p:extLst>
      <p:ext uri="{BB962C8B-B14F-4D97-AF65-F5344CB8AC3E}">
        <p14:creationId xmlns:p14="http://schemas.microsoft.com/office/powerpoint/2010/main" val="36168094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2B8C18-8E71-D199-0EA2-1EBEE8753A10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Extenuating Circumstances (EC’s)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7E74C2-1AAC-D03E-EFE4-61C045EB0E3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Useful information:</a:t>
            </a:r>
          </a:p>
          <a:p>
            <a:r>
              <a:rPr lang="en-GB" dirty="0"/>
              <a:t>Student’s Union - </a:t>
            </a:r>
            <a:r>
              <a:rPr lang="en-GB" dirty="0">
                <a:hlinkClick r:id="rId2"/>
              </a:rPr>
              <a:t>https://www.uwtsdunion.co.uk/extenuating-circumstances</a:t>
            </a:r>
            <a:endParaRPr lang="en-GB" dirty="0"/>
          </a:p>
          <a:p>
            <a:r>
              <a:rPr lang="en-GB" dirty="0"/>
              <a:t>Academic Handbook</a:t>
            </a:r>
          </a:p>
          <a:p>
            <a:pPr marL="0" indent="0">
              <a:buNone/>
            </a:pPr>
            <a:r>
              <a:rPr lang="en-GB" dirty="0">
                <a:hlinkClick r:id="rId3"/>
              </a:rPr>
              <a:t>https://www.uwtsd.ac.uk/academic-office/appendices-and-forms/</a:t>
            </a: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7288294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AA55B3-30FE-606C-4963-9445C964F470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However…….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250D0C27-C1F3-D996-F54D-F303081D858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968487" y="1506392"/>
            <a:ext cx="6215270" cy="4130401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C656527D-C832-0076-15D4-CBC3D9BCFFD5}"/>
              </a:ext>
            </a:extLst>
          </p:cNvPr>
          <p:cNvSpPr txBox="1"/>
          <p:nvPr/>
        </p:nvSpPr>
        <p:spPr>
          <a:xfrm>
            <a:off x="9846365" y="2849217"/>
            <a:ext cx="173603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/>
              <a:t>After 5 weeks it will all be over!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9700616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5D7C4F-2371-4021-AFD6-46B3F392E5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Questions/concerns?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A5F4C11E-FFFB-4BEA-89BE-4FA20D4DAFF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651077" y="1733308"/>
            <a:ext cx="4889846" cy="31148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41641234"/>
      </p:ext>
    </p:extLst>
  </p:cSld>
  <p:clrMapOvr>
    <a:masterClrMapping/>
  </p:clrMapOvr>
</p:sld>
</file>

<file path=ppt/theme/theme1.xml><?xml version="1.0" encoding="utf-8"?>
<a:theme xmlns:a="http://schemas.openxmlformats.org/drawingml/2006/main" name="Theme1.thmx first page pp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heme1.thmx first page pp" id="{A8C13A82-05C2-4F42-8F47-DAA56095BE4B}" vid="{90D40AA9-4CDF-4D09-90CE-D9841E443E75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104</TotalTime>
  <Words>286</Words>
  <Application>Microsoft Office PowerPoint</Application>
  <PresentationFormat>Widescreen</PresentationFormat>
  <Paragraphs>62</Paragraphs>
  <Slides>12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Theme1.thmx first page pp</vt:lpstr>
      <vt:lpstr> BSc Professional Investigation  (Cohort 22) 26.09.32 Course Induction</vt:lpstr>
      <vt:lpstr>Croeso nol </vt:lpstr>
      <vt:lpstr>Course Induction </vt:lpstr>
      <vt:lpstr>PowerPoint Presentation</vt:lpstr>
      <vt:lpstr> Remainder of Course </vt:lpstr>
      <vt:lpstr>Timetable 2023/2024</vt:lpstr>
      <vt:lpstr>Key Assignment date</vt:lpstr>
      <vt:lpstr>Student Support</vt:lpstr>
      <vt:lpstr>The worst case…….</vt:lpstr>
      <vt:lpstr>Extenuating Circumstances (EC’s)</vt:lpstr>
      <vt:lpstr>However…….</vt:lpstr>
      <vt:lpstr>Questions/concerns?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BSc Professional Investigation 13.10.2021 Induction</dc:title>
  <dc:creator>Alison</dc:creator>
  <cp:lastModifiedBy>Ali COOKE</cp:lastModifiedBy>
  <cp:revision>54</cp:revision>
  <dcterms:created xsi:type="dcterms:W3CDTF">2021-10-13T07:56:41Z</dcterms:created>
  <dcterms:modified xsi:type="dcterms:W3CDTF">2023-09-27T07:44:05Z</dcterms:modified>
</cp:coreProperties>
</file>