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4"/>
    <p:sldMasterId id="2147484259" r:id="rId5"/>
  </p:sldMasterIdLst>
  <p:notesMasterIdLst>
    <p:notesMasterId r:id="rId39"/>
  </p:notesMasterIdLst>
  <p:sldIdLst>
    <p:sldId id="354" r:id="rId6"/>
    <p:sldId id="301" r:id="rId7"/>
    <p:sldId id="370" r:id="rId8"/>
    <p:sldId id="292" r:id="rId9"/>
    <p:sldId id="293" r:id="rId10"/>
    <p:sldId id="294" r:id="rId11"/>
    <p:sldId id="295" r:id="rId12"/>
    <p:sldId id="366" r:id="rId13"/>
    <p:sldId id="296" r:id="rId14"/>
    <p:sldId id="363" r:id="rId15"/>
    <p:sldId id="364" r:id="rId16"/>
    <p:sldId id="365" r:id="rId17"/>
    <p:sldId id="297" r:id="rId18"/>
    <p:sldId id="298" r:id="rId19"/>
    <p:sldId id="299" r:id="rId20"/>
    <p:sldId id="300" r:id="rId21"/>
    <p:sldId id="375" r:id="rId22"/>
    <p:sldId id="302" r:id="rId23"/>
    <p:sldId id="303" r:id="rId24"/>
    <p:sldId id="304" r:id="rId25"/>
    <p:sldId id="305" r:id="rId26"/>
    <p:sldId id="306" r:id="rId27"/>
    <p:sldId id="307" r:id="rId28"/>
    <p:sldId id="308" r:id="rId29"/>
    <p:sldId id="309" r:id="rId30"/>
    <p:sldId id="367" r:id="rId31"/>
    <p:sldId id="310" r:id="rId32"/>
    <p:sldId id="311" r:id="rId33"/>
    <p:sldId id="312" r:id="rId34"/>
    <p:sldId id="286" r:id="rId35"/>
    <p:sldId id="368" r:id="rId36"/>
    <p:sldId id="313" r:id="rId37"/>
    <p:sldId id="376" r:id="rId3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00" autoAdjust="0"/>
    <p:restoredTop sz="87534" autoAdjust="0"/>
  </p:normalViewPr>
  <p:slideViewPr>
    <p:cSldViewPr snapToGrid="0">
      <p:cViewPr>
        <p:scale>
          <a:sx n="90" d="100"/>
          <a:sy n="90" d="100"/>
        </p:scale>
        <p:origin x="1204" y="4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76" d="100"/>
          <a:sy n="76" d="100"/>
        </p:scale>
        <p:origin x="2824" y="3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05/03/2024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we know now, Things we don’t know, now, Things we will not need to know, Things we will need to know.</a:t>
            </a:r>
          </a:p>
        </p:txBody>
      </p:sp>
      <p:sp>
        <p:nvSpPr>
          <p:cNvPr id="4" name="Slide Number Placeholder 3"/>
          <p:cNvSpPr>
            <a:spLocks noGrp="1"/>
          </p:cNvSpPr>
          <p:nvPr>
            <p:ph type="sldNum" sz="quarter" idx="10"/>
          </p:nvPr>
        </p:nvSpPr>
        <p:spPr/>
        <p:txBody>
          <a:bodyPr/>
          <a:lstStyle/>
          <a:p>
            <a:fld id="{7813D64E-8581-416D-9039-5502309500AB}" type="slidenum">
              <a:rPr lang="en-GB" smtClean="0"/>
              <a:t>3</a:t>
            </a:fld>
            <a:endParaRPr lang="en-GB"/>
          </a:p>
        </p:txBody>
      </p:sp>
    </p:spTree>
    <p:extLst>
      <p:ext uri="{BB962C8B-B14F-4D97-AF65-F5344CB8AC3E}">
        <p14:creationId xmlns:p14="http://schemas.microsoft.com/office/powerpoint/2010/main" val="1152252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F6CF5EB-F3F4-42EA-8C19-9C96CE0F8668}" type="slidenum">
              <a:rPr lang="en-US" altLang="en-US">
                <a:solidFill>
                  <a:prstClr val="black"/>
                </a:solidFill>
              </a:rPr>
              <a:pPr/>
              <a:t>24</a:t>
            </a:fld>
            <a:endParaRPr lang="en-US" altLang="en-US">
              <a:solidFill>
                <a:prstClr val="black"/>
              </a:solidFill>
            </a:endParaRPr>
          </a:p>
        </p:txBody>
      </p:sp>
      <p:sp>
        <p:nvSpPr>
          <p:cNvPr id="288770" name="Rectangle 2"/>
          <p:cNvSpPr>
            <a:spLocks noGrp="1" noRot="1" noChangeAspect="1" noChangeArrowheads="1" noTextEdit="1"/>
          </p:cNvSpPr>
          <p:nvPr>
            <p:ph type="sldImg"/>
          </p:nvPr>
        </p:nvSpPr>
        <p:spPr>
          <a:ln/>
        </p:spPr>
      </p:sp>
      <p:sp>
        <p:nvSpPr>
          <p:cNvPr id="288771"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3942165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104995-F5D6-4D27-8255-E9368931E546}" type="slidenum">
              <a:rPr lang="en-US" altLang="en-US">
                <a:solidFill>
                  <a:prstClr val="black"/>
                </a:solidFill>
              </a:rPr>
              <a:pPr/>
              <a:t>25</a:t>
            </a:fld>
            <a:endParaRPr lang="en-US" altLang="en-US">
              <a:solidFill>
                <a:prstClr val="black"/>
              </a:solidFill>
            </a:endParaRPr>
          </a:p>
        </p:txBody>
      </p:sp>
      <p:sp>
        <p:nvSpPr>
          <p:cNvPr id="289794" name="Rectangle 2"/>
          <p:cNvSpPr>
            <a:spLocks noGrp="1" noRot="1" noChangeAspect="1" noChangeArrowheads="1" noTextEdit="1"/>
          </p:cNvSpPr>
          <p:nvPr>
            <p:ph type="sldImg"/>
          </p:nvPr>
        </p:nvSpPr>
        <p:spPr>
          <a:ln/>
        </p:spPr>
      </p:sp>
      <p:sp>
        <p:nvSpPr>
          <p:cNvPr id="289795"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3385327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104995-F5D6-4D27-8255-E9368931E546}" type="slidenum">
              <a:rPr lang="en-US" altLang="en-US">
                <a:solidFill>
                  <a:prstClr val="black"/>
                </a:solidFill>
              </a:rPr>
              <a:pPr/>
              <a:t>26</a:t>
            </a:fld>
            <a:endParaRPr lang="en-US" altLang="en-US">
              <a:solidFill>
                <a:prstClr val="black"/>
              </a:solidFill>
            </a:endParaRPr>
          </a:p>
        </p:txBody>
      </p:sp>
      <p:sp>
        <p:nvSpPr>
          <p:cNvPr id="289794" name="Rectangle 2"/>
          <p:cNvSpPr>
            <a:spLocks noGrp="1" noRot="1" noChangeAspect="1" noChangeArrowheads="1" noTextEdit="1"/>
          </p:cNvSpPr>
          <p:nvPr>
            <p:ph type="sldImg"/>
          </p:nvPr>
        </p:nvSpPr>
        <p:spPr>
          <a:ln/>
        </p:spPr>
      </p:sp>
      <p:sp>
        <p:nvSpPr>
          <p:cNvPr id="289795"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3556313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D8DD727-856B-444A-8359-A5F8821C3A59}" type="slidenum">
              <a:rPr lang="en-US" altLang="en-US">
                <a:solidFill>
                  <a:prstClr val="black"/>
                </a:solidFill>
              </a:rPr>
              <a:pPr/>
              <a:t>27</a:t>
            </a:fld>
            <a:endParaRPr lang="en-US" altLang="en-US">
              <a:solidFill>
                <a:prstClr val="black"/>
              </a:solidFill>
            </a:endParaRPr>
          </a:p>
        </p:txBody>
      </p:sp>
      <p:sp>
        <p:nvSpPr>
          <p:cNvPr id="290818" name="Rectangle 2"/>
          <p:cNvSpPr>
            <a:spLocks noGrp="1" noRot="1" noChangeAspect="1" noChangeArrowheads="1" noTextEdit="1"/>
          </p:cNvSpPr>
          <p:nvPr>
            <p:ph type="sldImg"/>
          </p:nvPr>
        </p:nvSpPr>
        <p:spPr>
          <a:ln/>
        </p:spPr>
      </p:sp>
      <p:sp>
        <p:nvSpPr>
          <p:cNvPr id="290819"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14675800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EE7A73-A093-4D95-B039-D3D5D319DFFD}" type="slidenum">
              <a:rPr lang="en-US" altLang="en-US">
                <a:solidFill>
                  <a:prstClr val="black"/>
                </a:solidFill>
              </a:rPr>
              <a:pPr/>
              <a:t>28</a:t>
            </a:fld>
            <a:endParaRPr lang="en-US" altLang="en-US">
              <a:solidFill>
                <a:prstClr val="black"/>
              </a:solidFill>
            </a:endParaRPr>
          </a:p>
        </p:txBody>
      </p:sp>
      <p:sp>
        <p:nvSpPr>
          <p:cNvPr id="291842" name="Rectangle 2"/>
          <p:cNvSpPr>
            <a:spLocks noGrp="1" noRot="1" noChangeAspect="1" noChangeArrowheads="1" noTextEdit="1"/>
          </p:cNvSpPr>
          <p:nvPr>
            <p:ph type="sldImg"/>
          </p:nvPr>
        </p:nvSpPr>
        <p:spPr>
          <a:ln/>
        </p:spPr>
      </p:sp>
      <p:sp>
        <p:nvSpPr>
          <p:cNvPr id="291843"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2763901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E9A688-6239-4596-BBA4-D35792748889}" type="slidenum">
              <a:rPr lang="en-US" altLang="en-US">
                <a:solidFill>
                  <a:prstClr val="black"/>
                </a:solidFill>
              </a:rPr>
              <a:pPr/>
              <a:t>29</a:t>
            </a:fld>
            <a:endParaRPr lang="en-US" altLang="en-US">
              <a:solidFill>
                <a:prstClr val="black"/>
              </a:solidFill>
            </a:endParaRPr>
          </a:p>
        </p:txBody>
      </p:sp>
      <p:sp>
        <p:nvSpPr>
          <p:cNvPr id="292866" name="Rectangle 2"/>
          <p:cNvSpPr>
            <a:spLocks noGrp="1" noRot="1" noChangeAspect="1" noChangeArrowheads="1" noTextEdit="1"/>
          </p:cNvSpPr>
          <p:nvPr>
            <p:ph type="sldImg"/>
          </p:nvPr>
        </p:nvSpPr>
        <p:spPr>
          <a:ln/>
        </p:spPr>
      </p:sp>
      <p:sp>
        <p:nvSpPr>
          <p:cNvPr id="292867"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27190364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13D64E-8581-416D-9039-5502309500AB}" type="slidenum">
              <a:rPr lang="en-GB" smtClean="0"/>
              <a:t>33</a:t>
            </a:fld>
            <a:endParaRPr lang="en-GB"/>
          </a:p>
        </p:txBody>
      </p:sp>
    </p:spTree>
    <p:extLst>
      <p:ext uri="{BB962C8B-B14F-4D97-AF65-F5344CB8AC3E}">
        <p14:creationId xmlns:p14="http://schemas.microsoft.com/office/powerpoint/2010/main" val="2434812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05/03/2024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05/03/2024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05/03/2024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05/03/2024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jp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www.tonybates.ca/2011/01/16/e-learning-outlook-for-2011/" TargetMode="External"/><Relationship Id="rId5" Type="http://schemas.openxmlformats.org/officeDocument/2006/relationships/image" Target="../media/image5.jpeg"/><Relationship Id="rId4" Type="http://schemas.openxmlformats.org/officeDocument/2006/relationships/hyperlink" Target="http://apintalisayon.wordpress.com/category/learning/page/7"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hyperlink" Target="http://stickyjesus.com/2010/12/seven-ways-to-condition-your-mind/" TargetMode="External"/><Relationship Id="rId5" Type="http://schemas.openxmlformats.org/officeDocument/2006/relationships/image" Target="../media/image9.jpeg"/><Relationship Id="rId4" Type="http://schemas.openxmlformats.org/officeDocument/2006/relationships/hyperlink" Target="http://en.wikipedia.org/wiki/File:Swot_analysis.png"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www.aloeverachangeslives.com/aloe-vera-does-increase-strength.htm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level343.com/2011/05/09/competitive-intelligence-getting-the-skinny-on-your-competition/" TargetMode="External"/><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hyperlink" Target="http://pornjeds.blogspot.com/"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wccftech.com/chrome-edge-firefox-kill-outdated-rc4-encryption-starting-2016/"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nomoreconsultants.org/" TargetMode="External"/><Relationship Id="rId2" Type="http://schemas.openxmlformats.org/officeDocument/2006/relationships/hyperlink" Target="http://www.chriscollison.com/l2f/" TargetMode="Externa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www.gurteen.com/"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www.knowledge-management-tools.net/" TargetMode="External"/><Relationship Id="rId2" Type="http://schemas.openxmlformats.org/officeDocument/2006/relationships/hyperlink" Target="http://www.knoco.com/" TargetMode="Externa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www.henley.ac.uk/kmforum/"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commons.wikimedia.org/wiki/File:Snowdon_reflection.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BMSK5013 </a:t>
            </a:r>
            <a:br>
              <a:rPr lang="en-GB" altLang="en-US" sz="1800" dirty="0"/>
            </a:br>
            <a:r>
              <a:rPr lang="en-GB" sz="1800" i="0" dirty="0">
                <a:effectLst/>
              </a:rPr>
              <a:t>Knowledge and Information Management Skills for the Workplace</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4</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F5047-4B68-440D-A9D7-7CCAD13E73E1}"/>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2909FFA9-E56F-4B9D-8443-7EECC83EF42D}"/>
              </a:ext>
            </a:extLst>
          </p:cNvPr>
          <p:cNvSpPr>
            <a:spLocks noGrp="1"/>
          </p:cNvSpPr>
          <p:nvPr>
            <p:ph idx="1"/>
          </p:nvPr>
        </p:nvSpPr>
        <p:spPr>
          <a:xfrm>
            <a:off x="132420" y="2060848"/>
            <a:ext cx="6677597" cy="3917032"/>
          </a:xfrm>
        </p:spPr>
        <p:txBody>
          <a:bodyPr>
            <a:normAutofit/>
          </a:bodyPr>
          <a:lstStyle/>
          <a:p>
            <a:r>
              <a:rPr lang="en-GB" sz="2800" dirty="0">
                <a:solidFill>
                  <a:srgbClr val="7030A0"/>
                </a:solidFill>
              </a:rPr>
              <a:t>BMSK5013 - The Assignment</a:t>
            </a:r>
          </a:p>
          <a:p>
            <a:r>
              <a:rPr lang="en-GB" sz="2800" dirty="0">
                <a:solidFill>
                  <a:srgbClr val="7030A0"/>
                </a:solidFill>
              </a:rPr>
              <a:t>Four Classes of Knowledge</a:t>
            </a:r>
          </a:p>
          <a:p>
            <a:r>
              <a:rPr lang="en-GB" sz="2800" dirty="0">
                <a:solidFill>
                  <a:srgbClr val="7030A0"/>
                </a:solidFill>
              </a:rPr>
              <a:t>Knowledge Management – A view</a:t>
            </a:r>
          </a:p>
          <a:p>
            <a:r>
              <a:rPr lang="en-GB" sz="2800" dirty="0">
                <a:solidFill>
                  <a:srgbClr val="7030A0"/>
                </a:solidFill>
              </a:rPr>
              <a:t>People, Technology &amp; Processes</a:t>
            </a:r>
          </a:p>
          <a:p>
            <a:r>
              <a:rPr lang="en-GB" sz="2800" dirty="0">
                <a:solidFill>
                  <a:srgbClr val="7030A0"/>
                </a:solidFill>
              </a:rPr>
              <a:t>Barriers to KIM Initiatives</a:t>
            </a:r>
          </a:p>
          <a:p>
            <a:r>
              <a:rPr lang="en-GB" sz="2800" dirty="0">
                <a:solidFill>
                  <a:srgbClr val="7030A0"/>
                </a:solidFill>
              </a:rPr>
              <a:t>Where is information captured?</a:t>
            </a:r>
          </a:p>
          <a:p>
            <a:endParaRPr lang="en-GB" sz="2800" dirty="0"/>
          </a:p>
        </p:txBody>
      </p:sp>
      <p:sp>
        <p:nvSpPr>
          <p:cNvPr id="4" name="Slide Number Placeholder 3">
            <a:extLst>
              <a:ext uri="{FF2B5EF4-FFF2-40B4-BE49-F238E27FC236}">
                <a16:creationId xmlns:a16="http://schemas.microsoft.com/office/drawing/2014/main" id="{E9411C0E-356B-4A9C-9A05-9F665312A7E6}"/>
              </a:ext>
            </a:extLst>
          </p:cNvPr>
          <p:cNvSpPr>
            <a:spLocks noGrp="1"/>
          </p:cNvSpPr>
          <p:nvPr>
            <p:ph type="sldNum" sz="quarter" idx="12"/>
          </p:nvPr>
        </p:nvSpPr>
        <p:spPr/>
        <p:txBody>
          <a:bodyPr/>
          <a:lstStyle/>
          <a:p>
            <a:fld id="{3D165440-4880-415F-9146-4793BDD623F8}" type="slidenum">
              <a:rPr lang="en-GB" smtClean="0"/>
              <a:t>3</a:t>
            </a:fld>
            <a:endParaRPr lang="en-GB"/>
          </a:p>
        </p:txBody>
      </p:sp>
      <p:pic>
        <p:nvPicPr>
          <p:cNvPr id="6" name="Picture 5">
            <a:extLst>
              <a:ext uri="{FF2B5EF4-FFF2-40B4-BE49-F238E27FC236}">
                <a16:creationId xmlns:a16="http://schemas.microsoft.com/office/drawing/2014/main" id="{6C817DD8-DB08-4244-ACA8-3EB4A3EB4C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20352" y="11976"/>
            <a:ext cx="3091228" cy="2205076"/>
          </a:xfrm>
          <a:prstGeom prst="rect">
            <a:avLst/>
          </a:prstGeom>
        </p:spPr>
      </p:pic>
      <p:pic>
        <p:nvPicPr>
          <p:cNvPr id="12" name="Picture 11">
            <a:extLst>
              <a:ext uri="{FF2B5EF4-FFF2-40B4-BE49-F238E27FC236}">
                <a16:creationId xmlns:a16="http://schemas.microsoft.com/office/drawing/2014/main" id="{D057D4AA-F72F-4AE6-BAF3-82C31F18C8C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780" y="7221"/>
            <a:ext cx="2252201" cy="1677833"/>
          </a:xfrm>
          <a:prstGeom prst="rect">
            <a:avLst/>
          </a:prstGeom>
        </p:spPr>
      </p:pic>
      <p:pic>
        <p:nvPicPr>
          <p:cNvPr id="17" name="Picture 16">
            <a:extLst>
              <a:ext uri="{FF2B5EF4-FFF2-40B4-BE49-F238E27FC236}">
                <a16:creationId xmlns:a16="http://schemas.microsoft.com/office/drawing/2014/main" id="{C6F1173E-613B-4997-BA22-A6607FC2E16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154455" y="3429000"/>
            <a:ext cx="2623021" cy="1966582"/>
          </a:xfrm>
          <a:prstGeom prst="rect">
            <a:avLst/>
          </a:prstGeom>
        </p:spPr>
      </p:pic>
    </p:spTree>
    <p:extLst>
      <p:ext uri="{BB962C8B-B14F-4D97-AF65-F5344CB8AC3E}">
        <p14:creationId xmlns:p14="http://schemas.microsoft.com/office/powerpoint/2010/main" val="753883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781983"/>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 re: KIM and Information Flow</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6735E094-3AF4-4425-A707-81C5B7F4A4C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59632" y="2106891"/>
            <a:ext cx="3032942" cy="3430953"/>
          </a:xfrm>
          <a:prstGeom prst="rect">
            <a:avLst/>
          </a:prstGeom>
        </p:spPr>
      </p:pic>
      <p:pic>
        <p:nvPicPr>
          <p:cNvPr id="9" name="Picture 8">
            <a:extLst>
              <a:ext uri="{FF2B5EF4-FFF2-40B4-BE49-F238E27FC236}">
                <a16:creationId xmlns:a16="http://schemas.microsoft.com/office/drawing/2014/main" id="{AF85973C-2539-4A9C-A03C-1EAB0E20A999}"/>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877992" y="2298367"/>
            <a:ext cx="2033016" cy="3048000"/>
          </a:xfrm>
          <a:prstGeom prst="rect">
            <a:avLst/>
          </a:prstGeom>
        </p:spPr>
      </p:pic>
    </p:spTree>
    <p:extLst>
      <p:ext uri="{BB962C8B-B14F-4D97-AF65-F5344CB8AC3E}">
        <p14:creationId xmlns:p14="http://schemas.microsoft.com/office/powerpoint/2010/main" val="3545074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a:t>
            </a:r>
          </a:p>
        </p:txBody>
      </p:sp>
      <p:sp>
        <p:nvSpPr>
          <p:cNvPr id="3" name="Content Placeholder 2"/>
          <p:cNvSpPr>
            <a:spLocks noGrp="1"/>
          </p:cNvSpPr>
          <p:nvPr>
            <p:ph idx="1"/>
          </p:nvPr>
        </p:nvSpPr>
        <p:spPr>
          <a:xfrm>
            <a:off x="251520" y="1363373"/>
            <a:ext cx="7859216" cy="3649803"/>
          </a:xfrm>
        </p:spPr>
        <p:txBody>
          <a:bodyPr>
            <a:normAutofit/>
          </a:bodyPr>
          <a:lstStyle/>
          <a:p>
            <a:r>
              <a:rPr lang="en-GB" sz="2400" dirty="0">
                <a:solidFill>
                  <a:srgbClr val="FF0000"/>
                </a:solidFill>
                <a:latin typeface="Arial" panose="020B0604020202020204" pitchFamily="34" charset="0"/>
                <a:cs typeface="Arial" panose="020B0604020202020204" pitchFamily="34" charset="0"/>
              </a:rPr>
              <a:t>A SWOT analysis is a valuable tool to quickly analyse various aspects of the current state of the business process undergoing change</a:t>
            </a:r>
          </a:p>
          <a:p>
            <a:r>
              <a:rPr lang="en-GB" sz="2400" dirty="0">
                <a:solidFill>
                  <a:srgbClr val="002060"/>
                </a:solidFill>
                <a:latin typeface="Arial" panose="020B0604020202020204" pitchFamily="34" charset="0"/>
                <a:cs typeface="Arial" panose="020B0604020202020204" pitchFamily="34" charset="0"/>
              </a:rPr>
              <a:t>SWOT analysis is a framework for strategic planning, opportunity analysis, competitive analysis and business and product development</a:t>
            </a:r>
          </a:p>
          <a:p>
            <a:r>
              <a:rPr lang="en-GB" sz="2400" dirty="0">
                <a:solidFill>
                  <a:srgbClr val="00B050"/>
                </a:solidFill>
                <a:latin typeface="Arial" panose="020B0604020202020204" pitchFamily="34" charset="0"/>
                <a:cs typeface="Arial" panose="020B0604020202020204" pitchFamily="34" charset="0"/>
              </a:rPr>
              <a:t>Strengths and Weaknesses are factors internal to the organisation, while Opportunities and Threats are external factors.</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3967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125"/>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 consist of</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following elements</a:t>
            </a:r>
          </a:p>
        </p:txBody>
      </p:sp>
      <p:sp>
        <p:nvSpPr>
          <p:cNvPr id="3" name="Content Placeholder 2"/>
          <p:cNvSpPr>
            <a:spLocks noGrp="1"/>
          </p:cNvSpPr>
          <p:nvPr>
            <p:ph idx="1"/>
          </p:nvPr>
        </p:nvSpPr>
        <p:spPr>
          <a:xfrm>
            <a:off x="326639" y="1259015"/>
            <a:ext cx="7869560" cy="4525963"/>
          </a:xfrm>
        </p:spPr>
        <p:txBody>
          <a:bodyPr>
            <a:normAutofit/>
          </a:bodyPr>
          <a:lstStyle/>
          <a:p>
            <a:pPr marL="0" indent="0">
              <a:buNone/>
            </a:pPr>
            <a:r>
              <a:rPr lang="en-GB" sz="2800" b="1" dirty="0">
                <a:latin typeface="Arial" panose="020B0604020202020204" pitchFamily="34" charset="0"/>
                <a:cs typeface="Arial" panose="020B0604020202020204" pitchFamily="34" charset="0"/>
              </a:rPr>
              <a:t>Strengths</a:t>
            </a:r>
            <a:r>
              <a:rPr lang="en-GB" sz="2800" dirty="0">
                <a:latin typeface="Arial" panose="020B0604020202020204" pitchFamily="34" charset="0"/>
                <a:cs typeface="Arial" panose="020B0604020202020204" pitchFamily="34" charset="0"/>
              </a:rPr>
              <a:t>:  Things that the organisation or assessed group does well.  </a:t>
            </a:r>
          </a:p>
          <a:p>
            <a:pPr marL="0" indent="0">
              <a:buNone/>
            </a:pPr>
            <a:endParaRPr lang="en-GB" sz="900" dirty="0">
              <a:latin typeface="Arial" panose="020B0604020202020204" pitchFamily="34" charset="0"/>
              <a:cs typeface="Arial" panose="020B0604020202020204" pitchFamily="34" charset="0"/>
            </a:endParaRPr>
          </a:p>
          <a:p>
            <a:pPr marL="0" indent="0">
              <a:buNone/>
            </a:pPr>
            <a:r>
              <a:rPr lang="en-GB" sz="2800" i="1" dirty="0">
                <a:solidFill>
                  <a:srgbClr val="00B050"/>
                </a:solidFill>
                <a:latin typeface="Arial" panose="020B0604020202020204" pitchFamily="34" charset="0"/>
                <a:cs typeface="Arial" panose="020B0604020202020204" pitchFamily="34" charset="0"/>
              </a:rPr>
              <a:t>This may include experienced personnel, effective processes, IT systems, customer relationships, or any other internal factor that leads to success.</a:t>
            </a:r>
          </a:p>
          <a:p>
            <a:pPr marL="0" indent="0">
              <a:buNone/>
            </a:pPr>
            <a:endParaRPr lang="en-GB" sz="800" dirty="0">
              <a:latin typeface="Arial" panose="020B0604020202020204" pitchFamily="34" charset="0"/>
              <a:cs typeface="Arial" panose="020B0604020202020204" pitchFamily="34" charset="0"/>
            </a:endParaRPr>
          </a:p>
          <a:p>
            <a:pPr marL="0" indent="0">
              <a:buNone/>
            </a:pPr>
            <a:r>
              <a:rPr lang="en-GB" sz="2800" b="1" dirty="0">
                <a:latin typeface="Arial" panose="020B0604020202020204" pitchFamily="34" charset="0"/>
                <a:cs typeface="Arial" panose="020B0604020202020204" pitchFamily="34" charset="0"/>
              </a:rPr>
              <a:t>Weaknesses</a:t>
            </a:r>
            <a:r>
              <a:rPr lang="en-GB" sz="2800" dirty="0">
                <a:latin typeface="Arial" panose="020B0604020202020204" pitchFamily="34" charset="0"/>
                <a:cs typeface="Arial" panose="020B0604020202020204" pitchFamily="34" charset="0"/>
              </a:rPr>
              <a:t>:  </a:t>
            </a:r>
            <a:r>
              <a:rPr lang="en-GB" sz="2800" dirty="0">
                <a:solidFill>
                  <a:srgbClr val="FF0000"/>
                </a:solidFill>
                <a:latin typeface="Arial" panose="020B0604020202020204" pitchFamily="34" charset="0"/>
                <a:cs typeface="Arial" panose="020B0604020202020204" pitchFamily="34" charset="0"/>
              </a:rPr>
              <a:t>Things that the organisation or assessed group does poorly or not at all.  Weaknesses are also internal.</a:t>
            </a:r>
          </a:p>
          <a:p>
            <a:pPr marL="0" indent="0">
              <a:buNone/>
            </a:pPr>
            <a:endParaRPr lang="en-GB" sz="2800" dirty="0">
              <a:latin typeface="Arial" panose="020B0604020202020204" pitchFamily="34" charset="0"/>
              <a:cs typeface="Arial" panose="020B0604020202020204" pitchFamily="34" charset="0"/>
            </a:endParaRP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1169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 consist of</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following elements</a:t>
            </a:r>
          </a:p>
        </p:txBody>
      </p:sp>
      <p:sp>
        <p:nvSpPr>
          <p:cNvPr id="3" name="Content Placeholder 2"/>
          <p:cNvSpPr>
            <a:spLocks noGrp="1"/>
          </p:cNvSpPr>
          <p:nvPr>
            <p:ph idx="1"/>
          </p:nvPr>
        </p:nvSpPr>
        <p:spPr>
          <a:xfrm>
            <a:off x="107504" y="1363465"/>
            <a:ext cx="8856984" cy="4081759"/>
          </a:xfrm>
        </p:spPr>
        <p:txBody>
          <a:bodyPr>
            <a:normAutofit/>
          </a:bodyPr>
          <a:lstStyle/>
          <a:p>
            <a:r>
              <a:rPr lang="en-GB" b="1" dirty="0">
                <a:solidFill>
                  <a:srgbClr val="0070C0"/>
                </a:solidFill>
                <a:latin typeface="Arial" panose="020B0604020202020204" pitchFamily="34" charset="0"/>
                <a:cs typeface="Arial" panose="020B0604020202020204" pitchFamily="34" charset="0"/>
              </a:rPr>
              <a:t>Opportunities</a:t>
            </a:r>
            <a:r>
              <a:rPr lang="en-GB" dirty="0">
                <a:solidFill>
                  <a:srgbClr val="0070C0"/>
                </a:solidFill>
                <a:latin typeface="Arial" panose="020B0604020202020204" pitchFamily="34" charset="0"/>
                <a:cs typeface="Arial" panose="020B0604020202020204" pitchFamily="34" charset="0"/>
              </a:rPr>
              <a:t>:  External factors that the assessed group may be able to take advantage of. May include new markets, new technology, changes in the competitive marketplace, or other forces. Opportunities exist beyond the scope of control of the assessed group; the choice is whether or not to take advantage of one when it is identified.</a:t>
            </a:r>
          </a:p>
          <a:p>
            <a:r>
              <a:rPr lang="en-GB" b="1" dirty="0">
                <a:solidFill>
                  <a:srgbClr val="C00000"/>
                </a:solidFill>
                <a:latin typeface="Arial" panose="020B0604020202020204" pitchFamily="34" charset="0"/>
                <a:cs typeface="Arial" panose="020B0604020202020204" pitchFamily="34" charset="0"/>
              </a:rPr>
              <a:t>Threats</a:t>
            </a:r>
            <a:r>
              <a:rPr lang="en-GB" dirty="0">
                <a:solidFill>
                  <a:srgbClr val="C00000"/>
                </a:solidFill>
                <a:latin typeface="Arial" panose="020B0604020202020204" pitchFamily="34" charset="0"/>
                <a:cs typeface="Arial" panose="020B0604020202020204" pitchFamily="34" charset="0"/>
              </a:rPr>
              <a:t>:  External factors that can negatively affect the assessed group. They may include factors such as the entrance into the market of a new competitor, economic downturns, or other forces. Threats are also outside of the group’s control.</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064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 of KIM </a:t>
            </a:r>
          </a:p>
        </p:txBody>
      </p:sp>
      <p:sp>
        <p:nvSpPr>
          <p:cNvPr id="3" name="Content Placeholder 2"/>
          <p:cNvSpPr>
            <a:spLocks noGrp="1"/>
          </p:cNvSpPr>
          <p:nvPr>
            <p:ph idx="1"/>
          </p:nvPr>
        </p:nvSpPr>
        <p:spPr>
          <a:xfrm>
            <a:off x="752370" y="980728"/>
            <a:ext cx="7375698" cy="4680520"/>
          </a:xfrm>
        </p:spPr>
        <p:txBody>
          <a:bodyPr>
            <a:noAutofit/>
          </a:bodyPr>
          <a:lstStyle/>
          <a:p>
            <a:pPr marL="0" indent="0">
              <a:buNone/>
            </a:pPr>
            <a:r>
              <a:rPr lang="en-GB" dirty="0">
                <a:latin typeface="Arial" panose="020B0604020202020204" pitchFamily="34" charset="0"/>
                <a:cs typeface="Arial" panose="020B0604020202020204" pitchFamily="34" charset="0"/>
              </a:rPr>
              <a:t>In two groups create a SWOT analysis of KIM in organisations</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http://pestleanalysis.com/wp-content/uploads/2013/12/SWOT-Analysis-example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1493" y="2154710"/>
            <a:ext cx="4476731" cy="3386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2032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262" y="260648"/>
            <a:ext cx="8384208" cy="1190983"/>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Type of questions to ask when analysing knowledge assets and related processes.</a:t>
            </a:r>
          </a:p>
        </p:txBody>
      </p:sp>
      <p:pic>
        <p:nvPicPr>
          <p:cNvPr id="5"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74042" y="1876762"/>
            <a:ext cx="8178427" cy="3477875"/>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Internal Strengths</a:t>
            </a:r>
          </a:p>
          <a:p>
            <a:endParaRPr lang="en-GB" sz="16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solidFill>
                  <a:srgbClr val="C00000"/>
                </a:solidFill>
                <a:latin typeface="Arial" panose="020B0604020202020204" pitchFamily="34" charset="0"/>
                <a:cs typeface="Arial" panose="020B0604020202020204" pitchFamily="34" charset="0"/>
              </a:rPr>
              <a:t>Unique technique</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Leading edge</a:t>
            </a:r>
          </a:p>
          <a:p>
            <a:pPr marL="457200" indent="-457200">
              <a:buFont typeface="Arial" panose="020B0604020202020204" pitchFamily="34" charset="0"/>
              <a:buChar char="•"/>
            </a:pPr>
            <a:r>
              <a:rPr lang="en-GB" sz="2800" dirty="0">
                <a:solidFill>
                  <a:srgbClr val="00B050"/>
                </a:solidFill>
                <a:latin typeface="Arial" panose="020B0604020202020204" pitchFamily="34" charset="0"/>
                <a:cs typeface="Arial" panose="020B0604020202020204" pitchFamily="34" charset="0"/>
              </a:rPr>
              <a:t>Widely accessible to all who need it</a:t>
            </a:r>
          </a:p>
          <a:p>
            <a:pPr marL="457200" indent="-457200">
              <a:buFont typeface="Arial" panose="020B0604020202020204" pitchFamily="34" charset="0"/>
              <a:buChar char="•"/>
            </a:pPr>
            <a:r>
              <a:rPr lang="en-GB" sz="2800" dirty="0">
                <a:solidFill>
                  <a:srgbClr val="FF0000"/>
                </a:solidFill>
                <a:latin typeface="Arial" panose="020B0604020202020204" pitchFamily="34" charset="0"/>
                <a:cs typeface="Arial" panose="020B0604020202020204" pitchFamily="34" charset="0"/>
              </a:rPr>
              <a:t>Can be validated</a:t>
            </a:r>
          </a:p>
          <a:p>
            <a:pPr marL="457200" indent="-457200">
              <a:buFont typeface="Arial" panose="020B0604020202020204" pitchFamily="34" charset="0"/>
              <a:buChar char="•"/>
            </a:pPr>
            <a:r>
              <a:rPr lang="en-GB" sz="2800" dirty="0">
                <a:solidFill>
                  <a:srgbClr val="002060"/>
                </a:solidFill>
                <a:latin typeface="Arial" panose="020B0604020202020204" pitchFamily="34" charset="0"/>
                <a:cs typeface="Arial" panose="020B0604020202020204" pitchFamily="34" charset="0"/>
              </a:rPr>
              <a:t>In a format not vulnerable to loss</a:t>
            </a:r>
          </a:p>
          <a:p>
            <a:pPr marL="457200" indent="-457200">
              <a:buFont typeface="Arial" panose="020B0604020202020204" pitchFamily="34" charset="0"/>
              <a:buChar char="•"/>
            </a:pPr>
            <a:r>
              <a:rPr lang="en-GB" sz="2800" dirty="0">
                <a:solidFill>
                  <a:srgbClr val="7030A0"/>
                </a:solidFill>
                <a:latin typeface="Arial" panose="020B0604020202020204" pitchFamily="34" charset="0"/>
                <a:cs typeface="Arial" panose="020B0604020202020204" pitchFamily="34" charset="0"/>
              </a:rPr>
              <a:t>Comprehensive</a:t>
            </a:r>
          </a:p>
        </p:txBody>
      </p:sp>
      <p:pic>
        <p:nvPicPr>
          <p:cNvPr id="8" name="Picture 7">
            <a:extLst>
              <a:ext uri="{FF2B5EF4-FFF2-40B4-BE49-F238E27FC236}">
                <a16:creationId xmlns:a16="http://schemas.microsoft.com/office/drawing/2014/main" id="{F0DFC2EC-84EF-40AD-874C-17ABC65D55D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34587" y="1936920"/>
            <a:ext cx="2359025" cy="3104477"/>
          </a:xfrm>
          <a:prstGeom prst="rect">
            <a:avLst/>
          </a:prstGeom>
        </p:spPr>
      </p:pic>
    </p:spTree>
    <p:extLst>
      <p:ext uri="{BB962C8B-B14F-4D97-AF65-F5344CB8AC3E}">
        <p14:creationId xmlns:p14="http://schemas.microsoft.com/office/powerpoint/2010/main" val="1721721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61C860B-AA18-4C46-88D2-C061CD3DC76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7235" y="1124744"/>
            <a:ext cx="2762250" cy="2076450"/>
          </a:xfrm>
          <a:prstGeom prst="rect">
            <a:avLst/>
          </a:prstGeom>
        </p:spPr>
      </p:pic>
      <p:sp>
        <p:nvSpPr>
          <p:cNvPr id="2" name="Title 1"/>
          <p:cNvSpPr>
            <a:spLocks noGrp="1"/>
          </p:cNvSpPr>
          <p:nvPr>
            <p:ph type="title"/>
          </p:nvPr>
        </p:nvSpPr>
        <p:spPr>
          <a:xfrm>
            <a:off x="68262" y="53228"/>
            <a:ext cx="8705006" cy="1340506"/>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Type of questions to ask when analysing knowledge assets and related processes.</a:t>
            </a:r>
          </a:p>
        </p:txBody>
      </p:sp>
      <p:sp>
        <p:nvSpPr>
          <p:cNvPr id="6" name="TextBox 5"/>
          <p:cNvSpPr txBox="1"/>
          <p:nvPr/>
        </p:nvSpPr>
        <p:spPr>
          <a:xfrm>
            <a:off x="611560" y="6444044"/>
            <a:ext cx="7776864" cy="400110"/>
          </a:xfrm>
          <a:prstGeom prst="rect">
            <a:avLst/>
          </a:prstGeom>
          <a:noFill/>
        </p:spPr>
        <p:txBody>
          <a:bodyPr wrap="square" rtlCol="0">
            <a:spAutoFit/>
          </a:bodyPr>
          <a:lstStyle/>
          <a:p>
            <a:pPr algn="r"/>
            <a:r>
              <a:rPr lang="en-GB" sz="2000" dirty="0">
                <a:solidFill>
                  <a:prstClr val="black"/>
                </a:solidFill>
              </a:rPr>
              <a:t>www.inf.ed.ac.uk/publications/online/0049.pdf</a:t>
            </a:r>
          </a:p>
        </p:txBody>
      </p:sp>
      <p:pic>
        <p:nvPicPr>
          <p:cNvPr id="5" name="Picture 2"/>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47539" y="1662723"/>
            <a:ext cx="7704856" cy="3785652"/>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Internal Weaknesses</a:t>
            </a:r>
          </a:p>
          <a:p>
            <a:endParaRPr lang="en-GB" sz="24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a:solidFill>
                  <a:srgbClr val="FF0000"/>
                </a:solidFill>
                <a:latin typeface="Arial" panose="020B0604020202020204" pitchFamily="34" charset="0"/>
                <a:cs typeface="Arial" panose="020B0604020202020204" pitchFamily="34" charset="0"/>
              </a:rPr>
              <a:t>Difficult to perform – only a few people can do it – knowledge bottleneck</a:t>
            </a:r>
          </a:p>
          <a:p>
            <a:pPr marL="457200" indent="-457200">
              <a:buFont typeface="Arial" panose="020B0604020202020204" pitchFamily="34" charset="0"/>
              <a:buChar char="•"/>
            </a:pPr>
            <a:r>
              <a:rPr lang="en-GB" sz="2400" dirty="0">
                <a:solidFill>
                  <a:srgbClr val="002060"/>
                </a:solidFill>
                <a:latin typeface="Arial" panose="020B0604020202020204" pitchFamily="34" charset="0"/>
                <a:cs typeface="Arial" panose="020B0604020202020204" pitchFamily="34" charset="0"/>
              </a:rPr>
              <a:t>Vulnerable to loss (if expert leaves, the technique may remain but the expertise needed to adapt and update)</a:t>
            </a:r>
          </a:p>
          <a:p>
            <a:pPr marL="457200" indent="-457200">
              <a:buFont typeface="Arial" panose="020B0604020202020204" pitchFamily="34" charset="0"/>
              <a:buChar char="•"/>
            </a:pPr>
            <a:r>
              <a:rPr lang="en-GB" sz="2400" dirty="0">
                <a:solidFill>
                  <a:srgbClr val="FF0000"/>
                </a:solidFill>
                <a:latin typeface="Arial" panose="020B0604020202020204" pitchFamily="34" charset="0"/>
                <a:cs typeface="Arial" panose="020B0604020202020204" pitchFamily="34" charset="0"/>
              </a:rPr>
              <a:t>It may be lost.  Inconsistent across the organisation.  Knowledge gaps</a:t>
            </a:r>
          </a:p>
          <a:p>
            <a:pPr marL="457200" indent="-457200">
              <a:buFont typeface="Arial" panose="020B0604020202020204" pitchFamily="34" charset="0"/>
              <a:buChar char="•"/>
            </a:pPr>
            <a:r>
              <a:rPr lang="en-GB" sz="2400" dirty="0">
                <a:solidFill>
                  <a:srgbClr val="002060"/>
                </a:solidFill>
                <a:latin typeface="Arial" panose="020B0604020202020204" pitchFamily="34" charset="0"/>
                <a:cs typeface="Arial" panose="020B0604020202020204" pitchFamily="34" charset="0"/>
              </a:rPr>
              <a:t>Becomes out of date very quickly.</a:t>
            </a:r>
          </a:p>
        </p:txBody>
      </p:sp>
    </p:spTree>
    <p:extLst>
      <p:ext uri="{BB962C8B-B14F-4D97-AF65-F5344CB8AC3E}">
        <p14:creationId xmlns:p14="http://schemas.microsoft.com/office/powerpoint/2010/main" val="460155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1A3D4B2-F4A5-4A5A-8D23-1DD18F81EA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16380" y="3099498"/>
            <a:ext cx="2492990" cy="2492990"/>
          </a:xfrm>
          <a:prstGeom prst="rect">
            <a:avLst/>
          </a:prstGeom>
        </p:spPr>
      </p:pic>
      <p:sp>
        <p:nvSpPr>
          <p:cNvPr id="2" name="Title 1"/>
          <p:cNvSpPr>
            <a:spLocks noGrp="1"/>
          </p:cNvSpPr>
          <p:nvPr>
            <p:ph type="title"/>
          </p:nvPr>
        </p:nvSpPr>
        <p:spPr>
          <a:xfrm>
            <a:off x="222870" y="600075"/>
            <a:ext cx="8229600" cy="851556"/>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Type of questions to ask when analysing knowledge assets and related processes.</a:t>
            </a:r>
          </a:p>
        </p:txBody>
      </p:sp>
      <p:sp>
        <p:nvSpPr>
          <p:cNvPr id="6" name="TextBox 5"/>
          <p:cNvSpPr txBox="1"/>
          <p:nvPr/>
        </p:nvSpPr>
        <p:spPr>
          <a:xfrm>
            <a:off x="611560" y="6444044"/>
            <a:ext cx="7776864" cy="400110"/>
          </a:xfrm>
          <a:prstGeom prst="rect">
            <a:avLst/>
          </a:prstGeom>
          <a:noFill/>
        </p:spPr>
        <p:txBody>
          <a:bodyPr wrap="square" rtlCol="0">
            <a:spAutoFit/>
          </a:bodyPr>
          <a:lstStyle/>
          <a:p>
            <a:pPr algn="r"/>
            <a:r>
              <a:rPr lang="en-GB" sz="2000" dirty="0">
                <a:solidFill>
                  <a:prstClr val="black"/>
                </a:solidFill>
              </a:rPr>
              <a:t>www.inf.ed.ac.uk/publications/online/0049.pdf</a:t>
            </a:r>
          </a:p>
        </p:txBody>
      </p:sp>
      <p:pic>
        <p:nvPicPr>
          <p:cNvPr id="5" name="Picture 2"/>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37243" y="1997839"/>
            <a:ext cx="7704856" cy="249299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External Opportunities</a:t>
            </a:r>
          </a:p>
          <a:p>
            <a:endParaRPr lang="en-GB" sz="16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Can be used to develop a new product</a:t>
            </a:r>
          </a:p>
          <a:p>
            <a:pPr marL="457200" indent="-457200">
              <a:buFont typeface="Arial" panose="020B0604020202020204" pitchFamily="34" charset="0"/>
              <a:buChar char="•"/>
            </a:pPr>
            <a:r>
              <a:rPr lang="en-GB" sz="2800" dirty="0">
                <a:solidFill>
                  <a:srgbClr val="00B050"/>
                </a:solidFill>
                <a:latin typeface="Arial" panose="020B0604020202020204" pitchFamily="34" charset="0"/>
                <a:cs typeface="Arial" panose="020B0604020202020204" pitchFamily="34" charset="0"/>
              </a:rPr>
              <a:t>Can be used to provide a new service</a:t>
            </a:r>
          </a:p>
          <a:p>
            <a:pPr marL="457200" indent="-457200">
              <a:buFont typeface="Arial" panose="020B0604020202020204" pitchFamily="34" charset="0"/>
              <a:buChar char="•"/>
            </a:pPr>
            <a:r>
              <a:rPr lang="en-GB" sz="2800" dirty="0">
                <a:solidFill>
                  <a:srgbClr val="7030A0"/>
                </a:solidFill>
                <a:latin typeface="Arial" panose="020B0604020202020204" pitchFamily="34" charset="0"/>
                <a:cs typeface="Arial" panose="020B0604020202020204" pitchFamily="34" charset="0"/>
              </a:rPr>
              <a:t>Could be sold in its own right</a:t>
            </a:r>
          </a:p>
          <a:p>
            <a:pPr marL="457200" indent="-457200">
              <a:buFont typeface="Arial" panose="020B0604020202020204" pitchFamily="34" charset="0"/>
              <a:buChar char="•"/>
            </a:pPr>
            <a:r>
              <a:rPr lang="en-GB" sz="2800" dirty="0">
                <a:solidFill>
                  <a:srgbClr val="00B0F0"/>
                </a:solidFill>
                <a:latin typeface="Arial" panose="020B0604020202020204" pitchFamily="34" charset="0"/>
                <a:cs typeface="Arial" panose="020B0604020202020204" pitchFamily="34" charset="0"/>
              </a:rPr>
              <a:t>Could be patented</a:t>
            </a:r>
          </a:p>
        </p:txBody>
      </p:sp>
    </p:spTree>
    <p:extLst>
      <p:ext uri="{BB962C8B-B14F-4D97-AF65-F5344CB8AC3E}">
        <p14:creationId xmlns:p14="http://schemas.microsoft.com/office/powerpoint/2010/main" val="205980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870" y="600075"/>
            <a:ext cx="8229600" cy="851556"/>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Type of questions to ask when analysing knowledge assets and related processes.</a:t>
            </a:r>
          </a:p>
        </p:txBody>
      </p:sp>
      <p:sp>
        <p:nvSpPr>
          <p:cNvPr id="6" name="TextBox 5"/>
          <p:cNvSpPr txBox="1"/>
          <p:nvPr/>
        </p:nvSpPr>
        <p:spPr>
          <a:xfrm>
            <a:off x="611560" y="6444044"/>
            <a:ext cx="7776864" cy="400110"/>
          </a:xfrm>
          <a:prstGeom prst="rect">
            <a:avLst/>
          </a:prstGeom>
          <a:noFill/>
        </p:spPr>
        <p:txBody>
          <a:bodyPr wrap="square" rtlCol="0">
            <a:spAutoFit/>
          </a:bodyPr>
          <a:lstStyle/>
          <a:p>
            <a:pPr algn="r"/>
            <a:r>
              <a:rPr lang="en-GB" sz="2000" dirty="0">
                <a:solidFill>
                  <a:prstClr val="black"/>
                </a:solidFill>
              </a:rPr>
              <a:t>www.inf.ed.ac.uk/publications/online/0049.pdf</a:t>
            </a:r>
          </a:p>
        </p:txBody>
      </p:sp>
      <p:pic>
        <p:nvPicPr>
          <p:cNvPr id="5"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485242" y="1997839"/>
            <a:ext cx="7704856" cy="249299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External Threats</a:t>
            </a:r>
          </a:p>
          <a:p>
            <a:endParaRPr lang="en-GB" sz="16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solidFill>
                  <a:srgbClr val="FF0000"/>
                </a:solidFill>
                <a:latin typeface="Arial" panose="020B0604020202020204" pitchFamily="34" charset="0"/>
                <a:cs typeface="Arial" panose="020B0604020202020204" pitchFamily="34" charset="0"/>
              </a:rPr>
              <a:t>Easily replicated by competitors</a:t>
            </a:r>
          </a:p>
          <a:p>
            <a:pPr marL="457200" indent="-457200">
              <a:buFont typeface="Arial" panose="020B0604020202020204" pitchFamily="34" charset="0"/>
              <a:buChar char="•"/>
            </a:pPr>
            <a:r>
              <a:rPr lang="en-GB" sz="2800" dirty="0">
                <a:solidFill>
                  <a:srgbClr val="002060"/>
                </a:solidFill>
                <a:latin typeface="Arial" panose="020B0604020202020204" pitchFamily="34" charset="0"/>
                <a:cs typeface="Arial" panose="020B0604020202020204" pitchFamily="34" charset="0"/>
              </a:rPr>
              <a:t>External changes make it redundant</a:t>
            </a:r>
          </a:p>
          <a:p>
            <a:pPr marL="457200" indent="-457200">
              <a:buFont typeface="Arial" panose="020B0604020202020204" pitchFamily="34" charset="0"/>
              <a:buChar char="•"/>
            </a:pPr>
            <a:r>
              <a:rPr lang="en-GB" sz="2800" dirty="0">
                <a:solidFill>
                  <a:srgbClr val="FF0000"/>
                </a:solidFill>
                <a:latin typeface="Arial" panose="020B0604020202020204" pitchFamily="34" charset="0"/>
                <a:cs typeface="Arial" panose="020B0604020202020204" pitchFamily="34" charset="0"/>
              </a:rPr>
              <a:t>Competitors might recruit your staff</a:t>
            </a:r>
          </a:p>
          <a:p>
            <a:pPr marL="457200" indent="-457200">
              <a:buFont typeface="Arial" panose="020B0604020202020204" pitchFamily="34" charset="0"/>
              <a:buChar char="•"/>
            </a:pPr>
            <a:r>
              <a:rPr lang="en-GB" sz="2800" dirty="0">
                <a:solidFill>
                  <a:srgbClr val="002060"/>
                </a:solidFill>
                <a:latin typeface="Arial" panose="020B0604020202020204" pitchFamily="34" charset="0"/>
                <a:cs typeface="Arial" panose="020B0604020202020204" pitchFamily="34" charset="0"/>
              </a:rPr>
              <a:t>Could cause bad publicity</a:t>
            </a:r>
          </a:p>
        </p:txBody>
      </p:sp>
      <p:pic>
        <p:nvPicPr>
          <p:cNvPr id="7" name="Picture 6">
            <a:extLst>
              <a:ext uri="{FF2B5EF4-FFF2-40B4-BE49-F238E27FC236}">
                <a16:creationId xmlns:a16="http://schemas.microsoft.com/office/drawing/2014/main" id="{B541B954-D0A4-44B7-AAE5-07A21C33792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58252" y="4005064"/>
            <a:ext cx="2576093" cy="1710526"/>
          </a:xfrm>
          <a:prstGeom prst="rect">
            <a:avLst/>
          </a:prstGeom>
        </p:spPr>
      </p:pic>
    </p:spTree>
    <p:extLst>
      <p:ext uri="{BB962C8B-B14F-4D97-AF65-F5344CB8AC3E}">
        <p14:creationId xmlns:p14="http://schemas.microsoft.com/office/powerpoint/2010/main" val="217574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889" y="125579"/>
            <a:ext cx="8229600" cy="1143000"/>
          </a:xfrm>
        </p:spPr>
        <p:txBody>
          <a:bodyPr>
            <a:noAutofit/>
          </a:bodyPr>
          <a:lstStyle/>
          <a:p>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Or Look at it this way:</a:t>
            </a:r>
            <a:b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Conducting a Knowledge SWOT</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35773" y="1240505"/>
            <a:ext cx="7020780" cy="3893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935773" y="5094312"/>
            <a:ext cx="7488832" cy="369332"/>
          </a:xfrm>
          <a:prstGeom prst="rect">
            <a:avLst/>
          </a:prstGeom>
          <a:noFill/>
        </p:spPr>
        <p:txBody>
          <a:bodyPr wrap="square" rtlCol="0">
            <a:spAutoFit/>
          </a:bodyPr>
          <a:lstStyle/>
          <a:p>
            <a:r>
              <a:rPr lang="en-GB" dirty="0">
                <a:solidFill>
                  <a:prstClr val="black"/>
                </a:solidFill>
              </a:rPr>
              <a:t>www.netcoach.eu.com/uploads/media/228f_The_K_SWOT-framework.doc</a:t>
            </a:r>
          </a:p>
        </p:txBody>
      </p:sp>
      <p:pic>
        <p:nvPicPr>
          <p:cNvPr id="6"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55306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770" y="111125"/>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this kind of SWOT                      Analysis should help to reveal</a:t>
            </a:r>
          </a:p>
        </p:txBody>
      </p:sp>
      <p:sp>
        <p:nvSpPr>
          <p:cNvPr id="3" name="Content Placeholder 2"/>
          <p:cNvSpPr>
            <a:spLocks noGrp="1"/>
          </p:cNvSpPr>
          <p:nvPr>
            <p:ph idx="1"/>
          </p:nvPr>
        </p:nvSpPr>
        <p:spPr>
          <a:xfrm>
            <a:off x="203770" y="1281577"/>
            <a:ext cx="8736460" cy="4294846"/>
          </a:xfrm>
        </p:spPr>
        <p:txBody>
          <a:bodyPr>
            <a:normAutofit/>
          </a:bodyPr>
          <a:lstStyle/>
          <a:p>
            <a:r>
              <a:rPr lang="en-GB" sz="2400" dirty="0">
                <a:solidFill>
                  <a:srgbClr val="002060"/>
                </a:solidFill>
                <a:latin typeface="Arial" panose="020B0604020202020204" pitchFamily="34" charset="0"/>
                <a:cs typeface="Arial" panose="020B0604020202020204" pitchFamily="34" charset="0"/>
              </a:rPr>
              <a:t>Whether there is a knowledge bottleneck or knowledge gaps, while the opportunities and threats give some indicators of the potential value of this knowledge asset to the organisation</a:t>
            </a:r>
          </a:p>
          <a:p>
            <a:r>
              <a:rPr lang="en-GB" sz="2400" dirty="0">
                <a:solidFill>
                  <a:srgbClr val="0070C0"/>
                </a:solidFill>
                <a:latin typeface="Arial" panose="020B0604020202020204" pitchFamily="34" charset="0"/>
                <a:cs typeface="Arial" panose="020B0604020202020204" pitchFamily="34" charset="0"/>
              </a:rPr>
              <a:t>A SWOT analysis should provide most of the information needed to determine where knowledge asset management could benefit an organisation</a:t>
            </a:r>
          </a:p>
          <a:p>
            <a:r>
              <a:rPr lang="en-GB" sz="2400" dirty="0">
                <a:solidFill>
                  <a:srgbClr val="7030A0"/>
                </a:solidFill>
                <a:latin typeface="Arial" panose="020B0604020202020204" pitchFamily="34" charset="0"/>
                <a:cs typeface="Arial" panose="020B0604020202020204" pitchFamily="34" charset="0"/>
              </a:rPr>
              <a:t>The end result should be a list of knowledge assets which the organisation wants to disseminate, apply, or otherwise manage more widely; the next stage is to select ways to leverage this knowledge asset.</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875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262" y="111125"/>
            <a:ext cx="7528074"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 Analysis</a:t>
            </a:r>
          </a:p>
        </p:txBody>
      </p:sp>
      <p:sp>
        <p:nvSpPr>
          <p:cNvPr id="3" name="Content Placeholder 2"/>
          <p:cNvSpPr>
            <a:spLocks noGrp="1"/>
          </p:cNvSpPr>
          <p:nvPr>
            <p:ph idx="1"/>
          </p:nvPr>
        </p:nvSpPr>
        <p:spPr>
          <a:xfrm>
            <a:off x="323528" y="1052736"/>
            <a:ext cx="7643192" cy="4608512"/>
          </a:xfrm>
        </p:spPr>
        <p:txBody>
          <a:bodyPr>
            <a:normAutofit/>
          </a:bodyPr>
          <a:lstStyle/>
          <a:p>
            <a:pPr marL="0" indent="0">
              <a:buNone/>
            </a:pPr>
            <a:r>
              <a:rPr lang="en-GB" sz="2400" dirty="0">
                <a:latin typeface="Arial" panose="020B0604020202020204" pitchFamily="34" charset="0"/>
                <a:cs typeface="Arial" panose="020B0604020202020204" pitchFamily="34" charset="0"/>
              </a:rPr>
              <a:t>Your PEST analysis should focus on the external aspects of your SWOT analysis:</a:t>
            </a:r>
          </a:p>
          <a:p>
            <a:pPr marL="0" indent="0">
              <a:buNone/>
            </a:pPr>
            <a:endParaRPr lang="en-GB" sz="2400" dirty="0">
              <a:latin typeface="Arial" panose="020B0604020202020204" pitchFamily="34" charset="0"/>
              <a:cs typeface="Arial" panose="020B0604020202020204" pitchFamily="34" charset="0"/>
            </a:endParaRPr>
          </a:p>
          <a:p>
            <a:pPr lvl="1"/>
            <a:r>
              <a:rPr lang="en-GB" sz="2400" dirty="0">
                <a:solidFill>
                  <a:srgbClr val="00B050"/>
                </a:solidFill>
                <a:latin typeface="Arial" panose="020B0604020202020204" pitchFamily="34" charset="0"/>
                <a:cs typeface="Arial" panose="020B0604020202020204" pitchFamily="34" charset="0"/>
              </a:rPr>
              <a:t>Opportunities may include new markets, new technology, changes in the competitive marketplace, or other forces</a:t>
            </a:r>
          </a:p>
          <a:p>
            <a:pPr lvl="1"/>
            <a:endParaRPr lang="en-GB" sz="2400" dirty="0">
              <a:latin typeface="Arial" panose="020B0604020202020204" pitchFamily="34" charset="0"/>
              <a:cs typeface="Arial" panose="020B0604020202020204" pitchFamily="34" charset="0"/>
            </a:endParaRPr>
          </a:p>
          <a:p>
            <a:pPr lvl="1"/>
            <a:r>
              <a:rPr lang="en-GB" sz="2400" dirty="0">
                <a:solidFill>
                  <a:srgbClr val="FF0000"/>
                </a:solidFill>
                <a:latin typeface="Arial" panose="020B0604020202020204" pitchFamily="34" charset="0"/>
                <a:cs typeface="Arial" panose="020B0604020202020204" pitchFamily="34" charset="0"/>
              </a:rPr>
              <a:t>Threats may include factors such as the entrance into the market of a new competitor, economic downturns, or other forces.</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944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5"/>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 Analysis</a:t>
            </a:r>
          </a:p>
        </p:txBody>
      </p:sp>
      <p:sp>
        <p:nvSpPr>
          <p:cNvPr id="3" name="Content Placeholder 2"/>
          <p:cNvSpPr>
            <a:spLocks noGrp="1"/>
          </p:cNvSpPr>
          <p:nvPr>
            <p:ph idx="1"/>
          </p:nvPr>
        </p:nvSpPr>
        <p:spPr>
          <a:xfrm>
            <a:off x="714400" y="894420"/>
            <a:ext cx="7715200" cy="4766828"/>
          </a:xfrm>
        </p:spPr>
        <p:txBody>
          <a:bodyPr>
            <a:normAutofit/>
          </a:bodyPr>
          <a:lstStyle/>
          <a:p>
            <a:pPr marL="0" indent="0">
              <a:buNone/>
            </a:pPr>
            <a:r>
              <a:rPr lang="en-GB" sz="2400" dirty="0">
                <a:latin typeface="Arial" panose="020B0604020202020204" pitchFamily="34" charset="0"/>
                <a:cs typeface="Arial" panose="020B0604020202020204" pitchFamily="34" charset="0"/>
              </a:rPr>
              <a:t>A PEST (or PESTLE) analysis can be used to investigate the global business environment within which an organisation operates</a:t>
            </a:r>
          </a:p>
          <a:p>
            <a:pPr marL="0" indent="0">
              <a:buNone/>
            </a:pPr>
            <a:endParaRPr lang="en-GB" sz="2400" dirty="0">
              <a:latin typeface="Arial" panose="020B0604020202020204" pitchFamily="34" charset="0"/>
              <a:cs typeface="Arial" panose="020B0604020202020204" pitchFamily="34" charset="0"/>
            </a:endParaRPr>
          </a:p>
          <a:p>
            <a:pPr marL="457200" lvl="1" indent="0">
              <a:buNone/>
            </a:pPr>
            <a:r>
              <a:rPr lang="en-GB" sz="2400" b="1"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a:t>
            </a:r>
            <a:r>
              <a:rPr lang="en-GB" sz="2400" dirty="0">
                <a:solidFill>
                  <a:srgbClr val="FF0000"/>
                </a:solidFill>
                <a:latin typeface="Arial" panose="020B0604020202020204" pitchFamily="34" charset="0"/>
                <a:cs typeface="Arial" panose="020B0604020202020204" pitchFamily="34" charset="0"/>
              </a:rPr>
              <a:t>olitical</a:t>
            </a:r>
          </a:p>
          <a:p>
            <a:pPr marL="457200" lvl="1" indent="0">
              <a:buNone/>
            </a:pPr>
            <a:r>
              <a:rPr lang="en-GB" sz="24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a:t>
            </a:r>
            <a:r>
              <a:rPr lang="en-GB" sz="2400" dirty="0">
                <a:solidFill>
                  <a:srgbClr val="002060"/>
                </a:solidFill>
                <a:latin typeface="Arial" panose="020B0604020202020204" pitchFamily="34" charset="0"/>
                <a:cs typeface="Arial" panose="020B0604020202020204" pitchFamily="34" charset="0"/>
              </a:rPr>
              <a:t>conomic</a:t>
            </a:r>
          </a:p>
          <a:p>
            <a:pPr marL="457200" lvl="1" indent="0">
              <a:buNone/>
            </a:pPr>
            <a:r>
              <a:rPr lang="en-GB" sz="24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r>
              <a:rPr lang="en-GB" sz="2400" dirty="0">
                <a:solidFill>
                  <a:srgbClr val="0070C0"/>
                </a:solidFill>
                <a:latin typeface="Arial" panose="020B0604020202020204" pitchFamily="34" charset="0"/>
                <a:cs typeface="Arial" panose="020B0604020202020204" pitchFamily="34" charset="0"/>
              </a:rPr>
              <a:t>ocio-cultural</a:t>
            </a:r>
          </a:p>
          <a:p>
            <a:pPr marL="457200" lvl="1" indent="0">
              <a:buNone/>
            </a:pPr>
            <a:r>
              <a:rPr lang="en-GB" sz="2400" b="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a:t>
            </a:r>
            <a:r>
              <a:rPr lang="en-GB" sz="2400" dirty="0">
                <a:solidFill>
                  <a:srgbClr val="00B050"/>
                </a:solidFill>
                <a:latin typeface="Arial" panose="020B0604020202020204" pitchFamily="34" charset="0"/>
                <a:cs typeface="Arial" panose="020B0604020202020204" pitchFamily="34" charset="0"/>
              </a:rPr>
              <a:t>echnological</a:t>
            </a:r>
          </a:p>
          <a:p>
            <a:pPr marL="457200" lvl="1" indent="0">
              <a:buNone/>
            </a:pPr>
            <a:r>
              <a:rPr lang="en-GB" sz="2400" b="1" dirty="0">
                <a:solidFill>
                  <a:srgbClr val="C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a:t>
            </a:r>
            <a:r>
              <a:rPr lang="en-GB" sz="2400" dirty="0">
                <a:solidFill>
                  <a:srgbClr val="C00000"/>
                </a:solidFill>
                <a:latin typeface="Arial" panose="020B0604020202020204" pitchFamily="34" charset="0"/>
                <a:cs typeface="Arial" panose="020B0604020202020204" pitchFamily="34" charset="0"/>
              </a:rPr>
              <a:t>egal</a:t>
            </a:r>
          </a:p>
          <a:p>
            <a:pPr marL="457200" lvl="1" indent="0">
              <a:buNone/>
            </a:pPr>
            <a:r>
              <a:rPr lang="en-GB" sz="2400"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a:t>
            </a:r>
            <a:r>
              <a:rPr lang="en-GB" sz="2400" dirty="0">
                <a:solidFill>
                  <a:srgbClr val="7030A0"/>
                </a:solidFill>
                <a:latin typeface="Arial" panose="020B0604020202020204" pitchFamily="34" charset="0"/>
                <a:cs typeface="Arial" panose="020B0604020202020204" pitchFamily="34" charset="0"/>
              </a:rPr>
              <a:t>nvironmental</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6647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55600"/>
            <a:ext cx="9075738" cy="922114"/>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 Knowledge Management Framework</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512" y="1124744"/>
            <a:ext cx="8712968" cy="56259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83568" y="6381328"/>
            <a:ext cx="7848872" cy="369332"/>
          </a:xfrm>
          <a:prstGeom prst="rect">
            <a:avLst/>
          </a:prstGeom>
          <a:noFill/>
        </p:spPr>
        <p:txBody>
          <a:bodyPr wrap="square" rtlCol="0">
            <a:spAutoFit/>
          </a:bodyPr>
          <a:lstStyle/>
          <a:p>
            <a:pPr algn="r"/>
            <a:r>
              <a:rPr lang="en-GB" dirty="0">
                <a:solidFill>
                  <a:prstClr val="black"/>
                </a:solidFill>
              </a:rPr>
              <a:t>www.inf.ed.ac.uk/publications/online/0049.pdf</a:t>
            </a: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21771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94122"/>
          </a:xfrm>
        </p:spPr>
        <p:txBody>
          <a:bodyPr>
            <a:normAutofit fontScale="90000"/>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Flow:</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Capture, Store, Share/Apply, Integrate </a:t>
            </a:r>
          </a:p>
        </p:txBody>
      </p:sp>
      <p:pic>
        <p:nvPicPr>
          <p:cNvPr id="4" name="Content Placeholder 3" descr="Information Flow in W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196752"/>
            <a:ext cx="9075738" cy="5544616"/>
          </a:xfrm>
          <a:prstGeom prst="rect">
            <a:avLst/>
          </a:prstGeom>
          <a:noFill/>
          <a:ln>
            <a:noFill/>
          </a:ln>
        </p:spPr>
      </p:pic>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5443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25450"/>
            <a:ext cx="8784976" cy="1143000"/>
          </a:xfrm>
        </p:spPr>
        <p:txBody>
          <a:bodyPr>
            <a:noAutofit/>
          </a:bodyPr>
          <a:lstStyle/>
          <a:p>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Flow:</a:t>
            </a:r>
            <a:b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Capture, Store, Share/Apply, Integrate </a:t>
            </a:r>
            <a:endParaRPr lang="en-GB"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9292" y="2060848"/>
            <a:ext cx="7580014" cy="4525963"/>
          </a:xfrm>
        </p:spPr>
        <p:txBody>
          <a:bodyPr/>
          <a:lstStyle/>
          <a:p>
            <a:pPr marL="0" indent="0">
              <a:buNone/>
            </a:pPr>
            <a:r>
              <a:rPr lang="en-GB" sz="2400" dirty="0">
                <a:solidFill>
                  <a:srgbClr val="7030A0"/>
                </a:solidFill>
                <a:latin typeface="Arial" panose="020B0604020202020204" pitchFamily="34" charset="0"/>
                <a:cs typeface="Arial" panose="020B0604020202020204" pitchFamily="34" charset="0"/>
              </a:rPr>
              <a:t>Information can flow in, through and out of an organisation, with the storage and sharing of that information benefiting the organisation and its work and the exiting of the information enabling sharing with some or all of its stakeholders.</a:t>
            </a:r>
          </a:p>
          <a:p>
            <a:pPr marL="0" indent="0">
              <a:buNone/>
            </a:pPr>
            <a:endParaRPr lang="en-GB" sz="2400" dirty="0">
              <a:latin typeface="Arial" panose="020B0604020202020204" pitchFamily="34" charset="0"/>
              <a:cs typeface="Arial" panose="020B0604020202020204" pitchFamily="34" charset="0"/>
            </a:endParaRP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09926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79512" y="425450"/>
            <a:ext cx="8784976" cy="1143000"/>
          </a:xfrm>
        </p:spPr>
        <p:txBody>
          <a:bodyPr>
            <a:noAutofit/>
          </a:bodyPr>
          <a:lstStyle/>
          <a:p>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Flow:</a:t>
            </a:r>
            <a:b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Capture, Store, Share/Apply, Integrate </a:t>
            </a:r>
            <a:endParaRPr lang="en-GB"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55576" y="1772817"/>
            <a:ext cx="7941568" cy="3816424"/>
          </a:xfrm>
        </p:spPr>
        <p:txBody>
          <a:bodyPr>
            <a:noAutofit/>
          </a:bodyPr>
          <a:lstStyle/>
          <a:p>
            <a:pPr marL="0" indent="0">
              <a:buNone/>
            </a:pPr>
            <a:r>
              <a:rPr lang="en-GB" sz="2400" dirty="0">
                <a:solidFill>
                  <a:srgbClr val="7030A0"/>
                </a:solidFill>
                <a:latin typeface="Arial" panose="020B0604020202020204" pitchFamily="34" charset="0"/>
                <a:cs typeface="Arial" panose="020B0604020202020204" pitchFamily="34" charset="0"/>
              </a:rPr>
              <a:t>Information flow can have a substantial impact on how information is captured and shared.  </a:t>
            </a:r>
          </a:p>
          <a:p>
            <a:pPr marL="0" indent="0">
              <a:buNone/>
            </a:pPr>
            <a:r>
              <a:rPr lang="en-GB" sz="2400" dirty="0">
                <a:solidFill>
                  <a:srgbClr val="0070C0"/>
                </a:solidFill>
                <a:latin typeface="Arial" panose="020B0604020202020204" pitchFamily="34" charset="0"/>
                <a:cs typeface="Arial" panose="020B0604020202020204" pitchFamily="34" charset="0"/>
              </a:rPr>
              <a:t>Information tends to flow differently through an organisation depending on the medium through which it enters:</a:t>
            </a:r>
          </a:p>
          <a:p>
            <a:pPr marL="0" indent="0">
              <a:buNone/>
            </a:pPr>
            <a:r>
              <a:rPr lang="en-GB" sz="2400" dirty="0">
                <a:solidFill>
                  <a:srgbClr val="00B050"/>
                </a:solidFill>
                <a:latin typeface="Arial" panose="020B0604020202020204" pitchFamily="34" charset="0"/>
                <a:cs typeface="Arial" panose="020B0604020202020204" pitchFamily="34" charset="0"/>
              </a:rPr>
              <a:t>If it received in paper form, it tends to remain in that form and the flow is therefore limited by this</a:t>
            </a:r>
          </a:p>
          <a:p>
            <a:pPr marL="0" indent="0">
              <a:buNone/>
            </a:pPr>
            <a:r>
              <a:rPr lang="en-GB" sz="2400" dirty="0">
                <a:solidFill>
                  <a:srgbClr val="002060"/>
                </a:solidFill>
                <a:latin typeface="Arial" panose="020B0604020202020204" pitchFamily="34" charset="0"/>
                <a:cs typeface="Arial" panose="020B0604020202020204" pitchFamily="34" charset="0"/>
              </a:rPr>
              <a:t>If it enters in an electronic form however, the flow can vary depending on the culture of the organisation. </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7127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68262" y="111125"/>
            <a:ext cx="8784976" cy="1143000"/>
          </a:xfrm>
        </p:spPr>
        <p:txBody>
          <a:bodyPr>
            <a:noAutofit/>
          </a:bodyPr>
          <a:lstStyle/>
          <a:p>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Flow:</a:t>
            </a:r>
            <a:b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Capture, Store, Share/Apply, Integrate </a:t>
            </a:r>
            <a:endParaRPr lang="en-GB"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70384" y="1412776"/>
            <a:ext cx="8003232" cy="4525963"/>
          </a:xfrm>
        </p:spPr>
        <p:txBody>
          <a:bodyPr>
            <a:normAutofit/>
          </a:bodyPr>
          <a:lstStyle/>
          <a:p>
            <a:pPr marL="0" indent="0">
              <a:buNone/>
            </a:pPr>
            <a:r>
              <a:rPr lang="en-GB" sz="2400" dirty="0">
                <a:solidFill>
                  <a:srgbClr val="00B050"/>
                </a:solidFill>
              </a:rPr>
              <a:t>Some organisations have a preference for paper and so documents may be printed, this however limits the options for capturing and sharing that information. </a:t>
            </a:r>
          </a:p>
          <a:p>
            <a:pPr marL="0" indent="0">
              <a:buNone/>
            </a:pPr>
            <a:endParaRPr lang="en-GB" sz="2400" dirty="0"/>
          </a:p>
          <a:p>
            <a:pPr marL="0" indent="0">
              <a:buNone/>
            </a:pPr>
            <a:r>
              <a:rPr lang="en-GB" sz="2400" dirty="0">
                <a:solidFill>
                  <a:srgbClr val="0070C0"/>
                </a:solidFill>
              </a:rPr>
              <a:t>Information held in a paper medium can only be stored in a physical file and must therefore be physically transferred to be accessed at a different site and can only be accessed by one person at any time.  Additionally, it can be difficult to know that it is held and what it contains.</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717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79512" y="114888"/>
            <a:ext cx="8784976" cy="1143000"/>
          </a:xfrm>
        </p:spPr>
        <p:txBody>
          <a:bodyPr>
            <a:noAutofit/>
          </a:bodyPr>
          <a:lstStyle/>
          <a:p>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Flow:</a:t>
            </a:r>
            <a:b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Capture, Store, Share/Apply, Integrate </a:t>
            </a:r>
            <a:endParaRPr lang="en-GB"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70877" y="1867557"/>
            <a:ext cx="7859216" cy="4248472"/>
          </a:xfrm>
        </p:spPr>
        <p:txBody>
          <a:bodyPr/>
          <a:lstStyle/>
          <a:p>
            <a:pPr marL="0" indent="0">
              <a:buNone/>
            </a:pPr>
            <a:r>
              <a:rPr lang="en-GB" sz="2400" dirty="0">
                <a:latin typeface="Arial" panose="020B0604020202020204" pitchFamily="34" charset="0"/>
                <a:cs typeface="Arial" panose="020B0604020202020204" pitchFamily="34" charset="0"/>
              </a:rPr>
              <a:t>Information received through electronic means, however, which remains in that medium, can be stored in an electronic system and can therefore be located based on title, contents, or any categorisation added, and can also be accessed by, and shared with, multiple people at multiple sites at the same time.</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865902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Six Dimensions of Good</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Quality</a:t>
            </a:r>
          </a:p>
        </p:txBody>
      </p:sp>
      <p:pic>
        <p:nvPicPr>
          <p:cNvPr id="4" name="Content Placeholder 3" descr="information-principles-overview"/>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71399"/>
            <a:ext cx="9075738" cy="7029400"/>
          </a:xfrm>
          <a:prstGeom prst="rect">
            <a:avLst/>
          </a:prstGeom>
          <a:noFill/>
          <a:ln>
            <a:noFill/>
          </a:ln>
        </p:spPr>
      </p:pic>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9270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2"/>
          <p:cNvSpPr>
            <a:spLocks noGrp="1" noChangeArrowheads="1"/>
          </p:cNvSpPr>
          <p:nvPr>
            <p:ph type="title"/>
          </p:nvPr>
        </p:nvSpPr>
        <p:spPr/>
        <p:txBody>
          <a:bodyPr>
            <a:normAutofit/>
          </a:bodyPr>
          <a:lstStyle/>
          <a:p>
            <a: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Knowledge Assets</a:t>
            </a:r>
          </a:p>
        </p:txBody>
      </p:sp>
      <p:sp>
        <p:nvSpPr>
          <p:cNvPr id="215043" name="Rectangle 3"/>
          <p:cNvSpPr>
            <a:spLocks noGrp="1" noChangeArrowheads="1"/>
          </p:cNvSpPr>
          <p:nvPr>
            <p:ph idx="1"/>
          </p:nvPr>
        </p:nvSpPr>
        <p:spPr>
          <a:xfrm>
            <a:off x="1115616" y="1990378"/>
            <a:ext cx="7056784" cy="3598862"/>
          </a:xfrm>
        </p:spPr>
        <p:txBody>
          <a:bodyPr>
            <a:normAutofit/>
          </a:bodyPr>
          <a:lstStyle/>
          <a:p>
            <a:r>
              <a:rPr lang="en-US" altLang="en-US" sz="2800" dirty="0">
                <a:solidFill>
                  <a:srgbClr val="FF0000"/>
                </a:solidFill>
                <a:latin typeface="Arial" panose="020B0604020202020204" pitchFamily="34" charset="0"/>
                <a:cs typeface="Arial" panose="020B0604020202020204" pitchFamily="34" charset="0"/>
              </a:rPr>
              <a:t>Definitions and types of knowledge assets</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7030A0"/>
                </a:solidFill>
                <a:latin typeface="Arial" panose="020B0604020202020204" pitchFamily="34" charset="0"/>
                <a:cs typeface="Arial" panose="020B0604020202020204" pitchFamily="34" charset="0"/>
              </a:rPr>
              <a:t>Intellectual capital</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0070C0"/>
                </a:solidFill>
                <a:latin typeface="Arial" panose="020B0604020202020204" pitchFamily="34" charset="0"/>
                <a:cs typeface="Arial" panose="020B0604020202020204" pitchFamily="34" charset="0"/>
              </a:rPr>
              <a:t>Identifying knowledge assets</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00B050"/>
                </a:solidFill>
                <a:latin typeface="Arial" panose="020B0604020202020204" pitchFamily="34" charset="0"/>
                <a:cs typeface="Arial" panose="020B0604020202020204" pitchFamily="34" charset="0"/>
              </a:rPr>
              <a:t>Evaluating knowledge assets</a:t>
            </a:r>
          </a:p>
        </p:txBody>
      </p:sp>
      <p:pic>
        <p:nvPicPr>
          <p:cNvPr id="6"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724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4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4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8" name="Rectangle 4"/>
          <p:cNvSpPr>
            <a:spLocks noGrp="1" noChangeArrowheads="1"/>
          </p:cNvSpPr>
          <p:nvPr>
            <p:ph type="title"/>
          </p:nvPr>
        </p:nvSpPr>
        <p:spPr/>
        <p:txBody>
          <a:bodyPr>
            <a:noAutofit/>
          </a:bodyPr>
          <a:lstStyle/>
          <a:p>
            <a: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Definitions and types of              knowledge assets (1)</a:t>
            </a:r>
          </a:p>
        </p:txBody>
      </p:sp>
      <p:sp>
        <p:nvSpPr>
          <p:cNvPr id="216067" name="Rectangle 3"/>
          <p:cNvSpPr>
            <a:spLocks noGrp="1" noChangeArrowheads="1"/>
          </p:cNvSpPr>
          <p:nvPr>
            <p:ph idx="1"/>
          </p:nvPr>
        </p:nvSpPr>
        <p:spPr>
          <a:xfrm>
            <a:off x="457200" y="1447800"/>
            <a:ext cx="7486650" cy="3962400"/>
          </a:xfrm>
        </p:spPr>
        <p:txBody>
          <a:bodyPr>
            <a:noAutofit/>
          </a:bodyPr>
          <a:lstStyle/>
          <a:p>
            <a:pPr marL="0" indent="0">
              <a:lnSpc>
                <a:spcPct val="80000"/>
              </a:lnSpc>
              <a:buNone/>
            </a:pPr>
            <a:r>
              <a:rPr lang="en-US" altLang="en-US" sz="2800" b="1" dirty="0">
                <a:latin typeface="Arial" panose="020B0604020202020204" pitchFamily="34" charset="0"/>
                <a:cs typeface="Arial" panose="020B0604020202020204" pitchFamily="34" charset="0"/>
              </a:rPr>
              <a:t>Definitions</a:t>
            </a:r>
            <a:r>
              <a:rPr lang="lv-LV" altLang="en-US" sz="2800" b="1" dirty="0">
                <a:latin typeface="Arial" panose="020B0604020202020204" pitchFamily="34" charset="0"/>
                <a:cs typeface="Arial" panose="020B0604020202020204" pitchFamily="34" charset="0"/>
              </a:rPr>
              <a:t> of Knowledge Assets</a:t>
            </a:r>
            <a:endParaRPr lang="en-GB" altLang="en-US" sz="2800" b="1" dirty="0">
              <a:latin typeface="Arial" panose="020B0604020202020204" pitchFamily="34" charset="0"/>
              <a:cs typeface="Arial" panose="020B0604020202020204" pitchFamily="34" charset="0"/>
            </a:endParaRPr>
          </a:p>
          <a:p>
            <a:pPr marL="0" indent="0">
              <a:lnSpc>
                <a:spcPct val="80000"/>
              </a:lnSpc>
              <a:buNone/>
            </a:pPr>
            <a:endParaRPr lang="en-US" altLang="en-US" sz="1200" b="1" dirty="0">
              <a:latin typeface="Arial" panose="020B0604020202020204" pitchFamily="34" charset="0"/>
              <a:cs typeface="Arial" panose="020B0604020202020204" pitchFamily="34" charset="0"/>
            </a:endParaRPr>
          </a:p>
          <a:p>
            <a:pPr>
              <a:lnSpc>
                <a:spcPct val="80000"/>
              </a:lnSpc>
            </a:pPr>
            <a:r>
              <a:rPr lang="en-US" altLang="en-US" sz="2800" dirty="0">
                <a:solidFill>
                  <a:srgbClr val="00B050"/>
                </a:solidFill>
                <a:latin typeface="Arial" panose="020B0604020202020204" pitchFamily="34" charset="0"/>
                <a:cs typeface="Arial" panose="020B0604020202020204" pitchFamily="34" charset="0"/>
              </a:rPr>
              <a:t>Knowledge Assets are the knowledge regarding markets, products, technologies and organizations, that a business owns or needs to own and which enable its business processes to generate profits, add value, etc.</a:t>
            </a:r>
          </a:p>
          <a:p>
            <a:pPr>
              <a:lnSpc>
                <a:spcPct val="80000"/>
              </a:lnSpc>
            </a:pPr>
            <a:r>
              <a:rPr lang="en-US" altLang="en-US" sz="2800" dirty="0">
                <a:solidFill>
                  <a:srgbClr val="0070C0"/>
                </a:solidFill>
                <a:latin typeface="Arial" panose="020B0604020202020204" pitchFamily="34" charset="0"/>
                <a:cs typeface="Arial" panose="020B0604020202020204" pitchFamily="34" charset="0"/>
              </a:rPr>
              <a:t>A Knowledge Asset is a guidance and support information, “owned” by the organization, that enhance stakeholders’ ability to accomplish work processes</a:t>
            </a: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3562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60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6067">
                                            <p:txEl>
                                              <p:pRg st="2" end="2"/>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606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16067">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67"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8" name="Rectangle 4"/>
          <p:cNvSpPr>
            <a:spLocks noGrp="1" noChangeArrowheads="1"/>
          </p:cNvSpPr>
          <p:nvPr>
            <p:ph type="title"/>
          </p:nvPr>
        </p:nvSpPr>
        <p:spPr/>
        <p:txBody>
          <a:bodyPr>
            <a:noAutofit/>
          </a:bodyPr>
          <a:lstStyle/>
          <a:p>
            <a: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Definitions and types of              knowledge assets (1)</a:t>
            </a:r>
          </a:p>
        </p:txBody>
      </p:sp>
      <p:sp>
        <p:nvSpPr>
          <p:cNvPr id="216067" name="Rectangle 3"/>
          <p:cNvSpPr>
            <a:spLocks noGrp="1" noChangeArrowheads="1"/>
          </p:cNvSpPr>
          <p:nvPr>
            <p:ph idx="1"/>
          </p:nvPr>
        </p:nvSpPr>
        <p:spPr>
          <a:xfrm>
            <a:off x="932656" y="1772816"/>
            <a:ext cx="7486650" cy="3962400"/>
          </a:xfrm>
        </p:spPr>
        <p:txBody>
          <a:bodyPr>
            <a:noAutofit/>
          </a:bodyPr>
          <a:lstStyle/>
          <a:p>
            <a:pPr marL="0" indent="0">
              <a:lnSpc>
                <a:spcPct val="80000"/>
              </a:lnSpc>
              <a:buNone/>
            </a:pPr>
            <a:r>
              <a:rPr lang="en-US" altLang="en-US" sz="2800" b="1" dirty="0">
                <a:latin typeface="Arial" panose="020B0604020202020204" pitchFamily="34" charset="0"/>
                <a:cs typeface="Arial" panose="020B0604020202020204" pitchFamily="34" charset="0"/>
              </a:rPr>
              <a:t>Definitions</a:t>
            </a:r>
            <a:r>
              <a:rPr lang="lv-LV" altLang="en-US" sz="2800" b="1" dirty="0">
                <a:latin typeface="Arial" panose="020B0604020202020204" pitchFamily="34" charset="0"/>
                <a:cs typeface="Arial" panose="020B0604020202020204" pitchFamily="34" charset="0"/>
              </a:rPr>
              <a:t> of Knowledge Assets</a:t>
            </a:r>
            <a:endParaRPr lang="en-GB" altLang="en-US" sz="2800" b="1" dirty="0">
              <a:latin typeface="Arial" panose="020B0604020202020204" pitchFamily="34" charset="0"/>
              <a:cs typeface="Arial" panose="020B0604020202020204" pitchFamily="34" charset="0"/>
            </a:endParaRPr>
          </a:p>
          <a:p>
            <a:pPr marL="0" indent="0">
              <a:lnSpc>
                <a:spcPct val="80000"/>
              </a:lnSpc>
              <a:buNone/>
            </a:pPr>
            <a:endParaRPr lang="en-US" altLang="en-US" sz="2800" dirty="0">
              <a:latin typeface="Arial" panose="020B0604020202020204" pitchFamily="34" charset="0"/>
              <a:cs typeface="Arial" panose="020B0604020202020204" pitchFamily="34" charset="0"/>
            </a:endParaRPr>
          </a:p>
          <a:p>
            <a:pPr marL="0" indent="0">
              <a:lnSpc>
                <a:spcPct val="80000"/>
              </a:lnSpc>
              <a:buNone/>
            </a:pPr>
            <a:r>
              <a:rPr lang="en-US" altLang="en-US" sz="2800" i="1" dirty="0">
                <a:solidFill>
                  <a:srgbClr val="7030A0"/>
                </a:solidFill>
                <a:latin typeface="Arial" panose="020B0604020202020204" pitchFamily="34" charset="0"/>
                <a:cs typeface="Arial" panose="020B0604020202020204" pitchFamily="34" charset="0"/>
              </a:rPr>
              <a:t>Knowledge assets include all the underlying skills, routines, practices, principles, formulas, methods, heuristics and intuitions, whether explicit or tacit; and all the data-bases, manuals, reference works, textbooks, diagrams, displays, computer files, and artifacts in which both facts and procedures are recorded and stored.</a:t>
            </a:r>
          </a:p>
          <a:p>
            <a:pPr marL="0" indent="0">
              <a:lnSpc>
                <a:spcPct val="80000"/>
              </a:lnSpc>
              <a:buNone/>
            </a:pPr>
            <a:endParaRPr lang="en-US" altLang="en-US" sz="2800" dirty="0">
              <a:latin typeface="Arial" panose="020B0604020202020204" pitchFamily="34" charset="0"/>
              <a:cs typeface="Arial" panose="020B0604020202020204" pitchFamily="34" charset="0"/>
            </a:endParaRP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2470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6067">
                                            <p:txEl>
                                              <p:pRg st="0" end="0"/>
                                            </p:txEl>
                                          </p:spTgt>
                                        </p:tgtEl>
                                        <p:attrNameLst>
                                          <p:attrName>style.visibility</p:attrName>
                                        </p:attrNameLst>
                                      </p:cBhvr>
                                      <p:to>
                                        <p:strVal val="visible"/>
                                      </p:to>
                                    </p:set>
                                    <p:animEffect transition="in" filter="fade">
                                      <p:cBhvr>
                                        <p:cTn id="7" dur="500"/>
                                        <p:tgtEl>
                                          <p:spTgt spid="2160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6067">
                                            <p:txEl>
                                              <p:pRg st="2" end="2"/>
                                            </p:txEl>
                                          </p:spTgt>
                                        </p:tgtEl>
                                        <p:attrNameLst>
                                          <p:attrName>style.visibility</p:attrName>
                                        </p:attrNameLst>
                                      </p:cBhvr>
                                      <p:to>
                                        <p:strVal val="visible"/>
                                      </p:to>
                                    </p:set>
                                    <p:animEffect transition="in" filter="fade">
                                      <p:cBhvr>
                                        <p:cTn id="12" dur="500"/>
                                        <p:tgtEl>
                                          <p:spTgt spid="2160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3" name="Rectangle 5"/>
          <p:cNvSpPr>
            <a:spLocks noGrp="1" noChangeArrowheads="1"/>
          </p:cNvSpPr>
          <p:nvPr>
            <p:ph type="title"/>
          </p:nvPr>
        </p:nvSpPr>
        <p:spPr>
          <a:noFill/>
          <a:ln/>
        </p:spPr>
        <p:txBody>
          <a:bodyPr>
            <a:normAutofit/>
          </a:bodyPr>
          <a:lstStyle/>
          <a:p>
            <a:r>
              <a:rPr lang="en-US"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Definitions and types of               knowledge assets (</a:t>
            </a:r>
            <a:r>
              <a:rPr lang="lv-LV"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2</a:t>
            </a:r>
            <a:r>
              <a:rPr lang="en-US"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sp>
        <p:nvSpPr>
          <p:cNvPr id="217091" name="Rectangle 3"/>
          <p:cNvSpPr>
            <a:spLocks noGrp="1" noChangeArrowheads="1"/>
          </p:cNvSpPr>
          <p:nvPr>
            <p:ph idx="1"/>
          </p:nvPr>
        </p:nvSpPr>
        <p:spPr>
          <a:xfrm>
            <a:off x="189706" y="1581151"/>
            <a:ext cx="8229600" cy="3962400"/>
          </a:xfrm>
        </p:spPr>
        <p:txBody>
          <a:bodyPr>
            <a:noAutofit/>
          </a:bodyPr>
          <a:lstStyle/>
          <a:p>
            <a:pPr marL="457200" lvl="1" indent="0">
              <a:lnSpc>
                <a:spcPct val="90000"/>
              </a:lnSpc>
              <a:buNone/>
            </a:pPr>
            <a:r>
              <a:rPr lang="en-US" altLang="en-US" sz="2400" b="1" dirty="0">
                <a:latin typeface="Arial" panose="020B0604020202020204" pitchFamily="34" charset="0"/>
                <a:cs typeface="Arial" panose="020B0604020202020204" pitchFamily="34" charset="0"/>
              </a:rPr>
              <a:t>Types</a:t>
            </a:r>
            <a:r>
              <a:rPr lang="lv-LV" altLang="en-US" sz="2400" b="1" dirty="0">
                <a:latin typeface="Arial" panose="020B0604020202020204" pitchFamily="34" charset="0"/>
                <a:cs typeface="Arial" panose="020B0604020202020204" pitchFamily="34" charset="0"/>
              </a:rPr>
              <a:t> of knowledge assets</a:t>
            </a:r>
            <a:endParaRPr lang="en-US" altLang="en-US" sz="2400" b="1" dirty="0">
              <a:latin typeface="Arial" panose="020B0604020202020204" pitchFamily="34" charset="0"/>
              <a:cs typeface="Arial" panose="020B0604020202020204" pitchFamily="34" charset="0"/>
            </a:endParaRPr>
          </a:p>
          <a:p>
            <a:pPr lvl="1">
              <a:lnSpc>
                <a:spcPct val="90000"/>
              </a:lnSpc>
              <a:buFont typeface="Arial" panose="020B0604020202020204" pitchFamily="34" charset="0"/>
              <a:buChar char="•"/>
            </a:pPr>
            <a:endParaRPr lang="en-US" altLang="en-US" sz="2400" b="1" i="1" u="sng" dirty="0">
              <a:latin typeface="Arial" panose="020B0604020202020204" pitchFamily="34" charset="0"/>
              <a:cs typeface="Arial" panose="020B0604020202020204" pitchFamily="34" charset="0"/>
            </a:endParaRPr>
          </a:p>
          <a:p>
            <a:pPr lvl="1">
              <a:lnSpc>
                <a:spcPct val="90000"/>
              </a:lnSpc>
              <a:buFont typeface="Arial" panose="020B0604020202020204" pitchFamily="34" charset="0"/>
              <a:buChar char="•"/>
            </a:pPr>
            <a:r>
              <a:rPr lang="en-US" altLang="en-US" sz="2400" b="1" dirty="0">
                <a:solidFill>
                  <a:srgbClr val="7030A0"/>
                </a:solidFill>
                <a:latin typeface="Arial" panose="020B0604020202020204" pitchFamily="34" charset="0"/>
                <a:cs typeface="Arial" panose="020B0604020202020204" pitchFamily="34" charset="0"/>
              </a:rPr>
              <a:t>Human</a:t>
            </a:r>
            <a:r>
              <a:rPr lang="en-US" altLang="en-US" sz="2400" dirty="0">
                <a:solidFill>
                  <a:srgbClr val="7030A0"/>
                </a:solidFill>
                <a:latin typeface="Arial" panose="020B0604020202020204" pitchFamily="34" charset="0"/>
                <a:cs typeface="Arial" panose="020B0604020202020204" pitchFamily="34" charset="0"/>
              </a:rPr>
              <a:t> knowledge assets </a:t>
            </a:r>
            <a:r>
              <a:rPr lang="lv-LV" altLang="en-US" sz="2400" dirty="0">
                <a:solidFill>
                  <a:srgbClr val="7030A0"/>
                </a:solidFill>
                <a:latin typeface="Arial" panose="020B0604020202020204" pitchFamily="34" charset="0"/>
                <a:cs typeface="Arial" panose="020B0604020202020204" pitchFamily="34" charset="0"/>
              </a:rPr>
              <a:t> - </a:t>
            </a:r>
            <a:r>
              <a:rPr lang="en-US" altLang="en-US" sz="2400" dirty="0">
                <a:solidFill>
                  <a:srgbClr val="7030A0"/>
                </a:solidFill>
                <a:latin typeface="Arial" panose="020B0604020202020204" pitchFamily="34" charset="0"/>
                <a:cs typeface="Arial" panose="020B0604020202020204" pitchFamily="34" charset="0"/>
              </a:rPr>
              <a:t>capabilities of the individuals </a:t>
            </a:r>
          </a:p>
          <a:p>
            <a:pPr lvl="1">
              <a:lnSpc>
                <a:spcPct val="90000"/>
              </a:lnSpc>
              <a:buFont typeface="Arial" panose="020B0604020202020204" pitchFamily="34" charset="0"/>
              <a:buChar char="•"/>
            </a:pPr>
            <a:endParaRPr lang="en-US" altLang="en-US" sz="2400" dirty="0">
              <a:latin typeface="Arial" panose="020B0604020202020204" pitchFamily="34" charset="0"/>
              <a:cs typeface="Arial" panose="020B0604020202020204" pitchFamily="34" charset="0"/>
            </a:endParaRPr>
          </a:p>
          <a:p>
            <a:pPr lvl="1">
              <a:lnSpc>
                <a:spcPct val="90000"/>
              </a:lnSpc>
              <a:buFont typeface="Arial" panose="020B0604020202020204" pitchFamily="34" charset="0"/>
              <a:buChar char="•"/>
            </a:pPr>
            <a:r>
              <a:rPr lang="en-US" altLang="en-US" sz="2400" b="1" dirty="0">
                <a:solidFill>
                  <a:srgbClr val="0070C0"/>
                </a:solidFill>
                <a:latin typeface="Arial" panose="020B0604020202020204" pitchFamily="34" charset="0"/>
                <a:cs typeface="Arial" panose="020B0604020202020204" pitchFamily="34" charset="0"/>
              </a:rPr>
              <a:t>Structural </a:t>
            </a:r>
            <a:r>
              <a:rPr lang="en-US" altLang="en-US" sz="2400" dirty="0">
                <a:solidFill>
                  <a:srgbClr val="0070C0"/>
                </a:solidFill>
                <a:latin typeface="Arial" panose="020B0604020202020204" pitchFamily="34" charset="0"/>
                <a:cs typeface="Arial" panose="020B0604020202020204" pitchFamily="34" charset="0"/>
              </a:rPr>
              <a:t>knowledge assets </a:t>
            </a:r>
            <a:r>
              <a:rPr lang="lv-LV" altLang="en-US" sz="2400" dirty="0">
                <a:solidFill>
                  <a:srgbClr val="0070C0"/>
                </a:solidFill>
                <a:latin typeface="Arial" panose="020B0604020202020204" pitchFamily="34" charset="0"/>
                <a:cs typeface="Arial" panose="020B0604020202020204" pitchFamily="34" charset="0"/>
              </a:rPr>
              <a:t>- </a:t>
            </a:r>
            <a:r>
              <a:rPr lang="en-US" altLang="en-US" sz="2400" dirty="0">
                <a:solidFill>
                  <a:srgbClr val="0070C0"/>
                </a:solidFill>
                <a:latin typeface="Arial" panose="020B0604020202020204" pitchFamily="34" charset="0"/>
                <a:cs typeface="Arial" panose="020B0604020202020204" pitchFamily="34" charset="0"/>
              </a:rPr>
              <a:t>organizational capabilities to meet market requirements </a:t>
            </a:r>
          </a:p>
          <a:p>
            <a:pPr lvl="1">
              <a:lnSpc>
                <a:spcPct val="90000"/>
              </a:lnSpc>
              <a:buFont typeface="Arial" panose="020B0604020202020204" pitchFamily="34" charset="0"/>
              <a:buChar char="•"/>
            </a:pPr>
            <a:endParaRPr lang="en-US" altLang="en-US" sz="2400" dirty="0">
              <a:latin typeface="Arial" panose="020B0604020202020204" pitchFamily="34" charset="0"/>
              <a:cs typeface="Arial" panose="020B0604020202020204" pitchFamily="34" charset="0"/>
            </a:endParaRPr>
          </a:p>
          <a:p>
            <a:pPr lvl="1">
              <a:lnSpc>
                <a:spcPct val="90000"/>
              </a:lnSpc>
              <a:buFont typeface="Arial" panose="020B0604020202020204" pitchFamily="34" charset="0"/>
              <a:buChar char="•"/>
            </a:pPr>
            <a:r>
              <a:rPr lang="en-US" altLang="en-US" sz="2400" b="1" dirty="0">
                <a:solidFill>
                  <a:srgbClr val="00B050"/>
                </a:solidFill>
                <a:latin typeface="Arial" panose="020B0604020202020204" pitchFamily="34" charset="0"/>
                <a:cs typeface="Arial" panose="020B0604020202020204" pitchFamily="34" charset="0"/>
              </a:rPr>
              <a:t>Market</a:t>
            </a:r>
            <a:r>
              <a:rPr lang="en-US" altLang="en-US" sz="2400" dirty="0">
                <a:solidFill>
                  <a:srgbClr val="00B050"/>
                </a:solidFill>
                <a:latin typeface="Arial" panose="020B0604020202020204" pitchFamily="34" charset="0"/>
                <a:cs typeface="Arial" panose="020B0604020202020204" pitchFamily="34" charset="0"/>
              </a:rPr>
              <a:t> knowledge assets </a:t>
            </a:r>
            <a:r>
              <a:rPr lang="lv-LV" altLang="en-US" sz="2400" dirty="0">
                <a:solidFill>
                  <a:srgbClr val="00B050"/>
                </a:solidFill>
                <a:latin typeface="Arial" panose="020B0604020202020204" pitchFamily="34" charset="0"/>
                <a:cs typeface="Arial" panose="020B0604020202020204" pitchFamily="34" charset="0"/>
              </a:rPr>
              <a:t>- </a:t>
            </a:r>
            <a:r>
              <a:rPr lang="en-US" altLang="en-US" sz="2400" dirty="0">
                <a:solidFill>
                  <a:srgbClr val="00B050"/>
                </a:solidFill>
                <a:latin typeface="Arial" panose="020B0604020202020204" pitchFamily="34" charset="0"/>
                <a:cs typeface="Arial" panose="020B0604020202020204" pitchFamily="34" charset="0"/>
              </a:rPr>
              <a:t>to knowledge about the market, the company's clients, partners, competitors, etc. </a:t>
            </a: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2365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7091">
                                            <p:txEl>
                                              <p:pRg st="2" end="2"/>
                                            </p:txEl>
                                          </p:spTgt>
                                        </p:tgtEl>
                                        <p:attrNameLst>
                                          <p:attrName>style.visibility</p:attrName>
                                        </p:attrNameLst>
                                      </p:cBhvr>
                                      <p:to>
                                        <p:strVal val="visible"/>
                                      </p:to>
                                    </p:set>
                                    <p:animEffect transition="in" filter="fade">
                                      <p:cBhvr>
                                        <p:cTn id="7" dur="500"/>
                                        <p:tgtEl>
                                          <p:spTgt spid="217091">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7091">
                                            <p:txEl>
                                              <p:pRg st="4" end="4"/>
                                            </p:txEl>
                                          </p:spTgt>
                                        </p:tgtEl>
                                        <p:attrNameLst>
                                          <p:attrName>style.visibility</p:attrName>
                                        </p:attrNameLst>
                                      </p:cBhvr>
                                      <p:to>
                                        <p:strVal val="visible"/>
                                      </p:to>
                                    </p:set>
                                    <p:animEffect transition="in" filter="fade">
                                      <p:cBhvr>
                                        <p:cTn id="12" dur="500"/>
                                        <p:tgtEl>
                                          <p:spTgt spid="217091">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7091">
                                            <p:txEl>
                                              <p:pRg st="6" end="6"/>
                                            </p:txEl>
                                          </p:spTgt>
                                        </p:tgtEl>
                                        <p:attrNameLst>
                                          <p:attrName>style.visibility</p:attrName>
                                        </p:attrNameLst>
                                      </p:cBhvr>
                                      <p:to>
                                        <p:strVal val="visible"/>
                                      </p:to>
                                    </p:set>
                                    <p:animEffect transition="in" filter="fade">
                                      <p:cBhvr>
                                        <p:cTn id="17" dur="500"/>
                                        <p:tgtEl>
                                          <p:spTgt spid="2170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Grp="1" noChangeArrowheads="1"/>
          </p:cNvSpPr>
          <p:nvPr>
            <p:ph type="title"/>
          </p:nvPr>
        </p:nvSpPr>
        <p:spPr>
          <a:xfrm>
            <a:off x="395536" y="111125"/>
            <a:ext cx="6827838" cy="1143000"/>
          </a:xfrm>
        </p:spPr>
        <p:txBody>
          <a:bodyPr/>
          <a:lstStyle/>
          <a:p>
            <a: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Intellectual capital</a:t>
            </a:r>
          </a:p>
        </p:txBody>
      </p:sp>
      <p:sp>
        <p:nvSpPr>
          <p:cNvPr id="218115" name="Rectangle 3"/>
          <p:cNvSpPr>
            <a:spLocks noGrp="1" noChangeArrowheads="1"/>
          </p:cNvSpPr>
          <p:nvPr>
            <p:ph idx="1"/>
          </p:nvPr>
        </p:nvSpPr>
        <p:spPr>
          <a:xfrm>
            <a:off x="539552" y="980728"/>
            <a:ext cx="7715200" cy="4525963"/>
          </a:xfrm>
        </p:spPr>
        <p:txBody>
          <a:bodyPr>
            <a:noAutofit/>
          </a:bodyPr>
          <a:lstStyle/>
          <a:p>
            <a:pPr marL="0" indent="0">
              <a:buNone/>
            </a:pPr>
            <a:r>
              <a:rPr lang="en-US" altLang="en-US" sz="2400" b="1" dirty="0">
                <a:latin typeface="Arial" panose="020B0604020202020204" pitchFamily="34" charset="0"/>
                <a:cs typeface="Arial" panose="020B0604020202020204" pitchFamily="34" charset="0"/>
              </a:rPr>
              <a:t>Definition</a:t>
            </a:r>
          </a:p>
          <a:p>
            <a:r>
              <a:rPr lang="en-US" altLang="en-US" sz="2400" dirty="0">
                <a:solidFill>
                  <a:srgbClr val="FF0000"/>
                </a:solidFill>
                <a:latin typeface="Arial" panose="020B0604020202020204" pitchFamily="34" charset="0"/>
                <a:cs typeface="Arial" panose="020B0604020202020204" pitchFamily="34" charset="0"/>
              </a:rPr>
              <a:t>Intellectual capital is knowledge that can be converted into value </a:t>
            </a:r>
          </a:p>
          <a:p>
            <a:pPr marL="0" indent="0">
              <a:buNone/>
            </a:pPr>
            <a:r>
              <a:rPr lang="en-US" altLang="en-US" sz="2400" b="1" dirty="0">
                <a:latin typeface="Arial" panose="020B0604020202020204" pitchFamily="34" charset="0"/>
                <a:cs typeface="Arial" panose="020B0604020202020204" pitchFamily="34" charset="0"/>
              </a:rPr>
              <a:t>Intellectual capital consists of </a:t>
            </a:r>
          </a:p>
          <a:p>
            <a:r>
              <a:rPr lang="en-US" altLang="en-US" sz="2400" dirty="0">
                <a:solidFill>
                  <a:srgbClr val="C00000"/>
                </a:solidFill>
                <a:latin typeface="Arial" panose="020B0604020202020204" pitchFamily="34" charset="0"/>
                <a:cs typeface="Arial" panose="020B0604020202020204" pitchFamily="34" charset="0"/>
              </a:rPr>
              <a:t>Human capital – the tacit knowledge embedded in the minds of the employees;</a:t>
            </a:r>
          </a:p>
          <a:p>
            <a:r>
              <a:rPr lang="en-US" altLang="en-US" sz="2400" dirty="0">
                <a:solidFill>
                  <a:srgbClr val="00B050"/>
                </a:solidFill>
                <a:latin typeface="Arial" panose="020B0604020202020204" pitchFamily="34" charset="0"/>
                <a:cs typeface="Arial" panose="020B0604020202020204" pitchFamily="34" charset="0"/>
              </a:rPr>
              <a:t>Structural capital – the organizational routines of the business;</a:t>
            </a:r>
          </a:p>
          <a:p>
            <a:r>
              <a:rPr lang="en-US" altLang="en-US" sz="2400" dirty="0">
                <a:solidFill>
                  <a:srgbClr val="0070C0"/>
                </a:solidFill>
                <a:latin typeface="Arial" panose="020B0604020202020204" pitchFamily="34" charset="0"/>
                <a:cs typeface="Arial" panose="020B0604020202020204" pitchFamily="34" charset="0"/>
              </a:rPr>
              <a:t>Relational capital – the knowledge embedded in the relationships established with the outside environment</a:t>
            </a:r>
            <a:r>
              <a:rPr lang="en-US" altLang="en-US" sz="2400" dirty="0">
                <a:latin typeface="Arial" panose="020B0604020202020204" pitchFamily="34" charset="0"/>
                <a:cs typeface="Arial" panose="020B0604020202020204" pitchFamily="34" charset="0"/>
              </a:rPr>
              <a:t>.</a:t>
            </a: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2155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8115">
                                            <p:txEl>
                                              <p:pRg st="0" end="0"/>
                                            </p:txEl>
                                          </p:spTgt>
                                        </p:tgtEl>
                                        <p:attrNameLst>
                                          <p:attrName>style.visibility</p:attrName>
                                        </p:attrNameLst>
                                      </p:cBhvr>
                                      <p:to>
                                        <p:strVal val="visible"/>
                                      </p:to>
                                    </p:set>
                                    <p:animEffect transition="in" filter="fade">
                                      <p:cBhvr>
                                        <p:cTn id="7" dur="500"/>
                                        <p:tgtEl>
                                          <p:spTgt spid="21811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18115">
                                            <p:txEl>
                                              <p:pRg st="1" end="1"/>
                                            </p:txEl>
                                          </p:spTgt>
                                        </p:tgtEl>
                                        <p:attrNameLst>
                                          <p:attrName>style.visibility</p:attrName>
                                        </p:attrNameLst>
                                      </p:cBhvr>
                                      <p:to>
                                        <p:strVal val="visible"/>
                                      </p:to>
                                    </p:set>
                                    <p:animEffect transition="in" filter="fade">
                                      <p:cBhvr>
                                        <p:cTn id="10" dur="500"/>
                                        <p:tgtEl>
                                          <p:spTgt spid="21811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18115">
                                            <p:txEl>
                                              <p:pRg st="2" end="2"/>
                                            </p:txEl>
                                          </p:spTgt>
                                        </p:tgtEl>
                                        <p:attrNameLst>
                                          <p:attrName>style.visibility</p:attrName>
                                        </p:attrNameLst>
                                      </p:cBhvr>
                                      <p:to>
                                        <p:strVal val="visible"/>
                                      </p:to>
                                    </p:set>
                                    <p:animEffect transition="in" filter="fade">
                                      <p:cBhvr>
                                        <p:cTn id="15" dur="500"/>
                                        <p:tgtEl>
                                          <p:spTgt spid="218115">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218115">
                                            <p:txEl>
                                              <p:pRg st="3" end="3"/>
                                            </p:txEl>
                                          </p:spTgt>
                                        </p:tgtEl>
                                        <p:attrNameLst>
                                          <p:attrName>style.visibility</p:attrName>
                                        </p:attrNameLst>
                                      </p:cBhvr>
                                      <p:to>
                                        <p:strVal val="visible"/>
                                      </p:to>
                                    </p:set>
                                    <p:animEffect transition="in" filter="fade">
                                      <p:cBhvr>
                                        <p:cTn id="18" dur="500"/>
                                        <p:tgtEl>
                                          <p:spTgt spid="218115">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18115">
                                            <p:txEl>
                                              <p:pRg st="4" end="4"/>
                                            </p:txEl>
                                          </p:spTgt>
                                        </p:tgtEl>
                                        <p:attrNameLst>
                                          <p:attrName>style.visibility</p:attrName>
                                        </p:attrNameLst>
                                      </p:cBhvr>
                                      <p:to>
                                        <p:strVal val="visible"/>
                                      </p:to>
                                    </p:set>
                                    <p:animEffect transition="in" filter="fade">
                                      <p:cBhvr>
                                        <p:cTn id="23" dur="500"/>
                                        <p:tgtEl>
                                          <p:spTgt spid="218115">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218115">
                                            <p:txEl>
                                              <p:pRg st="5" end="5"/>
                                            </p:txEl>
                                          </p:spTgt>
                                        </p:tgtEl>
                                        <p:attrNameLst>
                                          <p:attrName>style.visibility</p:attrName>
                                        </p:attrNameLst>
                                      </p:cBhvr>
                                      <p:to>
                                        <p:strVal val="visible"/>
                                      </p:to>
                                    </p:set>
                                    <p:animEffect transition="in" filter="fade">
                                      <p:cBhvr>
                                        <p:cTn id="28" dur="500"/>
                                        <p:tgtEl>
                                          <p:spTgt spid="2181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ChangeArrowheads="1"/>
          </p:cNvSpPr>
          <p:nvPr>
            <p:ph type="title"/>
          </p:nvPr>
        </p:nvSpPr>
        <p:spPr/>
        <p:txBody>
          <a:bodyPr/>
          <a:lstStyle/>
          <a:p>
            <a:r>
              <a:rPr lang="en-US" altLang="en-US"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Identifying knowledge assets</a:t>
            </a:r>
          </a:p>
        </p:txBody>
      </p:sp>
      <p:sp>
        <p:nvSpPr>
          <p:cNvPr id="219139" name="Rectangle 3"/>
          <p:cNvSpPr>
            <a:spLocks noGrp="1" noChangeArrowheads="1"/>
          </p:cNvSpPr>
          <p:nvPr>
            <p:ph idx="1"/>
          </p:nvPr>
        </p:nvSpPr>
        <p:spPr>
          <a:xfrm>
            <a:off x="457200" y="1325790"/>
            <a:ext cx="7557021" cy="4680520"/>
          </a:xfrm>
        </p:spPr>
        <p:txBody>
          <a:bodyPr>
            <a:normAutofit/>
          </a:bodyPr>
          <a:lstStyle/>
          <a:p>
            <a:r>
              <a:rPr lang="en-US" altLang="en-US" sz="2800" dirty="0">
                <a:solidFill>
                  <a:srgbClr val="0070C0"/>
                </a:solidFill>
                <a:latin typeface="Arial" panose="020B0604020202020204" pitchFamily="34" charset="0"/>
                <a:cs typeface="Arial" panose="020B0604020202020204" pitchFamily="34" charset="0"/>
              </a:rPr>
              <a:t>Identify most important knowledge</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002060"/>
                </a:solidFill>
                <a:latin typeface="Arial" panose="020B0604020202020204" pitchFamily="34" charset="0"/>
                <a:cs typeface="Arial" panose="020B0604020202020204" pitchFamily="34" charset="0"/>
              </a:rPr>
              <a:t>Determine where it is most at risk to "brain drain“</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7030A0"/>
                </a:solidFill>
                <a:latin typeface="Arial" panose="020B0604020202020204" pitchFamily="34" charset="0"/>
                <a:cs typeface="Arial" panose="020B0604020202020204" pitchFamily="34" charset="0"/>
              </a:rPr>
              <a:t>Identify experts (the people with the knowledge) both internally and outside the company</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00B050"/>
                </a:solidFill>
                <a:latin typeface="Arial" panose="020B0604020202020204" pitchFamily="34" charset="0"/>
                <a:cs typeface="Arial" panose="020B0604020202020204" pitchFamily="34" charset="0"/>
              </a:rPr>
              <a:t>Learn how to capture and package knowledge (create knowledge assets)</a:t>
            </a: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329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91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91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91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9139">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91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19139">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91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1913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13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62" y="28575"/>
            <a:ext cx="8229600" cy="1143000"/>
          </a:xfrm>
        </p:spPr>
        <p:txBody>
          <a:bodyPr>
            <a:normAutofit/>
          </a:bodyPr>
          <a:lstStyle/>
          <a:p>
            <a:r>
              <a:rPr lang="en-GB" sz="3600" b="1" dirty="0">
                <a:latin typeface="Arial" panose="020B0604020202020204" pitchFamily="34" charset="0"/>
                <a:cs typeface="Arial" panose="020B0604020202020204" pitchFamily="34" charset="0"/>
              </a:rPr>
              <a:t>Good Knowledge Resources</a:t>
            </a:r>
          </a:p>
        </p:txBody>
      </p:sp>
      <p:sp>
        <p:nvSpPr>
          <p:cNvPr id="3" name="Content Placeholder 2"/>
          <p:cNvSpPr>
            <a:spLocks noGrp="1"/>
          </p:cNvSpPr>
          <p:nvPr>
            <p:ph idx="1"/>
          </p:nvPr>
        </p:nvSpPr>
        <p:spPr>
          <a:xfrm>
            <a:off x="827584" y="1556792"/>
            <a:ext cx="7931224" cy="4525963"/>
          </a:xfrm>
        </p:spPr>
        <p:txBody>
          <a:bodyPr>
            <a:noAutofit/>
          </a:bodyPr>
          <a:lstStyle/>
          <a:p>
            <a:pPr marL="0" indent="0">
              <a:buNone/>
            </a:pPr>
            <a:r>
              <a:rPr lang="en-GB" sz="2400" dirty="0"/>
              <a:t>“Learning to Fly”</a:t>
            </a:r>
          </a:p>
          <a:p>
            <a:pPr marL="457200" lvl="1" indent="0">
              <a:buNone/>
            </a:pPr>
            <a:r>
              <a:rPr lang="en-GB" sz="2400" dirty="0">
                <a:hlinkClick r:id="rId2"/>
              </a:rPr>
              <a:t>http://www.chriscollison.com/l2f/</a:t>
            </a:r>
            <a:endParaRPr lang="en-GB" sz="2400" dirty="0"/>
          </a:p>
          <a:p>
            <a:pPr marL="457200" lvl="1" indent="0">
              <a:buNone/>
            </a:pPr>
            <a:endParaRPr lang="en-GB" sz="2400" dirty="0"/>
          </a:p>
          <a:p>
            <a:pPr marL="0" indent="0">
              <a:buNone/>
            </a:pPr>
            <a:r>
              <a:rPr lang="en-GB" sz="2400" dirty="0"/>
              <a:t>“No More Consultants”</a:t>
            </a:r>
          </a:p>
          <a:p>
            <a:pPr marL="457200" lvl="1" indent="0">
              <a:buNone/>
            </a:pPr>
            <a:r>
              <a:rPr lang="en-GB" sz="2400" dirty="0">
                <a:hlinkClick r:id="rId3"/>
              </a:rPr>
              <a:t>http://www.nomoreconsultants.org</a:t>
            </a:r>
            <a:endParaRPr lang="en-GB" sz="2400" dirty="0"/>
          </a:p>
          <a:p>
            <a:pPr marL="457200" lvl="1" indent="0">
              <a:buNone/>
            </a:pPr>
            <a:endParaRPr lang="en-GB" sz="2400" dirty="0"/>
          </a:p>
          <a:p>
            <a:pPr marL="0" indent="0">
              <a:buNone/>
            </a:pPr>
            <a:r>
              <a:rPr lang="en-GB" sz="2400" dirty="0"/>
              <a:t>David </a:t>
            </a:r>
            <a:r>
              <a:rPr lang="en-GB" sz="2400" dirty="0" err="1"/>
              <a:t>Gurteen</a:t>
            </a:r>
            <a:endParaRPr lang="en-GB" sz="2400" dirty="0"/>
          </a:p>
          <a:p>
            <a:pPr marL="457200" lvl="1" indent="0">
              <a:buNone/>
            </a:pPr>
            <a:r>
              <a:rPr lang="en-GB" sz="2400" dirty="0">
                <a:hlinkClick r:id="rId4"/>
              </a:rPr>
              <a:t>http://www.gurteen.com</a:t>
            </a:r>
            <a:endParaRPr lang="en-GB" sz="2400" dirty="0"/>
          </a:p>
        </p:txBody>
      </p:sp>
      <p:sp>
        <p:nvSpPr>
          <p:cNvPr id="4" name="Slide Number Placeholder 3"/>
          <p:cNvSpPr>
            <a:spLocks noGrp="1"/>
          </p:cNvSpPr>
          <p:nvPr>
            <p:ph type="sldNum" sz="quarter" idx="12"/>
          </p:nvPr>
        </p:nvSpPr>
        <p:spPr/>
        <p:txBody>
          <a:bodyPr/>
          <a:lstStyle/>
          <a:p>
            <a:fld id="{3D165440-4880-415F-9146-4793BDD623F8}" type="slidenum">
              <a:rPr lang="en-GB" smtClean="0"/>
              <a:t>30</a:t>
            </a:fld>
            <a:endParaRPr lang="en-GB"/>
          </a:p>
        </p:txBody>
      </p:sp>
      <p:pic>
        <p:nvPicPr>
          <p:cNvPr id="5" name="Picture 2"/>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640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62" y="28575"/>
            <a:ext cx="8229600" cy="1143000"/>
          </a:xfrm>
        </p:spPr>
        <p:txBody>
          <a:bodyPr>
            <a:normAutofit/>
          </a:bodyPr>
          <a:lstStyle/>
          <a:p>
            <a:r>
              <a:rPr lang="en-GB" sz="3600" b="1" dirty="0">
                <a:latin typeface="Arial" panose="020B0604020202020204" pitchFamily="34" charset="0"/>
                <a:cs typeface="Arial" panose="020B0604020202020204" pitchFamily="34" charset="0"/>
              </a:rPr>
              <a:t>Good Knowledge Resources</a:t>
            </a:r>
          </a:p>
        </p:txBody>
      </p:sp>
      <p:sp>
        <p:nvSpPr>
          <p:cNvPr id="3" name="Content Placeholder 2"/>
          <p:cNvSpPr>
            <a:spLocks noGrp="1"/>
          </p:cNvSpPr>
          <p:nvPr>
            <p:ph idx="1"/>
          </p:nvPr>
        </p:nvSpPr>
        <p:spPr>
          <a:xfrm>
            <a:off x="755576" y="1052736"/>
            <a:ext cx="7931224" cy="4525963"/>
          </a:xfrm>
        </p:spPr>
        <p:txBody>
          <a:bodyPr>
            <a:noAutofit/>
          </a:bodyPr>
          <a:lstStyle/>
          <a:p>
            <a:pPr marL="457200" lvl="1" indent="0">
              <a:buNone/>
            </a:pPr>
            <a:endParaRPr lang="en-GB" sz="2400" dirty="0"/>
          </a:p>
          <a:p>
            <a:pPr marL="0" indent="0">
              <a:buNone/>
            </a:pPr>
            <a:r>
              <a:rPr lang="en-GB" sz="2400" dirty="0"/>
              <a:t>Nick Milton</a:t>
            </a:r>
          </a:p>
          <a:p>
            <a:pPr marL="457200" lvl="1" indent="0">
              <a:buNone/>
            </a:pPr>
            <a:r>
              <a:rPr lang="en-GB" sz="2400" dirty="0">
                <a:hlinkClick r:id="rId2"/>
              </a:rPr>
              <a:t>http://www.knoco.com</a:t>
            </a:r>
            <a:endParaRPr lang="en-GB" sz="2400" dirty="0"/>
          </a:p>
          <a:p>
            <a:pPr marL="457200" lvl="1" indent="0">
              <a:buNone/>
            </a:pPr>
            <a:endParaRPr lang="en-GB" sz="2400" dirty="0"/>
          </a:p>
          <a:p>
            <a:pPr marL="0" indent="0">
              <a:buNone/>
            </a:pPr>
            <a:r>
              <a:rPr lang="en-GB" sz="2400" dirty="0"/>
              <a:t>Other Links:</a:t>
            </a:r>
          </a:p>
          <a:p>
            <a:pPr marL="457200" lvl="1" indent="0">
              <a:buNone/>
            </a:pPr>
            <a:r>
              <a:rPr lang="en-GB" sz="2400" dirty="0">
                <a:hlinkClick r:id="rId3"/>
              </a:rPr>
              <a:t>http://www.knowledge-management-tools.net</a:t>
            </a:r>
            <a:endParaRPr lang="en-GB" sz="2400" dirty="0"/>
          </a:p>
          <a:p>
            <a:pPr marL="457200" lvl="1" indent="0">
              <a:buNone/>
            </a:pPr>
            <a:r>
              <a:rPr lang="en-GB" sz="2400" dirty="0">
                <a:hlinkClick r:id="rId4"/>
              </a:rPr>
              <a:t>http://www.henley.ac.uk/kmforum/</a:t>
            </a:r>
            <a:r>
              <a:rPr lang="en-GB" sz="2400" dirty="0"/>
              <a:t> </a:t>
            </a:r>
          </a:p>
        </p:txBody>
      </p:sp>
      <p:sp>
        <p:nvSpPr>
          <p:cNvPr id="4" name="Slide Number Placeholder 3"/>
          <p:cNvSpPr>
            <a:spLocks noGrp="1"/>
          </p:cNvSpPr>
          <p:nvPr>
            <p:ph type="sldNum" sz="quarter" idx="12"/>
          </p:nvPr>
        </p:nvSpPr>
        <p:spPr/>
        <p:txBody>
          <a:bodyPr/>
          <a:lstStyle/>
          <a:p>
            <a:fld id="{3D165440-4880-415F-9146-4793BDD623F8}" type="slidenum">
              <a:rPr lang="en-GB" smtClean="0"/>
              <a:t>31</a:t>
            </a:fld>
            <a:endParaRPr lang="en-GB"/>
          </a:p>
        </p:txBody>
      </p:sp>
      <p:pic>
        <p:nvPicPr>
          <p:cNvPr id="5" name="Picture 2"/>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517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Questions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442" y="1340768"/>
            <a:ext cx="9129248" cy="5184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3D165440-4880-415F-9146-4793BDD623F8}" type="slidenum">
              <a:rPr lang="en-GB" smtClean="0"/>
              <a:t>32</a:t>
            </a:fld>
            <a:endParaRPr lang="en-GB"/>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8018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33</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0</TotalTime>
  <Words>1596</Words>
  <Application>Microsoft Office PowerPoint</Application>
  <PresentationFormat>On-screen Show (4:3)</PresentationFormat>
  <Paragraphs>175</Paragraphs>
  <Slides>33</Slides>
  <Notes>10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-apple-system</vt:lpstr>
      <vt:lpstr>Arial</vt:lpstr>
      <vt:lpstr>Calibri</vt:lpstr>
      <vt:lpstr>Calibri Light</vt:lpstr>
      <vt:lpstr>Trebuchet MS</vt:lpstr>
      <vt:lpstr>Title Slide 1</vt:lpstr>
      <vt:lpstr>ALAMO22</vt:lpstr>
      <vt:lpstr>BA Applied Leadership and Management in the Workplace    Module: BMSK5013  Knowledge and Information Management Skills for the Workplace    </vt:lpstr>
      <vt:lpstr>PowerPoint Presentation</vt:lpstr>
      <vt:lpstr>Recap</vt:lpstr>
      <vt:lpstr>SWOT Analysis re: KIM and Information Flow</vt:lpstr>
      <vt:lpstr>SWOT Analysis</vt:lpstr>
      <vt:lpstr>SWOT Analysis consist of the following elements</vt:lpstr>
      <vt:lpstr>SWOT Analysis consist of the following elements</vt:lpstr>
      <vt:lpstr>SWOT Analysis of KIM </vt:lpstr>
      <vt:lpstr>Type of questions to ask when analysing knowledge assets and related processes.</vt:lpstr>
      <vt:lpstr>Type of questions to ask when analysing knowledge assets and related processes.</vt:lpstr>
      <vt:lpstr>Type of questions to ask when analysing knowledge assets and related processes.</vt:lpstr>
      <vt:lpstr>Type of questions to ask when analysing knowledge assets and related processes.</vt:lpstr>
      <vt:lpstr>Or Look at it this way: Conducting a Knowledge SWOT</vt:lpstr>
      <vt:lpstr>What this kind of SWOT                      Analysis should help to reveal</vt:lpstr>
      <vt:lpstr>PEST Analysis</vt:lpstr>
      <vt:lpstr>PEST Analysis</vt:lpstr>
      <vt:lpstr>A Knowledge Management Framework</vt:lpstr>
      <vt:lpstr>Information Flow: Capture, Store, Share/Apply, Integrate </vt:lpstr>
      <vt:lpstr>Information Flow: Capture, Store, Share/Apply, Integrate </vt:lpstr>
      <vt:lpstr>Information Flow: Capture, Store, Share/Apply, Integrate </vt:lpstr>
      <vt:lpstr>Information Flow: Capture, Store, Share/Apply, Integrate </vt:lpstr>
      <vt:lpstr>Information Flow: Capture, Store, Share/Apply, Integrate </vt:lpstr>
      <vt:lpstr>Six Dimensions of Good Information Quality</vt:lpstr>
      <vt:lpstr> Knowledge Assets</vt:lpstr>
      <vt:lpstr>Definitions and types of              knowledge assets (1)</vt:lpstr>
      <vt:lpstr>Definitions and types of              knowledge assets (1)</vt:lpstr>
      <vt:lpstr>Definitions and types of               knowledge assets (2)</vt:lpstr>
      <vt:lpstr>Intellectual capital</vt:lpstr>
      <vt:lpstr>Identifying knowledge assets</vt:lpstr>
      <vt:lpstr>Good Knowledge Resources</vt:lpstr>
      <vt:lpstr>Good Knowledge Resources</vt:lpstr>
      <vt:lpstr>Any Questions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dc:title>
  <dc:creator>Gavin Hill John;Julia Ault</dc:creator>
  <cp:lastModifiedBy>Christian Felices</cp:lastModifiedBy>
  <cp:revision>81</cp:revision>
  <cp:lastPrinted>2021-01-19T13:56:25Z</cp:lastPrinted>
  <dcterms:modified xsi:type="dcterms:W3CDTF">2024-03-06T12:01:09Z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