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406" r:id="rId5"/>
    <p:sldId id="260" r:id="rId6"/>
    <p:sldId id="340" r:id="rId7"/>
    <p:sldId id="341" r:id="rId8"/>
    <p:sldId id="324" r:id="rId9"/>
    <p:sldId id="325" r:id="rId10"/>
    <p:sldId id="326" r:id="rId11"/>
    <p:sldId id="343" r:id="rId12"/>
    <p:sldId id="342" r:id="rId13"/>
    <p:sldId id="328" r:id="rId14"/>
    <p:sldId id="330" r:id="rId15"/>
    <p:sldId id="307" r:id="rId16"/>
    <p:sldId id="344" r:id="rId17"/>
    <p:sldId id="331" r:id="rId18"/>
    <p:sldId id="309" r:id="rId19"/>
    <p:sldId id="310" r:id="rId20"/>
    <p:sldId id="311" r:id="rId21"/>
    <p:sldId id="332" r:id="rId22"/>
    <p:sldId id="333" r:id="rId23"/>
    <p:sldId id="336" r:id="rId24"/>
    <p:sldId id="348" r:id="rId25"/>
    <p:sldId id="337" r:id="rId26"/>
    <p:sldId id="338" r:id="rId27"/>
    <p:sldId id="346" r:id="rId28"/>
    <p:sldId id="320" r:id="rId29"/>
    <p:sldId id="34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65" autoAdjust="0"/>
    <p:restoredTop sz="93135" autoAdjust="0"/>
  </p:normalViewPr>
  <p:slideViewPr>
    <p:cSldViewPr snapToGrid="0">
      <p:cViewPr varScale="1">
        <p:scale>
          <a:sx n="78" d="100"/>
          <a:sy n="78" d="100"/>
        </p:scale>
        <p:origin x="20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5D7C35-90C0-4003-AE9C-760BA7EBF42C}" type="datetimeFigureOut">
              <a:rPr lang="en-GB" smtClean="0"/>
              <a:t>07/03/2022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18A7C6-C478-4DDE-ABC3-042D6E90DD74}" type="slidenum">
              <a:rPr lang="en-GB" smtClean="0"/>
              <a:t>‹#›</a:t>
            </a:fld>
            <a:endParaRPr lang="en-GB"/>
          </a:p>
        </p:txBody>
      </p:sp>
    </p:spTree>
    <p:extLst>
      <p:ext uri="{BB962C8B-B14F-4D97-AF65-F5344CB8AC3E}">
        <p14:creationId xmlns:p14="http://schemas.microsoft.com/office/powerpoint/2010/main" val="2855764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A04AE48-F855-4547-815C-E4A317E4F03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639A7571-9B04-2F4B-8B88-434FA39C41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E"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62878805-0B62-A74F-9146-A2BCE77584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B153E54-CE32-FA46-9798-BCA579A2F4A3}" type="slidenum">
              <a:rPr lang="en-GB" altLang="en-US"/>
              <a:pPr/>
              <a:t>4</a:t>
            </a:fld>
            <a:endParaRPr lang="en-GB" altLang="en-US"/>
          </a:p>
        </p:txBody>
      </p:sp>
    </p:spTree>
    <p:extLst>
      <p:ext uri="{BB962C8B-B14F-4D97-AF65-F5344CB8AC3E}">
        <p14:creationId xmlns:p14="http://schemas.microsoft.com/office/powerpoint/2010/main" val="329398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03A7A03-8E6D-AA4F-A62D-BAF8DF53BF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3A785C61-80C3-574F-8798-2F6EC6967C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1748" name="Slide Number Placeholder 3">
            <a:extLst>
              <a:ext uri="{FF2B5EF4-FFF2-40B4-BE49-F238E27FC236}">
                <a16:creationId xmlns:a16="http://schemas.microsoft.com/office/drawing/2014/main" id="{78229394-5074-1042-8584-8F531F58F8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8C839A2-F9F7-FE42-A58E-BB42DCA2917F}" type="slidenum">
              <a:rPr lang="en-GB" altLang="en-US">
                <a:latin typeface="Times New Roman" panose="02020603050405020304" pitchFamily="18" charset="0"/>
              </a:rPr>
              <a:pPr/>
              <a:t>12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8553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0C189942-16F5-2E45-BCA9-0AFD017119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1917429E-7416-FD44-A1EF-7450A992564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A14BE5BD-F578-B64E-A323-5C62605EB3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7D442C3-956C-FA42-B87E-96318336CAB0}" type="slidenum">
              <a:rPr lang="en-GB" altLang="en-US">
                <a:latin typeface="Times New Roman" panose="02020603050405020304" pitchFamily="18" charset="0"/>
              </a:rPr>
              <a:pPr/>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2614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470A702B-FE29-F741-9EFD-6958F870196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DC40B06B-3870-DA42-9F6B-C340DA92A8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3796" name="Slide Number Placeholder 3">
            <a:extLst>
              <a:ext uri="{FF2B5EF4-FFF2-40B4-BE49-F238E27FC236}">
                <a16:creationId xmlns:a16="http://schemas.microsoft.com/office/drawing/2014/main" id="{620973F8-CD81-6F4B-93E5-A2A4DC2DF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D77FF30-B5FB-9149-B3B7-0610B4063613}" type="slidenum">
              <a:rPr lang="en-GB" altLang="en-US">
                <a:latin typeface="Times New Roman" panose="02020603050405020304" pitchFamily="18" charset="0"/>
              </a:rPr>
              <a:pPr/>
              <a:t>16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959909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A11577D-A8CC-1340-8598-02796DBA2C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32274555-A402-DE40-B1EA-6D8B65233BA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4820" name="Slide Number Placeholder 3">
            <a:extLst>
              <a:ext uri="{FF2B5EF4-FFF2-40B4-BE49-F238E27FC236}">
                <a16:creationId xmlns:a16="http://schemas.microsoft.com/office/drawing/2014/main" id="{42FBFF6B-4999-F240-A62A-94900F733B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683600E-BA0B-694F-B8B6-5172E91E08E3}" type="slidenum">
              <a:rPr lang="en-GB" altLang="en-US">
                <a:latin typeface="Times New Roman" panose="02020603050405020304" pitchFamily="18" charset="0"/>
              </a:rPr>
              <a:pPr/>
              <a:t>17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60352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BBADDE16-2F24-7343-882B-B312D99747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9A6D10F3-3291-1D46-8CE8-660E086FA2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ea typeface="ＭＳ Ｐゴシック" panose="020B0600070205080204" pitchFamily="34" charset="-128"/>
            </a:endParaRPr>
          </a:p>
        </p:txBody>
      </p:sp>
      <p:sp>
        <p:nvSpPr>
          <p:cNvPr id="35844" name="Slide Number Placeholder 3">
            <a:extLst>
              <a:ext uri="{FF2B5EF4-FFF2-40B4-BE49-F238E27FC236}">
                <a16:creationId xmlns:a16="http://schemas.microsoft.com/office/drawing/2014/main" id="{FD21FDA6-835C-A744-957C-B902E254C7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123B5E7-3BBB-3942-B509-ADF99D0DEF33}" type="slidenum">
              <a:rPr lang="en-GB" altLang="en-US">
                <a:latin typeface="Times New Roman" panose="02020603050405020304" pitchFamily="18" charset="0"/>
              </a:rPr>
              <a:pPr/>
              <a:t>25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898899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1C40F-4B89-4141-B111-DFC0111EA1D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9CF3CE-6419-4BBF-98EE-6ED46638B5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1DFD3F2-4236-44A9-A68A-5D3004F2EEFB}"/>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5" name="Footer Placeholder 4">
            <a:extLst>
              <a:ext uri="{FF2B5EF4-FFF2-40B4-BE49-F238E27FC236}">
                <a16:creationId xmlns:a16="http://schemas.microsoft.com/office/drawing/2014/main" id="{897D3653-B345-4630-B388-18296A69B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80CC59-2C7A-4D33-AA9D-110F0B0A1EC1}"/>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640877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A7D57-90A1-49C0-89B2-7591AEA6B7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81754F-6D65-46D7-9108-F9A7FC596C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D5039-9108-47DC-8B76-CF50C59BC3D3}"/>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5" name="Footer Placeholder 4">
            <a:extLst>
              <a:ext uri="{FF2B5EF4-FFF2-40B4-BE49-F238E27FC236}">
                <a16:creationId xmlns:a16="http://schemas.microsoft.com/office/drawing/2014/main" id="{1B4F6A4F-9907-40C9-B6AD-9E8E32CFC5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3FD5F2-CADE-4FD7-B5E0-0A4E06901E52}"/>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087283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1C387-2FEC-4FA3-9C7F-3B391A55F4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B4F4D1-24F4-4BAF-9266-CC38D2EAF6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EEB73D-3D00-4F3B-AE4E-84D777E3F117}"/>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5" name="Footer Placeholder 4">
            <a:extLst>
              <a:ext uri="{FF2B5EF4-FFF2-40B4-BE49-F238E27FC236}">
                <a16:creationId xmlns:a16="http://schemas.microsoft.com/office/drawing/2014/main" id="{1F2A500C-CCE6-4D2B-97BF-D4ABBD87C5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8CF06D-AA78-4222-8A1F-DA9066D07D5A}"/>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4005135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EC20F-8E55-466F-AB54-DCFD32EACD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F98CB3-8ECA-46DE-BBE4-9FC1410808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0F7BD9-E5C3-46E5-B8E6-95376AC115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D41A40-811D-44DF-AE2C-A5FCEDF1D859}"/>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6" name="Footer Placeholder 5">
            <a:extLst>
              <a:ext uri="{FF2B5EF4-FFF2-40B4-BE49-F238E27FC236}">
                <a16:creationId xmlns:a16="http://schemas.microsoft.com/office/drawing/2014/main" id="{3DAAB194-DA52-4FE5-A4B6-A0250EBC3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0A9E2-27D2-4BF1-A01D-97658B80C223}"/>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324503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9D90-EEF0-4527-8058-6F76DA632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5E5F1C-BB5A-4798-8F66-833F782EF8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BDD281-A45E-483F-B6E9-3F79B9EA59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90AFBD-D3FE-4A5F-AB87-30BE162995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70285D-CB60-44BE-8401-FD17F270CD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8220A4-AA45-47E8-AA4F-8071F8A76E0C}"/>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8" name="Footer Placeholder 7">
            <a:extLst>
              <a:ext uri="{FF2B5EF4-FFF2-40B4-BE49-F238E27FC236}">
                <a16:creationId xmlns:a16="http://schemas.microsoft.com/office/drawing/2014/main" id="{DC1C32A5-CC1B-4148-ACD5-E4C576CF2E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49C159-7617-4B81-9DAB-593C2C152EE8}"/>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730644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BAE9B-64C7-4922-8ED1-16C01C7F611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F8DCCF5-A015-4597-8358-FB7012B75826}"/>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4" name="Footer Placeholder 3">
            <a:extLst>
              <a:ext uri="{FF2B5EF4-FFF2-40B4-BE49-F238E27FC236}">
                <a16:creationId xmlns:a16="http://schemas.microsoft.com/office/drawing/2014/main" id="{26B91DC2-7620-44F3-92A7-4E1FB3A48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321F87-AE02-4F8F-A79B-BF90DDA978CB}"/>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946485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3BC4F1-D6CD-43EF-96E6-0D216B56F842}"/>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3" name="Footer Placeholder 2">
            <a:extLst>
              <a:ext uri="{FF2B5EF4-FFF2-40B4-BE49-F238E27FC236}">
                <a16:creationId xmlns:a16="http://schemas.microsoft.com/office/drawing/2014/main" id="{111E83A8-98DE-4820-9F8F-DBF06C2099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53CC6A0-4E8C-4DCB-889D-429E71047FEC}"/>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2620963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7C688-3525-435C-A4EA-86ADE75D6C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3B201E-F72E-46D6-B5FB-E4352F981F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C2A972-AC56-456B-84CB-1BEC1FA9A1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54851-A2CF-4E93-B965-DA9CD6C5EE87}"/>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6" name="Footer Placeholder 5">
            <a:extLst>
              <a:ext uri="{FF2B5EF4-FFF2-40B4-BE49-F238E27FC236}">
                <a16:creationId xmlns:a16="http://schemas.microsoft.com/office/drawing/2014/main" id="{FDA98319-D3BF-420C-968E-72CEF4C77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1FF6C6-6989-4BAC-BADE-610C4F28E8B5}"/>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85917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CEBF-4BE7-4BF8-A397-FBB58349F1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965AA9-AE48-4BEB-AA23-CC85B215BC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3D98F4-3B3E-4122-A56D-67D0E828CF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BCA649-6895-45DE-8ECE-5CD990DDC085}"/>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6" name="Footer Placeholder 5">
            <a:extLst>
              <a:ext uri="{FF2B5EF4-FFF2-40B4-BE49-F238E27FC236}">
                <a16:creationId xmlns:a16="http://schemas.microsoft.com/office/drawing/2014/main" id="{A77BA75B-B294-462A-8F98-6359644171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2A005-E2E1-473A-8AB8-006202D9786D}"/>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3386245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A1D4-A083-49D7-95B0-5ED134E5D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50AEBB-C3D9-4C08-898D-211853B939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62ADD-9788-47E6-BDCA-59913110E732}"/>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5" name="Footer Placeholder 4">
            <a:extLst>
              <a:ext uri="{FF2B5EF4-FFF2-40B4-BE49-F238E27FC236}">
                <a16:creationId xmlns:a16="http://schemas.microsoft.com/office/drawing/2014/main" id="{20712969-204E-4921-BE69-86C3ACA6E8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2E7AED-C0DF-4C38-A211-0F660B27E887}"/>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1134280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4CA029-2DAD-41B4-A2C7-BE636D693C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6192E-729A-4FB0-827B-AB4834B104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DF3A85-7943-4149-B56D-72AA567CCC91}"/>
              </a:ext>
            </a:extLst>
          </p:cNvPr>
          <p:cNvSpPr>
            <a:spLocks noGrp="1"/>
          </p:cNvSpPr>
          <p:nvPr>
            <p:ph type="dt" sz="half" idx="10"/>
          </p:nvPr>
        </p:nvSpPr>
        <p:spPr/>
        <p:txBody>
          <a:bodyPr/>
          <a:lstStyle/>
          <a:p>
            <a:fld id="{ED78ECCE-3642-416A-A128-F97152FA4B0B}" type="datetimeFigureOut">
              <a:rPr lang="en-GB" smtClean="0"/>
              <a:t>07/03/2022</a:t>
            </a:fld>
            <a:endParaRPr lang="en-GB"/>
          </a:p>
        </p:txBody>
      </p:sp>
      <p:sp>
        <p:nvSpPr>
          <p:cNvPr id="5" name="Footer Placeholder 4">
            <a:extLst>
              <a:ext uri="{FF2B5EF4-FFF2-40B4-BE49-F238E27FC236}">
                <a16:creationId xmlns:a16="http://schemas.microsoft.com/office/drawing/2014/main" id="{F36F78C0-8846-400C-A5F9-07359A0BCF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718D69-D244-41EB-99E5-3159A75124AB}"/>
              </a:ext>
            </a:extLst>
          </p:cNvPr>
          <p:cNvSpPr>
            <a:spLocks noGrp="1"/>
          </p:cNvSpPr>
          <p:nvPr>
            <p:ph type="sldNum" sz="quarter" idx="12"/>
          </p:nvPr>
        </p:nvSpPr>
        <p:spPr/>
        <p:txBody>
          <a:bodyPr/>
          <a:lstStyle/>
          <a:p>
            <a:fld id="{AF9B3D23-00CD-4F1E-AB58-DFE83C33388E}" type="slidenum">
              <a:rPr lang="en-GB" smtClean="0"/>
              <a:t>‹#›</a:t>
            </a:fld>
            <a:endParaRPr lang="en-GB"/>
          </a:p>
        </p:txBody>
      </p:sp>
    </p:spTree>
    <p:extLst>
      <p:ext uri="{BB962C8B-B14F-4D97-AF65-F5344CB8AC3E}">
        <p14:creationId xmlns:p14="http://schemas.microsoft.com/office/powerpoint/2010/main" val="6490453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FA14A9-FFC3-46B3-ABBF-DE5C650365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0ACB03-D90C-4C98-B0C3-AEE9FB93E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F9919D-6CA9-4164-B7ED-DE2F08456D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8ECCE-3642-416A-A128-F97152FA4B0B}" type="datetimeFigureOut">
              <a:rPr lang="en-GB" smtClean="0"/>
              <a:t>07/03/2022</a:t>
            </a:fld>
            <a:endParaRPr lang="en-GB"/>
          </a:p>
        </p:txBody>
      </p:sp>
      <p:sp>
        <p:nvSpPr>
          <p:cNvPr id="5" name="Footer Placeholder 4">
            <a:extLst>
              <a:ext uri="{FF2B5EF4-FFF2-40B4-BE49-F238E27FC236}">
                <a16:creationId xmlns:a16="http://schemas.microsoft.com/office/drawing/2014/main" id="{4B0C18B9-9055-411E-BC76-3A016FFAAE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B1217E-D935-4A46-8DC0-26B05326BD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9B3D23-00CD-4F1E-AB58-DFE83C33388E}" type="slidenum">
              <a:rPr lang="en-GB" smtClean="0"/>
              <a:t>‹#›</a:t>
            </a:fld>
            <a:endParaRPr lang="en-GB"/>
          </a:p>
        </p:txBody>
      </p:sp>
    </p:spTree>
    <p:extLst>
      <p:ext uri="{BB962C8B-B14F-4D97-AF65-F5344CB8AC3E}">
        <p14:creationId xmlns:p14="http://schemas.microsoft.com/office/powerpoint/2010/main" val="3314704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8CD73B-83C6-1341-9FC4-C37829A98EC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573962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8302" y="2638335"/>
            <a:ext cx="11183815" cy="2376264"/>
          </a:xfrm>
        </p:spPr>
        <p:txBody>
          <a:bodyPr>
            <a:normAutofit/>
          </a:bodyPr>
          <a:lstStyle/>
          <a:p>
            <a:br>
              <a:rPr lang="en-GB" sz="3200" b="1" dirty="0"/>
            </a:br>
            <a:r>
              <a:rPr lang="en-GB" sz="5400" b="1" dirty="0">
                <a:ea typeface="ＭＳ Ｐゴシック" panose="020B0600070205080204" pitchFamily="34" charset="-128"/>
              </a:rPr>
              <a:t>R</a:t>
            </a:r>
            <a:r>
              <a:rPr lang="en-GB" altLang="en-US" sz="5400" b="1" dirty="0">
                <a:ea typeface="ＭＳ Ｐゴシック" panose="020B0600070205080204" pitchFamily="34" charset="-128"/>
              </a:rPr>
              <a:t>elationship between theory and </a:t>
            </a:r>
            <a:r>
              <a:rPr lang="en-GB" altLang="en-US" sz="5400" b="1" dirty="0" err="1">
                <a:ea typeface="ＭＳ Ｐゴシック" panose="020B0600070205080204" pitchFamily="34" charset="-128"/>
              </a:rPr>
              <a:t>resear</a:t>
            </a:r>
            <a:endParaRPr lang="en-GB" sz="3200" b="1" dirty="0"/>
          </a:p>
        </p:txBody>
      </p:sp>
    </p:spTree>
    <p:extLst>
      <p:ext uri="{BB962C8B-B14F-4D97-AF65-F5344CB8AC3E}">
        <p14:creationId xmlns:p14="http://schemas.microsoft.com/office/powerpoint/2010/main" val="2047300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Content Placeholder 1">
            <a:extLst>
              <a:ext uri="{FF2B5EF4-FFF2-40B4-BE49-F238E27FC236}">
                <a16:creationId xmlns:a16="http://schemas.microsoft.com/office/drawing/2014/main" id="{E942B294-BB26-9C4F-A252-53F268D0A172}"/>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buFontTx/>
              <a:buNone/>
            </a:pPr>
            <a:r>
              <a:rPr lang="en-GB" altLang="en-US" sz="2400" dirty="0">
                <a:ea typeface="ＭＳ Ｐゴシック" panose="020B0600070205080204" pitchFamily="34" charset="-128"/>
              </a:rPr>
              <a:t>This chapter explores: </a:t>
            </a:r>
          </a:p>
          <a:p>
            <a:pPr lvl="1">
              <a:buFont typeface="Arial" panose="020B0604020202020204" pitchFamily="34" charset="0"/>
              <a:buChar char="•"/>
            </a:pPr>
            <a:r>
              <a:rPr lang="en-GB" altLang="en-US" dirty="0">
                <a:ea typeface="ＭＳ Ｐゴシック" panose="020B0600070205080204" pitchFamily="34" charset="-128"/>
              </a:rPr>
              <a:t>the nature of the relationship between theory and research);</a:t>
            </a:r>
          </a:p>
          <a:p>
            <a:pPr lvl="1">
              <a:buFont typeface="Arial" panose="020B0604020202020204" pitchFamily="34" charset="0"/>
              <a:buChar char="•"/>
            </a:pPr>
            <a:r>
              <a:rPr lang="en-GB" altLang="en-US" dirty="0">
                <a:ea typeface="ＭＳ Ｐゴシック" panose="020B0600070205080204" pitchFamily="34" charset="-128"/>
              </a:rPr>
              <a:t>epistemological issues;</a:t>
            </a:r>
          </a:p>
          <a:p>
            <a:pPr lvl="1">
              <a:buFont typeface="Arial" panose="020B0604020202020204" pitchFamily="34" charset="0"/>
              <a:buChar char="•"/>
            </a:pPr>
            <a:r>
              <a:rPr lang="en-GB" altLang="en-US" dirty="0">
                <a:ea typeface="ＭＳ Ｐゴシック" panose="020B0600070205080204" pitchFamily="34" charset="-128"/>
              </a:rPr>
              <a:t>ontological issues;</a:t>
            </a:r>
          </a:p>
          <a:p>
            <a:pPr lvl="1">
              <a:buFont typeface="Arial" panose="020B0604020202020204" pitchFamily="34" charset="0"/>
              <a:buChar char="•"/>
            </a:pPr>
            <a:r>
              <a:rPr lang="en-GB" altLang="en-US" dirty="0">
                <a:ea typeface="ＭＳ Ｐゴシック" panose="020B0600070205080204" pitchFamily="34" charset="-128"/>
              </a:rPr>
              <a:t>how these issues relate to the widely used types of research strategy, quantitative and qualitative research;</a:t>
            </a:r>
          </a:p>
          <a:p>
            <a:pPr lvl="1">
              <a:buFont typeface="Arial" panose="020B0604020202020204" pitchFamily="34" charset="0"/>
              <a:buChar char="•"/>
            </a:pPr>
            <a:r>
              <a:rPr lang="en-GB" altLang="en-US" dirty="0">
                <a:ea typeface="ＭＳ Ｐゴシック" panose="020B0600070205080204" pitchFamily="34" charset="-128"/>
              </a:rPr>
              <a:t>the ways in which values and practical issues are also central to business research.</a:t>
            </a:r>
            <a:endParaRPr lang="en-IE" altLang="en-US" dirty="0">
              <a:ea typeface="ＭＳ Ｐゴシック" panose="020B0600070205080204" pitchFamily="34" charset="-128"/>
            </a:endParaRPr>
          </a:p>
          <a:p>
            <a:endParaRPr lang="en-IE" altLang="en-US" sz="2400" dirty="0">
              <a:ea typeface="ＭＳ Ｐゴシック" panose="020B0600070205080204" pitchFamily="34" charset="-128"/>
            </a:endParaRPr>
          </a:p>
        </p:txBody>
      </p:sp>
      <p:sp>
        <p:nvSpPr>
          <p:cNvPr id="5123" name="Title 2">
            <a:extLst>
              <a:ext uri="{FF2B5EF4-FFF2-40B4-BE49-F238E27FC236}">
                <a16:creationId xmlns:a16="http://schemas.microsoft.com/office/drawing/2014/main" id="{5E18A57A-FE6E-BC44-A6B5-8EBBA6ED64C6}"/>
              </a:ext>
            </a:extLst>
          </p:cNvPr>
          <p:cNvSpPr>
            <a:spLocks noGrp="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a:ea typeface="ＭＳ Ｐゴシック" panose="020B0600070205080204" pitchFamily="34" charset="-128"/>
              </a:rPr>
              <a:t>Chapter Overview</a:t>
            </a:r>
            <a:endParaRPr lang="en-IE" altLang="en-US">
              <a:ea typeface="ＭＳ Ｐゴシック" panose="020B0600070205080204" pitchFamily="34" charset="-128"/>
            </a:endParaRPr>
          </a:p>
        </p:txBody>
      </p:sp>
    </p:spTree>
    <p:extLst>
      <p:ext uri="{BB962C8B-B14F-4D97-AF65-F5344CB8AC3E}">
        <p14:creationId xmlns:p14="http://schemas.microsoft.com/office/powerpoint/2010/main" val="1466413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Content Placeholder 1">
            <a:extLst>
              <a:ext uri="{FF2B5EF4-FFF2-40B4-BE49-F238E27FC236}">
                <a16:creationId xmlns:a16="http://schemas.microsoft.com/office/drawing/2014/main" id="{6E8E2F87-5A23-0E40-8531-AB1D4F4E8333}"/>
              </a:ext>
            </a:extLst>
          </p:cNvPr>
          <p:cNvSpPr>
            <a:spLocks noGrp="1"/>
          </p:cNvSpPr>
          <p:nvPr>
            <p:ph idx="1"/>
          </p:nvPr>
        </p:nvSpPr>
        <p:spPr bwMode="auto">
          <a:xfrm>
            <a:off x="2209800" y="1677988"/>
            <a:ext cx="7772400" cy="44958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defRPr/>
            </a:pPr>
            <a:r>
              <a:rPr lang="en-US" altLang="en-US" sz="2400" dirty="0">
                <a:ea typeface="ＭＳ Ｐゴシック" pitchFamily="34" charset="-128"/>
              </a:rPr>
              <a:t>Business research does not exist in isolation</a:t>
            </a:r>
          </a:p>
          <a:p>
            <a:pPr lvl="1">
              <a:defRPr/>
            </a:pPr>
            <a:r>
              <a:rPr lang="en-US" altLang="en-US" sz="2200" dirty="0">
                <a:ea typeface="ＭＳ Ｐゴシック" pitchFamily="34" charset="-128"/>
              </a:rPr>
              <a:t>Link between social reality and research </a:t>
            </a:r>
          </a:p>
          <a:p>
            <a:pPr lvl="1">
              <a:defRPr/>
            </a:pPr>
            <a:r>
              <a:rPr lang="en-US" altLang="en-US" sz="2200" dirty="0">
                <a:ea typeface="ＭＳ Ｐゴシック" pitchFamily="34" charset="-128"/>
              </a:rPr>
              <a:t>Link between business research methods and practice connect with wider social relations </a:t>
            </a:r>
          </a:p>
          <a:p>
            <a:pPr lvl="1">
              <a:defRPr/>
            </a:pPr>
            <a:endParaRPr lang="en-US" altLang="en-US" sz="2000" dirty="0">
              <a:ea typeface="ＭＳ Ｐゴシック" pitchFamily="34" charset="-128"/>
            </a:endParaRPr>
          </a:p>
          <a:p>
            <a:pPr>
              <a:defRPr/>
            </a:pPr>
            <a:r>
              <a:rPr lang="en-US" altLang="en-US" sz="2400" dirty="0">
                <a:ea typeface="ＭＳ Ｐゴシック" pitchFamily="34" charset="-128"/>
              </a:rPr>
              <a:t>Understanding the link between theory and research </a:t>
            </a:r>
          </a:p>
          <a:p>
            <a:pPr lvl="1">
              <a:defRPr/>
            </a:pPr>
            <a:r>
              <a:rPr lang="en-US" altLang="en-US" sz="2200" dirty="0">
                <a:ea typeface="ＭＳ Ｐゴシック" pitchFamily="34" charset="-128"/>
              </a:rPr>
              <a:t>There are two key issues here: </a:t>
            </a:r>
          </a:p>
          <a:p>
            <a:pPr lvl="2">
              <a:defRPr/>
            </a:pPr>
            <a:r>
              <a:rPr lang="en-US" altLang="en-US" sz="2200" dirty="0">
                <a:ea typeface="ＭＳ Ｐゴシック" pitchFamily="34" charset="-128"/>
              </a:rPr>
              <a:t>What form of theory is being referred to?</a:t>
            </a:r>
          </a:p>
          <a:p>
            <a:pPr lvl="2">
              <a:defRPr/>
            </a:pPr>
            <a:r>
              <a:rPr lang="en-US" altLang="en-US" sz="2200" dirty="0">
                <a:ea typeface="ＭＳ Ｐゴシック" pitchFamily="34" charset="-128"/>
              </a:rPr>
              <a:t>Is data collected to test theories or build them</a:t>
            </a:r>
            <a:r>
              <a:rPr lang="en-US" altLang="en-US" dirty="0">
                <a:ea typeface="ＭＳ Ｐゴシック" pitchFamily="34" charset="-128"/>
              </a:rPr>
              <a:t>?</a:t>
            </a:r>
          </a:p>
          <a:p>
            <a:pPr marL="914400" lvl="2" indent="0">
              <a:buNone/>
              <a:defRPr/>
            </a:pPr>
            <a:endParaRPr lang="en-US" altLang="en-US" sz="1800" dirty="0">
              <a:ea typeface="ＭＳ Ｐゴシック" pitchFamily="34" charset="-128"/>
            </a:endParaRPr>
          </a:p>
        </p:txBody>
      </p:sp>
      <p:sp>
        <p:nvSpPr>
          <p:cNvPr id="6147" name="Title 2">
            <a:extLst>
              <a:ext uri="{FF2B5EF4-FFF2-40B4-BE49-F238E27FC236}">
                <a16:creationId xmlns:a16="http://schemas.microsoft.com/office/drawing/2014/main" id="{B13C4942-C53F-2C40-B094-D16065F4A2A3}"/>
              </a:ext>
            </a:extLst>
          </p:cNvPr>
          <p:cNvSpPr>
            <a:spLocks noGrp="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a:ea typeface="ＭＳ Ｐゴシック" panose="020B0600070205080204" pitchFamily="34" charset="-128"/>
              </a:rPr>
              <a:t>Theory and Research </a:t>
            </a:r>
            <a:endParaRPr lang="en-IE" altLang="en-US">
              <a:ea typeface="ＭＳ Ｐゴシック" panose="020B0600070205080204" pitchFamily="34" charset="-128"/>
            </a:endParaRPr>
          </a:p>
        </p:txBody>
      </p:sp>
    </p:spTree>
    <p:extLst>
      <p:ext uri="{BB962C8B-B14F-4D97-AF65-F5344CB8AC3E}">
        <p14:creationId xmlns:p14="http://schemas.microsoft.com/office/powerpoint/2010/main" val="1966317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75A710E9-5249-9642-8D30-887155CABF09}"/>
              </a:ext>
            </a:extLst>
          </p:cNvPr>
          <p:cNvSpPr>
            <a:spLocks noGrp="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Theories come at two levels</a:t>
            </a:r>
          </a:p>
        </p:txBody>
      </p:sp>
      <p:sp>
        <p:nvSpPr>
          <p:cNvPr id="5" name="Content Placeholder 2">
            <a:extLst>
              <a:ext uri="{FF2B5EF4-FFF2-40B4-BE49-F238E27FC236}">
                <a16:creationId xmlns:a16="http://schemas.microsoft.com/office/drawing/2014/main" id="{E7E9B8E1-868A-2B48-B22B-DDFC5A6B5D31}"/>
              </a:ext>
            </a:extLst>
          </p:cNvPr>
          <p:cNvSpPr txBox="1">
            <a:spLocks/>
          </p:cNvSpPr>
          <p:nvPr/>
        </p:nvSpPr>
        <p:spPr>
          <a:xfrm>
            <a:off x="1730376" y="1628775"/>
            <a:ext cx="4316413" cy="3600450"/>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lang="en-GB" sz="1400" i="1" baseline="0" smtClean="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buFontTx/>
              <a:buNone/>
              <a:defRPr/>
            </a:pPr>
            <a:r>
              <a:rPr lang="en-GB" altLang="en-US" sz="2400" b="1" kern="0" dirty="0"/>
              <a:t>Grand theories</a:t>
            </a:r>
            <a:r>
              <a:rPr lang="en-GB" altLang="en-US" sz="2400" kern="0" dirty="0"/>
              <a:t>:</a:t>
            </a:r>
          </a:p>
          <a:p>
            <a:pPr>
              <a:buFontTx/>
              <a:buNone/>
              <a:defRPr/>
            </a:pPr>
            <a:r>
              <a:rPr lang="en-GB" altLang="en-US" sz="2400" kern="0" dirty="0"/>
              <a:t> e.g.</a:t>
            </a:r>
          </a:p>
          <a:p>
            <a:pPr>
              <a:lnSpc>
                <a:spcPct val="90000"/>
              </a:lnSpc>
              <a:defRPr/>
            </a:pPr>
            <a:r>
              <a:rPr lang="en-GB" altLang="en-US" sz="2400" kern="0" dirty="0">
                <a:cs typeface="Times New Roman" pitchFamily="18" charset="0"/>
              </a:rPr>
              <a:t>Structural‑functionalism</a:t>
            </a:r>
          </a:p>
          <a:p>
            <a:pPr>
              <a:lnSpc>
                <a:spcPct val="90000"/>
              </a:lnSpc>
              <a:defRPr/>
            </a:pPr>
            <a:r>
              <a:rPr lang="en-GB" altLang="en-US" sz="2400" kern="0" dirty="0">
                <a:cs typeface="Times New Roman" pitchFamily="18" charset="0"/>
              </a:rPr>
              <a:t>Symbolic Interactionism</a:t>
            </a:r>
          </a:p>
          <a:p>
            <a:pPr>
              <a:lnSpc>
                <a:spcPct val="90000"/>
              </a:lnSpc>
              <a:defRPr/>
            </a:pPr>
            <a:r>
              <a:rPr lang="en-GB" altLang="en-US" sz="2400" kern="0" dirty="0">
                <a:cs typeface="Times New Roman" pitchFamily="18" charset="0"/>
              </a:rPr>
              <a:t>Critical theory</a:t>
            </a:r>
          </a:p>
          <a:p>
            <a:pPr>
              <a:lnSpc>
                <a:spcPct val="90000"/>
              </a:lnSpc>
              <a:defRPr/>
            </a:pPr>
            <a:r>
              <a:rPr lang="en-GB" altLang="en-US" sz="2400" kern="0" dirty="0">
                <a:cs typeface="Times New Roman" pitchFamily="18" charset="0"/>
              </a:rPr>
              <a:t>Poststructuralism</a:t>
            </a:r>
          </a:p>
          <a:p>
            <a:pPr>
              <a:lnSpc>
                <a:spcPct val="90000"/>
              </a:lnSpc>
              <a:defRPr/>
            </a:pPr>
            <a:r>
              <a:rPr lang="en-GB" altLang="en-US" sz="2400" kern="0" dirty="0">
                <a:cs typeface="Times New Roman" pitchFamily="18" charset="0"/>
              </a:rPr>
              <a:t>Structuration theory</a:t>
            </a:r>
            <a:endParaRPr lang="en-GB" altLang="en-US" sz="2400" kern="0" dirty="0"/>
          </a:p>
        </p:txBody>
      </p:sp>
      <p:sp>
        <p:nvSpPr>
          <p:cNvPr id="7172" name="Content Placeholder 3">
            <a:extLst>
              <a:ext uri="{FF2B5EF4-FFF2-40B4-BE49-F238E27FC236}">
                <a16:creationId xmlns:a16="http://schemas.microsoft.com/office/drawing/2014/main" id="{A680E044-1747-6049-A398-BCDF6B4722A4}"/>
              </a:ext>
            </a:extLst>
          </p:cNvPr>
          <p:cNvSpPr>
            <a:spLocks noGrp="1"/>
          </p:cNvSpPr>
          <p:nvPr>
            <p:ph sz="half" idx="4294967295"/>
          </p:nvPr>
        </p:nvSpPr>
        <p:spPr bwMode="auto">
          <a:xfrm>
            <a:off x="6172201" y="1600201"/>
            <a:ext cx="4100513" cy="36290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altLang="en-US" sz="2400" b="1">
                <a:ea typeface="ＭＳ Ｐゴシック" panose="020B0600070205080204" pitchFamily="34" charset="-128"/>
              </a:rPr>
              <a:t>Middle-range theories</a:t>
            </a:r>
            <a:r>
              <a:rPr lang="en-GB" altLang="en-US" sz="2400">
                <a:ea typeface="ＭＳ Ｐゴシック" panose="020B0600070205080204" pitchFamily="34" charset="-128"/>
              </a:rPr>
              <a:t>:</a:t>
            </a:r>
          </a:p>
          <a:p>
            <a:pPr>
              <a:buFontTx/>
              <a:buNone/>
            </a:pPr>
            <a:r>
              <a:rPr lang="en-GB" altLang="en-US" sz="2400">
                <a:ea typeface="ＭＳ Ｐゴシック" panose="020B0600070205080204" pitchFamily="34" charset="-128"/>
              </a:rPr>
              <a:t>e.g.</a:t>
            </a:r>
          </a:p>
          <a:p>
            <a:r>
              <a:rPr lang="en-GB" altLang="en-US" sz="2400">
                <a:ea typeface="ＭＳ Ｐゴシック" panose="020B0600070205080204" pitchFamily="34" charset="-128"/>
              </a:rPr>
              <a:t>Strategic choice</a:t>
            </a:r>
          </a:p>
          <a:p>
            <a:r>
              <a:rPr lang="en-GB" altLang="en-US" sz="2400">
                <a:ea typeface="ＭＳ Ｐゴシック" panose="020B0600070205080204" pitchFamily="34" charset="-128"/>
              </a:rPr>
              <a:t>Trait theory </a:t>
            </a:r>
          </a:p>
          <a:p>
            <a:r>
              <a:rPr lang="en-GB" altLang="en-US" sz="2400">
                <a:ea typeface="ＭＳ Ｐゴシック" panose="020B0600070205080204" pitchFamily="34" charset="-128"/>
              </a:rPr>
              <a:t>Contingency theory</a:t>
            </a:r>
          </a:p>
          <a:p>
            <a:r>
              <a:rPr lang="en-GB" altLang="en-US" sz="2400">
                <a:ea typeface="ＭＳ Ｐゴシック" panose="020B0600070205080204" pitchFamily="34" charset="-128"/>
              </a:rPr>
              <a:t>Labour Process theory</a:t>
            </a:r>
          </a:p>
        </p:txBody>
      </p:sp>
      <p:sp>
        <p:nvSpPr>
          <p:cNvPr id="7" name="TextBox 6">
            <a:extLst>
              <a:ext uri="{FF2B5EF4-FFF2-40B4-BE49-F238E27FC236}">
                <a16:creationId xmlns:a16="http://schemas.microsoft.com/office/drawing/2014/main" id="{03BCAB99-A639-B24D-873E-264E29FC9B23}"/>
              </a:ext>
            </a:extLst>
          </p:cNvPr>
          <p:cNvSpPr txBox="1"/>
          <p:nvPr/>
        </p:nvSpPr>
        <p:spPr>
          <a:xfrm>
            <a:off x="1730376" y="5229226"/>
            <a:ext cx="8596313" cy="461963"/>
          </a:xfrm>
          <a:prstGeom prst="rect">
            <a:avLst/>
          </a:prstGeom>
          <a:noFill/>
        </p:spPr>
        <p:txBody>
          <a:bodyPr>
            <a:spAutoFit/>
          </a:bodyPr>
          <a:lstStyle/>
          <a:p>
            <a:pPr>
              <a:defRPr/>
            </a:pPr>
            <a:r>
              <a:rPr lang="en-GB" sz="2400" b="1" dirty="0">
                <a:solidFill>
                  <a:srgbClr val="000000"/>
                </a:solidFill>
              </a:rPr>
              <a:t>Middle-range theories typically guide business research.</a:t>
            </a:r>
          </a:p>
        </p:txBody>
      </p:sp>
    </p:spTree>
    <p:extLst>
      <p:ext uri="{BB962C8B-B14F-4D97-AF65-F5344CB8AC3E}">
        <p14:creationId xmlns:p14="http://schemas.microsoft.com/office/powerpoint/2010/main" val="1531576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69F4C709-0ECF-D347-9395-C2947144F2E1}"/>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Deductive and Inductive Theory</a:t>
            </a:r>
          </a:p>
        </p:txBody>
      </p:sp>
      <p:sp>
        <p:nvSpPr>
          <p:cNvPr id="5" name="Rectangle 3">
            <a:extLst>
              <a:ext uri="{FF2B5EF4-FFF2-40B4-BE49-F238E27FC236}">
                <a16:creationId xmlns:a16="http://schemas.microsoft.com/office/drawing/2014/main" id="{88AB9939-02A3-1448-983C-F33B9FA50D4B}"/>
              </a:ext>
            </a:extLst>
          </p:cNvPr>
          <p:cNvSpPr txBox="1">
            <a:spLocks noChangeArrowheads="1"/>
          </p:cNvSpPr>
          <p:nvPr/>
        </p:nvSpPr>
        <p:spPr>
          <a:xfrm>
            <a:off x="2514600" y="1643063"/>
            <a:ext cx="7391400" cy="3929062"/>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altLang="en-US" sz="2400" kern="0" dirty="0"/>
              <a:t>Deductivism</a:t>
            </a:r>
            <a:r>
              <a:rPr lang="en-GB" altLang="en-US" kern="0" dirty="0"/>
              <a:t>:</a:t>
            </a:r>
          </a:p>
          <a:p>
            <a:pPr lvl="1">
              <a:defRPr/>
            </a:pPr>
            <a:r>
              <a:rPr lang="en-GB" altLang="en-US" sz="2200" kern="0" dirty="0"/>
              <a:t>Theory </a:t>
            </a:r>
            <a:r>
              <a:rPr lang="en-GB" altLang="en-US" sz="2200" kern="0" dirty="0">
                <a:sym typeface="Wingdings" panose="05000000000000000000" pitchFamily="2" charset="2"/>
              </a:rPr>
              <a:t> </a:t>
            </a:r>
            <a:r>
              <a:rPr lang="en-GB" altLang="en-US" sz="2200" kern="0" dirty="0"/>
              <a:t>data</a:t>
            </a:r>
          </a:p>
          <a:p>
            <a:pPr lvl="1">
              <a:defRPr/>
            </a:pPr>
            <a:r>
              <a:rPr lang="en-GB" altLang="en-US" sz="2200" kern="0" dirty="0"/>
              <a:t>Explicit hypothesis to be confirmed or rejected</a:t>
            </a:r>
          </a:p>
          <a:p>
            <a:pPr lvl="1">
              <a:defRPr/>
            </a:pPr>
            <a:r>
              <a:rPr lang="en-GB" altLang="en-US" sz="2200" kern="0" dirty="0"/>
              <a:t>Quantitative research</a:t>
            </a:r>
          </a:p>
          <a:p>
            <a:pPr lvl="1">
              <a:defRPr/>
            </a:pPr>
            <a:endParaRPr lang="en-GB" altLang="en-US" sz="700" kern="0" dirty="0"/>
          </a:p>
          <a:p>
            <a:pPr>
              <a:defRPr/>
            </a:pPr>
            <a:r>
              <a:rPr lang="en-GB" altLang="en-US" sz="2400" kern="0" dirty="0"/>
              <a:t>Inductivism:</a:t>
            </a:r>
          </a:p>
          <a:p>
            <a:pPr lvl="1">
              <a:defRPr/>
            </a:pPr>
            <a:r>
              <a:rPr lang="en-GB" altLang="en-US" sz="2200" kern="0" dirty="0"/>
              <a:t>Data </a:t>
            </a:r>
            <a:r>
              <a:rPr lang="en-GB" altLang="en-US" sz="2200" kern="0" dirty="0">
                <a:sym typeface="Wingdings" panose="05000000000000000000" pitchFamily="2" charset="2"/>
              </a:rPr>
              <a:t></a:t>
            </a:r>
            <a:r>
              <a:rPr lang="en-GB" altLang="en-US" sz="2200" kern="0" dirty="0"/>
              <a:t> theory</a:t>
            </a:r>
          </a:p>
          <a:p>
            <a:pPr lvl="1">
              <a:defRPr/>
            </a:pPr>
            <a:r>
              <a:rPr lang="en-GB" altLang="en-US" sz="2200" kern="0" dirty="0"/>
              <a:t>Generalizable inferences from observations</a:t>
            </a:r>
          </a:p>
          <a:p>
            <a:pPr lvl="1">
              <a:defRPr/>
            </a:pPr>
            <a:r>
              <a:rPr lang="en-GB" altLang="en-US" sz="2200" kern="0" dirty="0"/>
              <a:t>Qualitative research /grounded theory</a:t>
            </a:r>
          </a:p>
        </p:txBody>
      </p:sp>
    </p:spTree>
    <p:extLst>
      <p:ext uri="{BB962C8B-B14F-4D97-AF65-F5344CB8AC3E}">
        <p14:creationId xmlns:p14="http://schemas.microsoft.com/office/powerpoint/2010/main" val="511251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8C05CD8-95D1-544D-B69A-CB747E1AB090}"/>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The process of deduction</a:t>
            </a:r>
          </a:p>
        </p:txBody>
      </p:sp>
      <p:pic>
        <p:nvPicPr>
          <p:cNvPr id="9219" name="Picture 6">
            <a:extLst>
              <a:ext uri="{FF2B5EF4-FFF2-40B4-BE49-F238E27FC236}">
                <a16:creationId xmlns:a16="http://schemas.microsoft.com/office/drawing/2014/main" id="{EF32756F-A990-F641-8986-5D1A0149CD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0964" y="1484314"/>
            <a:ext cx="3825875" cy="479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7108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a:extLst>
              <a:ext uri="{FF2B5EF4-FFF2-40B4-BE49-F238E27FC236}">
                <a16:creationId xmlns:a16="http://schemas.microsoft.com/office/drawing/2014/main" id="{760961D9-C808-B94D-9533-4B5634366B89}"/>
              </a:ext>
            </a:extLst>
          </p:cNvPr>
          <p:cNvSpPr>
            <a:spLocks noGrp="1"/>
          </p:cNvSpPr>
          <p:nvPr>
            <p:ph idx="1"/>
          </p:nvPr>
        </p:nvSpPr>
        <p:spPr bwMode="auto">
          <a:xfrm>
            <a:off x="1774826" y="1358900"/>
            <a:ext cx="8596313" cy="4737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0" indent="0">
              <a:buNone/>
            </a:pPr>
            <a:r>
              <a:rPr lang="en-US" altLang="en-US" sz="2400">
                <a:ea typeface="ＭＳ Ｐゴシック" panose="020B0600070205080204" pitchFamily="34" charset="-128"/>
              </a:rPr>
              <a:t>There are three  types of reasoning in organizational research:</a:t>
            </a:r>
          </a:p>
          <a:p>
            <a:pPr marL="0" indent="0">
              <a:buNone/>
            </a:pPr>
            <a:endParaRPr lang="en-US" altLang="en-US" sz="1200">
              <a:ea typeface="ＭＳ Ｐゴシック" panose="020B0600070205080204" pitchFamily="34" charset="-128"/>
            </a:endParaRPr>
          </a:p>
          <a:p>
            <a:pPr marL="539750" lvl="1" indent="-342900">
              <a:spcBef>
                <a:spcPct val="0"/>
              </a:spcBef>
              <a:buFontTx/>
              <a:buAutoNum type="arabicPeriod"/>
            </a:pPr>
            <a:r>
              <a:rPr lang="en-GB" altLang="en-US" sz="2000" b="1">
                <a:ea typeface="ＭＳ Ｐゴシック" panose="020B0600070205080204" pitchFamily="34" charset="-128"/>
              </a:rPr>
              <a:t>Theory-testing research: </a:t>
            </a:r>
            <a:r>
              <a:rPr lang="en-GB" altLang="en-US" sz="2000">
                <a:ea typeface="ＭＳ Ｐゴシック" panose="020B0600070205080204" pitchFamily="34" charset="-128"/>
              </a:rPr>
              <a:t>this involves developing hypotheses from </a:t>
            </a:r>
            <a:r>
              <a:rPr lang="en-GB" altLang="en-US" sz="2000" i="1">
                <a:ea typeface="ＭＳ Ｐゴシック" panose="020B0600070205080204" pitchFamily="34" charset="-128"/>
              </a:rPr>
              <a:t>a priori</a:t>
            </a:r>
            <a:r>
              <a:rPr lang="en-GB" altLang="en-US" sz="2000">
                <a:ea typeface="ＭＳ Ｐゴシック" panose="020B0600070205080204" pitchFamily="34" charset="-128"/>
              </a:rPr>
              <a:t> theoretical considerations, enabling them to be confirmed or disconfirmed through statistical inference.</a:t>
            </a:r>
          </a:p>
          <a:p>
            <a:pPr marL="539750" lvl="1" indent="-342900">
              <a:spcBef>
                <a:spcPct val="0"/>
              </a:spcBef>
              <a:buFontTx/>
              <a:buAutoNum type="arabicPeriod"/>
            </a:pPr>
            <a:endParaRPr lang="en-IE" altLang="en-US" sz="2000">
              <a:ea typeface="ＭＳ Ｐゴシック" panose="020B0600070205080204" pitchFamily="34" charset="-128"/>
            </a:endParaRPr>
          </a:p>
          <a:p>
            <a:pPr marL="539750" lvl="1" indent="-342900">
              <a:spcBef>
                <a:spcPct val="0"/>
              </a:spcBef>
              <a:buFontTx/>
              <a:buAutoNum type="arabicPeriod"/>
            </a:pPr>
            <a:r>
              <a:rPr lang="en-GB" altLang="en-US" sz="2000" b="1">
                <a:ea typeface="ＭＳ Ｐゴシック" panose="020B0600070205080204" pitchFamily="34" charset="-128"/>
              </a:rPr>
              <a:t>Inductive case research</a:t>
            </a:r>
            <a:r>
              <a:rPr lang="en-GB" altLang="en-US" sz="2000" i="1">
                <a:ea typeface="ＭＳ Ｐゴシック" panose="020B0600070205080204" pitchFamily="34" charset="-128"/>
              </a:rPr>
              <a:t>:</a:t>
            </a:r>
            <a:r>
              <a:rPr lang="en-GB" altLang="en-US" sz="2000">
                <a:ea typeface="ＭＳ Ｐゴシック" panose="020B0600070205080204" pitchFamily="34" charset="-128"/>
              </a:rPr>
              <a:t> this involves theory being developed in a ‘data-driven manner’ using qualitative data, often taking a grounded theory approach. </a:t>
            </a:r>
            <a:endParaRPr lang="en-IE" altLang="en-US" sz="2000">
              <a:ea typeface="ＭＳ Ｐゴシック" panose="020B0600070205080204" pitchFamily="34" charset="-128"/>
            </a:endParaRPr>
          </a:p>
          <a:p>
            <a:pPr marL="539750" lvl="1" indent="-342900">
              <a:spcBef>
                <a:spcPct val="0"/>
              </a:spcBef>
              <a:buFontTx/>
              <a:buAutoNum type="arabicPeriod"/>
            </a:pPr>
            <a:endParaRPr lang="en-GB" altLang="en-US" sz="2000" b="1">
              <a:ea typeface="ＭＳ Ｐゴシック" panose="020B0600070205080204" pitchFamily="34" charset="-128"/>
            </a:endParaRPr>
          </a:p>
          <a:p>
            <a:pPr marL="539750" lvl="1" indent="-342900">
              <a:spcBef>
                <a:spcPct val="0"/>
              </a:spcBef>
              <a:buFontTx/>
              <a:buAutoNum type="arabicPeriod"/>
            </a:pPr>
            <a:r>
              <a:rPr lang="en-GB" altLang="en-US" sz="2000" b="1">
                <a:ea typeface="ＭＳ Ｐゴシック" panose="020B0600070205080204" pitchFamily="34" charset="-128"/>
              </a:rPr>
              <a:t>Interpretive research: </a:t>
            </a:r>
            <a:r>
              <a:rPr lang="en-GB" altLang="en-US" sz="2000">
                <a:ea typeface="ＭＳ Ｐゴシック" panose="020B0600070205080204" pitchFamily="34" charset="-128"/>
              </a:rPr>
              <a:t>while this also involves qualitative data, theory is developed in quite a different way involving a dialogical process between theory and the empirical phenomenon; this results in the production of ‘reflexive narratives, not explanatory models or theoretical propositions’  (Mantere and Ketokivi, 2013: 75). </a:t>
            </a:r>
            <a:endParaRPr lang="en-IE" altLang="en-US" sz="2000">
              <a:ea typeface="ＭＳ Ｐゴシック" panose="020B0600070205080204" pitchFamily="34" charset="-128"/>
            </a:endParaRPr>
          </a:p>
        </p:txBody>
      </p:sp>
      <p:sp>
        <p:nvSpPr>
          <p:cNvPr id="10243" name="Title 2">
            <a:extLst>
              <a:ext uri="{FF2B5EF4-FFF2-40B4-BE49-F238E27FC236}">
                <a16:creationId xmlns:a16="http://schemas.microsoft.com/office/drawing/2014/main" id="{52644A8A-FB65-1A4E-839D-2091E7697865}"/>
              </a:ext>
            </a:extLst>
          </p:cNvPr>
          <p:cNvSpPr>
            <a:spLocks noGrp="1"/>
          </p:cNvSpPr>
          <p:nvPr>
            <p:ph type="title"/>
          </p:nvPr>
        </p:nvSpPr>
        <p:spPr bwMode="auto">
          <a:xfrm>
            <a:off x="1955800" y="28098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a:ea typeface="ＭＳ Ｐゴシック" panose="020B0600070205080204" pitchFamily="34" charset="-128"/>
              </a:rPr>
              <a:t>Types of reasoning </a:t>
            </a:r>
            <a:endParaRPr lang="en-IE" altLang="en-US">
              <a:ea typeface="ＭＳ Ｐゴシック" panose="020B0600070205080204" pitchFamily="34" charset="-128"/>
            </a:endParaRPr>
          </a:p>
        </p:txBody>
      </p:sp>
    </p:spTree>
    <p:extLst>
      <p:ext uri="{BB962C8B-B14F-4D97-AF65-F5344CB8AC3E}">
        <p14:creationId xmlns:p14="http://schemas.microsoft.com/office/powerpoint/2010/main" val="41262616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1">
            <a:extLst>
              <a:ext uri="{FF2B5EF4-FFF2-40B4-BE49-F238E27FC236}">
                <a16:creationId xmlns:a16="http://schemas.microsoft.com/office/drawing/2014/main" id="{947FABC3-A2A1-4445-B883-59E01A4E2EE3}"/>
              </a:ext>
            </a:extLst>
          </p:cNvPr>
          <p:cNvSpPr>
            <a:spLocks noGrp="1"/>
          </p:cNvSpPr>
          <p:nvPr>
            <p:ph idx="1"/>
          </p:nvPr>
        </p:nvSpPr>
        <p:spPr bwMode="auto">
          <a:xfrm>
            <a:off x="2209800" y="1600200"/>
            <a:ext cx="8116888"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2400">
                <a:ea typeface="ＭＳ Ｐゴシック" panose="020B0600070205080204" pitchFamily="34" charset="-128"/>
              </a:rPr>
              <a:t>An increasing popular approach</a:t>
            </a:r>
          </a:p>
          <a:p>
            <a:endParaRPr lang="en-US" altLang="en-US" sz="1200">
              <a:ea typeface="ＭＳ Ｐゴシック" panose="020B0600070205080204" pitchFamily="34" charset="-128"/>
            </a:endParaRPr>
          </a:p>
          <a:p>
            <a:r>
              <a:rPr lang="en-US" altLang="en-US" sz="2400">
                <a:ea typeface="ＭＳ Ｐゴシック" panose="020B0600070205080204" pitchFamily="34" charset="-128"/>
              </a:rPr>
              <a:t>Neither inductive or deductive: abductive as a third way</a:t>
            </a:r>
          </a:p>
          <a:p>
            <a:endParaRPr lang="en-US" altLang="en-US" sz="1200">
              <a:ea typeface="ＭＳ Ｐゴシック" panose="020B0600070205080204" pitchFamily="34" charset="-128"/>
            </a:endParaRPr>
          </a:p>
          <a:p>
            <a:r>
              <a:rPr lang="en-US" altLang="en-US" sz="2400">
                <a:ea typeface="ＭＳ Ｐゴシック" panose="020B0600070205080204" pitchFamily="34" charset="-128"/>
              </a:rPr>
              <a:t>Based on Pragmatist approach</a:t>
            </a:r>
          </a:p>
          <a:p>
            <a:endParaRPr lang="en-IE" altLang="en-US" sz="1200">
              <a:ea typeface="ＭＳ Ｐゴシック" panose="020B0600070205080204" pitchFamily="34" charset="-128"/>
            </a:endParaRPr>
          </a:p>
          <a:p>
            <a:r>
              <a:rPr lang="en-IE" altLang="en-US" sz="2400">
                <a:ea typeface="ＭＳ Ｐゴシック" panose="020B0600070205080204" pitchFamily="34" charset="-128"/>
              </a:rPr>
              <a:t>Starts with a puzzle or surprise and then seeks to explain it</a:t>
            </a:r>
          </a:p>
          <a:p>
            <a:endParaRPr lang="en-IE" altLang="en-US" sz="1200">
              <a:ea typeface="ＭＳ Ｐゴシック" panose="020B0600070205080204" pitchFamily="34" charset="-128"/>
            </a:endParaRPr>
          </a:p>
          <a:p>
            <a:r>
              <a:rPr lang="en-IE" altLang="en-US" sz="2400">
                <a:ea typeface="ＭＳ Ｐゴシック" panose="020B0600070205080204" pitchFamily="34" charset="-128"/>
              </a:rPr>
              <a:t>Involves the researcher selecting the ‘best’ explanation from competing explanations or interpretations of the data (Mantere and Ketokivi 2013)</a:t>
            </a:r>
          </a:p>
        </p:txBody>
      </p:sp>
      <p:sp>
        <p:nvSpPr>
          <p:cNvPr id="11267" name="Title 2">
            <a:extLst>
              <a:ext uri="{FF2B5EF4-FFF2-40B4-BE49-F238E27FC236}">
                <a16:creationId xmlns:a16="http://schemas.microsoft.com/office/drawing/2014/main" id="{2487C0C4-CBEF-284C-BF5D-C50FB7C7D705}"/>
              </a:ext>
            </a:extLst>
          </p:cNvPr>
          <p:cNvSpPr>
            <a:spLocks noGrp="1"/>
          </p:cNvSpPr>
          <p:nvPr>
            <p:ph type="title"/>
          </p:nvPr>
        </p:nvSpPr>
        <p:spPr bwMode="auto">
          <a:xfrm>
            <a:off x="1955800" y="28098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a:ea typeface="ＭＳ Ｐゴシック" panose="020B0600070205080204" pitchFamily="34" charset="-128"/>
              </a:rPr>
              <a:t>Abduction </a:t>
            </a:r>
            <a:endParaRPr lang="en-IE" altLang="en-US">
              <a:ea typeface="ＭＳ Ｐゴシック" panose="020B0600070205080204" pitchFamily="34" charset="-128"/>
            </a:endParaRPr>
          </a:p>
        </p:txBody>
      </p:sp>
    </p:spTree>
    <p:extLst>
      <p:ext uri="{BB962C8B-B14F-4D97-AF65-F5344CB8AC3E}">
        <p14:creationId xmlns:p14="http://schemas.microsoft.com/office/powerpoint/2010/main" val="2031133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9018C36-A96E-4740-886E-4069378F2A63}"/>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Epistemological considerations</a:t>
            </a:r>
          </a:p>
        </p:txBody>
      </p:sp>
      <p:sp>
        <p:nvSpPr>
          <p:cNvPr id="5" name="Rectangle 3">
            <a:extLst>
              <a:ext uri="{FF2B5EF4-FFF2-40B4-BE49-F238E27FC236}">
                <a16:creationId xmlns:a16="http://schemas.microsoft.com/office/drawing/2014/main" id="{161D275C-2C53-374D-BE31-0075306659D5}"/>
              </a:ext>
            </a:extLst>
          </p:cNvPr>
          <p:cNvSpPr txBox="1">
            <a:spLocks noChangeArrowheads="1"/>
          </p:cNvSpPr>
          <p:nvPr/>
        </p:nvSpPr>
        <p:spPr>
          <a:xfrm>
            <a:off x="2362200" y="1752601"/>
            <a:ext cx="7848600" cy="3605213"/>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altLang="en-US" sz="2400" kern="0" dirty="0"/>
              <a:t>What is (or should be) considered acceptable knowledge?</a:t>
            </a:r>
          </a:p>
          <a:p>
            <a:pPr>
              <a:defRPr/>
            </a:pPr>
            <a:endParaRPr lang="en-GB" altLang="en-US" sz="900" kern="0" dirty="0"/>
          </a:p>
          <a:p>
            <a:pPr>
              <a:defRPr/>
            </a:pPr>
            <a:r>
              <a:rPr lang="en-GB" altLang="en-US" sz="2400" kern="0" dirty="0"/>
              <a:t>Can the social world be studied ‘scientifically’?</a:t>
            </a:r>
          </a:p>
          <a:p>
            <a:pPr>
              <a:defRPr/>
            </a:pPr>
            <a:endParaRPr lang="en-GB" altLang="en-US" sz="900" kern="0" dirty="0"/>
          </a:p>
          <a:p>
            <a:pPr>
              <a:defRPr/>
            </a:pPr>
            <a:r>
              <a:rPr lang="en-GB" altLang="en-US" sz="2400" kern="0" dirty="0"/>
              <a:t>Is it appropriate to apply the methods of the natural sciences to social science research?</a:t>
            </a:r>
          </a:p>
          <a:p>
            <a:pPr>
              <a:defRPr/>
            </a:pPr>
            <a:endParaRPr lang="en-GB" altLang="en-US" sz="900" kern="0" dirty="0"/>
          </a:p>
          <a:p>
            <a:pPr>
              <a:defRPr/>
            </a:pPr>
            <a:r>
              <a:rPr lang="en-GB" altLang="en-US" sz="2400" kern="0" dirty="0"/>
              <a:t>Positivism and interpretivism are contrasting approaches</a:t>
            </a:r>
          </a:p>
        </p:txBody>
      </p:sp>
    </p:spTree>
    <p:extLst>
      <p:ext uri="{BB962C8B-B14F-4D97-AF65-F5344CB8AC3E}">
        <p14:creationId xmlns:p14="http://schemas.microsoft.com/office/powerpoint/2010/main" val="27116065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C08719DC-B1BA-2044-8945-D5AA5E50BE3E}"/>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Positivism</a:t>
            </a:r>
          </a:p>
        </p:txBody>
      </p:sp>
      <p:sp>
        <p:nvSpPr>
          <p:cNvPr id="5" name="Rectangle 5">
            <a:extLst>
              <a:ext uri="{FF2B5EF4-FFF2-40B4-BE49-F238E27FC236}">
                <a16:creationId xmlns:a16="http://schemas.microsoft.com/office/drawing/2014/main" id="{1C03A4E5-2E76-914D-9489-BC4676180CE4}"/>
              </a:ext>
            </a:extLst>
          </p:cNvPr>
          <p:cNvSpPr>
            <a:spLocks noChangeArrowheads="1"/>
          </p:cNvSpPr>
          <p:nvPr/>
        </p:nvSpPr>
        <p:spPr bwMode="auto">
          <a:xfrm>
            <a:off x="2309814" y="1358901"/>
            <a:ext cx="8061325" cy="4401205"/>
          </a:xfrm>
          <a:prstGeom prst="rect">
            <a:avLst/>
          </a:prstGeom>
          <a:noFill/>
          <a:ln>
            <a:noFill/>
          </a:ln>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buFont typeface="Arial" pitchFamily="34" charset="0"/>
              <a:buChar char="•"/>
              <a:defRPr/>
            </a:pPr>
            <a:r>
              <a:rPr lang="en-US" sz="2000" dirty="0">
                <a:solidFill>
                  <a:srgbClr val="000000"/>
                </a:solidFill>
                <a:latin typeface="+mj-lt"/>
              </a:rPr>
              <a:t> Only phenomena and hence knowledge confirmed by the senses can genuinely be warranted as knowledge (phenomenalism).</a:t>
            </a:r>
          </a:p>
          <a:p>
            <a:pPr>
              <a:buFont typeface="Arial" pitchFamily="34" charset="0"/>
              <a:buChar char="•"/>
              <a:defRPr/>
            </a:pPr>
            <a:endParaRPr lang="en-IE" sz="2000" dirty="0">
              <a:solidFill>
                <a:srgbClr val="000000"/>
              </a:solidFill>
              <a:latin typeface="+mj-lt"/>
            </a:endParaRPr>
          </a:p>
          <a:p>
            <a:pPr>
              <a:buFont typeface="Arial" pitchFamily="34" charset="0"/>
              <a:buChar char="•"/>
              <a:defRPr/>
            </a:pPr>
            <a:r>
              <a:rPr lang="en-US" sz="2000" dirty="0">
                <a:solidFill>
                  <a:srgbClr val="000000"/>
                </a:solidFill>
                <a:latin typeface="+mj-lt"/>
              </a:rPr>
              <a:t> The purpose of theory is to generate hypotheses that can be tested and that will allow explanations of laws to be assessed (deductivism).</a:t>
            </a:r>
          </a:p>
          <a:p>
            <a:pPr>
              <a:buFont typeface="Arial" pitchFamily="34" charset="0"/>
              <a:buChar char="•"/>
              <a:defRPr/>
            </a:pPr>
            <a:endParaRPr lang="en-IE" sz="2000" dirty="0">
              <a:solidFill>
                <a:srgbClr val="000000"/>
              </a:solidFill>
              <a:latin typeface="+mj-lt"/>
            </a:endParaRPr>
          </a:p>
          <a:p>
            <a:pPr>
              <a:buFont typeface="Arial" pitchFamily="34" charset="0"/>
              <a:buChar char="•"/>
              <a:defRPr/>
            </a:pPr>
            <a:r>
              <a:rPr lang="en-US" sz="2000" dirty="0">
                <a:solidFill>
                  <a:srgbClr val="000000"/>
                </a:solidFill>
                <a:latin typeface="+mj-lt"/>
              </a:rPr>
              <a:t> Knowledge is arrived at by gathering facts that provide the basis for laws (inductivism).</a:t>
            </a:r>
          </a:p>
          <a:p>
            <a:pPr>
              <a:buFont typeface="Arial" pitchFamily="34" charset="0"/>
              <a:buChar char="•"/>
              <a:defRPr/>
            </a:pPr>
            <a:endParaRPr lang="en-IE" sz="2000" dirty="0">
              <a:solidFill>
                <a:srgbClr val="000000"/>
              </a:solidFill>
              <a:latin typeface="+mj-lt"/>
            </a:endParaRPr>
          </a:p>
          <a:p>
            <a:pPr>
              <a:buFont typeface="Arial" pitchFamily="34" charset="0"/>
              <a:buChar char="•"/>
              <a:defRPr/>
            </a:pPr>
            <a:r>
              <a:rPr lang="en-US" sz="2000" dirty="0">
                <a:solidFill>
                  <a:srgbClr val="000000"/>
                </a:solidFill>
                <a:latin typeface="+mj-lt"/>
              </a:rPr>
              <a:t> Science must (and can) be conducted in a way that is value free (i.e. objective).</a:t>
            </a:r>
          </a:p>
          <a:p>
            <a:pPr>
              <a:buFont typeface="Arial" pitchFamily="34" charset="0"/>
              <a:buChar char="•"/>
              <a:defRPr/>
            </a:pPr>
            <a:endParaRPr lang="en-IE" sz="2000" dirty="0">
              <a:solidFill>
                <a:srgbClr val="000000"/>
              </a:solidFill>
              <a:latin typeface="+mj-lt"/>
            </a:endParaRPr>
          </a:p>
          <a:p>
            <a:pPr>
              <a:buFont typeface="Arial" pitchFamily="34" charset="0"/>
              <a:buChar char="•"/>
              <a:defRPr/>
            </a:pPr>
            <a:r>
              <a:rPr lang="en-US" sz="2000" dirty="0">
                <a:solidFill>
                  <a:srgbClr val="000000"/>
                </a:solidFill>
                <a:latin typeface="+mj-lt"/>
              </a:rPr>
              <a:t> There is a clear distinction between scientific statements and normative statements and the former are the true domain of the scientist.</a:t>
            </a:r>
            <a:endParaRPr lang="en-IE" sz="2000" dirty="0">
              <a:solidFill>
                <a:srgbClr val="000000"/>
              </a:solidFill>
              <a:latin typeface="+mj-lt"/>
            </a:endParaRPr>
          </a:p>
        </p:txBody>
      </p:sp>
    </p:spTree>
    <p:extLst>
      <p:ext uri="{BB962C8B-B14F-4D97-AF65-F5344CB8AC3E}">
        <p14:creationId xmlns:p14="http://schemas.microsoft.com/office/powerpoint/2010/main" val="248891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B7725CF-31ED-2349-9672-89AAE7DEAD18}"/>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Interpretivism</a:t>
            </a:r>
            <a:endParaRPr lang="en-GB" altLang="en-US">
              <a:ea typeface="ＭＳ Ｐゴシック" panose="020B0600070205080204" pitchFamily="34" charset="-128"/>
            </a:endParaRPr>
          </a:p>
        </p:txBody>
      </p:sp>
      <p:sp>
        <p:nvSpPr>
          <p:cNvPr id="50179" name="Rectangle 3">
            <a:extLst>
              <a:ext uri="{FF2B5EF4-FFF2-40B4-BE49-F238E27FC236}">
                <a16:creationId xmlns:a16="http://schemas.microsoft.com/office/drawing/2014/main" id="{AA6D2F98-D9D2-9944-97AB-128507A4599E}"/>
              </a:ext>
            </a:extLst>
          </p:cNvPr>
          <p:cNvSpPr>
            <a:spLocks noGrp="1" noChangeArrowheads="1"/>
          </p:cNvSpPr>
          <p:nvPr>
            <p:ph type="body" idx="1"/>
          </p:nvPr>
        </p:nvSpPr>
        <p:spPr>
          <a:xfrm>
            <a:off x="2208213" y="1724025"/>
            <a:ext cx="7772400" cy="4495800"/>
          </a:xfrm>
        </p:spPr>
        <p:txBody>
          <a:bodyPr/>
          <a:lstStyle/>
          <a:p>
            <a:pPr marL="0" indent="0" algn="just">
              <a:defRPr/>
            </a:pPr>
            <a:r>
              <a:rPr lang="en-GB" sz="2000" dirty="0">
                <a:cs typeface="Courier New" pitchFamily="49" charset="0"/>
              </a:rPr>
              <a:t> Interpretivism</a:t>
            </a:r>
            <a:r>
              <a:rPr lang="en-GB" sz="2000" dirty="0">
                <a:solidFill>
                  <a:schemeClr val="accent2"/>
                </a:solidFill>
                <a:cs typeface="Courier New" pitchFamily="49" charset="0"/>
              </a:rPr>
              <a:t> </a:t>
            </a:r>
            <a:r>
              <a:rPr lang="en-GB" sz="2000" dirty="0">
                <a:cs typeface="Courier New" pitchFamily="49" charset="0"/>
              </a:rPr>
              <a:t>is taken to denote an alternative to positivism.</a:t>
            </a:r>
          </a:p>
          <a:p>
            <a:pPr marL="0" indent="0" algn="just">
              <a:buNone/>
              <a:defRPr/>
            </a:pPr>
            <a:endParaRPr lang="en-GB" sz="2000" dirty="0">
              <a:cs typeface="Courier New" pitchFamily="49" charset="0"/>
            </a:endParaRPr>
          </a:p>
          <a:p>
            <a:pPr marL="0" indent="0" algn="just">
              <a:defRPr/>
            </a:pPr>
            <a:r>
              <a:rPr lang="en-GB" sz="2000" dirty="0">
                <a:cs typeface="Courier New" pitchFamily="49" charset="0"/>
              </a:rPr>
              <a:t> It is predicated upon the view that a strategy is required that respects the differences between people and the objects of the natural sciences and therefore requires the social scientist to grasp the subjective meaning of</a:t>
            </a:r>
            <a:r>
              <a:rPr lang="en-GB" sz="2000" dirty="0">
                <a:solidFill>
                  <a:schemeClr val="bg1"/>
                </a:solidFill>
                <a:effectDag name="">
                  <a:cont type="tree" name="">
                    <a:effect ref="fillLine"/>
                    <a:outerShdw dist="38100" dir="13500000" algn="br">
                      <a:srgbClr val="77BBFF"/>
                    </a:outerShdw>
                  </a:cont>
                  <a:cont type="tree" name="">
                    <a:effect ref="fillLine"/>
                    <a:outerShdw dist="38100" dir="2700000" algn="tl">
                      <a:srgbClr val="1E5B99"/>
                    </a:outerShdw>
                  </a:cont>
                  <a:effect ref="fillLine"/>
                </a:effectDag>
                <a:cs typeface="Courier New" pitchFamily="49" charset="0"/>
              </a:rPr>
              <a:t> </a:t>
            </a:r>
            <a:r>
              <a:rPr lang="en-GB" sz="2000" dirty="0">
                <a:cs typeface="Courier New" pitchFamily="49" charset="0"/>
              </a:rPr>
              <a:t>social action. </a:t>
            </a:r>
          </a:p>
          <a:p>
            <a:pPr marL="0" indent="0" algn="just">
              <a:defRPr/>
            </a:pPr>
            <a:endParaRPr lang="en-GB" sz="2000" dirty="0">
              <a:cs typeface="Courier New" pitchFamily="49" charset="0"/>
            </a:endParaRPr>
          </a:p>
          <a:p>
            <a:pPr marL="0" indent="0" algn="just">
              <a:defRPr/>
            </a:pPr>
            <a:r>
              <a:rPr lang="en-GB" sz="2000" dirty="0">
                <a:cs typeface="Courier New" pitchFamily="49" charset="0"/>
              </a:rPr>
              <a:t> Derives from:</a:t>
            </a:r>
          </a:p>
          <a:p>
            <a:pPr marL="400050" lvl="1" indent="0" algn="just">
              <a:defRPr/>
            </a:pPr>
            <a:r>
              <a:rPr lang="en-GB" sz="2000" dirty="0">
                <a:cs typeface="Courier New" pitchFamily="49" charset="0"/>
              </a:rPr>
              <a:t>Weber's notion of </a:t>
            </a:r>
            <a:r>
              <a:rPr lang="en-GB" sz="2000" i="1" dirty="0">
                <a:cs typeface="Courier New" pitchFamily="49" charset="0"/>
              </a:rPr>
              <a:t>Verstehen</a:t>
            </a:r>
            <a:r>
              <a:rPr lang="en-GB" sz="2000" dirty="0">
                <a:cs typeface="Courier New" pitchFamily="49" charset="0"/>
              </a:rPr>
              <a:t>; </a:t>
            </a:r>
          </a:p>
          <a:p>
            <a:pPr marL="400050" lvl="1" indent="0" algn="just">
              <a:defRPr/>
            </a:pPr>
            <a:r>
              <a:rPr lang="en-GB" sz="2000" dirty="0">
                <a:cs typeface="Courier New" pitchFamily="49" charset="0"/>
              </a:rPr>
              <a:t>the hermeneutic-phenomenological tradition; </a:t>
            </a:r>
          </a:p>
          <a:p>
            <a:pPr marL="400050" lvl="1" indent="0" algn="just">
              <a:defRPr/>
            </a:pPr>
            <a:r>
              <a:rPr lang="en-GB" sz="2000" dirty="0">
                <a:cs typeface="Courier New" pitchFamily="49" charset="0"/>
              </a:rPr>
              <a:t>symbolic interactionism.</a:t>
            </a:r>
            <a:endParaRPr lang="en-GB" sz="2000" dirty="0"/>
          </a:p>
        </p:txBody>
      </p:sp>
    </p:spTree>
    <p:extLst>
      <p:ext uri="{BB962C8B-B14F-4D97-AF65-F5344CB8AC3E}">
        <p14:creationId xmlns:p14="http://schemas.microsoft.com/office/powerpoint/2010/main" val="14587929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1">
            <a:extLst>
              <a:ext uri="{FF2B5EF4-FFF2-40B4-BE49-F238E27FC236}">
                <a16:creationId xmlns:a16="http://schemas.microsoft.com/office/drawing/2014/main" id="{22B5F45A-E1C3-2943-8035-7859027FB928}"/>
              </a:ext>
            </a:extLst>
          </p:cNvPr>
          <p:cNvSpPr>
            <a:spLocks noGrp="1"/>
          </p:cNvSpPr>
          <p:nvPr>
            <p:ph idx="1"/>
          </p:nvPr>
        </p:nvSpPr>
        <p:spPr bwMode="auto">
          <a:xfrm>
            <a:off x="1909764" y="1449388"/>
            <a:ext cx="8461375"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sz="2000">
                <a:ea typeface="ＭＳ Ｐゴシック" panose="020B0600070205080204" pitchFamily="34" charset="-128"/>
              </a:rPr>
              <a:t>Realism shares two features with positivism: </a:t>
            </a:r>
          </a:p>
          <a:p>
            <a:pPr lvl="1"/>
            <a:r>
              <a:rPr lang="en-US" altLang="en-US" sz="2000">
                <a:ea typeface="ＭＳ Ｐゴシック" panose="020B0600070205080204" pitchFamily="34" charset="-128"/>
              </a:rPr>
              <a:t>a belief that the natural and the social sciences can and should apply the same approach to data collection and explanation;</a:t>
            </a:r>
          </a:p>
          <a:p>
            <a:pPr lvl="1"/>
            <a:r>
              <a:rPr lang="en-US" altLang="en-US" sz="2000">
                <a:ea typeface="ＭＳ Ｐゴシック" panose="020B0600070205080204" pitchFamily="34" charset="-128"/>
              </a:rPr>
              <a:t>a commitment to the view that there is an external reality to which scientists direct their attention (in other words, there is a reality that is separate from our descriptions of it). </a:t>
            </a:r>
          </a:p>
          <a:p>
            <a:endParaRPr lang="en-US" altLang="en-US" sz="2000">
              <a:ea typeface="ＭＳ Ｐゴシック" panose="020B0600070205080204" pitchFamily="34" charset="-128"/>
            </a:endParaRPr>
          </a:p>
          <a:p>
            <a:r>
              <a:rPr lang="en-US" altLang="en-US" sz="2000">
                <a:ea typeface="ＭＳ Ｐゴシック" panose="020B0600070205080204" pitchFamily="34" charset="-128"/>
              </a:rPr>
              <a:t>There are two forms of realism:</a:t>
            </a:r>
            <a:endParaRPr lang="en-IE" altLang="en-US" sz="2000">
              <a:ea typeface="ＭＳ Ｐゴシック" panose="020B0600070205080204" pitchFamily="34" charset="-128"/>
            </a:endParaRPr>
          </a:p>
          <a:p>
            <a:pPr lvl="1"/>
            <a:r>
              <a:rPr lang="en-GB" altLang="en-US" sz="2000" b="1">
                <a:ea typeface="ＭＳ Ｐゴシック" panose="020B0600070205080204" pitchFamily="34" charset="-128"/>
              </a:rPr>
              <a:t>Empirical realism </a:t>
            </a:r>
            <a:r>
              <a:rPr lang="en-GB" altLang="en-US" sz="2000">
                <a:ea typeface="ＭＳ Ｐゴシック" panose="020B0600070205080204" pitchFamily="34" charset="-128"/>
              </a:rPr>
              <a:t>simply asserts that, through the use of appropriate methods, reality can be understood. </a:t>
            </a:r>
            <a:endParaRPr lang="en-IE" altLang="en-US" sz="2000">
              <a:ea typeface="ＭＳ Ｐゴシック" panose="020B0600070205080204" pitchFamily="34" charset="-128"/>
            </a:endParaRPr>
          </a:p>
          <a:p>
            <a:pPr lvl="1"/>
            <a:r>
              <a:rPr lang="en-GB" altLang="en-US" sz="2000" b="1">
                <a:ea typeface="ＭＳ Ｐゴシック" panose="020B0600070205080204" pitchFamily="34" charset="-128"/>
              </a:rPr>
              <a:t>Critical realism </a:t>
            </a:r>
            <a:r>
              <a:rPr lang="en-GB" altLang="en-US" sz="2000">
                <a:ea typeface="ＭＳ Ｐゴシック" panose="020B0600070205080204" pitchFamily="34" charset="-128"/>
              </a:rPr>
              <a:t>is a specific form of realism which recognizes the reality of the natural order and the events and discourses of the social world. </a:t>
            </a:r>
            <a:endParaRPr lang="en-IE" altLang="en-US" sz="2000">
              <a:ea typeface="ＭＳ Ｐゴシック" panose="020B0600070205080204" pitchFamily="34" charset="-128"/>
            </a:endParaRPr>
          </a:p>
        </p:txBody>
      </p:sp>
      <p:sp>
        <p:nvSpPr>
          <p:cNvPr id="15363" name="Title 2">
            <a:extLst>
              <a:ext uri="{FF2B5EF4-FFF2-40B4-BE49-F238E27FC236}">
                <a16:creationId xmlns:a16="http://schemas.microsoft.com/office/drawing/2014/main" id="{0EE3AC57-5219-D44E-9136-5A9CAC2B0F32}"/>
              </a:ext>
            </a:extLst>
          </p:cNvPr>
          <p:cNvSpPr>
            <a:spLocks noGrp="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a:ea typeface="ＭＳ Ｐゴシック" panose="020B0600070205080204" pitchFamily="34" charset="-128"/>
              </a:rPr>
              <a:t>Realism </a:t>
            </a:r>
            <a:endParaRPr lang="en-IE" altLang="en-US">
              <a:ea typeface="ＭＳ Ｐゴシック" panose="020B0600070205080204" pitchFamily="34" charset="-128"/>
            </a:endParaRPr>
          </a:p>
        </p:txBody>
      </p:sp>
    </p:spTree>
    <p:extLst>
      <p:ext uri="{BB962C8B-B14F-4D97-AF65-F5344CB8AC3E}">
        <p14:creationId xmlns:p14="http://schemas.microsoft.com/office/powerpoint/2010/main" val="1297277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B0026BE-10CE-804E-9FEC-F00580B5B5A7}"/>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Ontological considerations</a:t>
            </a:r>
          </a:p>
        </p:txBody>
      </p:sp>
      <p:sp>
        <p:nvSpPr>
          <p:cNvPr id="5" name="Rectangle 3">
            <a:extLst>
              <a:ext uri="{FF2B5EF4-FFF2-40B4-BE49-F238E27FC236}">
                <a16:creationId xmlns:a16="http://schemas.microsoft.com/office/drawing/2014/main" id="{8EEF4671-1A16-4C4D-9BCD-4A88A6F94CEE}"/>
              </a:ext>
            </a:extLst>
          </p:cNvPr>
          <p:cNvSpPr txBox="1">
            <a:spLocks noChangeArrowheads="1"/>
          </p:cNvSpPr>
          <p:nvPr/>
        </p:nvSpPr>
        <p:spPr>
          <a:xfrm>
            <a:off x="2181226" y="1449388"/>
            <a:ext cx="8054975" cy="4495800"/>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endParaRPr lang="en-GB" altLang="en-US" sz="2400" kern="0" dirty="0"/>
          </a:p>
          <a:p>
            <a:pPr>
              <a:defRPr/>
            </a:pPr>
            <a:r>
              <a:rPr lang="en-GB" altLang="en-US" sz="2400" kern="0" dirty="0"/>
              <a:t>Social ontology: the nature of social entities</a:t>
            </a:r>
          </a:p>
          <a:p>
            <a:pPr>
              <a:defRPr/>
            </a:pPr>
            <a:endParaRPr lang="en-GB" altLang="en-US" sz="2400" kern="0" dirty="0"/>
          </a:p>
          <a:p>
            <a:pPr>
              <a:defRPr/>
            </a:pPr>
            <a:r>
              <a:rPr lang="en-GB" altLang="en-US" sz="2400" kern="0" dirty="0"/>
              <a:t>What kind of objects exist in the social world?</a:t>
            </a:r>
          </a:p>
          <a:p>
            <a:pPr>
              <a:defRPr/>
            </a:pPr>
            <a:endParaRPr lang="en-GB" altLang="en-US" sz="2400" kern="0" dirty="0"/>
          </a:p>
          <a:p>
            <a:pPr>
              <a:defRPr/>
            </a:pPr>
            <a:r>
              <a:rPr lang="en-GB" altLang="en-US" sz="2400" kern="0" dirty="0"/>
              <a:t>Do social entities exist independently of our perceptions of them?</a:t>
            </a:r>
          </a:p>
          <a:p>
            <a:pPr>
              <a:defRPr/>
            </a:pPr>
            <a:endParaRPr lang="en-GB" altLang="en-US" sz="2400" kern="0" dirty="0"/>
          </a:p>
          <a:p>
            <a:pPr>
              <a:defRPr/>
            </a:pPr>
            <a:r>
              <a:rPr lang="en-GB" altLang="en-US" sz="2400" kern="0" dirty="0"/>
              <a:t>Is social reality external to social actors or constructed by them?</a:t>
            </a:r>
          </a:p>
        </p:txBody>
      </p:sp>
    </p:spTree>
    <p:extLst>
      <p:ext uri="{BB962C8B-B14F-4D97-AF65-F5344CB8AC3E}">
        <p14:creationId xmlns:p14="http://schemas.microsoft.com/office/powerpoint/2010/main" val="3387850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B896557-6E3E-4546-9743-2AF7CFB38ED0}"/>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What is objectivism?</a:t>
            </a:r>
            <a:r>
              <a:rPr lang="en-GB" altLang="en-US">
                <a:ea typeface="ＭＳ Ｐゴシック" panose="020B0600070205080204" pitchFamily="34" charset="-128"/>
              </a:rPr>
              <a:t> </a:t>
            </a:r>
          </a:p>
        </p:txBody>
      </p:sp>
      <p:sp>
        <p:nvSpPr>
          <p:cNvPr id="17411" name="Rectangle 3">
            <a:extLst>
              <a:ext uri="{FF2B5EF4-FFF2-40B4-BE49-F238E27FC236}">
                <a16:creationId xmlns:a16="http://schemas.microsoft.com/office/drawing/2014/main" id="{35C18302-C226-A347-9426-261FED86712F}"/>
              </a:ext>
            </a:extLst>
          </p:cNvPr>
          <p:cNvSpPr>
            <a:spLocks noGrp="1" noChangeArrowheads="1"/>
          </p:cNvSpPr>
          <p:nvPr>
            <p:ph type="body" idx="1"/>
          </p:nvPr>
        </p:nvSpPr>
        <p:spPr bwMode="auto">
          <a:xfrm>
            <a:off x="2209800" y="1724025"/>
            <a:ext cx="777240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400" b="1">
                <a:ea typeface="ＭＳ Ｐゴシック" panose="020B0600070205080204" pitchFamily="34" charset="-128"/>
                <a:cs typeface="Courier New" panose="02070309020205020404" pitchFamily="49" charset="0"/>
              </a:rPr>
              <a:t>Objectivism</a:t>
            </a:r>
            <a:r>
              <a:rPr lang="en-GB" altLang="en-US" sz="2400">
                <a:ea typeface="ＭＳ Ｐゴシック" panose="020B0600070205080204" pitchFamily="34" charset="-128"/>
                <a:cs typeface="Courier New" panose="02070309020205020404" pitchFamily="49" charset="0"/>
              </a:rPr>
              <a:t> is an ontological position that asserts that social phenomena and their meanings have an existence that is independent of social actors. </a:t>
            </a:r>
          </a:p>
          <a:p>
            <a:endParaRPr lang="en-GB" altLang="en-US" sz="2400">
              <a:ea typeface="ＭＳ Ｐゴシック" panose="020B0600070205080204" pitchFamily="34" charset="-128"/>
              <a:cs typeface="Courier New" panose="02070309020205020404" pitchFamily="49" charset="0"/>
            </a:endParaRPr>
          </a:p>
          <a:p>
            <a:r>
              <a:rPr lang="en-GB" altLang="en-US" sz="2400">
                <a:ea typeface="ＭＳ Ｐゴシック" panose="020B0600070205080204" pitchFamily="34" charset="-128"/>
                <a:cs typeface="Courier New" panose="02070309020205020404" pitchFamily="49" charset="0"/>
              </a:rPr>
              <a:t>It implies that social phenomena and the categories that we use in everyday discourse have an existence that is independent or separate from actors.</a:t>
            </a:r>
            <a:endParaRPr lang="en-GB" altLang="en-US" sz="2400">
              <a:ea typeface="ＭＳ Ｐゴシック" panose="020B0600070205080204" pitchFamily="34" charset="-128"/>
            </a:endParaRPr>
          </a:p>
        </p:txBody>
      </p:sp>
    </p:spTree>
    <p:extLst>
      <p:ext uri="{BB962C8B-B14F-4D97-AF65-F5344CB8AC3E}">
        <p14:creationId xmlns:p14="http://schemas.microsoft.com/office/powerpoint/2010/main" val="3416911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BE5CF0B-7D16-454C-AB25-F7F7A3A1E919}"/>
              </a:ext>
            </a:extLst>
          </p:cNvPr>
          <p:cNvSpPr>
            <a:spLocks noGrp="1" noChangeArrowheads="1"/>
          </p:cNvSpPr>
          <p:nvPr>
            <p:ph type="title"/>
          </p:nvPr>
        </p:nvSpPr>
        <p:spPr bwMode="auto">
          <a:xfrm>
            <a:off x="2208213" y="404813"/>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cs typeface="Times New Roman" panose="02020603050405020304" pitchFamily="18" charset="0"/>
              </a:rPr>
              <a:t>What is constructionism?</a:t>
            </a:r>
            <a:r>
              <a:rPr lang="en-GB" altLang="en-US">
                <a:solidFill>
                  <a:srgbClr val="000000"/>
                </a:solidFill>
                <a:ea typeface="ＭＳ Ｐゴシック" panose="020B0600070205080204" pitchFamily="34" charset="-128"/>
                <a:cs typeface="Times New Roman" panose="02020603050405020304" pitchFamily="18" charset="0"/>
              </a:rPr>
              <a:t> </a:t>
            </a:r>
          </a:p>
        </p:txBody>
      </p:sp>
      <p:sp>
        <p:nvSpPr>
          <p:cNvPr id="18435" name="Rectangle 3">
            <a:extLst>
              <a:ext uri="{FF2B5EF4-FFF2-40B4-BE49-F238E27FC236}">
                <a16:creationId xmlns:a16="http://schemas.microsoft.com/office/drawing/2014/main" id="{5B50993A-6E6F-4641-A609-D82797E94EA8}"/>
              </a:ext>
            </a:extLst>
          </p:cNvPr>
          <p:cNvSpPr>
            <a:spLocks noGrp="1" noChangeArrowheads="1"/>
          </p:cNvSpPr>
          <p:nvPr>
            <p:ph type="body" idx="1"/>
          </p:nvPr>
        </p:nvSpPr>
        <p:spPr bwMode="auto">
          <a:xfrm>
            <a:off x="2316163" y="1538288"/>
            <a:ext cx="777240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400">
                <a:ea typeface="ＭＳ Ｐゴシック" panose="020B0600070205080204" pitchFamily="34" charset="-128"/>
                <a:cs typeface="Times New Roman" panose="02020603050405020304" pitchFamily="18" charset="0"/>
              </a:rPr>
              <a:t>Constructionism is an ontological position which asserts that social phenomena and their meanings are continually being accomplished by social actors. </a:t>
            </a:r>
          </a:p>
          <a:p>
            <a:r>
              <a:rPr lang="en-GB" altLang="en-US" sz="2400">
                <a:ea typeface="ＭＳ Ｐゴシック" panose="020B0600070205080204" pitchFamily="34" charset="-128"/>
                <a:cs typeface="Times New Roman" panose="02020603050405020304" pitchFamily="18" charset="0"/>
              </a:rPr>
              <a:t>It implies that:</a:t>
            </a:r>
          </a:p>
          <a:p>
            <a:pPr lvl="1"/>
            <a:r>
              <a:rPr lang="en-GB" altLang="en-US" sz="2000">
                <a:ea typeface="ＭＳ Ｐゴシック" panose="020B0600070205080204" pitchFamily="34" charset="-128"/>
                <a:cs typeface="Times New Roman" panose="02020603050405020304" pitchFamily="18" charset="0"/>
              </a:rPr>
              <a:t>social phenomena and categories are produced through social interaction</a:t>
            </a:r>
          </a:p>
          <a:p>
            <a:pPr lvl="1"/>
            <a:r>
              <a:rPr lang="en-GB" altLang="en-US" sz="2000">
                <a:ea typeface="ＭＳ Ｐゴシック" panose="020B0600070205080204" pitchFamily="34" charset="-128"/>
                <a:cs typeface="Times New Roman" panose="02020603050405020304" pitchFamily="18" charset="0"/>
              </a:rPr>
              <a:t>social phenomena and categories are in a constant state of revision </a:t>
            </a:r>
          </a:p>
          <a:p>
            <a:pPr lvl="1"/>
            <a:r>
              <a:rPr lang="en-GB" altLang="en-US" sz="2000">
                <a:ea typeface="ＭＳ Ｐゴシック" panose="020B0600070205080204" pitchFamily="34" charset="-128"/>
                <a:cs typeface="Times New Roman" panose="02020603050405020304" pitchFamily="18" charset="0"/>
              </a:rPr>
              <a:t>Researchers' own accounts of the social world are constructions </a:t>
            </a:r>
          </a:p>
          <a:p>
            <a:pPr lvl="1"/>
            <a:r>
              <a:rPr lang="en-GB" altLang="en-US" sz="2000">
                <a:ea typeface="ＭＳ Ｐゴシック" panose="020B0600070205080204" pitchFamily="34" charset="-128"/>
                <a:cs typeface="Times New Roman" panose="02020603050405020304" pitchFamily="18" charset="0"/>
              </a:rPr>
              <a:t>Knowledge is indeterminate </a:t>
            </a:r>
          </a:p>
          <a:p>
            <a:r>
              <a:rPr lang="en-GB" altLang="en-US" sz="2400">
                <a:ea typeface="ＭＳ Ｐゴシック" panose="020B0600070205080204" pitchFamily="34" charset="-128"/>
                <a:cs typeface="Times New Roman" panose="02020603050405020304" pitchFamily="18" charset="0"/>
              </a:rPr>
              <a:t>Also referred to as </a:t>
            </a:r>
            <a:r>
              <a:rPr lang="en-GB" altLang="en-US" sz="2400" b="1">
                <a:ea typeface="ＭＳ Ｐゴシック" panose="020B0600070205080204" pitchFamily="34" charset="-128"/>
                <a:cs typeface="Times New Roman" panose="02020603050405020304" pitchFamily="18" charset="0"/>
              </a:rPr>
              <a:t>constructivism</a:t>
            </a:r>
            <a:r>
              <a:rPr lang="en-GB" altLang="en-US" sz="2400">
                <a:ea typeface="ＭＳ Ｐゴシック" panose="020B0600070205080204" pitchFamily="34" charset="-128"/>
              </a:rPr>
              <a:t> </a:t>
            </a:r>
          </a:p>
          <a:p>
            <a:endParaRPr lang="en-GB" altLang="en-US" sz="2000">
              <a:ea typeface="ＭＳ Ｐゴシック" panose="020B0600070205080204" pitchFamily="34" charset="-128"/>
              <a:cs typeface="Times New Roman" panose="02020603050405020304" pitchFamily="18" charset="0"/>
            </a:endParaRPr>
          </a:p>
        </p:txBody>
      </p:sp>
    </p:spTree>
    <p:extLst>
      <p:ext uri="{BB962C8B-B14F-4D97-AF65-F5344CB8AC3E}">
        <p14:creationId xmlns:p14="http://schemas.microsoft.com/office/powerpoint/2010/main" val="8594369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9F18ED4-2576-5446-8C7E-5CDEC0056A1B}"/>
              </a:ext>
            </a:extLst>
          </p:cNvPr>
          <p:cNvSpPr>
            <a:spLocks noGrp="1" noChangeArrowheads="1"/>
          </p:cNvSpPr>
          <p:nvPr>
            <p:ph type="title"/>
          </p:nvPr>
        </p:nvSpPr>
        <p:spPr bwMode="auto">
          <a:xfrm>
            <a:off x="2208213" y="260350"/>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What is the role of a paradigm?</a:t>
            </a:r>
          </a:p>
        </p:txBody>
      </p:sp>
      <p:sp>
        <p:nvSpPr>
          <p:cNvPr id="19459" name="Rectangle 3">
            <a:extLst>
              <a:ext uri="{FF2B5EF4-FFF2-40B4-BE49-F238E27FC236}">
                <a16:creationId xmlns:a16="http://schemas.microsoft.com/office/drawing/2014/main" id="{B999574F-55DC-9647-8EBB-438E4A79F0BE}"/>
              </a:ext>
            </a:extLst>
          </p:cNvPr>
          <p:cNvSpPr>
            <a:spLocks noGrp="1" noChangeArrowheads="1"/>
          </p:cNvSpPr>
          <p:nvPr>
            <p:ph type="body" idx="1"/>
          </p:nvPr>
        </p:nvSpPr>
        <p:spPr bwMode="auto">
          <a:xfrm>
            <a:off x="2181226" y="1719263"/>
            <a:ext cx="8145463" cy="45720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indent="0">
              <a:buNone/>
              <a:defRPr/>
            </a:pPr>
            <a:r>
              <a:rPr lang="en-GB" altLang="en-US" sz="2400" dirty="0">
                <a:ea typeface="ＭＳ Ｐゴシック" pitchFamily="34" charset="-128"/>
              </a:rPr>
              <a:t>A paradigm is a cluster of beliefs and dictates that  influences:</a:t>
            </a:r>
          </a:p>
          <a:p>
            <a:pPr lvl="1">
              <a:defRPr/>
            </a:pPr>
            <a:r>
              <a:rPr lang="en-GB" altLang="en-US" dirty="0">
                <a:ea typeface="ＭＳ Ｐゴシック" pitchFamily="34" charset="-128"/>
              </a:rPr>
              <a:t>What </a:t>
            </a:r>
            <a:r>
              <a:rPr lang="en-GB" altLang="en-US" dirty="0">
                <a:ea typeface="ＭＳ Ｐゴシック" pitchFamily="34" charset="-128"/>
                <a:cs typeface="Times New Roman" pitchFamily="18" charset="0"/>
              </a:rPr>
              <a:t>should be studied;</a:t>
            </a:r>
            <a:r>
              <a:rPr lang="en-GB" altLang="en-US" dirty="0">
                <a:ea typeface="ＭＳ Ｐゴシック" pitchFamily="34" charset="-128"/>
              </a:rPr>
              <a:t> </a:t>
            </a:r>
          </a:p>
          <a:p>
            <a:pPr lvl="1">
              <a:defRPr/>
            </a:pPr>
            <a:r>
              <a:rPr lang="en-GB" altLang="en-US" dirty="0">
                <a:ea typeface="ＭＳ Ｐゴシック" pitchFamily="34" charset="-128"/>
                <a:cs typeface="Times New Roman" pitchFamily="18" charset="0"/>
              </a:rPr>
              <a:t>How research should be conducted;</a:t>
            </a:r>
          </a:p>
          <a:p>
            <a:pPr lvl="1">
              <a:defRPr/>
            </a:pPr>
            <a:r>
              <a:rPr lang="en-GB" altLang="en-US" dirty="0">
                <a:ea typeface="ＭＳ Ｐゴシック" pitchFamily="34" charset="-128"/>
                <a:cs typeface="Times New Roman" pitchFamily="18" charset="0"/>
              </a:rPr>
              <a:t>How results should be interpreted.</a:t>
            </a:r>
            <a:r>
              <a:rPr lang="en-GB" altLang="en-US" dirty="0">
                <a:ea typeface="ＭＳ Ｐゴシック" pitchFamily="34" charset="-128"/>
              </a:rPr>
              <a:t> </a:t>
            </a:r>
          </a:p>
          <a:p>
            <a:pPr>
              <a:buFontTx/>
              <a:buNone/>
              <a:defRPr/>
            </a:pPr>
            <a:endParaRPr lang="en-GB" altLang="en-US" sz="2400" dirty="0">
              <a:ea typeface="ＭＳ Ｐゴシック" pitchFamily="34" charset="-128"/>
            </a:endParaRPr>
          </a:p>
          <a:p>
            <a:pPr>
              <a:buFontTx/>
              <a:buNone/>
              <a:defRPr/>
            </a:pPr>
            <a:r>
              <a:rPr lang="en-GB" altLang="en-US" sz="2400" dirty="0">
                <a:ea typeface="ＭＳ Ｐゴシック" pitchFamily="34" charset="-128"/>
                <a:cs typeface="Times New Roman" pitchFamily="18" charset="0"/>
              </a:rPr>
              <a:t>Social science </a:t>
            </a:r>
            <a:r>
              <a:rPr lang="en-GB" altLang="en-US" sz="2400" dirty="0">
                <a:ea typeface="ＭＳ Ｐゴシック" pitchFamily="34" charset="-128"/>
              </a:rPr>
              <a:t>consists of competing paradigms</a:t>
            </a:r>
            <a:r>
              <a:rPr lang="en-GB" altLang="en-US" dirty="0">
                <a:ea typeface="ＭＳ Ｐゴシック" pitchFamily="34" charset="-128"/>
              </a:rPr>
              <a:t>.</a:t>
            </a:r>
          </a:p>
        </p:txBody>
      </p:sp>
    </p:spTree>
    <p:extLst>
      <p:ext uri="{BB962C8B-B14F-4D97-AF65-F5344CB8AC3E}">
        <p14:creationId xmlns:p14="http://schemas.microsoft.com/office/powerpoint/2010/main" val="1589151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1356AFC-C476-2749-B40C-7B9E9D9418B8}"/>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Social paradigms</a:t>
            </a:r>
          </a:p>
        </p:txBody>
      </p:sp>
      <p:graphicFrame>
        <p:nvGraphicFramePr>
          <p:cNvPr id="6" name="Group 3">
            <a:extLst>
              <a:ext uri="{FF2B5EF4-FFF2-40B4-BE49-F238E27FC236}">
                <a16:creationId xmlns:a16="http://schemas.microsoft.com/office/drawing/2014/main" id="{9488FEE2-9A32-C74C-83A3-F84D8ECD0608}"/>
              </a:ext>
            </a:extLst>
          </p:cNvPr>
          <p:cNvGraphicFramePr>
            <a:graphicFrameLocks/>
          </p:cNvGraphicFramePr>
          <p:nvPr/>
        </p:nvGraphicFramePr>
        <p:xfrm>
          <a:off x="2711450" y="1685925"/>
          <a:ext cx="6858000" cy="4217988"/>
        </p:xfrm>
        <a:graphic>
          <a:graphicData uri="http://schemas.openxmlformats.org/drawingml/2006/table">
            <a:tbl>
              <a:tblPr/>
              <a:tblGrid>
                <a:gridCol w="34290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tblGrid>
              <a:tr h="2176044">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400" b="1" i="0" u="none" strike="noStrike" cap="none" normalizeH="0" baseline="0" noProof="0" dirty="0">
                          <a:ln>
                            <a:noFill/>
                          </a:ln>
                          <a:solidFill>
                            <a:srgbClr val="000000"/>
                          </a:solidFill>
                          <a:effectLst/>
                          <a:latin typeface="+mj-lt"/>
                        </a:rPr>
                        <a:t>Radical humanist</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1800" b="0" i="0" u="none" strike="noStrike" cap="none" normalizeH="0" baseline="0" noProof="0" dirty="0">
                        <a:ln>
                          <a:noFill/>
                        </a:ln>
                        <a:solidFill>
                          <a:srgbClr val="000000"/>
                        </a:solidFill>
                        <a:effectLst/>
                        <a:latin typeface="+mj-lt"/>
                      </a:endParaRPr>
                    </a:p>
                    <a:p>
                      <a:pPr marL="0" marR="0" lvl="0" indent="0" algn="l" defTabSz="914400" rtl="0" eaLnBrk="0" fontAlgn="base" latinLnBrk="0" hangingPunct="0">
                        <a:lnSpc>
                          <a:spcPct val="100000"/>
                        </a:lnSpc>
                        <a:spcBef>
                          <a:spcPct val="20000"/>
                        </a:spcBef>
                        <a:spcAft>
                          <a:spcPct val="0"/>
                        </a:spcAft>
                        <a:buClrTx/>
                        <a:buSzTx/>
                        <a:buFontTx/>
                        <a:buNone/>
                        <a:tabLst/>
                      </a:pPr>
                      <a:r>
                        <a:rPr kumimoji="0" lang="en-GB" sz="1800" b="0" i="0" u="none" strike="noStrike" cap="none" normalizeH="0" baseline="0" noProof="0" dirty="0">
                          <a:ln>
                            <a:noFill/>
                          </a:ln>
                          <a:solidFill>
                            <a:srgbClr val="000000"/>
                          </a:solidFill>
                          <a:effectLst/>
                          <a:latin typeface="+mj-lt"/>
                        </a:rPr>
                        <a:t>Individuals need emancipation from the social arrangement of organizations.</a:t>
                      </a:r>
                    </a:p>
                    <a:p>
                      <a:pPr marL="457200" marR="0" lvl="1" indent="0" algn="l" defTabSz="914400" rtl="0" eaLnBrk="0" fontAlgn="base" latinLnBrk="0" hangingPunct="0">
                        <a:lnSpc>
                          <a:spcPct val="100000"/>
                        </a:lnSpc>
                        <a:spcBef>
                          <a:spcPct val="20000"/>
                        </a:spcBef>
                        <a:spcAft>
                          <a:spcPct val="0"/>
                        </a:spcAft>
                        <a:buClrTx/>
                        <a:buSzTx/>
                        <a:buFontTx/>
                        <a:buNone/>
                        <a:tabLst/>
                      </a:pPr>
                      <a:endParaRPr kumimoji="0" lang="en-GB" sz="2400" b="0" i="0" u="none" strike="noStrike" cap="none" normalizeH="0" baseline="0" noProof="0" dirty="0">
                        <a:ln>
                          <a:noFill/>
                        </a:ln>
                        <a:solidFill>
                          <a:srgbClr val="000000"/>
                        </a:solidFill>
                        <a:effectLst/>
                        <a:latin typeface="+mj-lt"/>
                      </a:endParaRPr>
                    </a:p>
                  </a:txBody>
                  <a:tcPr marT="45702" marB="45702" horzOverflow="overflow">
                    <a:lnL w="12700" cap="flat" cmpd="sng" algn="ctr">
                      <a:solidFill>
                        <a:schemeClr val="bg2"/>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bg2"/>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400" b="1" i="0" u="none" strike="noStrike" cap="none" normalizeH="0" baseline="0" noProof="0" dirty="0">
                          <a:ln>
                            <a:noFill/>
                          </a:ln>
                          <a:solidFill>
                            <a:srgbClr val="000000"/>
                          </a:solidFill>
                          <a:effectLst/>
                          <a:latin typeface="+mj-lt"/>
                        </a:rPr>
                        <a:t>Radical structuralist</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1800" b="0" i="0" u="none" strike="noStrike" cap="none" normalizeH="0" baseline="0" noProof="0" dirty="0">
                        <a:ln>
                          <a:noFill/>
                        </a:ln>
                        <a:solidFill>
                          <a:srgbClr val="000000"/>
                        </a:solidFill>
                        <a:effectLst/>
                        <a:latin typeface="+mj-lt"/>
                      </a:endParaRPr>
                    </a:p>
                    <a:p>
                      <a:pPr marL="0" marR="0" lvl="0" indent="0" algn="l" defTabSz="914400" rtl="0" eaLnBrk="0" fontAlgn="base" latinLnBrk="0" hangingPunct="0">
                        <a:lnSpc>
                          <a:spcPct val="100000"/>
                        </a:lnSpc>
                        <a:spcBef>
                          <a:spcPct val="20000"/>
                        </a:spcBef>
                        <a:spcAft>
                          <a:spcPct val="0"/>
                        </a:spcAft>
                        <a:buClrTx/>
                        <a:buSzTx/>
                        <a:buFontTx/>
                        <a:buNone/>
                        <a:tabLst/>
                      </a:pPr>
                      <a:r>
                        <a:rPr kumimoji="0" lang="en-GB" sz="1800" b="0" i="0" u="none" strike="noStrike" cap="none" normalizeH="0" baseline="0" noProof="0" dirty="0">
                          <a:ln>
                            <a:noFill/>
                          </a:ln>
                          <a:solidFill>
                            <a:srgbClr val="000000"/>
                          </a:solidFill>
                          <a:effectLst/>
                          <a:latin typeface="+mj-lt"/>
                        </a:rPr>
                        <a:t>Structural power relationships result in conflict.</a:t>
                      </a:r>
                    </a:p>
                  </a:txBody>
                  <a:tcPr marT="45702" marB="45702" horzOverflow="overflow">
                    <a:lnL w="12700" cap="flat" cmpd="sng" algn="ctr">
                      <a:solidFill>
                        <a:schemeClr val="tx1"/>
                      </a:solidFill>
                      <a:prstDash val="solid"/>
                      <a:round/>
                      <a:headEnd type="none" w="sm" len="sm"/>
                      <a:tailEnd type="none" w="sm" len="sm"/>
                    </a:lnL>
                    <a:lnR w="12700" cap="flat" cmpd="sng" algn="ctr">
                      <a:solidFill>
                        <a:schemeClr val="bg2"/>
                      </a:solidFill>
                      <a:prstDash val="solid"/>
                      <a:round/>
                      <a:headEnd type="none" w="sm" len="sm"/>
                      <a:tailEnd type="none" w="sm" len="sm"/>
                    </a:lnR>
                    <a:lnT w="12700" cap="flat" cmpd="sng" algn="ctr">
                      <a:solidFill>
                        <a:schemeClr val="bg2"/>
                      </a:solidFill>
                      <a:prstDash val="solid"/>
                      <a:round/>
                      <a:headEnd type="none" w="sm" len="sm"/>
                      <a:tailEnd type="none" w="sm" len="sm"/>
                    </a:lnT>
                    <a:lnB w="12700" cap="flat" cmpd="sng" algn="ctr">
                      <a:solidFill>
                        <a:schemeClr val="tx1"/>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0"/>
                  </a:ext>
                </a:extLst>
              </a:tr>
              <a:tr h="2041944">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400" b="1" i="0" u="none" strike="noStrike" cap="none" normalizeH="0" baseline="0" noProof="0" dirty="0">
                          <a:ln>
                            <a:noFill/>
                          </a:ln>
                          <a:solidFill>
                            <a:srgbClr val="000000"/>
                          </a:solidFill>
                          <a:effectLst/>
                          <a:latin typeface="+mj-lt"/>
                        </a:rPr>
                        <a:t>Interpretative</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1800" b="0" i="0" u="none" strike="noStrike" cap="none" normalizeH="0" baseline="0" noProof="0" dirty="0">
                        <a:ln>
                          <a:noFill/>
                        </a:ln>
                        <a:solidFill>
                          <a:srgbClr val="000000"/>
                        </a:solidFill>
                        <a:effectLst/>
                        <a:latin typeface="+mj-lt"/>
                      </a:endParaRPr>
                    </a:p>
                    <a:p>
                      <a:pPr marL="0" marR="0" lvl="0" indent="0" algn="l" defTabSz="914400" rtl="0" eaLnBrk="0" fontAlgn="base" latinLnBrk="0" hangingPunct="0">
                        <a:lnSpc>
                          <a:spcPct val="100000"/>
                        </a:lnSpc>
                        <a:spcBef>
                          <a:spcPct val="20000"/>
                        </a:spcBef>
                        <a:spcAft>
                          <a:spcPct val="0"/>
                        </a:spcAft>
                        <a:buClrTx/>
                        <a:buSzTx/>
                        <a:buFontTx/>
                        <a:buNone/>
                        <a:tabLst/>
                      </a:pPr>
                      <a:r>
                        <a:rPr kumimoji="0" lang="en-GB" sz="1800" b="0" i="0" u="none" strike="noStrike" cap="none" normalizeH="0" baseline="0" noProof="0" dirty="0">
                          <a:ln>
                            <a:noFill/>
                          </a:ln>
                          <a:solidFill>
                            <a:srgbClr val="000000"/>
                          </a:solidFill>
                          <a:effectLst/>
                          <a:latin typeface="+mj-lt"/>
                        </a:rPr>
                        <a:t>Organizations do not exist apart from the perceptions of people working in them – study their experiences.</a:t>
                      </a:r>
                    </a:p>
                  </a:txBody>
                  <a:tcPr marT="45702" marB="45702" horzOverflow="overflow">
                    <a:lnL w="12700" cap="flat" cmpd="sng" algn="ctr">
                      <a:solidFill>
                        <a:schemeClr val="bg2"/>
                      </a:solidFill>
                      <a:prstDash val="solid"/>
                      <a:round/>
                      <a:headEnd type="none" w="sm" len="sm"/>
                      <a:tailEnd type="none" w="sm" len="sm"/>
                    </a:lnL>
                    <a:lnR w="12700" cap="flat" cmpd="sng" algn="ctr">
                      <a:solidFill>
                        <a:schemeClr val="tx1"/>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bg2"/>
                      </a:solidFill>
                      <a:prstDash val="solid"/>
                      <a:round/>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GB" sz="2400" b="1" i="0" u="none" strike="noStrike" cap="none" normalizeH="0" baseline="0" noProof="0" dirty="0">
                          <a:ln>
                            <a:noFill/>
                          </a:ln>
                          <a:solidFill>
                            <a:srgbClr val="000000"/>
                          </a:solidFill>
                          <a:effectLst/>
                          <a:latin typeface="+mj-lt"/>
                        </a:rPr>
                        <a:t>Functionalist</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1800" b="0" i="0" u="none" strike="noStrike" cap="none" normalizeH="0" baseline="0" noProof="0" dirty="0">
                        <a:ln>
                          <a:noFill/>
                        </a:ln>
                        <a:solidFill>
                          <a:srgbClr val="000000"/>
                        </a:solidFill>
                        <a:effectLst/>
                        <a:latin typeface="+mj-lt"/>
                      </a:endParaRPr>
                    </a:p>
                    <a:p>
                      <a:pPr marL="0" marR="0" lvl="0" indent="0" algn="l" defTabSz="914400" rtl="0" eaLnBrk="0" fontAlgn="base" latinLnBrk="0" hangingPunct="0">
                        <a:lnSpc>
                          <a:spcPct val="100000"/>
                        </a:lnSpc>
                        <a:spcBef>
                          <a:spcPct val="20000"/>
                        </a:spcBef>
                        <a:spcAft>
                          <a:spcPct val="0"/>
                        </a:spcAft>
                        <a:buClrTx/>
                        <a:buSzTx/>
                        <a:buFontTx/>
                        <a:buNone/>
                        <a:tabLst/>
                      </a:pPr>
                      <a:r>
                        <a:rPr kumimoji="0" lang="en-GB" sz="1800" b="0" i="0" u="none" strike="noStrike" cap="none" normalizeH="0" baseline="0" noProof="0" dirty="0">
                          <a:ln>
                            <a:noFill/>
                          </a:ln>
                          <a:solidFill>
                            <a:srgbClr val="000000"/>
                          </a:solidFill>
                          <a:effectLst/>
                          <a:latin typeface="+mj-lt"/>
                        </a:rPr>
                        <a:t>Problem-solving orientation leading to rational explanation.</a:t>
                      </a:r>
                    </a:p>
                    <a:p>
                      <a:pPr marL="0" marR="0" lvl="0" indent="0" algn="l" defTabSz="914400" rtl="0" eaLnBrk="0" fontAlgn="base" latinLnBrk="0" hangingPunct="0">
                        <a:lnSpc>
                          <a:spcPct val="100000"/>
                        </a:lnSpc>
                        <a:spcBef>
                          <a:spcPct val="20000"/>
                        </a:spcBef>
                        <a:spcAft>
                          <a:spcPct val="0"/>
                        </a:spcAft>
                        <a:buClrTx/>
                        <a:buSzTx/>
                        <a:buFontTx/>
                        <a:buNone/>
                        <a:tabLst/>
                      </a:pPr>
                      <a:endParaRPr kumimoji="0" lang="en-GB" sz="2800" b="0" i="0" u="none" strike="noStrike" cap="none" normalizeH="0" baseline="0" noProof="0" dirty="0">
                        <a:ln>
                          <a:noFill/>
                        </a:ln>
                        <a:solidFill>
                          <a:srgbClr val="000000"/>
                        </a:solidFill>
                        <a:effectLst/>
                        <a:latin typeface="+mj-lt"/>
                      </a:endParaRPr>
                    </a:p>
                  </a:txBody>
                  <a:tcPr marT="45702" marB="45702" horzOverflow="overflow">
                    <a:lnL w="12700" cap="flat" cmpd="sng" algn="ctr">
                      <a:solidFill>
                        <a:schemeClr val="tx1"/>
                      </a:solidFill>
                      <a:prstDash val="solid"/>
                      <a:round/>
                      <a:headEnd type="none" w="sm" len="sm"/>
                      <a:tailEnd type="none" w="sm" len="sm"/>
                    </a:lnL>
                    <a:lnR w="12700" cap="flat" cmpd="sng" algn="ctr">
                      <a:solidFill>
                        <a:schemeClr val="bg2"/>
                      </a:solidFill>
                      <a:prstDash val="solid"/>
                      <a:round/>
                      <a:headEnd type="none" w="sm" len="sm"/>
                      <a:tailEnd type="none" w="sm" len="sm"/>
                    </a:lnR>
                    <a:lnT w="12700" cap="flat" cmpd="sng" algn="ctr">
                      <a:solidFill>
                        <a:schemeClr val="tx1"/>
                      </a:solidFill>
                      <a:prstDash val="solid"/>
                      <a:round/>
                      <a:headEnd type="none" w="sm" len="sm"/>
                      <a:tailEnd type="none" w="sm" len="sm"/>
                    </a:lnT>
                    <a:lnB w="12700" cap="flat" cmpd="sng" algn="ctr">
                      <a:solidFill>
                        <a:schemeClr val="bg2"/>
                      </a:solidFill>
                      <a:prstDash val="solid"/>
                      <a:round/>
                      <a:headEnd type="none" w="sm" len="sm"/>
                      <a:tailEnd type="none" w="sm" len="sm"/>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0494" name="Text Box 14">
            <a:extLst>
              <a:ext uri="{FF2B5EF4-FFF2-40B4-BE49-F238E27FC236}">
                <a16:creationId xmlns:a16="http://schemas.microsoft.com/office/drawing/2014/main" id="{F473B005-BAAD-3F49-9D43-684752394274}"/>
              </a:ext>
            </a:extLst>
          </p:cNvPr>
          <p:cNvSpPr txBox="1">
            <a:spLocks noChangeArrowheads="1"/>
          </p:cNvSpPr>
          <p:nvPr/>
        </p:nvSpPr>
        <p:spPr bwMode="auto">
          <a:xfrm>
            <a:off x="5475289" y="1179513"/>
            <a:ext cx="15446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defRPr/>
            </a:pPr>
            <a:r>
              <a:rPr lang="en-GB" altLang="en-US" sz="2400" b="1" dirty="0">
                <a:solidFill>
                  <a:srgbClr val="000000"/>
                </a:solidFill>
                <a:latin typeface="+mj-lt"/>
              </a:rPr>
              <a:t>Radical</a:t>
            </a:r>
          </a:p>
        </p:txBody>
      </p:sp>
      <p:sp>
        <p:nvSpPr>
          <p:cNvPr id="20495" name="Text Box 15">
            <a:extLst>
              <a:ext uri="{FF2B5EF4-FFF2-40B4-BE49-F238E27FC236}">
                <a16:creationId xmlns:a16="http://schemas.microsoft.com/office/drawing/2014/main" id="{30A22C8F-315C-A540-93CD-A3BC433C332B}"/>
              </a:ext>
            </a:extLst>
          </p:cNvPr>
          <p:cNvSpPr txBox="1">
            <a:spLocks noChangeArrowheads="1"/>
          </p:cNvSpPr>
          <p:nvPr/>
        </p:nvSpPr>
        <p:spPr bwMode="auto">
          <a:xfrm>
            <a:off x="5330825" y="6043613"/>
            <a:ext cx="174625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defRPr/>
            </a:pPr>
            <a:r>
              <a:rPr lang="en-GB" altLang="en-US" sz="2000" b="1" dirty="0">
                <a:solidFill>
                  <a:srgbClr val="000000"/>
                </a:solidFill>
                <a:latin typeface="+mj-lt"/>
              </a:rPr>
              <a:t>Regulatory</a:t>
            </a:r>
          </a:p>
        </p:txBody>
      </p:sp>
      <p:sp>
        <p:nvSpPr>
          <p:cNvPr id="20496" name="Text Box 16">
            <a:extLst>
              <a:ext uri="{FF2B5EF4-FFF2-40B4-BE49-F238E27FC236}">
                <a16:creationId xmlns:a16="http://schemas.microsoft.com/office/drawing/2014/main" id="{40016D3D-FCFE-6946-9C26-4FB5DC6128EE}"/>
              </a:ext>
            </a:extLst>
          </p:cNvPr>
          <p:cNvSpPr txBox="1">
            <a:spLocks noChangeArrowheads="1"/>
          </p:cNvSpPr>
          <p:nvPr/>
        </p:nvSpPr>
        <p:spPr bwMode="auto">
          <a:xfrm>
            <a:off x="2025650" y="1917701"/>
            <a:ext cx="304800" cy="374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defRPr/>
            </a:pPr>
            <a:r>
              <a:rPr lang="en-GB" altLang="en-US" sz="2000" b="1" dirty="0">
                <a:solidFill>
                  <a:srgbClr val="000000"/>
                </a:solidFill>
                <a:latin typeface="+mj-lt"/>
              </a:rPr>
              <a:t>Subjectivist</a:t>
            </a:r>
          </a:p>
        </p:txBody>
      </p:sp>
      <p:sp>
        <p:nvSpPr>
          <p:cNvPr id="20497" name="Text Box 17">
            <a:extLst>
              <a:ext uri="{FF2B5EF4-FFF2-40B4-BE49-F238E27FC236}">
                <a16:creationId xmlns:a16="http://schemas.microsoft.com/office/drawing/2014/main" id="{E8A58650-0C14-E34F-BC66-06FED0C63ABB}"/>
              </a:ext>
            </a:extLst>
          </p:cNvPr>
          <p:cNvSpPr txBox="1">
            <a:spLocks noChangeArrowheads="1"/>
          </p:cNvSpPr>
          <p:nvPr/>
        </p:nvSpPr>
        <p:spPr bwMode="auto">
          <a:xfrm>
            <a:off x="9798050" y="2146301"/>
            <a:ext cx="304800" cy="344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defRPr/>
            </a:pPr>
            <a:r>
              <a:rPr lang="en-GB" altLang="en-US" sz="2000" b="1" dirty="0">
                <a:solidFill>
                  <a:srgbClr val="000000"/>
                </a:solidFill>
                <a:latin typeface="+mj-lt"/>
              </a:rPr>
              <a:t>Objectivist</a:t>
            </a:r>
          </a:p>
        </p:txBody>
      </p:sp>
    </p:spTree>
    <p:extLst>
      <p:ext uri="{BB962C8B-B14F-4D97-AF65-F5344CB8AC3E}">
        <p14:creationId xmlns:p14="http://schemas.microsoft.com/office/powerpoint/2010/main" val="2933222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930C2B6-D9C3-C841-AA13-C0C609C59DA3}"/>
              </a:ext>
            </a:extLst>
          </p:cNvPr>
          <p:cNvSpPr>
            <a:spLocks noGrp="1" noChangeArrowheads="1"/>
          </p:cNvSpPr>
          <p:nvPr>
            <p:ph type="title"/>
          </p:nvPr>
        </p:nvSpPr>
        <p:spPr bwMode="auto">
          <a:xfrm>
            <a:off x="2000250" y="1"/>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a:ea typeface="ＭＳ Ｐゴシック" panose="020B0600070205080204" pitchFamily="34" charset="-128"/>
              </a:rPr>
              <a:t>Research strategy:</a:t>
            </a:r>
            <a:br>
              <a:rPr lang="en-GB" altLang="en-US">
                <a:ea typeface="ＭＳ Ｐゴシック" panose="020B0600070205080204" pitchFamily="34" charset="-128"/>
              </a:rPr>
            </a:br>
            <a:r>
              <a:rPr lang="en-GB" altLang="en-US">
                <a:ea typeface="ＭＳ Ｐゴシック" panose="020B0600070205080204" pitchFamily="34" charset="-128"/>
              </a:rPr>
              <a:t>quantitative research</a:t>
            </a:r>
          </a:p>
        </p:txBody>
      </p:sp>
      <p:sp>
        <p:nvSpPr>
          <p:cNvPr id="5" name="Rectangle 3">
            <a:extLst>
              <a:ext uri="{FF2B5EF4-FFF2-40B4-BE49-F238E27FC236}">
                <a16:creationId xmlns:a16="http://schemas.microsoft.com/office/drawing/2014/main" id="{5DB09E8E-0429-3343-B29D-38DB5D1093C4}"/>
              </a:ext>
            </a:extLst>
          </p:cNvPr>
          <p:cNvSpPr txBox="1">
            <a:spLocks noChangeArrowheads="1"/>
          </p:cNvSpPr>
          <p:nvPr/>
        </p:nvSpPr>
        <p:spPr>
          <a:xfrm>
            <a:off x="1955800" y="1792289"/>
            <a:ext cx="8370888" cy="3571875"/>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marL="0" indent="0">
              <a:spcBef>
                <a:spcPts val="0"/>
              </a:spcBef>
              <a:buNone/>
              <a:defRPr/>
            </a:pPr>
            <a:r>
              <a:rPr lang="en-US" sz="2400" b="1" dirty="0"/>
              <a:t>Quantitative research</a:t>
            </a:r>
            <a:r>
              <a:rPr lang="en-US" sz="2400" dirty="0"/>
              <a:t> is a research strategy that emphasizes quantification in the collection and analysis of data and that:</a:t>
            </a:r>
          </a:p>
          <a:p>
            <a:pPr lvl="1">
              <a:buFont typeface="Arial" panose="020B0604020202020204" pitchFamily="34" charset="0"/>
              <a:buChar char="•"/>
              <a:defRPr/>
            </a:pPr>
            <a:r>
              <a:rPr lang="en-GB" sz="2200" dirty="0"/>
              <a:t>entails a deductive approach to the relationship between theory and research, in which the emphasis is on the testing of theories;</a:t>
            </a:r>
            <a:endParaRPr lang="en-IE" sz="2200" dirty="0"/>
          </a:p>
          <a:p>
            <a:pPr lvl="1">
              <a:buFont typeface="Arial" panose="020B0604020202020204" pitchFamily="34" charset="0"/>
              <a:buChar char="•"/>
              <a:defRPr/>
            </a:pPr>
            <a:r>
              <a:rPr lang="en-GB" sz="2200" dirty="0"/>
              <a:t>has incorporated the practices and norms of the natural scientific model and of positivism in particular; and</a:t>
            </a:r>
            <a:endParaRPr lang="en-IE" sz="2200" dirty="0"/>
          </a:p>
          <a:p>
            <a:pPr lvl="1">
              <a:buFont typeface="Arial" panose="020B0604020202020204" pitchFamily="34" charset="0"/>
              <a:buChar char="•"/>
              <a:defRPr/>
            </a:pPr>
            <a:r>
              <a:rPr lang="en-GB" sz="2200" dirty="0"/>
              <a:t>takes a view of social reality as an external, objective reality</a:t>
            </a:r>
          </a:p>
          <a:p>
            <a:pPr>
              <a:buFontTx/>
              <a:buNone/>
              <a:defRPr/>
            </a:pPr>
            <a:endParaRPr lang="en-GB" sz="2000" dirty="0"/>
          </a:p>
          <a:p>
            <a:pPr>
              <a:buFontTx/>
              <a:buNone/>
              <a:defRPr/>
            </a:pPr>
            <a:endParaRPr lang="en-GB" altLang="en-US" sz="2000" kern="0" dirty="0"/>
          </a:p>
        </p:txBody>
      </p:sp>
    </p:spTree>
    <p:extLst>
      <p:ext uri="{BB962C8B-B14F-4D97-AF65-F5344CB8AC3E}">
        <p14:creationId xmlns:p14="http://schemas.microsoft.com/office/powerpoint/2010/main" val="34987864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2D5DB7C-77F2-0046-977A-4DF6624B1C8A}"/>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Features of quantitative research</a:t>
            </a:r>
          </a:p>
        </p:txBody>
      </p:sp>
      <p:sp>
        <p:nvSpPr>
          <p:cNvPr id="5" name="Rectangle 3">
            <a:extLst>
              <a:ext uri="{FF2B5EF4-FFF2-40B4-BE49-F238E27FC236}">
                <a16:creationId xmlns:a16="http://schemas.microsoft.com/office/drawing/2014/main" id="{4EA402DA-1D14-874E-A083-02EF2CDD88EB}"/>
              </a:ext>
            </a:extLst>
          </p:cNvPr>
          <p:cNvSpPr txBox="1">
            <a:spLocks noChangeArrowheads="1"/>
          </p:cNvSpPr>
          <p:nvPr/>
        </p:nvSpPr>
        <p:spPr>
          <a:xfrm>
            <a:off x="2566988" y="1628776"/>
            <a:ext cx="7772400" cy="3370263"/>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altLang="en-US" sz="2200" kern="0" dirty="0"/>
              <a:t>A measurement of social variables</a:t>
            </a:r>
          </a:p>
          <a:p>
            <a:pPr>
              <a:defRPr/>
            </a:pPr>
            <a:endParaRPr lang="en-GB" altLang="en-US" sz="700" kern="0" dirty="0"/>
          </a:p>
          <a:p>
            <a:pPr>
              <a:defRPr/>
            </a:pPr>
            <a:r>
              <a:rPr lang="en-GB" altLang="en-US" sz="2200" kern="0" dirty="0"/>
              <a:t>Common research designs: </a:t>
            </a:r>
            <a:r>
              <a:rPr lang="en-GB" altLang="en-US" sz="2200" i="1" kern="0" dirty="0"/>
              <a:t>surveys</a:t>
            </a:r>
            <a:r>
              <a:rPr lang="en-GB" altLang="en-US" sz="2200" kern="0" dirty="0"/>
              <a:t> and  </a:t>
            </a:r>
            <a:r>
              <a:rPr lang="en-GB" altLang="en-US" sz="2200" i="1" kern="0" dirty="0"/>
              <a:t>experiments</a:t>
            </a:r>
          </a:p>
          <a:p>
            <a:pPr>
              <a:defRPr/>
            </a:pPr>
            <a:endParaRPr lang="en-GB" altLang="en-US" sz="700" i="1" kern="0" dirty="0"/>
          </a:p>
          <a:p>
            <a:pPr>
              <a:defRPr/>
            </a:pPr>
            <a:r>
              <a:rPr lang="en-GB" altLang="en-US" sz="2200" kern="0" dirty="0"/>
              <a:t>Numerical and statistical data</a:t>
            </a:r>
          </a:p>
          <a:p>
            <a:pPr>
              <a:defRPr/>
            </a:pPr>
            <a:endParaRPr lang="en-GB" altLang="en-US" sz="700" kern="0" dirty="0"/>
          </a:p>
          <a:p>
            <a:pPr>
              <a:defRPr/>
            </a:pPr>
            <a:r>
              <a:rPr lang="en-GB" altLang="en-US" sz="2200" kern="0" dirty="0"/>
              <a:t>Deductive theory testing</a:t>
            </a:r>
          </a:p>
          <a:p>
            <a:pPr>
              <a:defRPr/>
            </a:pPr>
            <a:endParaRPr lang="en-GB" altLang="en-US" sz="700" kern="0" dirty="0"/>
          </a:p>
          <a:p>
            <a:pPr>
              <a:defRPr/>
            </a:pPr>
            <a:r>
              <a:rPr lang="en-GB" altLang="en-US" sz="2200" kern="0" dirty="0"/>
              <a:t>Positivist epistemology</a:t>
            </a:r>
          </a:p>
          <a:p>
            <a:pPr>
              <a:defRPr/>
            </a:pPr>
            <a:endParaRPr lang="en-GB" altLang="en-US" sz="700" kern="0" dirty="0"/>
          </a:p>
          <a:p>
            <a:pPr>
              <a:defRPr/>
            </a:pPr>
            <a:r>
              <a:rPr lang="en-GB" altLang="en-US" sz="2200" kern="0" dirty="0"/>
              <a:t>Objectivist view of reality as external to social actors</a:t>
            </a:r>
          </a:p>
        </p:txBody>
      </p:sp>
    </p:spTree>
    <p:extLst>
      <p:ext uri="{BB962C8B-B14F-4D97-AF65-F5344CB8AC3E}">
        <p14:creationId xmlns:p14="http://schemas.microsoft.com/office/powerpoint/2010/main" val="17342019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5B374D3-BA94-FD46-A6BA-3C1AC6A319DE}"/>
              </a:ext>
            </a:extLst>
          </p:cNvPr>
          <p:cNvSpPr>
            <a:spLocks noGrp="1" noChangeArrowheads="1"/>
          </p:cNvSpPr>
          <p:nvPr>
            <p:ph type="title"/>
          </p:nvPr>
        </p:nvSpPr>
        <p:spPr bwMode="auto">
          <a:xfrm>
            <a:off x="2000250" y="1"/>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a:ea typeface="ＭＳ Ｐゴシック" panose="020B0600070205080204" pitchFamily="34" charset="-128"/>
              </a:rPr>
              <a:t>Research strategy:</a:t>
            </a:r>
            <a:br>
              <a:rPr lang="en-GB" altLang="en-US">
                <a:ea typeface="ＭＳ Ｐゴシック" panose="020B0600070205080204" pitchFamily="34" charset="-128"/>
              </a:rPr>
            </a:br>
            <a:r>
              <a:rPr lang="en-GB" altLang="en-US">
                <a:ea typeface="ＭＳ Ｐゴシック" panose="020B0600070205080204" pitchFamily="34" charset="-128"/>
              </a:rPr>
              <a:t>qualitative research</a:t>
            </a:r>
          </a:p>
        </p:txBody>
      </p:sp>
      <p:sp>
        <p:nvSpPr>
          <p:cNvPr id="5" name="Rectangle 3">
            <a:extLst>
              <a:ext uri="{FF2B5EF4-FFF2-40B4-BE49-F238E27FC236}">
                <a16:creationId xmlns:a16="http://schemas.microsoft.com/office/drawing/2014/main" id="{397D7926-7E11-C84E-A4FA-1C98020B6DB6}"/>
              </a:ext>
            </a:extLst>
          </p:cNvPr>
          <p:cNvSpPr txBox="1">
            <a:spLocks noChangeArrowheads="1"/>
          </p:cNvSpPr>
          <p:nvPr/>
        </p:nvSpPr>
        <p:spPr>
          <a:xfrm>
            <a:off x="1955800" y="1268414"/>
            <a:ext cx="8370888" cy="3571875"/>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buFontTx/>
              <a:buNone/>
              <a:defRPr/>
            </a:pPr>
            <a:endParaRPr lang="en-GB" sz="1200" dirty="0"/>
          </a:p>
          <a:p>
            <a:pPr marL="0" indent="0">
              <a:spcBef>
                <a:spcPts val="0"/>
              </a:spcBef>
              <a:buNone/>
              <a:defRPr/>
            </a:pPr>
            <a:r>
              <a:rPr lang="en-IE" sz="2400" b="1" dirty="0"/>
              <a:t>Qualitative research </a:t>
            </a:r>
            <a:r>
              <a:rPr lang="en-IE" sz="2400" dirty="0"/>
              <a:t>is a research strategy that  emphasises </a:t>
            </a:r>
            <a:r>
              <a:rPr lang="en-US" sz="2400" dirty="0"/>
              <a:t>words rather than quantification in the collection and analysis of data and that:</a:t>
            </a:r>
          </a:p>
          <a:p>
            <a:pPr>
              <a:buFontTx/>
              <a:buNone/>
              <a:defRPr/>
            </a:pPr>
            <a:endParaRPr lang="en-IE" sz="1800" dirty="0"/>
          </a:p>
          <a:p>
            <a:pPr lvl="1">
              <a:buFont typeface="Arial" panose="020B0604020202020204" pitchFamily="34" charset="0"/>
              <a:buChar char="•"/>
              <a:defRPr/>
            </a:pPr>
            <a:r>
              <a:rPr lang="en-GB" sz="2200" dirty="0"/>
              <a:t>predominantly emphasizes an inductive approach to the relationship between theory and research, in which the emphasis is placed on the generation of theories;</a:t>
            </a:r>
            <a:endParaRPr lang="en-IE" sz="2200" dirty="0"/>
          </a:p>
          <a:p>
            <a:pPr lvl="1">
              <a:buFont typeface="Arial" panose="020B0604020202020204" pitchFamily="34" charset="0"/>
              <a:buChar char="•"/>
              <a:defRPr/>
            </a:pPr>
            <a:r>
              <a:rPr lang="en-GB" sz="2200" dirty="0"/>
              <a:t>has rejected the practices and norms of the natural scientific model and of positivism in particular in preference for an emphasis on the ways in which individuals interpret their social world; and</a:t>
            </a:r>
            <a:endParaRPr lang="en-IE" sz="2200" dirty="0"/>
          </a:p>
          <a:p>
            <a:pPr lvl="1">
              <a:buFont typeface="Arial" panose="020B0604020202020204" pitchFamily="34" charset="0"/>
              <a:buChar char="•"/>
              <a:defRPr/>
            </a:pPr>
            <a:r>
              <a:rPr lang="en-GB" sz="2200" dirty="0"/>
              <a:t>takes a view of social reality as a constantly shifting emergent property of individuals’ creation.</a:t>
            </a:r>
            <a:endParaRPr lang="en-IE" sz="2200" dirty="0"/>
          </a:p>
          <a:p>
            <a:pPr>
              <a:buFont typeface="Arial" panose="020B0604020202020204" pitchFamily="34" charset="0"/>
              <a:buChar char="•"/>
              <a:defRPr/>
            </a:pPr>
            <a:endParaRPr lang="en-GB" altLang="en-US" sz="2200" kern="0" dirty="0"/>
          </a:p>
        </p:txBody>
      </p:sp>
    </p:spTree>
    <p:extLst>
      <p:ext uri="{BB962C8B-B14F-4D97-AF65-F5344CB8AC3E}">
        <p14:creationId xmlns:p14="http://schemas.microsoft.com/office/powerpoint/2010/main" val="14833221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CC294B9-EE2F-B044-8443-E6B0B60554D5}"/>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Features of qualitative research</a:t>
            </a:r>
          </a:p>
        </p:txBody>
      </p:sp>
      <p:sp>
        <p:nvSpPr>
          <p:cNvPr id="6" name="Rectangle 3">
            <a:extLst>
              <a:ext uri="{FF2B5EF4-FFF2-40B4-BE49-F238E27FC236}">
                <a16:creationId xmlns:a16="http://schemas.microsoft.com/office/drawing/2014/main" id="{03013366-A43C-3248-9B18-CEB978ADF463}"/>
              </a:ext>
            </a:extLst>
          </p:cNvPr>
          <p:cNvSpPr txBox="1">
            <a:spLocks noChangeArrowheads="1"/>
          </p:cNvSpPr>
          <p:nvPr/>
        </p:nvSpPr>
        <p:spPr>
          <a:xfrm>
            <a:off x="2595563" y="1857375"/>
            <a:ext cx="7391400" cy="3752850"/>
          </a:xfrm>
          <a:prstGeom prst="rect">
            <a:avLst/>
          </a:prstGeom>
        </p:spPr>
        <p:txBody>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a:defRPr/>
            </a:pPr>
            <a:r>
              <a:rPr lang="en-GB" altLang="en-US" sz="2200" kern="0" dirty="0"/>
              <a:t>Understanding the subjective meanings held by actors (interpretivist epistemology)</a:t>
            </a:r>
          </a:p>
          <a:p>
            <a:pPr>
              <a:defRPr/>
            </a:pPr>
            <a:endParaRPr lang="en-GB" altLang="en-US" sz="900" kern="0" dirty="0"/>
          </a:p>
          <a:p>
            <a:pPr>
              <a:defRPr/>
            </a:pPr>
            <a:r>
              <a:rPr lang="en-GB" altLang="en-US" sz="2200" kern="0" dirty="0"/>
              <a:t>Common methods: interviews, ethnography</a:t>
            </a:r>
          </a:p>
          <a:p>
            <a:pPr>
              <a:defRPr/>
            </a:pPr>
            <a:endParaRPr lang="en-GB" altLang="en-US" sz="900" kern="0" dirty="0"/>
          </a:p>
          <a:p>
            <a:pPr>
              <a:defRPr/>
            </a:pPr>
            <a:r>
              <a:rPr lang="en-GB" altLang="en-US" sz="2200" kern="0" dirty="0"/>
              <a:t>Data are words, texts, and stories</a:t>
            </a:r>
          </a:p>
          <a:p>
            <a:pPr>
              <a:defRPr/>
            </a:pPr>
            <a:endParaRPr lang="en-GB" altLang="en-US" sz="900" kern="0" dirty="0"/>
          </a:p>
          <a:p>
            <a:pPr>
              <a:defRPr/>
            </a:pPr>
            <a:r>
              <a:rPr lang="en-GB" altLang="en-US" sz="2200" kern="0" dirty="0"/>
              <a:t>Inductive approach: theory emerges from data</a:t>
            </a:r>
          </a:p>
          <a:p>
            <a:pPr>
              <a:defRPr/>
            </a:pPr>
            <a:endParaRPr lang="en-GB" altLang="en-US" sz="900" kern="0" dirty="0"/>
          </a:p>
          <a:p>
            <a:pPr>
              <a:defRPr/>
            </a:pPr>
            <a:r>
              <a:rPr lang="en-GB" altLang="en-US" sz="2200" kern="0" dirty="0"/>
              <a:t>Social constructionist ontology</a:t>
            </a:r>
          </a:p>
        </p:txBody>
      </p:sp>
    </p:spTree>
    <p:extLst>
      <p:ext uri="{BB962C8B-B14F-4D97-AF65-F5344CB8AC3E}">
        <p14:creationId xmlns:p14="http://schemas.microsoft.com/office/powerpoint/2010/main" val="17695176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8322409B-E3FB-9F45-A7EF-B5ED381D4D38}"/>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Mixed methods research</a:t>
            </a:r>
          </a:p>
        </p:txBody>
      </p:sp>
      <p:sp>
        <p:nvSpPr>
          <p:cNvPr id="6" name="TextBox 6">
            <a:extLst>
              <a:ext uri="{FF2B5EF4-FFF2-40B4-BE49-F238E27FC236}">
                <a16:creationId xmlns:a16="http://schemas.microsoft.com/office/drawing/2014/main" id="{03DD61F0-694A-6A47-8715-30F5FC41F5AB}"/>
              </a:ext>
            </a:extLst>
          </p:cNvPr>
          <p:cNvSpPr txBox="1">
            <a:spLocks noChangeArrowheads="1"/>
          </p:cNvSpPr>
          <p:nvPr/>
        </p:nvSpPr>
        <p:spPr bwMode="auto">
          <a:xfrm>
            <a:off x="2238375" y="1817689"/>
            <a:ext cx="7429500" cy="2954337"/>
          </a:xfrm>
          <a:prstGeom prst="rect">
            <a:avLst/>
          </a:prstGeom>
          <a:noFill/>
          <a:ln>
            <a:noFill/>
          </a:ln>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buFont typeface="Arial" charset="0"/>
              <a:buChar char="•"/>
              <a:defRPr/>
            </a:pPr>
            <a:r>
              <a:rPr lang="en-GB" altLang="en-US" sz="2800" dirty="0">
                <a:solidFill>
                  <a:srgbClr val="000000"/>
                </a:solidFill>
                <a:latin typeface="+mj-lt"/>
              </a:rPr>
              <a:t> </a:t>
            </a:r>
            <a:r>
              <a:rPr lang="en-GB" altLang="en-US" dirty="0">
                <a:solidFill>
                  <a:srgbClr val="000000"/>
                </a:solidFill>
                <a:latin typeface="+mj-lt"/>
              </a:rPr>
              <a:t>It is possible to combine quantitative and qualitative strategies within a research project.</a:t>
            </a:r>
          </a:p>
          <a:p>
            <a:pPr>
              <a:buFont typeface="Arial" charset="0"/>
              <a:buChar char="•"/>
              <a:defRPr/>
            </a:pPr>
            <a:endParaRPr lang="en-GB" altLang="en-US" sz="1800" dirty="0">
              <a:solidFill>
                <a:srgbClr val="000000"/>
              </a:solidFill>
              <a:latin typeface="+mj-lt"/>
            </a:endParaRPr>
          </a:p>
          <a:p>
            <a:pPr>
              <a:buFont typeface="Arial" charset="0"/>
              <a:buChar char="•"/>
              <a:defRPr/>
            </a:pPr>
            <a:r>
              <a:rPr lang="en-GB" altLang="en-US" dirty="0">
                <a:solidFill>
                  <a:srgbClr val="000000"/>
                </a:solidFill>
                <a:latin typeface="+mj-lt"/>
              </a:rPr>
              <a:t> Holmberg et </a:t>
            </a:r>
            <a:r>
              <a:rPr lang="en-GB" altLang="en-US" dirty="0" err="1">
                <a:solidFill>
                  <a:srgbClr val="000000"/>
                </a:solidFill>
                <a:latin typeface="+mj-lt"/>
              </a:rPr>
              <a:t>al’s</a:t>
            </a:r>
            <a:r>
              <a:rPr lang="en-GB" altLang="en-US" dirty="0">
                <a:solidFill>
                  <a:srgbClr val="000000"/>
                </a:solidFill>
                <a:latin typeface="+mj-lt"/>
              </a:rPr>
              <a:t> (2008) study of leadership shows how combining quantitative and qualitative research provided a more rounded and complete picture.</a:t>
            </a:r>
          </a:p>
          <a:p>
            <a:pPr>
              <a:buFontTx/>
              <a:buChar char="-"/>
              <a:defRPr/>
            </a:pPr>
            <a:endParaRPr lang="en-GB" altLang="en-US" sz="2000" dirty="0">
              <a:latin typeface="OUP Argo Light" pitchFamily="34" charset="0"/>
            </a:endParaRPr>
          </a:p>
          <a:p>
            <a:pPr>
              <a:buFontTx/>
              <a:buChar char="-"/>
              <a:defRPr/>
            </a:pPr>
            <a:endParaRPr lang="en-GB" altLang="en-US" dirty="0">
              <a:latin typeface="OUP Argo Light" pitchFamily="34" charset="0"/>
            </a:endParaRPr>
          </a:p>
        </p:txBody>
      </p:sp>
    </p:spTree>
    <p:extLst>
      <p:ext uri="{BB962C8B-B14F-4D97-AF65-F5344CB8AC3E}">
        <p14:creationId xmlns:p14="http://schemas.microsoft.com/office/powerpoint/2010/main" val="1301229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81708570-4557-3542-8017-EEF419FDB090}"/>
              </a:ext>
            </a:extLst>
          </p:cNvPr>
          <p:cNvSpPr>
            <a:spLocks noGrp="1"/>
          </p:cNvSpPr>
          <p:nvPr>
            <p:ph idx="1"/>
          </p:nvPr>
        </p:nvSpPr>
        <p:spPr bwMode="auto">
          <a:xfrm>
            <a:off x="2360613" y="1989138"/>
            <a:ext cx="777240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400">
                <a:ea typeface="ＭＳ Ｐゴシック" panose="020B0600070205080204" pitchFamily="34" charset="-128"/>
              </a:rPr>
              <a:t>Organizational</a:t>
            </a:r>
            <a:endParaRPr lang="en-IE" altLang="en-US" sz="2400">
              <a:ea typeface="ＭＳ Ｐゴシック" panose="020B0600070205080204" pitchFamily="34" charset="-128"/>
            </a:endParaRPr>
          </a:p>
          <a:p>
            <a:r>
              <a:rPr lang="en-GB" altLang="en-US" sz="2400">
                <a:ea typeface="ＭＳ Ｐゴシック" panose="020B0600070205080204" pitchFamily="34" charset="-128"/>
              </a:rPr>
              <a:t>Historical</a:t>
            </a:r>
            <a:endParaRPr lang="en-IE" altLang="en-US" sz="2400">
              <a:ea typeface="ＭＳ Ｐゴシック" panose="020B0600070205080204" pitchFamily="34" charset="-128"/>
            </a:endParaRPr>
          </a:p>
          <a:p>
            <a:r>
              <a:rPr lang="en-GB" altLang="en-US" sz="2400">
                <a:ea typeface="ＭＳ Ｐゴシック" panose="020B0600070205080204" pitchFamily="34" charset="-128"/>
              </a:rPr>
              <a:t>Political</a:t>
            </a:r>
            <a:endParaRPr lang="en-IE" altLang="en-US" sz="2400">
              <a:ea typeface="ＭＳ Ｐゴシック" panose="020B0600070205080204" pitchFamily="34" charset="-128"/>
            </a:endParaRPr>
          </a:p>
          <a:p>
            <a:r>
              <a:rPr lang="en-GB" altLang="en-US" sz="2400">
                <a:ea typeface="ＭＳ Ｐゴシック" panose="020B0600070205080204" pitchFamily="34" charset="-128"/>
              </a:rPr>
              <a:t>Ethical</a:t>
            </a:r>
            <a:endParaRPr lang="en-IE" altLang="en-US" sz="2400">
              <a:ea typeface="ＭＳ Ｐゴシック" panose="020B0600070205080204" pitchFamily="34" charset="-128"/>
            </a:endParaRPr>
          </a:p>
          <a:p>
            <a:r>
              <a:rPr lang="en-GB" altLang="en-US" sz="2400">
                <a:ea typeface="ＭＳ Ｐゴシック" panose="020B0600070205080204" pitchFamily="34" charset="-128"/>
              </a:rPr>
              <a:t>Evidential</a:t>
            </a:r>
            <a:endParaRPr lang="en-IE" altLang="en-US" sz="2400">
              <a:ea typeface="ＭＳ Ｐゴシック" panose="020B0600070205080204" pitchFamily="34" charset="-128"/>
            </a:endParaRPr>
          </a:p>
          <a:p>
            <a:r>
              <a:rPr lang="en-IE" altLang="en-US" sz="2400">
                <a:ea typeface="ＭＳ Ｐゴシック" panose="020B0600070205080204" pitchFamily="34" charset="-128"/>
              </a:rPr>
              <a:t>Personal</a:t>
            </a:r>
          </a:p>
        </p:txBody>
      </p:sp>
      <p:sp>
        <p:nvSpPr>
          <p:cNvPr id="26627" name="Title 2">
            <a:extLst>
              <a:ext uri="{FF2B5EF4-FFF2-40B4-BE49-F238E27FC236}">
                <a16:creationId xmlns:a16="http://schemas.microsoft.com/office/drawing/2014/main" id="{5C64F3FB-2224-BC4B-AEB8-627DDAC4408A}"/>
              </a:ext>
            </a:extLst>
          </p:cNvPr>
          <p:cNvSpPr>
            <a:spLocks noGrp="1"/>
          </p:cNvSpPr>
          <p:nvPr>
            <p:ph type="title"/>
          </p:nvPr>
        </p:nvSpPr>
        <p:spPr bwMode="auto">
          <a:xfrm>
            <a:off x="2438400" y="233364"/>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marL="457200" indent="-457200"/>
            <a:r>
              <a:rPr lang="en-US" altLang="en-US" sz="2800">
                <a:ea typeface="ＭＳ Ｐゴシック" panose="020B0600070205080204" pitchFamily="34" charset="-128"/>
              </a:rPr>
              <a:t>Factors influencing researchers’ </a:t>
            </a:r>
            <a:br>
              <a:rPr lang="en-US" altLang="en-US" sz="2800">
                <a:ea typeface="ＭＳ Ｐゴシック" panose="020B0600070205080204" pitchFamily="34" charset="-128"/>
              </a:rPr>
            </a:br>
            <a:r>
              <a:rPr lang="en-US" altLang="en-US" sz="2800">
                <a:ea typeface="ＭＳ Ｐゴシック" panose="020B0600070205080204" pitchFamily="34" charset="-128"/>
              </a:rPr>
              <a:t>choice of methods </a:t>
            </a:r>
            <a:endParaRPr lang="en-IE" altLang="en-US" sz="2800">
              <a:ea typeface="ＭＳ Ｐゴシック" panose="020B0600070205080204" pitchFamily="34" charset="-128"/>
            </a:endParaRPr>
          </a:p>
        </p:txBody>
      </p:sp>
    </p:spTree>
    <p:extLst>
      <p:ext uri="{BB962C8B-B14F-4D97-AF65-F5344CB8AC3E}">
        <p14:creationId xmlns:p14="http://schemas.microsoft.com/office/powerpoint/2010/main" val="34833536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ounded Rectangle 4">
            <a:extLst>
              <a:ext uri="{FF2B5EF4-FFF2-40B4-BE49-F238E27FC236}">
                <a16:creationId xmlns:a16="http://schemas.microsoft.com/office/drawing/2014/main" id="{9A8259FF-A3CC-5B48-B3EC-C5F783DB7E07}"/>
              </a:ext>
            </a:extLst>
          </p:cNvPr>
          <p:cNvSpPr>
            <a:spLocks noChangeArrowheads="1"/>
          </p:cNvSpPr>
          <p:nvPr/>
        </p:nvSpPr>
        <p:spPr bwMode="auto">
          <a:xfrm>
            <a:off x="12930188" y="4643439"/>
            <a:ext cx="1439862" cy="503237"/>
          </a:xfrm>
          <a:prstGeom prst="roundRect">
            <a:avLst>
              <a:gd name="adj" fmla="val 16667"/>
            </a:avLst>
          </a:prstGeom>
          <a:solidFill>
            <a:schemeClr val="accent1"/>
          </a:solidFill>
          <a:ln w="9525" algn="ctr">
            <a:solidFill>
              <a:schemeClr val="tx1"/>
            </a:solidFill>
            <a:round/>
            <a:headEnd/>
            <a:tailEnd/>
          </a:ln>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sz="2400">
              <a:latin typeface="Times New Roman" panose="02020603050405020304" pitchFamily="18" charset="0"/>
            </a:endParaRPr>
          </a:p>
        </p:txBody>
      </p:sp>
      <p:sp>
        <p:nvSpPr>
          <p:cNvPr id="27651" name="Rectangle 2">
            <a:extLst>
              <a:ext uri="{FF2B5EF4-FFF2-40B4-BE49-F238E27FC236}">
                <a16:creationId xmlns:a16="http://schemas.microsoft.com/office/drawing/2014/main" id="{CB9FF8E3-6497-1D45-9EA6-7575C619D4B3}"/>
              </a:ext>
            </a:extLst>
          </p:cNvPr>
          <p:cNvSpPr>
            <a:spLocks noGrp="1" noChangeArrowheads="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a:ea typeface="ＭＳ Ｐゴシック" panose="020B0600070205080204" pitchFamily="34" charset="-128"/>
              </a:rPr>
              <a:t>Practical considerations</a:t>
            </a:r>
          </a:p>
        </p:txBody>
      </p:sp>
      <p:sp>
        <p:nvSpPr>
          <p:cNvPr id="27652" name="Rectangle 3">
            <a:extLst>
              <a:ext uri="{FF2B5EF4-FFF2-40B4-BE49-F238E27FC236}">
                <a16:creationId xmlns:a16="http://schemas.microsoft.com/office/drawing/2014/main" id="{D2A63AF1-0749-1644-B7FD-3313213B404F}"/>
              </a:ext>
            </a:extLst>
          </p:cNvPr>
          <p:cNvSpPr>
            <a:spLocks noGrp="1" noChangeArrowheads="1"/>
          </p:cNvSpPr>
          <p:nvPr>
            <p:ph type="body" idx="1"/>
          </p:nvPr>
        </p:nvSpPr>
        <p:spPr bwMode="auto">
          <a:xfrm>
            <a:off x="2270125" y="1763713"/>
            <a:ext cx="7772400" cy="449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GB" altLang="en-US" sz="2400">
                <a:ea typeface="ＭＳ Ｐゴシック" panose="020B0600070205080204" pitchFamily="34" charset="-128"/>
              </a:rPr>
              <a:t>May influence or determine choices on:</a:t>
            </a:r>
          </a:p>
          <a:p>
            <a:pPr lvl="1"/>
            <a:r>
              <a:rPr lang="en-GB" altLang="en-US">
                <a:ea typeface="ＭＳ Ｐゴシック" panose="020B0600070205080204" pitchFamily="34" charset="-128"/>
                <a:cs typeface="Times New Roman" panose="02020603050405020304" pitchFamily="18" charset="0"/>
              </a:rPr>
              <a:t>research strategy</a:t>
            </a:r>
          </a:p>
          <a:p>
            <a:pPr lvl="1"/>
            <a:r>
              <a:rPr lang="en-GB" altLang="en-US">
                <a:ea typeface="ＭＳ Ｐゴシック" panose="020B0600070205080204" pitchFamily="34" charset="-128"/>
                <a:cs typeface="Times New Roman" panose="02020603050405020304" pitchFamily="18" charset="0"/>
              </a:rPr>
              <a:t>design</a:t>
            </a:r>
          </a:p>
          <a:p>
            <a:pPr lvl="1"/>
            <a:r>
              <a:rPr lang="en-GB" altLang="en-US">
                <a:ea typeface="ＭＳ Ｐゴシック" panose="020B0600070205080204" pitchFamily="34" charset="-128"/>
                <a:cs typeface="Times New Roman" panose="02020603050405020304" pitchFamily="18" charset="0"/>
              </a:rPr>
              <a:t>method</a:t>
            </a:r>
            <a:r>
              <a:rPr lang="en-GB" altLang="en-US">
                <a:ea typeface="ＭＳ Ｐゴシック" panose="020B0600070205080204" pitchFamily="34" charset="-128"/>
              </a:rPr>
              <a:t> </a:t>
            </a:r>
          </a:p>
          <a:p>
            <a:pPr lvl="1"/>
            <a:r>
              <a:rPr lang="en-GB" altLang="en-US">
                <a:ea typeface="ＭＳ Ｐゴシック" panose="020B0600070205080204" pitchFamily="34" charset="-128"/>
                <a:cs typeface="Times New Roman" panose="02020603050405020304" pitchFamily="18" charset="0"/>
              </a:rPr>
              <a:t>resources and costs</a:t>
            </a:r>
          </a:p>
          <a:p>
            <a:pPr>
              <a:buFontTx/>
              <a:buNone/>
            </a:pPr>
            <a:endParaRPr lang="en-GB" altLang="en-US" sz="2400">
              <a:ea typeface="ＭＳ Ｐゴシック" panose="020B0600070205080204" pitchFamily="34" charset="-128"/>
              <a:cs typeface="Times New Roman" panose="02020603050405020304" pitchFamily="18" charset="0"/>
            </a:endParaRPr>
          </a:p>
          <a:p>
            <a:r>
              <a:rPr lang="en-GB" altLang="en-US" sz="2400">
                <a:ea typeface="ＭＳ Ｐゴシック" panose="020B0600070205080204" pitchFamily="34" charset="-128"/>
              </a:rPr>
              <a:t>May be influenced or determined by:</a:t>
            </a:r>
            <a:endParaRPr lang="en-GB" altLang="en-US" sz="2400">
              <a:ea typeface="ＭＳ Ｐゴシック" panose="020B0600070205080204" pitchFamily="34" charset="-128"/>
              <a:cs typeface="Times New Roman" panose="02020603050405020304" pitchFamily="18" charset="0"/>
            </a:endParaRPr>
          </a:p>
          <a:p>
            <a:pPr lvl="1"/>
            <a:r>
              <a:rPr lang="en-GB" altLang="en-US">
                <a:ea typeface="ＭＳ Ｐゴシック" panose="020B0600070205080204" pitchFamily="34" charset="-128"/>
                <a:cs typeface="Times New Roman" panose="02020603050405020304" pitchFamily="18" charset="0"/>
              </a:rPr>
              <a:t>nature of the topic </a:t>
            </a:r>
          </a:p>
          <a:p>
            <a:pPr lvl="1"/>
            <a:r>
              <a:rPr lang="en-GB" altLang="en-US">
                <a:ea typeface="ＭＳ Ｐゴシック" panose="020B0600070205080204" pitchFamily="34" charset="-128"/>
                <a:cs typeface="Times New Roman" panose="02020603050405020304" pitchFamily="18" charset="0"/>
              </a:rPr>
              <a:t>people being investigated</a:t>
            </a:r>
            <a:r>
              <a:rPr lang="en-GB" altLang="en-US">
                <a:ea typeface="ＭＳ Ｐゴシック" panose="020B0600070205080204" pitchFamily="34" charset="-128"/>
              </a:rPr>
              <a:t> </a:t>
            </a:r>
          </a:p>
          <a:p>
            <a:pPr lvl="1"/>
            <a:r>
              <a:rPr lang="en-GB" altLang="en-US">
                <a:ea typeface="ＭＳ Ｐゴシック" panose="020B0600070205080204" pitchFamily="34" charset="-128"/>
                <a:cs typeface="Times New Roman" panose="02020603050405020304" pitchFamily="18" charset="0"/>
              </a:rPr>
              <a:t>political acceptability</a:t>
            </a:r>
          </a:p>
        </p:txBody>
      </p:sp>
    </p:spTree>
    <p:extLst>
      <p:ext uri="{BB962C8B-B14F-4D97-AF65-F5344CB8AC3E}">
        <p14:creationId xmlns:p14="http://schemas.microsoft.com/office/powerpoint/2010/main" val="32214535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2">
            <a:extLst>
              <a:ext uri="{FF2B5EF4-FFF2-40B4-BE49-F238E27FC236}">
                <a16:creationId xmlns:a16="http://schemas.microsoft.com/office/drawing/2014/main" id="{5E433ED9-4CD2-DB46-B471-8414D1BCF4EA}"/>
              </a:ext>
            </a:extLst>
          </p:cNvPr>
          <p:cNvSpPr>
            <a:spLocks noGrp="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r>
              <a:rPr lang="en-US" altLang="en-US">
                <a:ea typeface="ＭＳ Ｐゴシック" panose="020B0600070205080204" pitchFamily="34" charset="-128"/>
              </a:rPr>
              <a:t>Key Points </a:t>
            </a:r>
            <a:endParaRPr lang="en-IE" altLang="en-US">
              <a:ea typeface="ＭＳ Ｐゴシック" panose="020B0600070205080204" pitchFamily="34" charset="-128"/>
            </a:endParaRPr>
          </a:p>
        </p:txBody>
      </p:sp>
      <p:sp>
        <p:nvSpPr>
          <p:cNvPr id="28675" name="Content Placeholder 3">
            <a:extLst>
              <a:ext uri="{FF2B5EF4-FFF2-40B4-BE49-F238E27FC236}">
                <a16:creationId xmlns:a16="http://schemas.microsoft.com/office/drawing/2014/main" id="{A185638F-F021-0243-9424-3D0C27614B3E}"/>
              </a:ext>
            </a:extLst>
          </p:cNvPr>
          <p:cNvSpPr txBox="1">
            <a:spLocks noGrp="1" noChangeArrowheads="1"/>
          </p:cNvSpPr>
          <p:nvPr>
            <p:ph idx="1"/>
          </p:nvPr>
        </p:nvSpPr>
        <p:spPr bwMode="auto">
          <a:xfrm>
            <a:off x="2209800" y="1600201"/>
            <a:ext cx="7772400" cy="418576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spAutoFit/>
          </a:bodyPr>
          <a:lstStyle/>
          <a:p>
            <a:r>
              <a:rPr lang="en-GB" altLang="en-US" sz="2400">
                <a:ea typeface="ＭＳ Ｐゴシック" panose="020B0600070205080204" pitchFamily="34" charset="-128"/>
              </a:rPr>
              <a:t>Relevance to practitioners and the fundamental purpose of business research.</a:t>
            </a:r>
          </a:p>
          <a:p>
            <a:endParaRPr lang="en-IE" altLang="en-US" sz="2400">
              <a:ea typeface="ＭＳ Ｐゴシック" panose="020B0600070205080204" pitchFamily="34" charset="-128"/>
            </a:endParaRPr>
          </a:p>
          <a:p>
            <a:r>
              <a:rPr lang="en-GB" altLang="en-US" sz="2400">
                <a:ea typeface="ＭＳ Ｐゴシック" panose="020B0600070205080204" pitchFamily="34" charset="-128"/>
              </a:rPr>
              <a:t>Quantitative and qualitative research constitute different approaches to social investigation.</a:t>
            </a:r>
          </a:p>
          <a:p>
            <a:endParaRPr lang="en-IE" altLang="en-US" sz="2400">
              <a:ea typeface="ＭＳ Ｐゴシック" panose="020B0600070205080204" pitchFamily="34" charset="-128"/>
            </a:endParaRPr>
          </a:p>
          <a:p>
            <a:r>
              <a:rPr lang="en-GB" altLang="en-US" sz="2400">
                <a:ea typeface="ＭＳ Ｐゴシック" panose="020B0600070205080204" pitchFamily="34" charset="-128"/>
              </a:rPr>
              <a:t>Theory can be depicted as something that precedes research or as something that emerges out of it.</a:t>
            </a:r>
            <a:endParaRPr lang="en-IE" altLang="en-US" sz="2400">
              <a:ea typeface="ＭＳ Ｐゴシック" panose="020B0600070205080204" pitchFamily="34" charset="-128"/>
            </a:endParaRPr>
          </a:p>
          <a:p>
            <a:endParaRPr lang="en-IE" altLang="en-US" sz="2400">
              <a:ea typeface="ＭＳ Ｐゴシック" panose="020B0600070205080204" pitchFamily="34" charset="-128"/>
            </a:endParaRPr>
          </a:p>
          <a:p>
            <a:r>
              <a:rPr lang="en-GB" altLang="en-US" sz="2400">
                <a:ea typeface="ＭＳ Ｐゴシック" panose="020B0600070205080204" pitchFamily="34" charset="-128"/>
              </a:rPr>
              <a:t>Epistemological considerations influence research strategy. </a:t>
            </a:r>
            <a:endParaRPr lang="en-IE" altLang="en-US" sz="2400">
              <a:ea typeface="ＭＳ Ｐゴシック" panose="020B0600070205080204" pitchFamily="34" charset="-128"/>
            </a:endParaRPr>
          </a:p>
        </p:txBody>
      </p:sp>
    </p:spTree>
    <p:extLst>
      <p:ext uri="{BB962C8B-B14F-4D97-AF65-F5344CB8AC3E}">
        <p14:creationId xmlns:p14="http://schemas.microsoft.com/office/powerpoint/2010/main" val="3085798335"/>
      </p:ext>
    </p:extLst>
  </p:cSld>
  <p:clrMapOvr>
    <a:masterClrMapping/>
  </p:clrMapOvr>
</p:sld>
</file>

<file path=ppt/theme/theme1.xml><?xml version="1.0" encoding="utf-8"?>
<a:theme xmlns:a="http://schemas.openxmlformats.org/drawingml/2006/main" name="Office Theme">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AE15354-3C0F-4A1B-B75D-0F99CD5509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5BE76-C0A1-4B6F-B673-0E3008A11D34}">
  <ds:schemaRefs>
    <ds:schemaRef ds:uri="http://schemas.microsoft.com/sharepoint/v3/contenttype/forms"/>
  </ds:schemaRefs>
</ds:datastoreItem>
</file>

<file path=customXml/itemProps3.xml><?xml version="1.0" encoding="utf-8"?>
<ds:datastoreItem xmlns:ds="http://schemas.openxmlformats.org/officeDocument/2006/customXml" ds:itemID="{AAFBC9CF-C5F1-4190-92AD-19FB05628489}">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42</TotalTime>
  <Words>1370</Words>
  <Application>Microsoft Macintosh PowerPoint</Application>
  <PresentationFormat>Widescreen</PresentationFormat>
  <Paragraphs>211</Paragraphs>
  <Slides>26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OUP Argo Light</vt:lpstr>
      <vt:lpstr>Times New Roman</vt:lpstr>
      <vt:lpstr>Office Theme</vt:lpstr>
      <vt:lpstr>PowerPoint Presentation</vt:lpstr>
      <vt:lpstr> Relationship between theory and resear</vt:lpstr>
      <vt:lpstr>Chapter Overview</vt:lpstr>
      <vt:lpstr>Theory and Research </vt:lpstr>
      <vt:lpstr>Theories come at two levels</vt:lpstr>
      <vt:lpstr>Deductive and Inductive Theory</vt:lpstr>
      <vt:lpstr>The process of deduction</vt:lpstr>
      <vt:lpstr>Types of reasoning </vt:lpstr>
      <vt:lpstr>Abduction </vt:lpstr>
      <vt:lpstr>Epistemological considerations</vt:lpstr>
      <vt:lpstr>Positivism</vt:lpstr>
      <vt:lpstr>Interpretivism</vt:lpstr>
      <vt:lpstr>Realism </vt:lpstr>
      <vt:lpstr>Ontological considerations</vt:lpstr>
      <vt:lpstr>What is objectivism? </vt:lpstr>
      <vt:lpstr>What is constructionism? </vt:lpstr>
      <vt:lpstr>What is the role of a paradigm?</vt:lpstr>
      <vt:lpstr>Social paradigms</vt:lpstr>
      <vt:lpstr>Research strategy: quantitative research</vt:lpstr>
      <vt:lpstr>Features of quantitative research</vt:lpstr>
      <vt:lpstr>Research strategy: qualitative research</vt:lpstr>
      <vt:lpstr>Features of qualitative research</vt:lpstr>
      <vt:lpstr>Mixed methods research</vt:lpstr>
      <vt:lpstr>Factors influencing researchers’  choice of methods </vt:lpstr>
      <vt:lpstr>Practical considerations</vt:lpstr>
      <vt:lpstr>Key Points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Identity and Approaches to Applied Business Research Dr Caroline Jawad 2021</dc:title>
  <dc:creator>Caroline Jawad</dc:creator>
  <cp:lastModifiedBy>Amare Desta</cp:lastModifiedBy>
  <cp:revision>7</cp:revision>
  <dcterms:created xsi:type="dcterms:W3CDTF">2021-02-01T17:33:34Z</dcterms:created>
  <dcterms:modified xsi:type="dcterms:W3CDTF">2022-03-07T08:34:29Z</dcterms:modified>
</cp:coreProperties>
</file>