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1436" r:id="rId5"/>
    <p:sldId id="1438" r:id="rId6"/>
    <p:sldId id="1439" r:id="rId7"/>
    <p:sldId id="1441" r:id="rId8"/>
    <p:sldId id="453" r:id="rId9"/>
    <p:sldId id="513" r:id="rId10"/>
    <p:sldId id="510" r:id="rId11"/>
    <p:sldId id="511" r:id="rId12"/>
    <p:sldId id="512" r:id="rId13"/>
    <p:sldId id="514" r:id="rId14"/>
    <p:sldId id="515" r:id="rId15"/>
    <p:sldId id="516" r:id="rId16"/>
    <p:sldId id="518" r:id="rId17"/>
    <p:sldId id="519" r:id="rId18"/>
    <p:sldId id="517" r:id="rId19"/>
    <p:sldId id="520" r:id="rId20"/>
    <p:sldId id="521" r:id="rId21"/>
    <p:sldId id="522" r:id="rId22"/>
    <p:sldId id="523" r:id="rId23"/>
    <p:sldId id="524" r:id="rId24"/>
    <p:sldId id="526" r:id="rId25"/>
    <p:sldId id="525" r:id="rId26"/>
    <p:sldId id="429" r:id="rId27"/>
    <p:sldId id="493" r:id="rId28"/>
    <p:sldId id="1443" r:id="rId29"/>
    <p:sldId id="492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01/05/2025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B9A29-4E87-0891-B95F-F59E847A9A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Introduction to Physiology</a:t>
            </a:r>
            <a:br>
              <a:rPr lang="en-GB" b="1" dirty="0"/>
            </a:br>
            <a:r>
              <a:rPr lang="en-GB" sz="3600" b="1" dirty="0"/>
              <a:t>BMPH 5023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ECBA70-99F3-A0D6-AC33-BBD1291754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Homeostasis</a:t>
            </a:r>
          </a:p>
          <a:p>
            <a:pPr algn="l"/>
            <a:endParaRPr lang="en-GB" sz="1600" dirty="0">
              <a:solidFill>
                <a:schemeClr val="bg1"/>
              </a:solidFill>
            </a:endParaRPr>
          </a:p>
          <a:p>
            <a:pPr algn="l"/>
            <a:r>
              <a:rPr lang="en-GB" sz="1600" dirty="0">
                <a:solidFill>
                  <a:schemeClr val="bg1"/>
                </a:solidFill>
              </a:rPr>
              <a:t>G Weaver – Module Lead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687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08E0E-F21F-0B71-D5B6-18B9B10D6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Classroom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B0C33-5199-458A-7A63-F3333BB85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3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is the key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the lecturer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others’ right to learn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each other’s views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General classroom expectations are the same for</a:t>
            </a: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all students and are in the student contract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spect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 is the key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the lecturer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others’ right to learn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each other’s views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General classroom expectations are the same for all students and are on the VLE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361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DDAA2-5C21-57A1-444D-A2A1309BA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Body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7FA2D-CD21-C84E-5AD5-04538FEA35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Circulatory </a:t>
            </a: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Circulatory 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Digestive 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Respiratory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Endocrine 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Digestive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Respiratory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Endocrine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98E453-947A-7F40-B527-C2AB177B7B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Urinary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Urinary 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Nervous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Skeletal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Muscular </a:t>
            </a: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 </a:t>
            </a: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1252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F2EEC-0A81-E532-EA03-943BF48D0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5216-D675-145E-763D-BC3563538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be assessed through</a:t>
            </a:r>
          </a:p>
          <a:p>
            <a:endParaRPr lang="en-GB" dirty="0"/>
          </a:p>
          <a:p>
            <a:r>
              <a:rPr lang="en-GB" dirty="0"/>
              <a:t> A written assignment (Component 1) </a:t>
            </a:r>
          </a:p>
          <a:p>
            <a:r>
              <a:rPr lang="en-GB" dirty="0"/>
              <a:t> A practical assignment (Component 2)</a:t>
            </a:r>
          </a:p>
        </p:txBody>
      </p:sp>
    </p:spTree>
    <p:extLst>
      <p:ext uri="{BB962C8B-B14F-4D97-AF65-F5344CB8AC3E}">
        <p14:creationId xmlns:p14="http://schemas.microsoft.com/office/powerpoint/2010/main" val="2891163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BE5F43-0E9E-4125-82DC-77A795927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for Today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F7215C-0B81-4FA6-82F3-FCE62BB6F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89764"/>
            <a:ext cx="7886700" cy="350020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By the end of this session you should:     </a:t>
            </a:r>
          </a:p>
          <a:p>
            <a:pPr marL="0" indent="0">
              <a:buNone/>
            </a:pPr>
            <a:endParaRPr lang="en-GB" sz="1950" dirty="0"/>
          </a:p>
          <a:p>
            <a:pPr marL="0" indent="0">
              <a:buNone/>
            </a:pPr>
            <a:r>
              <a:rPr lang="en-GB" dirty="0"/>
              <a:t>Know the structures and systems in the body that</a:t>
            </a:r>
          </a:p>
          <a:p>
            <a:pPr marL="0" indent="0">
              <a:buNone/>
            </a:pPr>
            <a:r>
              <a:rPr lang="en-GB" dirty="0"/>
              <a:t>contribute to the maintenance of homeostasis.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Understand the reason for homeostasis for the effective functioning of the body.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9287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89D3E-6B6D-49BB-871C-494CD2BF7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homeostasis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03084-9F31-4BCE-B6AE-3FADA3995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word ‘homoeostasis’ is derived from a Greek expression</a:t>
            </a:r>
          </a:p>
          <a:p>
            <a:pPr marL="0" indent="0">
              <a:buNone/>
            </a:pPr>
            <a:r>
              <a:rPr lang="en-GB" dirty="0"/>
              <a:t>meaning ‘staying the same’. In physiological terms it means</a:t>
            </a:r>
          </a:p>
          <a:p>
            <a:pPr marL="0" indent="0">
              <a:buNone/>
            </a:pPr>
            <a:r>
              <a:rPr lang="en-GB" dirty="0"/>
              <a:t>that, despite changes in the external environment of the body,</a:t>
            </a:r>
          </a:p>
          <a:p>
            <a:pPr marL="0" indent="0">
              <a:buNone/>
            </a:pPr>
            <a:r>
              <a:rPr lang="en-GB" dirty="0"/>
              <a:t>under normal healthy conditions the internal environment of</a:t>
            </a:r>
          </a:p>
          <a:p>
            <a:pPr marL="0" indent="0">
              <a:buNone/>
            </a:pPr>
            <a:r>
              <a:rPr lang="en-GB" dirty="0"/>
              <a:t>the body remains the same.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All the systems of the body work towards this. Often several</a:t>
            </a:r>
          </a:p>
          <a:p>
            <a:pPr marL="0" indent="0">
              <a:buNone/>
            </a:pPr>
            <a:r>
              <a:rPr lang="en-GB" dirty="0"/>
              <a:t>systems need to work together to maintain constancy of </a:t>
            </a:r>
          </a:p>
          <a:p>
            <a:pPr marL="0" indent="0">
              <a:buNone/>
            </a:pPr>
            <a:r>
              <a:rPr lang="en-GB" dirty="0"/>
              <a:t>a specific system under homeostatic control.</a:t>
            </a:r>
          </a:p>
        </p:txBody>
      </p:sp>
    </p:spTree>
    <p:extLst>
      <p:ext uri="{BB962C8B-B14F-4D97-AF65-F5344CB8AC3E}">
        <p14:creationId xmlns:p14="http://schemas.microsoft.com/office/powerpoint/2010/main" val="32647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E6DBFC-7203-4FAF-BAE0-1674016D6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Homeostasis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30930AA-4B6D-4F8E-97B3-9E04AD178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28800"/>
            <a:ext cx="7886700" cy="386117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Everything that the body does, including homeostasis, is</a:t>
            </a:r>
          </a:p>
          <a:p>
            <a:pPr marL="0" indent="0">
              <a:buNone/>
            </a:pPr>
            <a:r>
              <a:rPr lang="en-GB" dirty="0"/>
              <a:t>controlled by the nervous and endocrine systems, and often</a:t>
            </a:r>
          </a:p>
          <a:p>
            <a:pPr marL="0" indent="0">
              <a:buNone/>
            </a:pPr>
            <a:r>
              <a:rPr lang="en-GB" dirty="0"/>
              <a:t>these work together to control the internal environment.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nervous system is highly complex, and consists of the</a:t>
            </a:r>
          </a:p>
          <a:p>
            <a:pPr marL="0" indent="0">
              <a:buNone/>
            </a:pPr>
            <a:r>
              <a:rPr lang="en-GB" dirty="0"/>
              <a:t>brain and spinal cord, collectively known as the central</a:t>
            </a:r>
          </a:p>
          <a:p>
            <a:pPr marL="0" indent="0">
              <a:buNone/>
            </a:pPr>
            <a:r>
              <a:rPr lang="en-GB" dirty="0"/>
              <a:t>nervous system, and its links to the internal organs and</a:t>
            </a:r>
          </a:p>
          <a:p>
            <a:pPr marL="0" indent="0">
              <a:buNone/>
            </a:pPr>
            <a:r>
              <a:rPr lang="en-GB" dirty="0"/>
              <a:t>musculature of the body, via the peripheral nervous</a:t>
            </a:r>
          </a:p>
          <a:p>
            <a:pPr marL="0" indent="0">
              <a:buNone/>
            </a:pPr>
            <a:r>
              <a:rPr lang="en-GB" dirty="0"/>
              <a:t>system.</a:t>
            </a:r>
          </a:p>
        </p:txBody>
      </p:sp>
    </p:spTree>
    <p:extLst>
      <p:ext uri="{BB962C8B-B14F-4D97-AF65-F5344CB8AC3E}">
        <p14:creationId xmlns:p14="http://schemas.microsoft.com/office/powerpoint/2010/main" val="843519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7706C-F3B8-496D-9105-249C2C583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autonomic nervous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F960E-D3BF-48EC-82A2-8CE735C2A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autonomic nervous system is part of the peripheral</a:t>
            </a:r>
          </a:p>
          <a:p>
            <a:pPr marL="0" indent="0">
              <a:buNone/>
            </a:pPr>
            <a:r>
              <a:rPr lang="en-GB" dirty="0"/>
              <a:t>nervous system and is concerned with involuntary actions.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Sensory information is relayed to the nervous system by a</a:t>
            </a:r>
          </a:p>
          <a:p>
            <a:pPr marL="0" indent="0">
              <a:buNone/>
            </a:pPr>
            <a:r>
              <a:rPr lang="en-GB" dirty="0"/>
              <a:t>range of means including two principal sets of organs, the</a:t>
            </a:r>
          </a:p>
          <a:p>
            <a:pPr marL="0" indent="0">
              <a:buNone/>
            </a:pPr>
            <a:r>
              <a:rPr lang="en-GB" dirty="0"/>
              <a:t>eyes and the ears.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nervous signals in the body involve a combination of </a:t>
            </a:r>
          </a:p>
          <a:p>
            <a:pPr marL="0" indent="0">
              <a:buNone/>
            </a:pPr>
            <a:r>
              <a:rPr lang="en-GB" dirty="0"/>
              <a:t>chemical and electrical signals between nerves.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227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22B05-ABFA-4986-8B6B-8E827B5E6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Hormones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3EF30-2BEB-439D-B7F1-A75A6F9AF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6792"/>
            <a:ext cx="7886700" cy="393318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addition to nervous signals in the body, there is a system</a:t>
            </a:r>
          </a:p>
          <a:p>
            <a:pPr marL="0" indent="0">
              <a:buNone/>
            </a:pPr>
            <a:r>
              <a:rPr lang="en-GB" dirty="0"/>
              <a:t>that is managed  by means of chemical signals in the blood.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chemicals are called hormones and the organs that</a:t>
            </a:r>
          </a:p>
          <a:p>
            <a:pPr marL="0" indent="0">
              <a:buNone/>
            </a:pPr>
            <a:r>
              <a:rPr lang="en-GB" dirty="0"/>
              <a:t>secrete these are called endocrine organs.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They are ultimately controlled and regulated by the                   </a:t>
            </a:r>
          </a:p>
          <a:p>
            <a:pPr marL="0" indent="0">
              <a:buNone/>
            </a:pPr>
            <a:r>
              <a:rPr lang="en-GB" dirty="0"/>
              <a:t>brain.</a:t>
            </a:r>
          </a:p>
        </p:txBody>
      </p:sp>
    </p:spTree>
    <p:extLst>
      <p:ext uri="{BB962C8B-B14F-4D97-AF65-F5344CB8AC3E}">
        <p14:creationId xmlns:p14="http://schemas.microsoft.com/office/powerpoint/2010/main" val="32076861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78898-5480-4FDE-871A-CCBF443A3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Extracellular and intracellular environment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CE2EA-9B0B-4764-B6C2-A5A652F76D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017342"/>
            <a:ext cx="7886700" cy="370956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body maintains a constant intracellular and extracellular</a:t>
            </a:r>
          </a:p>
          <a:p>
            <a:pPr marL="0" indent="0">
              <a:buNone/>
            </a:pPr>
            <a:r>
              <a:rPr lang="en-GB" dirty="0"/>
              <a:t>environment with respect to water and electrolyte content</a:t>
            </a:r>
          </a:p>
          <a:p>
            <a:pPr marL="0" indent="0">
              <a:buNone/>
            </a:pPr>
            <a:r>
              <a:rPr lang="en-GB" dirty="0"/>
              <a:t>through homeostasis.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body is constantly using energy, mainly for the active</a:t>
            </a:r>
          </a:p>
          <a:p>
            <a:pPr marL="0" indent="0">
              <a:buNone/>
            </a:pPr>
            <a:r>
              <a:rPr lang="en-GB" dirty="0"/>
              <a:t>transport processes in cells which facilitate the  exchange of</a:t>
            </a:r>
          </a:p>
          <a:p>
            <a:pPr marL="0" indent="0">
              <a:buNone/>
            </a:pPr>
            <a:r>
              <a:rPr lang="en-GB" dirty="0"/>
              <a:t>electrolytes across the plasma membrane.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in turn maintains the balance of acidity and alkalinity</a:t>
            </a:r>
          </a:p>
          <a:p>
            <a:pPr marL="0" indent="0">
              <a:buNone/>
            </a:pPr>
            <a:r>
              <a:rPr lang="en-GB" dirty="0"/>
              <a:t>in the body cells. </a:t>
            </a:r>
          </a:p>
        </p:txBody>
      </p:sp>
    </p:spTree>
    <p:extLst>
      <p:ext uri="{BB962C8B-B14F-4D97-AF65-F5344CB8AC3E}">
        <p14:creationId xmlns:p14="http://schemas.microsoft.com/office/powerpoint/2010/main" val="837810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C0375-8F6F-4750-B186-12BC3E903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systems which maintain homeostasis.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70B44-FA2D-49CA-9470-553E37865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Other systems such as the urinary system (kidneys and</a:t>
            </a:r>
          </a:p>
          <a:p>
            <a:pPr marL="0" indent="0">
              <a:buNone/>
            </a:pPr>
            <a:r>
              <a:rPr lang="en-GB" dirty="0"/>
              <a:t>bladder) are also working to expel or conserve electrolytes.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urinary system and the respiratory system work together to maintain the pH of the blood.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circulatory, respiratory and central nervous system</a:t>
            </a:r>
          </a:p>
          <a:p>
            <a:pPr marL="0" indent="0">
              <a:buNone/>
            </a:pPr>
            <a:r>
              <a:rPr lang="en-GB" dirty="0"/>
              <a:t>work together to maintain blood oxygen levels. </a:t>
            </a:r>
          </a:p>
        </p:txBody>
      </p:sp>
    </p:spTree>
    <p:extLst>
      <p:ext uri="{BB962C8B-B14F-4D97-AF65-F5344CB8AC3E}">
        <p14:creationId xmlns:p14="http://schemas.microsoft.com/office/powerpoint/2010/main" val="11494461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6197E-D4D8-4A56-820E-B4924C8A2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The negative feedback process </a:t>
            </a:r>
            <a:br>
              <a:rPr lang="en-GB" dirty="0"/>
            </a:br>
            <a:r>
              <a:rPr lang="en-GB" sz="2700" dirty="0"/>
              <a:t>to maintain homeostasis.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E2D39-6493-4729-AD44-E372A0B3EB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Homoeostasis is enabled by the system of negative</a:t>
            </a:r>
          </a:p>
          <a:p>
            <a:pPr marL="0" indent="0">
              <a:buNone/>
            </a:pPr>
            <a:r>
              <a:rPr lang="en-GB" dirty="0"/>
              <a:t>feedback.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There are three components of a negative feedback system.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EC638A-23A1-450E-98D8-96089294F92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dirty="0"/>
              <a:t>Components</a:t>
            </a:r>
          </a:p>
          <a:p>
            <a:pPr marL="0" indent="0" algn="ctr">
              <a:buNone/>
            </a:pPr>
            <a:endParaRPr lang="en-GB" b="1" dirty="0"/>
          </a:p>
          <a:p>
            <a:pPr marL="385763" indent="-385763" algn="ctr">
              <a:buAutoNum type="arabicParenBoth"/>
            </a:pPr>
            <a:r>
              <a:rPr lang="en-GB" dirty="0"/>
              <a:t>a detector</a:t>
            </a:r>
          </a:p>
          <a:p>
            <a:pPr marL="385763" indent="-385763" algn="ctr">
              <a:buAutoNum type="arabicParenBoth"/>
            </a:pPr>
            <a:endParaRPr lang="en-GB" dirty="0"/>
          </a:p>
          <a:p>
            <a:pPr marL="385763" indent="-385763" algn="ctr">
              <a:buAutoNum type="arabicParenBoth" startAt="2"/>
            </a:pPr>
            <a:r>
              <a:rPr lang="en-GB" dirty="0"/>
              <a:t> an effector </a:t>
            </a:r>
          </a:p>
          <a:p>
            <a:pPr marL="385763" indent="-385763" algn="ctr">
              <a:buAutoNum type="arabicParenBoth" startAt="2"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     (3)  a control area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906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FF113-41BA-43D3-9EBE-3FA6B38ED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Maintaining homeostasis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89B9A91-AFE9-4807-AA44-AD3996768B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0254" y="1628800"/>
            <a:ext cx="5344034" cy="3702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936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E2D213F-16D4-48B6-9099-AEB001451D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9233597"/>
              </p:ext>
            </p:extLst>
          </p:nvPr>
        </p:nvGraphicFramePr>
        <p:xfrm>
          <a:off x="1147273" y="908721"/>
          <a:ext cx="6809103" cy="4646181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407334">
                  <a:extLst>
                    <a:ext uri="{9D8B030D-6E8A-4147-A177-3AD203B41FA5}">
                      <a16:colId xmlns:a16="http://schemas.microsoft.com/office/drawing/2014/main" val="2395845772"/>
                    </a:ext>
                  </a:extLst>
                </a:gridCol>
                <a:gridCol w="3401769">
                  <a:extLst>
                    <a:ext uri="{9D8B030D-6E8A-4147-A177-3AD203B41FA5}">
                      <a16:colId xmlns:a16="http://schemas.microsoft.com/office/drawing/2014/main" val="495798640"/>
                    </a:ext>
                  </a:extLst>
                </a:gridCol>
              </a:tblGrid>
              <a:tr h="729003"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Component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Action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2797787"/>
                  </a:ext>
                </a:extLst>
              </a:tr>
              <a:tr h="729003">
                <a:tc>
                  <a:txBody>
                    <a:bodyPr/>
                    <a:lstStyle/>
                    <a:p>
                      <a:r>
                        <a:rPr lang="en-GB" sz="1500" dirty="0"/>
                        <a:t>The detector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senses a change in the internal environment of the body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532070591"/>
                  </a:ext>
                </a:extLst>
              </a:tr>
              <a:tr h="854545">
                <a:tc>
                  <a:txBody>
                    <a:bodyPr/>
                    <a:lstStyle/>
                    <a:p>
                      <a:r>
                        <a:rPr lang="en-GB" sz="1500" dirty="0"/>
                        <a:t>The effector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institutes a change to return the internal environment to homoeostasis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632441104"/>
                  </a:ext>
                </a:extLst>
              </a:tr>
              <a:tr h="1372451">
                <a:tc>
                  <a:txBody>
                    <a:bodyPr/>
                    <a:lstStyle/>
                    <a:p>
                      <a:r>
                        <a:rPr lang="en-GB" sz="1500" dirty="0"/>
                        <a:t>The control area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determines what the normal physiological situation should be by decreasing the action of the effector once homoeostasis has been achieved.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135911660"/>
                  </a:ext>
                </a:extLst>
              </a:tr>
              <a:tr h="961179">
                <a:tc gridSpan="2">
                  <a:txBody>
                    <a:bodyPr/>
                    <a:lstStyle/>
                    <a:p>
                      <a:pPr algn="ctr"/>
                      <a:r>
                        <a:rPr lang="en-GB" sz="1500" dirty="0"/>
                        <a:t>Therefore, the effect of the corrective change in the system is to stop the change taking place, which is described as negative feedback.</a:t>
                      </a:r>
                    </a:p>
                    <a:p>
                      <a:endParaRPr lang="en-GB" sz="1400" dirty="0"/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10310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6186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9D0128F-7B4C-4C22-9834-99BF0EB39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Examples of homeostasis -   </a:t>
            </a:r>
            <a:br>
              <a:rPr lang="en-GB" dirty="0"/>
            </a:br>
            <a:r>
              <a:rPr lang="en-GB" b="0" dirty="0"/>
              <a:t>The regulation of blood pressure </a:t>
            </a:r>
            <a:br>
              <a:rPr lang="en-GB" b="0" dirty="0"/>
            </a:br>
            <a:endParaRPr lang="en-GB" b="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176EC72-9684-49C1-A8BA-9E18FE815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837" y="2226468"/>
            <a:ext cx="8079514" cy="318782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detector is the system of pressure receptors </a:t>
            </a:r>
            <a:r>
              <a:rPr lang="en-GB" sz="1800" dirty="0"/>
              <a:t>(baroreceptors) </a:t>
            </a:r>
          </a:p>
          <a:p>
            <a:pPr marL="0" indent="0">
              <a:buNone/>
            </a:pPr>
            <a:r>
              <a:rPr lang="en-GB" dirty="0"/>
              <a:t>in the cardiovascular system.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The effector is a combination of actions of the heart and blood</a:t>
            </a:r>
          </a:p>
          <a:p>
            <a:pPr marL="0" indent="0">
              <a:buNone/>
            </a:pPr>
            <a:r>
              <a:rPr lang="en-GB" dirty="0"/>
              <a:t>vessels and the control area is the hypothalamus of the brain.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link between the detector, the effector and the control</a:t>
            </a:r>
          </a:p>
          <a:p>
            <a:pPr marL="0" indent="0">
              <a:buNone/>
            </a:pPr>
            <a:r>
              <a:rPr lang="en-GB" dirty="0"/>
              <a:t>area is either the nervous system or the endocrine system. </a:t>
            </a:r>
          </a:p>
        </p:txBody>
      </p:sp>
    </p:spTree>
    <p:extLst>
      <p:ext uri="{BB962C8B-B14F-4D97-AF65-F5344CB8AC3E}">
        <p14:creationId xmlns:p14="http://schemas.microsoft.com/office/powerpoint/2010/main" val="174178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DD5F5-1CF8-437C-ACD5-D5E932D8F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Examples of homeostasis -   </a:t>
            </a:r>
            <a:br>
              <a:rPr lang="en-GB" dirty="0"/>
            </a:br>
            <a:r>
              <a:rPr lang="en-GB" sz="3000" dirty="0"/>
              <a:t>The regulation of blood pressure </a:t>
            </a:r>
            <a:r>
              <a:rPr lang="en-GB" sz="3000" dirty="0" err="1"/>
              <a:t>cont</a:t>
            </a:r>
            <a:r>
              <a:rPr lang="en-GB" sz="3000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9BA4F-A95D-46B6-964F-E79F41433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300" dirty="0"/>
              <a:t>If blood pressure decreases then the heart and blood vessels act to increase the blood pressure to return it to normal.</a:t>
            </a:r>
          </a:p>
          <a:p>
            <a:pPr marL="0" indent="0">
              <a:buNone/>
            </a:pPr>
            <a:endParaRPr lang="en-GB" sz="3300" dirty="0"/>
          </a:p>
          <a:p>
            <a:pPr marL="0" indent="0">
              <a:buNone/>
            </a:pPr>
            <a:r>
              <a:rPr lang="en-GB" sz="3300" dirty="0"/>
              <a:t>Once it is normal the actions of the heart and blood vessels are stopped by negative feedback.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internal environment of the body is always changing,</a:t>
            </a:r>
          </a:p>
          <a:p>
            <a:pPr marL="0" indent="0">
              <a:buNone/>
            </a:pPr>
            <a:r>
              <a:rPr lang="en-GB" dirty="0"/>
              <a:t>hence homoeostasis is constantly making adjustments</a:t>
            </a:r>
          </a:p>
          <a:p>
            <a:pPr marL="0" indent="0">
              <a:buNone/>
            </a:pPr>
            <a:r>
              <a:rPr lang="en-GB" dirty="0"/>
              <a:t>as the internal environment changes.</a:t>
            </a:r>
          </a:p>
        </p:txBody>
      </p:sp>
    </p:spTree>
    <p:extLst>
      <p:ext uri="{BB962C8B-B14F-4D97-AF65-F5344CB8AC3E}">
        <p14:creationId xmlns:p14="http://schemas.microsoft.com/office/powerpoint/2010/main" val="40830086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D65B-DA71-452E-BB51-DAA401FDB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Examples of homeostasis – </a:t>
            </a:r>
            <a:br>
              <a:rPr lang="en-GB" dirty="0"/>
            </a:br>
            <a:r>
              <a:rPr lang="en-GB" sz="3000" dirty="0"/>
              <a:t>the control of respiration </a:t>
            </a:r>
            <a:r>
              <a:rPr lang="en-GB" sz="3000" dirty="0" err="1"/>
              <a:t>cont</a:t>
            </a:r>
            <a:r>
              <a:rPr lang="en-GB" sz="3000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DFC1D-FB92-4E5C-B309-15705C71F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00808"/>
            <a:ext cx="7886700" cy="402609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Homeostatic control of respiration uses a negative feedback </a:t>
            </a:r>
          </a:p>
          <a:p>
            <a:pPr marL="0" indent="0">
              <a:buNone/>
            </a:pPr>
            <a:r>
              <a:rPr lang="en-GB" dirty="0"/>
              <a:t>system involving chemical and nervous communication.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Respiration is controlled by nerve cells in the brain; that is the                   </a:t>
            </a:r>
          </a:p>
          <a:p>
            <a:pPr marL="0" indent="0">
              <a:buNone/>
            </a:pPr>
            <a:r>
              <a:rPr lang="en-GB" i="1" dirty="0"/>
              <a:t>medulla oblongata </a:t>
            </a:r>
            <a:r>
              <a:rPr lang="en-GB" dirty="0"/>
              <a:t>and the </a:t>
            </a:r>
            <a:r>
              <a:rPr lang="en-GB" i="1" dirty="0" err="1"/>
              <a:t>pneumotaxic</a:t>
            </a:r>
            <a:r>
              <a:rPr lang="en-GB" i="1" dirty="0"/>
              <a:t> </a:t>
            </a:r>
            <a:r>
              <a:rPr lang="en-GB" dirty="0"/>
              <a:t>centre in the </a:t>
            </a:r>
          </a:p>
          <a:p>
            <a:pPr marL="0" indent="0">
              <a:buNone/>
            </a:pPr>
            <a:r>
              <a:rPr lang="en-GB" i="1" dirty="0"/>
              <a:t>pons </a:t>
            </a:r>
            <a:r>
              <a:rPr lang="en-GB" i="1" dirty="0" err="1"/>
              <a:t>varolii</a:t>
            </a:r>
            <a:r>
              <a:rPr lang="en-GB" i="1" dirty="0"/>
              <a:t>. 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Cells in the respiratory centre  </a:t>
            </a:r>
            <a:r>
              <a:rPr lang="en-GB" dirty="0"/>
              <a:t>are concerned with inspiration</a:t>
            </a:r>
            <a:r>
              <a:rPr lang="en-GB" i="1" dirty="0"/>
              <a:t>; </a:t>
            </a:r>
          </a:p>
          <a:p>
            <a:pPr marL="0" indent="0">
              <a:buNone/>
            </a:pPr>
            <a:r>
              <a:rPr lang="en-GB" i="1" dirty="0"/>
              <a:t>Cells in the </a:t>
            </a:r>
            <a:r>
              <a:rPr lang="en-GB" i="1" dirty="0" err="1"/>
              <a:t>pneumotaxic</a:t>
            </a:r>
            <a:r>
              <a:rPr lang="en-GB" i="1" dirty="0"/>
              <a:t> centre </a:t>
            </a:r>
            <a:r>
              <a:rPr lang="en-GB" dirty="0"/>
              <a:t>are concerned with the</a:t>
            </a:r>
          </a:p>
          <a:p>
            <a:pPr marL="0" indent="0">
              <a:buNone/>
            </a:pPr>
            <a:r>
              <a:rPr lang="en-GB" dirty="0"/>
              <a:t>inhibition of inspiration, resulting in expiration. 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2082799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BBC14-D0B1-4A14-BEB0-573B2472B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Examples of homeostasis – </a:t>
            </a:r>
            <a:br>
              <a:rPr lang="en-GB" dirty="0"/>
            </a:br>
            <a:r>
              <a:rPr lang="en-GB" sz="3000" dirty="0"/>
              <a:t>the control of respiration </a:t>
            </a:r>
            <a:r>
              <a:rPr lang="en-GB" sz="3000" dirty="0" err="1"/>
              <a:t>cont</a:t>
            </a:r>
            <a:r>
              <a:rPr lang="en-GB" sz="3000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4E928-EC4A-4BE4-97B7-A4F566F89E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Nerve impulses generated in the </a:t>
            </a:r>
            <a:r>
              <a:rPr lang="en-GB" i="1" dirty="0" err="1"/>
              <a:t>pneumotaxic</a:t>
            </a:r>
            <a:r>
              <a:rPr lang="en-GB" i="1" dirty="0"/>
              <a:t> centre </a:t>
            </a:r>
            <a:r>
              <a:rPr lang="en-GB" dirty="0"/>
              <a:t>pass to the muscles in the diaphragm and the intercostal muscles to promote inspiration.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Nerve centres in the lung tissue regulating the ’stretch’ response pass information back to the </a:t>
            </a:r>
            <a:r>
              <a:rPr lang="en-GB" i="1" dirty="0" err="1"/>
              <a:t>pneumotaxic</a:t>
            </a:r>
            <a:r>
              <a:rPr lang="en-GB" i="1" dirty="0"/>
              <a:t> centre </a:t>
            </a:r>
            <a:r>
              <a:rPr lang="en-GB" dirty="0"/>
              <a:t>leading to expiration. </a:t>
            </a:r>
          </a:p>
        </p:txBody>
      </p:sp>
    </p:spTree>
    <p:extLst>
      <p:ext uri="{BB962C8B-B14F-4D97-AF65-F5344CB8AC3E}">
        <p14:creationId xmlns:p14="http://schemas.microsoft.com/office/powerpoint/2010/main" val="11738988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09990-FF44-4A71-A707-07DEEDDDE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Examples of homeostasis </a:t>
            </a:r>
            <a:r>
              <a:rPr lang="en-GB" b="0" dirty="0"/>
              <a:t>– </a:t>
            </a:r>
            <a:br>
              <a:rPr lang="en-GB" b="0" dirty="0"/>
            </a:br>
            <a:r>
              <a:rPr lang="en-GB" sz="3000" dirty="0"/>
              <a:t>the control of respiration </a:t>
            </a:r>
            <a:r>
              <a:rPr lang="en-GB" sz="3000" dirty="0" err="1"/>
              <a:t>cont</a:t>
            </a:r>
            <a:r>
              <a:rPr lang="en-GB" sz="3000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020B8-0C9A-4991-88F9-3E673B23A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300" dirty="0"/>
              <a:t>The walls of the aorta contain cells that are sensitive to oxygen</a:t>
            </a:r>
          </a:p>
          <a:p>
            <a:pPr marL="0" indent="0">
              <a:buNone/>
            </a:pPr>
            <a:r>
              <a:rPr lang="en-GB" sz="3300" dirty="0"/>
              <a:t>and carbon dioxide levels.  </a:t>
            </a:r>
          </a:p>
          <a:p>
            <a:pPr marL="0" indent="0">
              <a:buNone/>
            </a:pPr>
            <a:endParaRPr lang="en-GB" sz="3300" dirty="0"/>
          </a:p>
          <a:p>
            <a:pPr marL="0" indent="0">
              <a:buNone/>
            </a:pPr>
            <a:r>
              <a:rPr lang="en-GB" sz="3300" dirty="0"/>
              <a:t>As carbon dioxide levels in the blood rise, these cells pass </a:t>
            </a:r>
          </a:p>
          <a:p>
            <a:pPr marL="0" indent="0">
              <a:buNone/>
            </a:pPr>
            <a:r>
              <a:rPr lang="en-GB" sz="3300" dirty="0"/>
              <a:t>information back to the respiratory centre in the brain, which</a:t>
            </a:r>
          </a:p>
          <a:p>
            <a:pPr marL="0" indent="0">
              <a:buNone/>
            </a:pPr>
            <a:r>
              <a:rPr lang="en-GB" sz="3300" dirty="0"/>
              <a:t>transmits instructions to increase the ventilation rate in the </a:t>
            </a:r>
          </a:p>
          <a:p>
            <a:pPr marL="0" indent="0">
              <a:buNone/>
            </a:pPr>
            <a:r>
              <a:rPr lang="en-GB" sz="3300" dirty="0"/>
              <a:t>lungs, resulting in the increase expiration of carbon dioxide</a:t>
            </a:r>
          </a:p>
          <a:p>
            <a:pPr marL="0" indent="0">
              <a:buNone/>
            </a:pPr>
            <a:r>
              <a:rPr lang="en-GB" sz="3300" dirty="0"/>
              <a:t>and a corresponding increase in oxygen in the blood.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9818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B7824-2E87-4650-93EF-7DAA55200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55941"/>
            <a:ext cx="7886700" cy="78888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Positive feedback and homeostasis </a:t>
            </a:r>
            <a:br>
              <a:rPr lang="en-GB" dirty="0"/>
            </a:br>
            <a:r>
              <a:rPr lang="en-GB" sz="2025" dirty="0"/>
              <a:t>This is less usual than the negative feedback system and</a:t>
            </a:r>
            <a:br>
              <a:rPr lang="en-GB" sz="2025" dirty="0"/>
            </a:br>
            <a:r>
              <a:rPr lang="en-GB" sz="2025" dirty="0"/>
              <a:t>occurs in fewer situations.</a:t>
            </a:r>
            <a:br>
              <a:rPr lang="en-GB" sz="2025" dirty="0"/>
            </a:br>
            <a:endParaRPr lang="en-GB" sz="2025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1DE9B-D4FA-45B9-97B4-7B21819FA8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226469"/>
            <a:ext cx="3654030" cy="326350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E.g. blood clotting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stimulus of a damaged </a:t>
            </a:r>
          </a:p>
          <a:p>
            <a:pPr marL="0" indent="0">
              <a:buNone/>
            </a:pPr>
            <a:r>
              <a:rPr lang="en-GB" dirty="0"/>
              <a:t>blood vessel initiates a </a:t>
            </a:r>
          </a:p>
          <a:p>
            <a:pPr marL="0" indent="0">
              <a:buNone/>
            </a:pPr>
            <a:r>
              <a:rPr lang="en-GB" dirty="0"/>
              <a:t>cascade of reactions which</a:t>
            </a:r>
          </a:p>
          <a:p>
            <a:pPr marL="0" indent="0">
              <a:buNone/>
            </a:pPr>
            <a:r>
              <a:rPr lang="en-GB" dirty="0"/>
              <a:t>do not stop until a blood</a:t>
            </a:r>
          </a:p>
          <a:p>
            <a:pPr marL="0" indent="0">
              <a:buNone/>
            </a:pPr>
            <a:r>
              <a:rPr lang="en-GB" dirty="0"/>
              <a:t>clot has been formed.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52EF87F-A982-488C-94CA-FB2F3B94E19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572001" y="2469234"/>
            <a:ext cx="3077851" cy="265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6952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50D954C-CD54-4789-BBF3-277F445ED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76672"/>
            <a:ext cx="7886700" cy="89135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000" dirty="0"/>
              <a:t>E.g. </a:t>
            </a:r>
            <a:r>
              <a:rPr lang="en-GB" sz="3600" b="1" dirty="0"/>
              <a:t>childbirth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777F8-7694-443B-A63E-1CD069A28A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484784"/>
            <a:ext cx="3606342" cy="400518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When the baby is ready to</a:t>
            </a:r>
          </a:p>
          <a:p>
            <a:pPr marL="0" indent="0">
              <a:buNone/>
            </a:pPr>
            <a:r>
              <a:rPr lang="en-GB" dirty="0"/>
              <a:t>be born, the hypothalamus</a:t>
            </a:r>
          </a:p>
          <a:p>
            <a:pPr marL="0" indent="0">
              <a:buNone/>
            </a:pPr>
            <a:r>
              <a:rPr lang="en-GB" dirty="0"/>
              <a:t>receives a signal to release</a:t>
            </a:r>
          </a:p>
          <a:p>
            <a:pPr marL="0" indent="0">
              <a:buNone/>
            </a:pPr>
            <a:r>
              <a:rPr lang="en-GB" dirty="0"/>
              <a:t>the hormone oxytocin from</a:t>
            </a:r>
          </a:p>
          <a:p>
            <a:pPr marL="0" indent="0">
              <a:buNone/>
            </a:pPr>
            <a:r>
              <a:rPr lang="en-GB" dirty="0"/>
              <a:t>the pituitary gland in the </a:t>
            </a:r>
          </a:p>
          <a:p>
            <a:pPr marL="0" indent="0">
              <a:buNone/>
            </a:pPr>
            <a:r>
              <a:rPr lang="en-GB" dirty="0"/>
              <a:t>brain.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Oxytocin increases the</a:t>
            </a:r>
          </a:p>
          <a:p>
            <a:pPr marL="0" indent="0">
              <a:buNone/>
            </a:pPr>
            <a:r>
              <a:rPr lang="en-GB" dirty="0"/>
              <a:t>intensity of uterine</a:t>
            </a:r>
          </a:p>
          <a:p>
            <a:pPr marL="0" indent="0">
              <a:buNone/>
            </a:pPr>
            <a:r>
              <a:rPr lang="en-GB" dirty="0"/>
              <a:t>contractions.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C056A5-AA01-4221-87C0-3EE7CD12F2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9833" y="1484784"/>
            <a:ext cx="4195517" cy="400518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 the uterus contracts the</a:t>
            </a:r>
          </a:p>
          <a:p>
            <a:pPr marL="0" indent="0">
              <a:buNone/>
            </a:pPr>
            <a:r>
              <a:rPr lang="en-GB" dirty="0"/>
              <a:t>pressure of the baby moving</a:t>
            </a:r>
          </a:p>
          <a:p>
            <a:pPr marL="0" indent="0">
              <a:buNone/>
            </a:pPr>
            <a:r>
              <a:rPr lang="en-GB" dirty="0"/>
              <a:t>through the birth canal increases</a:t>
            </a:r>
          </a:p>
          <a:p>
            <a:pPr marL="0" indent="0">
              <a:buNone/>
            </a:pPr>
            <a:r>
              <a:rPr lang="en-GB" dirty="0"/>
              <a:t>the signal to the hypothalamus,</a:t>
            </a:r>
          </a:p>
          <a:p>
            <a:pPr marL="0" indent="0">
              <a:buNone/>
            </a:pPr>
            <a:r>
              <a:rPr lang="en-GB" dirty="0"/>
              <a:t>which in turn increases the</a:t>
            </a:r>
          </a:p>
          <a:p>
            <a:pPr marL="0" indent="0">
              <a:buNone/>
            </a:pPr>
            <a:r>
              <a:rPr lang="en-GB" dirty="0"/>
              <a:t>amount of oxytocin released and</a:t>
            </a:r>
          </a:p>
          <a:p>
            <a:pPr marL="0" indent="0">
              <a:buNone/>
            </a:pPr>
            <a:r>
              <a:rPr lang="en-GB" dirty="0"/>
              <a:t>encourages the uterus to contract</a:t>
            </a:r>
          </a:p>
          <a:p>
            <a:pPr marL="0" indent="0">
              <a:buNone/>
            </a:pPr>
            <a:r>
              <a:rPr lang="en-GB" dirty="0"/>
              <a:t>harder.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process continues until the</a:t>
            </a:r>
          </a:p>
          <a:p>
            <a:pPr marL="0" indent="0">
              <a:buNone/>
            </a:pPr>
            <a:r>
              <a:rPr lang="en-GB" dirty="0"/>
              <a:t>baby is born.</a:t>
            </a:r>
          </a:p>
        </p:txBody>
      </p:sp>
    </p:spTree>
    <p:extLst>
      <p:ext uri="{BB962C8B-B14F-4D97-AF65-F5344CB8AC3E}">
        <p14:creationId xmlns:p14="http://schemas.microsoft.com/office/powerpoint/2010/main" val="29005921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108C0-6E35-4907-9C50-62D083AF4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Disturbance of homoeostasis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21B42-2DAE-49F8-B1F3-88943A7C2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Ill health, such as infection or injury, and many</a:t>
            </a:r>
          </a:p>
          <a:p>
            <a:pPr marL="0" indent="0">
              <a:buNone/>
            </a:pPr>
            <a:r>
              <a:rPr lang="en-GB" dirty="0"/>
              <a:t>medical and surgical procedures result in</a:t>
            </a:r>
          </a:p>
          <a:p>
            <a:pPr marL="0" indent="0">
              <a:buNone/>
            </a:pPr>
            <a:r>
              <a:rPr lang="en-GB" dirty="0"/>
              <a:t>disturbances of homoeostasis.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can be said that clinical care begins where</a:t>
            </a:r>
          </a:p>
          <a:p>
            <a:pPr marL="0" indent="0">
              <a:buNone/>
            </a:pPr>
            <a:r>
              <a:rPr lang="en-GB" dirty="0"/>
              <a:t>homoeostasis fails because many interventions,</a:t>
            </a:r>
          </a:p>
          <a:p>
            <a:pPr marL="0" indent="0">
              <a:buNone/>
            </a:pPr>
            <a:r>
              <a:rPr lang="en-GB" dirty="0"/>
              <a:t>procedures and actions are designed to detect such</a:t>
            </a:r>
          </a:p>
          <a:p>
            <a:pPr marL="0" indent="0">
              <a:buNone/>
            </a:pPr>
            <a:r>
              <a:rPr lang="en-GB" dirty="0"/>
              <a:t>changes and restore balance to the internal</a:t>
            </a:r>
          </a:p>
          <a:p>
            <a:pPr marL="0" indent="0">
              <a:buNone/>
            </a:pPr>
            <a:r>
              <a:rPr lang="en-GB" dirty="0"/>
              <a:t>environment of the body.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415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5A55DB-56BF-4DAD-981B-112C96B4A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6FB2B5-FADE-4E4D-AABC-3D31F2B97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essential principle of homeostasis is to maintain a state of equilibrium of the in ternal state of the body.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includes, fluid balance, acid-base balance (</a:t>
            </a:r>
            <a:r>
              <a:rPr lang="en-GB" sz="2800" dirty="0"/>
              <a:t>levels</a:t>
            </a:r>
          </a:p>
          <a:p>
            <a:pPr marL="0" indent="0">
              <a:buNone/>
            </a:pPr>
            <a:r>
              <a:rPr lang="en-GB" sz="2800" dirty="0"/>
              <a:t>of essential gases and chemicals in the blood</a:t>
            </a:r>
            <a:r>
              <a:rPr lang="en-GB" dirty="0"/>
              <a:t>), body</a:t>
            </a:r>
          </a:p>
          <a:p>
            <a:pPr marL="0" indent="0">
              <a:buNone/>
            </a:pPr>
            <a:r>
              <a:rPr lang="en-GB" dirty="0"/>
              <a:t>temperature, metabolism. All of which keep the body</a:t>
            </a:r>
          </a:p>
          <a:p>
            <a:pPr marL="0" indent="0">
              <a:buNone/>
            </a:pPr>
            <a:r>
              <a:rPr lang="en-GB" dirty="0"/>
              <a:t>functioning optimally.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6190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77D25F-85A2-4EA3-8E74-6B75ED2B0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Break time</a:t>
            </a:r>
          </a:p>
        </p:txBody>
      </p:sp>
      <p:pic>
        <p:nvPicPr>
          <p:cNvPr id="8" name="Content Placeholder 7" descr="Chinese Teapot And Cup outline">
            <a:extLst>
              <a:ext uri="{FF2B5EF4-FFF2-40B4-BE49-F238E27FC236}">
                <a16:creationId xmlns:a16="http://schemas.microsoft.com/office/drawing/2014/main" id="{24F24698-2675-40CF-8825-FD8DE87A84A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7142" y="2543439"/>
            <a:ext cx="2758572" cy="2591909"/>
          </a:xfrm>
        </p:spPr>
      </p:pic>
      <p:pic>
        <p:nvPicPr>
          <p:cNvPr id="17" name="Content Placeholder 16" descr="Coffee outline">
            <a:extLst>
              <a:ext uri="{FF2B5EF4-FFF2-40B4-BE49-F238E27FC236}">
                <a16:creationId xmlns:a16="http://schemas.microsoft.com/office/drawing/2014/main" id="{4A22B4A6-FF28-456D-885F-3B2ACAD3E9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5209564" y="2342103"/>
            <a:ext cx="2676992" cy="2504113"/>
          </a:xfrm>
        </p:spPr>
      </p:pic>
    </p:spTree>
    <p:extLst>
      <p:ext uri="{BB962C8B-B14F-4D97-AF65-F5344CB8AC3E}">
        <p14:creationId xmlns:p14="http://schemas.microsoft.com/office/powerpoint/2010/main" val="41812512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C2BB0-5734-DD75-373C-4CCF4C1D2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0EFA5-4814-F628-8AED-D85F81BC5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 this time to confirm your information for the assignment due in Week 6 and make sure you have addressed all aspects of the question in your work.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33596467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88EDE-9417-4591-9DA7-193FE69AC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4A335-45D9-4D15-8971-F31FC1990E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Ross J,  Wilson KJ, – Foundations of Anatomy and Physiology</a:t>
            </a:r>
          </a:p>
          <a:p>
            <a:pPr marL="0" indent="0">
              <a:buNone/>
            </a:pPr>
            <a:r>
              <a:rPr lang="en-GB" sz="1350" dirty="0"/>
              <a:t>13</a:t>
            </a:r>
            <a:r>
              <a:rPr lang="en-GB" sz="1350" baseline="30000" dirty="0"/>
              <a:t>th</a:t>
            </a:r>
            <a:r>
              <a:rPr lang="en-GB" sz="1350" dirty="0"/>
              <a:t> Edition Churchill Livingstone 2018</a:t>
            </a:r>
          </a:p>
          <a:p>
            <a:pPr marL="0" indent="0">
              <a:buNone/>
            </a:pPr>
            <a:r>
              <a:rPr lang="en-GB" sz="1350" dirty="0"/>
              <a:t> </a:t>
            </a:r>
          </a:p>
          <a:p>
            <a:pPr marL="0" indent="0">
              <a:buNone/>
            </a:pPr>
            <a:r>
              <a:rPr lang="en-GB" dirty="0"/>
              <a:t>Watson R  Anatomy and Physiology for Nurses</a:t>
            </a:r>
          </a:p>
          <a:p>
            <a:pPr marL="0" indent="0">
              <a:buNone/>
            </a:pPr>
            <a:r>
              <a:rPr lang="en-GB" sz="1500" dirty="0"/>
              <a:t>14</a:t>
            </a:r>
            <a:r>
              <a:rPr lang="en-GB" sz="1500" baseline="30000" dirty="0"/>
              <a:t>th</a:t>
            </a:r>
            <a:r>
              <a:rPr lang="en-GB" sz="1500" dirty="0"/>
              <a:t> Edition 2018 </a:t>
            </a:r>
            <a:r>
              <a:rPr lang="en-GB" sz="1500" dirty="0" err="1"/>
              <a:t>Balliere</a:t>
            </a:r>
            <a:r>
              <a:rPr lang="en-GB" sz="1500" dirty="0"/>
              <a:t> and Tindall (</a:t>
            </a:r>
            <a:r>
              <a:rPr lang="en-GB" sz="1500" dirty="0" err="1"/>
              <a:t>Elsever</a:t>
            </a:r>
            <a:r>
              <a:rPr lang="en-GB" sz="1500" dirty="0"/>
              <a:t>)</a:t>
            </a:r>
          </a:p>
          <a:p>
            <a:pPr marL="0" indent="0">
              <a:buNone/>
            </a:pPr>
            <a:r>
              <a:rPr lang="en-GB" sz="1500" dirty="0"/>
              <a:t> </a:t>
            </a:r>
          </a:p>
          <a:p>
            <a:pPr marL="0" indent="0">
              <a:buNone/>
            </a:pPr>
            <a:r>
              <a:rPr lang="en-GB" dirty="0"/>
              <a:t>Ankey J, Colbert B, Dingle M, Lee K, </a:t>
            </a:r>
            <a:r>
              <a:rPr lang="en-GB" dirty="0" err="1"/>
              <a:t>Steggall</a:t>
            </a:r>
            <a:r>
              <a:rPr lang="en-GB" dirty="0"/>
              <a:t> M – Anatomy and Physiology for Nursing and Health Professionals                            </a:t>
            </a:r>
            <a:r>
              <a:rPr lang="en-GB" sz="1500" dirty="0"/>
              <a:t>UK/USA 2012 Pearson Publications</a:t>
            </a:r>
          </a:p>
        </p:txBody>
      </p:sp>
    </p:spTree>
    <p:extLst>
      <p:ext uri="{BB962C8B-B14F-4D97-AF65-F5344CB8AC3E}">
        <p14:creationId xmlns:p14="http://schemas.microsoft.com/office/powerpoint/2010/main" val="15151244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92D6C58-3861-46FA-A662-9E464B685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1889</TotalTime>
  <Words>1394</Words>
  <Application>Microsoft Office PowerPoint</Application>
  <PresentationFormat>On-screen Show (4:3)</PresentationFormat>
  <Paragraphs>246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Myriad Pro</vt:lpstr>
      <vt:lpstr>Raleway</vt:lpstr>
      <vt:lpstr>20140311PresentationUWTSDTemplate</vt:lpstr>
      <vt:lpstr>Introduction to Physiology BMPH 5023 </vt:lpstr>
      <vt:lpstr>Classroom expectations</vt:lpstr>
      <vt:lpstr>Body systems</vt:lpstr>
      <vt:lpstr>Assessment</vt:lpstr>
      <vt:lpstr>Aims for Today</vt:lpstr>
      <vt:lpstr>Introduction to homeostasis</vt:lpstr>
      <vt:lpstr>Homeostasis</vt:lpstr>
      <vt:lpstr>The autonomic nervous system</vt:lpstr>
      <vt:lpstr>Hormones</vt:lpstr>
      <vt:lpstr> Extracellular and intracellular environment </vt:lpstr>
      <vt:lpstr>Other systems which maintain homeostasis. </vt:lpstr>
      <vt:lpstr> The negative feedback process  to maintain homeostasis.  </vt:lpstr>
      <vt:lpstr>Maintaining homeostasis</vt:lpstr>
      <vt:lpstr>PowerPoint Presentation</vt:lpstr>
      <vt:lpstr> Examples of homeostasis -    The regulation of blood pressure  </vt:lpstr>
      <vt:lpstr>Examples of homeostasis -    The regulation of blood pressure cont…</vt:lpstr>
      <vt:lpstr>Examples of homeostasis –  the control of respiration cont…</vt:lpstr>
      <vt:lpstr>Examples of homeostasis –  the control of respiration cont…</vt:lpstr>
      <vt:lpstr>Examples of homeostasis –  the control of respiration cont…</vt:lpstr>
      <vt:lpstr>Positive feedback and homeostasis  This is less usual than the negative feedback system and occurs in fewer situations. </vt:lpstr>
      <vt:lpstr> E.g. childbirth </vt:lpstr>
      <vt:lpstr> Disturbance of homoeostasis </vt:lpstr>
      <vt:lpstr>Conclusion</vt:lpstr>
      <vt:lpstr>Break time</vt:lpstr>
      <vt:lpstr>Workshop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Gillian Weaver</cp:lastModifiedBy>
  <cp:revision>90</cp:revision>
  <dcterms:created xsi:type="dcterms:W3CDTF">2015-04-14T15:21:28Z</dcterms:created>
  <dcterms:modified xsi:type="dcterms:W3CDTF">2025-05-01T14:20:55Z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