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65" r:id="rId1"/>
  </p:sldMasterIdLst>
  <p:sldIdLst>
    <p:sldId id="256" r:id="rId2"/>
    <p:sldId id="257" r:id="rId3"/>
    <p:sldId id="258" r:id="rId4"/>
    <p:sldId id="259" r:id="rId5"/>
    <p:sldId id="260" r:id="rId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421" autoAdjust="0"/>
    <p:restoredTop sz="94660"/>
  </p:normalViewPr>
  <p:slideViewPr>
    <p:cSldViewPr snapToGrid="0">
      <p:cViewPr varScale="1">
        <p:scale>
          <a:sx n="88" d="100"/>
          <a:sy n="88" d="100"/>
        </p:scale>
        <p:origin x="54" y="12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11/10/2019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841704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11/10/2019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9280330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11/10/2019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7734059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11/10/2019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9801073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11/10/2019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2817763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11/10/2019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6816121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11/10/2019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8603343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11/10/2019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1579253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11/10/2019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3437611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11/10/2019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3363579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11/10/2019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59868598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11/10/2019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826710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11/10/2019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5199163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11/10/2019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8780024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11/10/2019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8204852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11/10/2019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2400414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10" name="Group 9"/>
          <p:cNvGrpSpPr/>
          <p:nvPr/>
        </p:nvGrpSpPr>
        <p:grpSpPr>
          <a:xfrm>
            <a:off x="27221" y="157"/>
            <a:ext cx="2356674" cy="6853096"/>
            <a:chOff x="6627813" y="195610"/>
            <a:chExt cx="1952625" cy="5678141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5610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smtClean="0"/>
              <a:pPr/>
              <a:t>11/10/2019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576564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6" r:id="rId1"/>
    <p:sldLayoutId id="2147483667" r:id="rId2"/>
    <p:sldLayoutId id="2147483668" r:id="rId3"/>
    <p:sldLayoutId id="2147483669" r:id="rId4"/>
    <p:sldLayoutId id="2147483670" r:id="rId5"/>
    <p:sldLayoutId id="2147483671" r:id="rId6"/>
    <p:sldLayoutId id="2147483672" r:id="rId7"/>
    <p:sldLayoutId id="2147483673" r:id="rId8"/>
    <p:sldLayoutId id="2147483674" r:id="rId9"/>
    <p:sldLayoutId id="2147483675" r:id="rId10"/>
    <p:sldLayoutId id="2147483676" r:id="rId11"/>
    <p:sldLayoutId id="2147483677" r:id="rId12"/>
    <p:sldLayoutId id="2147483678" r:id="rId13"/>
    <p:sldLayoutId id="2147483679" r:id="rId14"/>
    <p:sldLayoutId id="2147483680" r:id="rId15"/>
    <p:sldLayoutId id="2147483681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2">
              <a:lumMod val="7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Professional Relationships</a:t>
            </a:r>
            <a:br>
              <a:rPr lang="en-GB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ECHC5004</a:t>
            </a:r>
            <a:endParaRPr lang="en-GB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GB" sz="3200" b="1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Week 7:  Counselling in the Voluntary Sector </a:t>
            </a:r>
            <a:endParaRPr lang="en-GB" sz="3200" b="1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9888180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>
                <a:solidFill>
                  <a:srgbClr val="002060"/>
                </a:solidFill>
              </a:rPr>
              <a:t>Schedule for Today</a:t>
            </a:r>
            <a:endParaRPr lang="en-GB" b="1" dirty="0">
              <a:solidFill>
                <a:srgbClr val="00206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>
              <a:buFont typeface="Wingdings" panose="05000000000000000000" pitchFamily="2" charset="2"/>
              <a:buChar char="ü"/>
            </a:pPr>
            <a:r>
              <a:rPr lang="en-GB" sz="280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Check in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sz="280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Recap of what has been covered thus far…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sz="280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Where are we going…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sz="280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 do you need from the Module 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sz="2800" b="1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Todays Topic: Third Sector Counselling – Voluntary Counselling Services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sz="280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Next Week – Counselling in Schools – Primary to Tertiary </a:t>
            </a:r>
          </a:p>
          <a:p>
            <a:pPr marL="0" indent="0">
              <a:buNone/>
            </a:pPr>
            <a:endParaRPr lang="en-GB" sz="2800" dirty="0" smtClean="0"/>
          </a:p>
          <a:p>
            <a:pPr marL="0" indent="0">
              <a:buNone/>
            </a:pPr>
            <a:endParaRPr lang="en-GB" sz="2800" b="1" dirty="0" smtClean="0"/>
          </a:p>
          <a:p>
            <a:pPr marL="0" indent="0">
              <a:buNone/>
            </a:pPr>
            <a:endParaRPr lang="en-GB" sz="2800" b="1" dirty="0" smtClean="0"/>
          </a:p>
          <a:p>
            <a:pPr marL="0" indent="0">
              <a:buNone/>
            </a:pPr>
            <a:endParaRPr lang="en-GB" sz="2800" b="1" dirty="0"/>
          </a:p>
        </p:txBody>
      </p:sp>
    </p:spTree>
    <p:extLst>
      <p:ext uri="{BB962C8B-B14F-4D97-AF65-F5344CB8AC3E}">
        <p14:creationId xmlns:p14="http://schemas.microsoft.com/office/powerpoint/2010/main" val="98891724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sz="28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Although the NHS is the largest provider of healthcare in the UK, there are often other support options to help you cope with a mental health problem. These include various community and third sector (charity) organisations such </a:t>
            </a:r>
            <a:r>
              <a:rPr lang="en-GB" sz="2800" b="1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as…. </a:t>
            </a:r>
          </a:p>
          <a:p>
            <a:r>
              <a:rPr lang="en-GB" sz="2800" b="1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Name a few. </a:t>
            </a:r>
          </a:p>
          <a:p>
            <a:pPr marL="0" indent="0">
              <a:buNone/>
            </a:pPr>
            <a:r>
              <a:rPr lang="en-GB" sz="17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https://www.mind.org.uk/information-support/guides-to-support-and-services/seeking-help-for-a-mental-health-problem/third-sector-services/#.XchC2Ex2vD6</a:t>
            </a:r>
          </a:p>
        </p:txBody>
      </p:sp>
    </p:spTree>
    <p:extLst>
      <p:ext uri="{BB962C8B-B14F-4D97-AF65-F5344CB8AC3E}">
        <p14:creationId xmlns:p14="http://schemas.microsoft.com/office/powerpoint/2010/main" val="382569127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40226" y="2013858"/>
            <a:ext cx="8915400" cy="3777622"/>
          </a:xfrm>
        </p:spPr>
        <p:txBody>
          <a:bodyPr>
            <a:normAutofit fontScale="92500" lnSpcReduction="20000"/>
          </a:bodyPr>
          <a:lstStyle/>
          <a:p>
            <a:r>
              <a:rPr lang="en-GB" sz="2800" b="1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Local Mind Organisations</a:t>
            </a:r>
          </a:p>
          <a:p>
            <a:r>
              <a:rPr lang="en-GB" sz="2800" b="1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Bereavement Services </a:t>
            </a:r>
          </a:p>
          <a:p>
            <a:r>
              <a:rPr lang="en-GB" sz="2800" b="1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Domestic Violence Organisations</a:t>
            </a:r>
          </a:p>
          <a:p>
            <a:r>
              <a:rPr lang="en-GB" sz="2800" b="1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Cancer Support Organisations </a:t>
            </a:r>
          </a:p>
          <a:p>
            <a:r>
              <a:rPr lang="en-GB" sz="2800" b="1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Alcohol and Substance Misuse Charities </a:t>
            </a:r>
          </a:p>
          <a:p>
            <a:r>
              <a:rPr lang="en-GB" sz="2800" b="1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Young People Charities </a:t>
            </a:r>
          </a:p>
          <a:p>
            <a:r>
              <a:rPr lang="en-GB" sz="2800" b="1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Counselling Centres</a:t>
            </a:r>
          </a:p>
          <a:p>
            <a:r>
              <a:rPr lang="en-GB" sz="2800" b="1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Others </a:t>
            </a:r>
            <a:endParaRPr lang="en-GB" sz="2800" b="1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2683628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Questions </a:t>
            </a:r>
            <a:endParaRPr lang="en-GB" b="1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How do they get their clients?</a:t>
            </a:r>
          </a:p>
          <a:p>
            <a:r>
              <a:rPr lang="en-GB" sz="280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How are they funded?</a:t>
            </a:r>
          </a:p>
          <a:p>
            <a:r>
              <a:rPr lang="en-GB" sz="280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 do they require on the part of the counsellor?</a:t>
            </a:r>
          </a:p>
          <a:p>
            <a:r>
              <a:rPr lang="en-GB" sz="280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Training, qualifications, </a:t>
            </a:r>
          </a:p>
          <a:p>
            <a:r>
              <a:rPr lang="en-GB" sz="280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 policies/procedures or ethical framework?</a:t>
            </a:r>
            <a:r>
              <a:rPr lang="en-GB" sz="2800" b="1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GB" sz="280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 does professionalism mean to them? </a:t>
            </a:r>
          </a:p>
          <a:p>
            <a:pPr marL="0" indent="0">
              <a:buNone/>
            </a:pPr>
            <a:endParaRPr lang="en-GB" sz="2800" b="1" dirty="0" smtClean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800" b="1" dirty="0" smtClean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27255189"/>
      </p:ext>
    </p:extLst>
  </p:cSld>
  <p:clrMapOvr>
    <a:masterClrMapping/>
  </p:clrMapOvr>
</p:sld>
</file>

<file path=ppt/theme/theme1.xml><?xml version="1.0" encoding="utf-8"?>
<a:theme xmlns:a="http://schemas.openxmlformats.org/drawingml/2006/main" name="Wisp">
  <a:themeElements>
    <a:clrScheme name="Wisp">
      <a:dk1>
        <a:sysClr val="windowText" lastClr="000000"/>
      </a:dk1>
      <a:lt1>
        <a:sysClr val="window" lastClr="FFFFFF"/>
      </a:lt1>
      <a:dk2>
        <a:srgbClr val="2E5369"/>
      </a:dk2>
      <a:lt2>
        <a:srgbClr val="CFE2E7"/>
      </a:lt2>
      <a:accent1>
        <a:srgbClr val="353535"/>
      </a:accent1>
      <a:accent2>
        <a:srgbClr val="31B4E6"/>
      </a:accent2>
      <a:accent3>
        <a:srgbClr val="265991"/>
      </a:accent3>
      <a:accent4>
        <a:srgbClr val="7E40CC"/>
      </a:accent4>
      <a:accent5>
        <a:srgbClr val="B927E9"/>
      </a:accent5>
      <a:accent6>
        <a:srgbClr val="E833BF"/>
      </a:accent6>
      <a:hlink>
        <a:srgbClr val="2DA0F1"/>
      </a:hlink>
      <a:folHlink>
        <a:srgbClr val="7ED1E6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4F34B87B-9C7A-41AE-A6CB-48536223DFF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188</TotalTime>
  <Words>171</Words>
  <Application>Microsoft Office PowerPoint</Application>
  <PresentationFormat>Widescreen</PresentationFormat>
  <Paragraphs>30</Paragraphs>
  <Slides>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10" baseType="lpstr">
      <vt:lpstr>Arial</vt:lpstr>
      <vt:lpstr>Century Gothic</vt:lpstr>
      <vt:lpstr>Wingdings</vt:lpstr>
      <vt:lpstr>Wingdings 3</vt:lpstr>
      <vt:lpstr>Wisp</vt:lpstr>
      <vt:lpstr>Professional Relationships ECHC5004</vt:lpstr>
      <vt:lpstr>Schedule for Today</vt:lpstr>
      <vt:lpstr>PowerPoint Presentation</vt:lpstr>
      <vt:lpstr>PowerPoint Presentation</vt:lpstr>
      <vt:lpstr>Questions 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Professional Relationships ECHC5004</dc:title>
  <dc:creator>Andrea Williams</dc:creator>
  <cp:lastModifiedBy>Ruth Groff</cp:lastModifiedBy>
  <cp:revision>18</cp:revision>
  <dcterms:created xsi:type="dcterms:W3CDTF">2018-11-05T18:12:02Z</dcterms:created>
  <dcterms:modified xsi:type="dcterms:W3CDTF">2019-11-10T17:24:02Z</dcterms:modified>
</cp:coreProperties>
</file>