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63.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64.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65.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66.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67.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9"/>
  </p:notesMasterIdLst>
  <p:sldIdLst>
    <p:sldId id="257" r:id="rId2"/>
    <p:sldId id="258" r:id="rId3"/>
    <p:sldId id="259" r:id="rId4"/>
    <p:sldId id="407" r:id="rId5"/>
    <p:sldId id="363" r:id="rId6"/>
    <p:sldId id="373" r:id="rId7"/>
    <p:sldId id="408" r:id="rId8"/>
    <p:sldId id="409" r:id="rId9"/>
    <p:sldId id="411" r:id="rId10"/>
    <p:sldId id="371" r:id="rId11"/>
    <p:sldId id="405" r:id="rId12"/>
    <p:sldId id="374" r:id="rId13"/>
    <p:sldId id="386" r:id="rId14"/>
    <p:sldId id="410" r:id="rId15"/>
    <p:sldId id="385" r:id="rId16"/>
    <p:sldId id="291" r:id="rId17"/>
    <p:sldId id="406" r:id="rId18"/>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p l" initials="kl" lastIdx="2"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EED7B"/>
    <a:srgbClr val="E4CF44"/>
    <a:srgbClr val="2D3559"/>
    <a:srgbClr val="CBD5FA"/>
    <a:srgbClr val="FFE32A"/>
    <a:srgbClr val="5969AB"/>
    <a:srgbClr val="FAFBFF"/>
    <a:srgbClr val="F8F9FE"/>
    <a:srgbClr val="EEEEF4"/>
    <a:srgbClr val="B5BD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795" autoAdjust="0"/>
    <p:restoredTop sz="67695"/>
  </p:normalViewPr>
  <p:slideViewPr>
    <p:cSldViewPr snapToGrid="0">
      <p:cViewPr>
        <p:scale>
          <a:sx n="67" d="100"/>
          <a:sy n="67" d="100"/>
        </p:scale>
        <p:origin x="936" y="528"/>
      </p:cViewPr>
      <p:guideLst>
        <p:guide orient="horz" pos="2160"/>
        <p:guide pos="3841"/>
      </p:guideLst>
    </p:cSldViewPr>
  </p:slideViewPr>
  <p:notesTextViewPr>
    <p:cViewPr>
      <p:scale>
        <a:sx n="90" d="100"/>
        <a:sy n="90" d="100"/>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2023/7/7</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99B9ACD5-4993-490D-9F63-8857A175D726}"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99B9ACD5-4993-490D-9F63-8857A175D726}"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3064CBF-18AB-4544-B797-938057863C58}"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family-run enterprise established in the United Kingdom. The hotel empire comprises of twenty premium small hotel chains and retreats across the United Kingdom, Ireland, South Africa, Switzerland, and America.  Bea </a:t>
            </a:r>
            <a:r>
              <a:rPr lang="en-US" dirty="0" err="1"/>
              <a:t>Tollman</a:t>
            </a:r>
            <a:r>
              <a:rPr lang="en-US" dirty="0"/>
              <a:t>, a woman, started the bed and breakfast about fifty-three years ago in 1950. The </a:t>
            </a:r>
            <a:r>
              <a:rPr lang="en-US" dirty="0" err="1"/>
              <a:t>organisation</a:t>
            </a:r>
            <a:r>
              <a:rPr lang="en-US" dirty="0"/>
              <a:t> has significant fundamental principles that grow hoteliers' dedication to staff, visitors, and the communities in where they flourish.  RHC operates under the slogan "No request is too large, no detail is too small" (Red Carnations 2014). The </a:t>
            </a:r>
            <a:r>
              <a:rPr lang="en-US" dirty="0" err="1"/>
              <a:t>organisation</a:t>
            </a:r>
            <a:r>
              <a:rPr lang="en-US" dirty="0"/>
              <a:t> strives to give its guests with the greatest experiences possible by delivering inventive and traditional food, exquisite luxury, private art collections, and devoted service. Red Carnations have constantly received high marks on Trip Advisor. It was ranked number ten on the Sunday Times list of the top 100 greatest </a:t>
            </a:r>
            <a:r>
              <a:rPr lang="en-US" dirty="0" err="1"/>
              <a:t>organisations</a:t>
            </a:r>
            <a:r>
              <a:rPr lang="en-US" dirty="0"/>
              <a:t> one can work for. In the not too distant future, the </a:t>
            </a:r>
            <a:r>
              <a:rPr lang="en-US" dirty="0" err="1"/>
              <a:t>organisation</a:t>
            </a:r>
            <a:r>
              <a:rPr lang="en-US" dirty="0"/>
              <a:t> will investigate prospects for broadening its operations into other foreign markets and implement promotional technological advances.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A6837353-30EB-4A48-80EB-173D804AEFBD}" type="slidenum">
              <a:rPr lang="zh-CN" altLang="en-US" smtClean="0"/>
              <a:t>4</a:t>
            </a:fld>
            <a:endParaRPr lang="zh-CN" altLang="en-US"/>
          </a:p>
        </p:txBody>
      </p:sp>
    </p:spTree>
    <p:extLst>
      <p:ext uri="{BB962C8B-B14F-4D97-AF65-F5344CB8AC3E}">
        <p14:creationId xmlns:p14="http://schemas.microsoft.com/office/powerpoint/2010/main" val="3941145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23064CBF-18AB-4544-B797-938057863C58}"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Hotel Group Global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Portifolio</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jumped on a trend by transforming their marketing strategy with User Generated Content (UGC). Crowe (2023). With Twenty properties within the portfolio, each has a profile on the "BIG FOUR" social network routes: Facebook (273k followers), Instagram (250k followers), Twitter (113K followers), and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Linkedin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(37k followers).Regardless of the customers they serve being of a more mature demographic, UGC remains to be a vital part of Red Carnation Hotels Group (RCH) Marketing Strategy, indicating that their Facebook profiles remain exceptionally active. In addition to the effectiveness of UGC, geographical reasons France /Paris past history, this writer observed Paris to be an an opportunity next destination for RCH collections for the explanations that follow: France  </a:t>
            </a:r>
          </a:p>
          <a:p>
            <a:endParaRPr lang="en-US" b="1" dirty="0"/>
          </a:p>
        </p:txBody>
      </p:sp>
      <p:sp>
        <p:nvSpPr>
          <p:cNvPr id="4" name="Slide Number Placeholder 3"/>
          <p:cNvSpPr>
            <a:spLocks noGrp="1"/>
          </p:cNvSpPr>
          <p:nvPr>
            <p:ph type="sldNum" sz="quarter" idx="5"/>
          </p:nvPr>
        </p:nvSpPr>
        <p:spPr/>
        <p:txBody>
          <a:bodyPr/>
          <a:lstStyle/>
          <a:p>
            <a:fld id="{A6837353-30EB-4A48-80EB-173D804AEFBD}" type="slidenum">
              <a:rPr lang="zh-CN" altLang="en-US" smtClean="0"/>
              <a:t>7</a:t>
            </a:fld>
            <a:endParaRPr lang="zh-CN" altLang="en-US"/>
          </a:p>
        </p:txBody>
      </p:sp>
    </p:spTree>
    <p:extLst>
      <p:ext uri="{BB962C8B-B14F-4D97-AF65-F5344CB8AC3E}">
        <p14:creationId xmlns:p14="http://schemas.microsoft.com/office/powerpoint/2010/main" val="28965707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solidFill>
                  <a:srgbClr val="373737"/>
                </a:solidFill>
                <a:effectLst/>
                <a:latin typeface="Roboto" panose="02000000000000000000" pitchFamily="2" charset="0"/>
                <a:ea typeface="Times New Roman" panose="02020603050405020304" pitchFamily="18" charset="0"/>
                <a:cs typeface="Times New Roman" panose="02020603050405020304" pitchFamily="18" charset="0"/>
              </a:rPr>
              <a:t>Capital expenditure in Hotel industry can always be high in hotel industry, and can act as a barrier for a new entrant, some of new barriers can be reduced by enhancement of new </a:t>
            </a:r>
            <a:r>
              <a:rPr lang="en-GB" sz="1800" kern="0" dirty="0" err="1">
                <a:solidFill>
                  <a:srgbClr val="373737"/>
                </a:solidFill>
                <a:effectLst/>
                <a:latin typeface="Roboto" panose="02000000000000000000" pitchFamily="2" charset="0"/>
                <a:ea typeface="Times New Roman" panose="02020603050405020304" pitchFamily="18" charset="0"/>
                <a:cs typeface="Times New Roman" panose="02020603050405020304" pitchFamily="18" charset="0"/>
              </a:rPr>
              <a:t>technology.the</a:t>
            </a:r>
            <a:r>
              <a:rPr lang="en-GB" sz="1800" kern="0" dirty="0">
                <a:solidFill>
                  <a:srgbClr val="373737"/>
                </a:solidFill>
                <a:effectLst/>
                <a:latin typeface="Roboto" panose="02000000000000000000" pitchFamily="2" charset="0"/>
                <a:ea typeface="Times New Roman" panose="02020603050405020304" pitchFamily="18" charset="0"/>
                <a:cs typeface="Times New Roman" panose="02020603050405020304" pitchFamily="18" charset="0"/>
              </a:rPr>
              <a:t> threat is low. There are different suppliers for different suppliers in hotel industry therefore bargaining power of suppliers is relatively low than other industries. Supply threat is faced only in case of recruitment and employment because As well as RCH, hospitality industry in general , well trained and skilled staff are vital . This is not the case for RCH as it was voted the best place work. Red Carnation (2014). Bargaining power of buyer is usually high in hotel industry. It is higher if the location has more competitors. Buyers exercise more power in case of bulk purchases.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0" dirty="0">
                <a:solidFill>
                  <a:srgbClr val="373737"/>
                </a:solidFill>
                <a:effectLst/>
                <a:latin typeface="Roboto" panose="02000000000000000000" pitchFamily="2" charset="0"/>
                <a:ea typeface="Times New Roman" panose="02020603050405020304" pitchFamily="18" charset="0"/>
                <a:cs typeface="Times New Roman" panose="02020603050405020304" pitchFamily="18" charset="0"/>
              </a:rPr>
              <a:t>Buyers have more bargaining power when making large </a:t>
            </a:r>
            <a:r>
              <a:rPr lang="en-GB" sz="1800" kern="0" dirty="0" err="1">
                <a:solidFill>
                  <a:srgbClr val="373737"/>
                </a:solidFill>
                <a:effectLst/>
                <a:latin typeface="Roboto" panose="02000000000000000000" pitchFamily="2" charset="0"/>
                <a:ea typeface="Times New Roman" panose="02020603050405020304" pitchFamily="18" charset="0"/>
                <a:cs typeface="Times New Roman" panose="02020603050405020304" pitchFamily="18" charset="0"/>
              </a:rPr>
              <a:t>purchases.The</a:t>
            </a:r>
            <a:r>
              <a:rPr lang="en-GB" sz="1800" kern="0" dirty="0">
                <a:solidFill>
                  <a:srgbClr val="373737"/>
                </a:solidFill>
                <a:effectLst/>
                <a:latin typeface="Roboto" panose="02000000000000000000" pitchFamily="2" charset="0"/>
                <a:ea typeface="Times New Roman" panose="02020603050405020304" pitchFamily="18" charset="0"/>
                <a:cs typeface="Times New Roman" panose="02020603050405020304" pitchFamily="18" charset="0"/>
              </a:rPr>
              <a:t> threat of a replacement product is quite minimal in the hotel business. Changes in technology have increased it to a lesser level nowadays. During the epidemic, Zoom and team conferencing eliminated the need to travel and stay in hotels. However, this is not the case for RCH because they offer luxury and their demographic market gives them an </a:t>
            </a:r>
            <a:r>
              <a:rPr lang="en-GB" sz="1800" kern="0" dirty="0" err="1">
                <a:solidFill>
                  <a:srgbClr val="373737"/>
                </a:solidFill>
                <a:effectLst/>
                <a:latin typeface="Roboto" panose="02000000000000000000" pitchFamily="2" charset="0"/>
                <a:ea typeface="Times New Roman" panose="02020603050405020304" pitchFamily="18" charset="0"/>
                <a:cs typeface="Times New Roman" panose="02020603050405020304" pitchFamily="18" charset="0"/>
              </a:rPr>
              <a:t>edge.In</a:t>
            </a:r>
            <a:r>
              <a:rPr lang="en-GB" sz="1800" kern="0" dirty="0">
                <a:solidFill>
                  <a:srgbClr val="373737"/>
                </a:solidFill>
                <a:effectLst/>
                <a:latin typeface="Roboto" panose="02000000000000000000" pitchFamily="2" charset="0"/>
                <a:ea typeface="Times New Roman" panose="02020603050405020304" pitchFamily="18" charset="0"/>
                <a:cs typeface="Times New Roman" panose="02020603050405020304" pitchFamily="18" charset="0"/>
              </a:rPr>
              <a:t> the hotel sector, the threat of competition is generally considerable. Many major businesses, like Marriott, Hilton, and Hyatt, presently control the majority of the market. Furthermore, clients are missing a clear preference; instead, they gravitate towards locations that provide greater amenities.  RCH handles its operations successfully across the value chain.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6837353-30EB-4A48-80EB-173D804AEFBD}" type="slidenum">
              <a:rPr lang="zh-CN" altLang="en-US" smtClean="0"/>
              <a:t>8</a:t>
            </a:fld>
            <a:endParaRPr lang="zh-CN" altLang="en-US"/>
          </a:p>
        </p:txBody>
      </p:sp>
    </p:spTree>
    <p:extLst>
      <p:ext uri="{BB962C8B-B14F-4D97-AF65-F5344CB8AC3E}">
        <p14:creationId xmlns:p14="http://schemas.microsoft.com/office/powerpoint/2010/main" val="21190472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837353-30EB-4A48-80EB-173D804AEFBD}" type="slidenum">
              <a:rPr lang="zh-CN" altLang="en-US" smtClean="0"/>
              <a:t>9</a:t>
            </a:fld>
            <a:endParaRPr lang="zh-CN" altLang="en-US"/>
          </a:p>
        </p:txBody>
      </p:sp>
    </p:spTree>
    <p:extLst>
      <p:ext uri="{BB962C8B-B14F-4D97-AF65-F5344CB8AC3E}">
        <p14:creationId xmlns:p14="http://schemas.microsoft.com/office/powerpoint/2010/main" val="2788182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3064CBF-18AB-4544-B797-938057863C58}"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GB" altLang="zh-CN" dirty="0"/>
              <a:t>RCH value chain evaluation highlights the processes that add value and provide the organisation a competitive edge. Inbound logistical duties consist of tasks such as supply servicing, retention, and so on. The organization's operations include upholding service standards. Outbound logistics entails delivering on the customer's expectations. The organization's marketing and sales require an appropriate advertising and communication mix. Clients may get help 24 hours a day, seven days a week. HR, infrastructure, procurement, and innovation in technology are the operations that assist with these fundamental tasks. The infrastructure of Red Carnations is substantially established. Its greatest asset is its workforce. In addition, the corporation prefers to preserve long-term relationships with its suppliers for raw materials and personnel. The organisation makes the greatest possible use of technology and updates it on a regular basis.</a:t>
            </a:r>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en-GB" altLang="zh-CN" dirty="0"/>
          </a:p>
          <a:p>
            <a:endParaRPr lang="zh-CN" altLang="en-US" dirty="0"/>
          </a:p>
        </p:txBody>
      </p:sp>
      <p:sp>
        <p:nvSpPr>
          <p:cNvPr id="4" name="灯片编号占位符 3"/>
          <p:cNvSpPr>
            <a:spLocks noGrp="1"/>
          </p:cNvSpPr>
          <p:nvPr>
            <p:ph type="sldNum" sz="quarter" idx="10"/>
          </p:nvPr>
        </p:nvSpPr>
        <p:spPr/>
        <p:txBody>
          <a:bodyPr/>
          <a:lstStyle/>
          <a:p>
            <a:fld id="{99B9ACD5-4993-490D-9F63-8857A175D726}"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3064CBF-18AB-4544-B797-938057863C58}"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RCH's STRENGTHS encompass competent and adequately educated individuals; an effective IT infrastructure, ranking in the top 10 on The Sunday Times' list of the 100 greatest </a:t>
            </a:r>
            <a:r>
              <a:rPr lang="en-US" dirty="0" err="1"/>
              <a:t>organisations</a:t>
            </a:r>
            <a:r>
              <a:rPr lang="en-US" dirty="0"/>
              <a:t> to be employed to ,, and a top rating on Trip Advisor. The establishments additionally offer outstanding room designs. </a:t>
            </a:r>
          </a:p>
          <a:p>
            <a:endParaRPr lang="en-US" dirty="0"/>
          </a:p>
          <a:p>
            <a:r>
              <a:rPr lang="en-US" dirty="0"/>
              <a:t>WEAKNESS: RCH operates in fewer areas than its competitors and has a restricted portfolio; it concentrates solely on the high-income market.</a:t>
            </a:r>
          </a:p>
          <a:p>
            <a:endParaRPr lang="en-US" dirty="0"/>
          </a:p>
          <a:p>
            <a:pPr algn="just">
              <a:lnSpc>
                <a:spcPts val="1650"/>
              </a:lnSpc>
              <a:spcAft>
                <a:spcPts val="1200"/>
              </a:spcAft>
            </a:pPr>
            <a:r>
              <a:rPr lang="en-GB" sz="1800" kern="0" dirty="0" err="1">
                <a:solidFill>
                  <a:srgbClr val="373737"/>
                </a:solidFill>
                <a:effectLst/>
                <a:highlight>
                  <a:srgbClr val="00FF00"/>
                </a:highlight>
                <a:latin typeface="Roboto" panose="02000000000000000000" pitchFamily="2" charset="0"/>
                <a:ea typeface="Times New Roman" panose="02020603050405020304" pitchFamily="18" charset="0"/>
                <a:cs typeface="Times New Roman" panose="02020603050405020304" pitchFamily="18" charset="0"/>
              </a:rPr>
              <a:t>OPPOTURNITIES:</a:t>
            </a:r>
            <a:r>
              <a:rPr lang="en-GB" sz="1800" kern="0" dirty="0" err="1">
                <a:solidFill>
                  <a:srgbClr val="373737"/>
                </a:solidFill>
                <a:effectLst/>
                <a:latin typeface="Roboto" panose="02000000000000000000" pitchFamily="2" charset="0"/>
                <a:ea typeface="Times New Roman" panose="02020603050405020304" pitchFamily="18" charset="0"/>
                <a:cs typeface="Times New Roman" panose="02020603050405020304" pitchFamily="18" charset="0"/>
              </a:rPr>
              <a:t>Individuals</a:t>
            </a:r>
            <a:r>
              <a:rPr lang="en-GB" sz="1800" kern="0" dirty="0">
                <a:solidFill>
                  <a:srgbClr val="373737"/>
                </a:solidFill>
                <a:effectLst/>
                <a:latin typeface="Roboto" panose="02000000000000000000" pitchFamily="2" charset="0"/>
                <a:ea typeface="Times New Roman" panose="02020603050405020304" pitchFamily="18" charset="0"/>
                <a:cs typeface="Times New Roman" panose="02020603050405020304" pitchFamily="18" charset="0"/>
              </a:rPr>
              <a:t> in today's worldwide hotel sector are investing more in travel. As more individuals work in employment-intensive sectors, they require a break from everyday life and take trips frequently. </a:t>
            </a:r>
          </a:p>
          <a:p>
            <a:pPr algn="just">
              <a:lnSpc>
                <a:spcPts val="1650"/>
              </a:lnSpc>
              <a:spcAft>
                <a:spcPts val="1200"/>
              </a:spcAft>
            </a:pPr>
            <a:endParaRPr lang="en-GB" sz="1800" kern="0" dirty="0">
              <a:solidFill>
                <a:srgbClr val="373737"/>
              </a:solidFill>
              <a:effectLst/>
              <a:latin typeface="Roboto" panose="02000000000000000000" pitchFamily="2" charset="0"/>
              <a:ea typeface="Calibri" panose="020F0502020204030204" pitchFamily="34" charset="0"/>
              <a:cs typeface="Times New Roman" panose="02020603050405020304" pitchFamily="18" charset="0"/>
            </a:endParaRPr>
          </a:p>
          <a:p>
            <a:pPr algn="just">
              <a:lnSpc>
                <a:spcPts val="1650"/>
              </a:lnSpc>
              <a:spcAft>
                <a:spcPts val="1200"/>
              </a:spcAft>
            </a:pPr>
            <a:r>
              <a:rPr lang="en-GB" sz="1800" kern="0" dirty="0">
                <a:solidFill>
                  <a:srgbClr val="373737"/>
                </a:solidFill>
                <a:effectLst/>
                <a:highlight>
                  <a:srgbClr val="00FF00"/>
                </a:highlight>
                <a:latin typeface="Roboto" panose="02000000000000000000" pitchFamily="2" charset="0"/>
                <a:ea typeface="Times New Roman" panose="02020603050405020304" pitchFamily="18" charset="0"/>
                <a:cs typeface="Times New Roman" panose="02020603050405020304" pitchFamily="18" charset="0"/>
              </a:rPr>
              <a:t>GLOBALISATION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ts val="1650"/>
              </a:lnSpc>
              <a:spcAft>
                <a:spcPts val="1200"/>
              </a:spcAft>
            </a:pPr>
            <a:r>
              <a:rPr lang="en-GB" sz="1800" kern="0" dirty="0">
                <a:solidFill>
                  <a:srgbClr val="373737"/>
                </a:solidFill>
                <a:effectLst/>
                <a:latin typeface="Roboto" panose="02000000000000000000" pitchFamily="2" charset="0"/>
                <a:ea typeface="Times New Roman" panose="02020603050405020304" pitchFamily="18" charset="0"/>
                <a:cs typeface="Times New Roman" panose="02020603050405020304" pitchFamily="18" charset="0"/>
              </a:rPr>
              <a:t>As a result, the number of foreign clients has increased. Also, the present company framework attracts all year consumers to hotels. Political instability in several nations, fear of terrorism, and the simple availability of cheaper alternatives are all threats to the worldwide hotel sector.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ts val="1650"/>
              </a:lnSpc>
              <a:spcAft>
                <a:spcPts val="12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6837353-30EB-4A48-80EB-173D804AEFBD}" type="slidenum">
              <a:rPr lang="zh-CN" altLang="en-US" smtClean="0"/>
              <a:t>13</a:t>
            </a:fld>
            <a:endParaRPr lang="zh-CN" altLang="en-US"/>
          </a:p>
        </p:txBody>
      </p:sp>
    </p:spTree>
    <p:extLst>
      <p:ext uri="{BB962C8B-B14F-4D97-AF65-F5344CB8AC3E}">
        <p14:creationId xmlns:p14="http://schemas.microsoft.com/office/powerpoint/2010/main" val="24169514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A6837353-30EB-4A48-80EB-173D804AEFBD}" type="slidenum">
              <a:rPr lang="zh-CN" altLang="en-US" smtClean="0"/>
              <a:t>14</a:t>
            </a:fld>
            <a:endParaRPr lang="zh-CN" altLang="en-US"/>
          </a:p>
        </p:txBody>
      </p:sp>
    </p:spTree>
    <p:extLst>
      <p:ext uri="{BB962C8B-B14F-4D97-AF65-F5344CB8AC3E}">
        <p14:creationId xmlns:p14="http://schemas.microsoft.com/office/powerpoint/2010/main" val="25973985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3064CBF-18AB-4544-B797-938057863C58}" type="slidenum">
              <a:rPr lang="zh-CN" altLang="en-US" smtClean="0"/>
              <a:t>15</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99B9ACD5-4993-490D-9F63-8857A175D726}" type="slidenum">
              <a:rPr lang="zh-CN" altLang="en-US" smtClean="0"/>
              <a:t>16</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99B9ACD5-4993-490D-9F63-8857A175D726}" type="slidenum">
              <a:rPr lang="zh-CN" altLang="en-US" smtClean="0"/>
              <a:t>17</a:t>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tags" Target="../tags/tag9.xml"/><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slideMaster" Target="../slideMasters/slideMaster1.xml"/><Relationship Id="rId5" Type="http://schemas.openxmlformats.org/officeDocument/2006/relationships/tags" Target="../tags/tag11.xml"/><Relationship Id="rId4" Type="http://schemas.openxmlformats.org/officeDocument/2006/relationships/tags" Target="../tags/tag10.xml"/></Relationships>
</file>

<file path=ppt/slideLayouts/_rels/slideLayout2.xml.rels><?xml version="1.0" encoding="UTF-8" standalone="yes"?>
<Relationships xmlns="http://schemas.openxmlformats.org/package/2006/relationships"><Relationship Id="rId3" Type="http://schemas.openxmlformats.org/officeDocument/2006/relationships/tags" Target="../tags/tag14.xml"/><Relationship Id="rId2" Type="http://schemas.openxmlformats.org/officeDocument/2006/relationships/tags" Target="../tags/tag13.xml"/><Relationship Id="rId1" Type="http://schemas.openxmlformats.org/officeDocument/2006/relationships/tags" Target="../tags/tag12.xml"/><Relationship Id="rId6" Type="http://schemas.openxmlformats.org/officeDocument/2006/relationships/slideMaster" Target="../slideMasters/slideMaster1.xml"/><Relationship Id="rId5" Type="http://schemas.openxmlformats.org/officeDocument/2006/relationships/tags" Target="../tags/tag16.xml"/><Relationship Id="rId4" Type="http://schemas.openxmlformats.org/officeDocument/2006/relationships/tags" Target="../tags/tag15.xml"/></Relationships>
</file>

<file path=ppt/slideLayouts/_rels/slideLayout3.xml.rels><?xml version="1.0" encoding="UTF-8" standalone="yes"?>
<Relationships xmlns="http://schemas.openxmlformats.org/package/2006/relationships"><Relationship Id="rId3" Type="http://schemas.openxmlformats.org/officeDocument/2006/relationships/tags" Target="../tags/tag19.xml"/><Relationship Id="rId2" Type="http://schemas.openxmlformats.org/officeDocument/2006/relationships/tags" Target="../tags/tag18.xml"/><Relationship Id="rId1" Type="http://schemas.openxmlformats.org/officeDocument/2006/relationships/tags" Target="../tags/tag17.xml"/><Relationship Id="rId6" Type="http://schemas.openxmlformats.org/officeDocument/2006/relationships/slideMaster" Target="../slideMasters/slideMaster1.xml"/><Relationship Id="rId5" Type="http://schemas.openxmlformats.org/officeDocument/2006/relationships/tags" Target="../tags/tag21.xml"/><Relationship Id="rId4" Type="http://schemas.openxmlformats.org/officeDocument/2006/relationships/tags" Target="../tags/tag20.xml"/></Relationships>
</file>

<file path=ppt/slideLayouts/_rels/slideLayout4.xml.rels><?xml version="1.0" encoding="UTF-8" standalone="yes"?>
<Relationships xmlns="http://schemas.openxmlformats.org/package/2006/relationships"><Relationship Id="rId3" Type="http://schemas.openxmlformats.org/officeDocument/2006/relationships/tags" Target="../tags/tag24.xml"/><Relationship Id="rId7" Type="http://schemas.openxmlformats.org/officeDocument/2006/relationships/slideMaster" Target="../slideMasters/slideMaster1.xml"/><Relationship Id="rId2" Type="http://schemas.openxmlformats.org/officeDocument/2006/relationships/tags" Target="../tags/tag23.xml"/><Relationship Id="rId1" Type="http://schemas.openxmlformats.org/officeDocument/2006/relationships/tags" Target="../tags/tag22.xml"/><Relationship Id="rId6" Type="http://schemas.openxmlformats.org/officeDocument/2006/relationships/tags" Target="../tags/tag27.xml"/><Relationship Id="rId5" Type="http://schemas.openxmlformats.org/officeDocument/2006/relationships/tags" Target="../tags/tag26.xml"/><Relationship Id="rId4" Type="http://schemas.openxmlformats.org/officeDocument/2006/relationships/tags" Target="../tags/tag25.xml"/></Relationships>
</file>

<file path=ppt/slideLayouts/_rels/slideLayout5.xml.rels><?xml version="1.0" encoding="UTF-8" standalone="yes"?>
<Relationships xmlns="http://schemas.openxmlformats.org/package/2006/relationships"><Relationship Id="rId8" Type="http://schemas.openxmlformats.org/officeDocument/2006/relationships/tags" Target="../tags/tag35.xml"/><Relationship Id="rId3" Type="http://schemas.openxmlformats.org/officeDocument/2006/relationships/tags" Target="../tags/tag30.xml"/><Relationship Id="rId7" Type="http://schemas.openxmlformats.org/officeDocument/2006/relationships/tags" Target="../tags/tag34.xml"/><Relationship Id="rId2" Type="http://schemas.openxmlformats.org/officeDocument/2006/relationships/tags" Target="../tags/tag29.xml"/><Relationship Id="rId1" Type="http://schemas.openxmlformats.org/officeDocument/2006/relationships/tags" Target="../tags/tag28.xml"/><Relationship Id="rId6" Type="http://schemas.openxmlformats.org/officeDocument/2006/relationships/tags" Target="../tags/tag33.xml"/><Relationship Id="rId5" Type="http://schemas.openxmlformats.org/officeDocument/2006/relationships/tags" Target="../tags/tag32.xml"/><Relationship Id="rId4" Type="http://schemas.openxmlformats.org/officeDocument/2006/relationships/tags" Target="../tags/tag31.xml"/><Relationship Id="rId9"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tags" Target="../tags/tag36.xml"/><Relationship Id="rId5" Type="http://schemas.openxmlformats.org/officeDocument/2006/relationships/slideMaster" Target="../slideMasters/slideMaster1.xml"/><Relationship Id="rId4" Type="http://schemas.openxmlformats.org/officeDocument/2006/relationships/tags" Target="../tags/tag39.xml"/></Relationships>
</file>

<file path=ppt/slideLayouts/_rels/slideLayout7.xml.rels><?xml version="1.0" encoding="UTF-8" standalone="yes"?>
<Relationships xmlns="http://schemas.openxmlformats.org/package/2006/relationships"><Relationship Id="rId3" Type="http://schemas.openxmlformats.org/officeDocument/2006/relationships/tags" Target="../tags/tag42.xml"/><Relationship Id="rId2" Type="http://schemas.openxmlformats.org/officeDocument/2006/relationships/tags" Target="../tags/tag41.xml"/><Relationship Id="rId1" Type="http://schemas.openxmlformats.org/officeDocument/2006/relationships/tags" Target="../tags/tag40.xml"/><Relationship Id="rId4"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tags" Target="../tags/tag45.xml"/><Relationship Id="rId7" Type="http://schemas.openxmlformats.org/officeDocument/2006/relationships/slideMaster" Target="../slideMasters/slideMaster1.xml"/><Relationship Id="rId2" Type="http://schemas.openxmlformats.org/officeDocument/2006/relationships/tags" Target="../tags/tag44.xml"/><Relationship Id="rId1" Type="http://schemas.openxmlformats.org/officeDocument/2006/relationships/tags" Target="../tags/tag43.xml"/><Relationship Id="rId6" Type="http://schemas.openxmlformats.org/officeDocument/2006/relationships/tags" Target="../tags/tag48.xml"/><Relationship Id="rId5" Type="http://schemas.openxmlformats.org/officeDocument/2006/relationships/tags" Target="../tags/tag47.xml"/><Relationship Id="rId4" Type="http://schemas.openxmlformats.org/officeDocument/2006/relationships/tags" Target="../tags/tag46.xml"/></Relationships>
</file>

<file path=ppt/slideLayouts/_rels/slideLayout9.xml.rels><?xml version="1.0" encoding="UTF-8" standalone="yes"?>
<Relationships xmlns="http://schemas.openxmlformats.org/package/2006/relationships"><Relationship Id="rId3" Type="http://schemas.openxmlformats.org/officeDocument/2006/relationships/tags" Target="../tags/tag51.xml"/><Relationship Id="rId2" Type="http://schemas.openxmlformats.org/officeDocument/2006/relationships/tags" Target="../tags/tag50.xml"/><Relationship Id="rId1" Type="http://schemas.openxmlformats.org/officeDocument/2006/relationships/tags" Target="../tags/tag49.xml"/><Relationship Id="rId6" Type="http://schemas.openxmlformats.org/officeDocument/2006/relationships/slideMaster" Target="../slideMasters/slideMaster1.xml"/><Relationship Id="rId5" Type="http://schemas.openxmlformats.org/officeDocument/2006/relationships/tags" Target="../tags/tag53.xml"/><Relationship Id="rId4" Type="http://schemas.openxmlformats.org/officeDocument/2006/relationships/tags" Target="../tags/tag52.xml"/></Relationships>
</file>

<file path=ppt/slideLayouts/_rels/slideLayout10.xml.rels><?xml version="1.0" encoding="UTF-8" standalone="yes"?>
<Relationships xmlns="http://schemas.openxmlformats.org/package/2006/relationships"><Relationship Id="rId3" Type="http://schemas.openxmlformats.org/officeDocument/2006/relationships/tags" Target="../tags/tag56.xml"/><Relationship Id="rId2" Type="http://schemas.openxmlformats.org/officeDocument/2006/relationships/tags" Target="../tags/tag55.xml"/><Relationship Id="rId1" Type="http://schemas.openxmlformats.org/officeDocument/2006/relationships/tags" Target="../tags/tag54.xml"/><Relationship Id="rId5" Type="http://schemas.openxmlformats.org/officeDocument/2006/relationships/slideMaster" Target="../slideMasters/slideMaster1.xml"/><Relationship Id="rId4" Type="http://schemas.openxmlformats.org/officeDocument/2006/relationships/tags" Target="../tags/tag57.xml"/></Relationships>
</file>

<file path=ppt/slideLayouts/_rels/slideLayout11.xml.rels><?xml version="1.0" encoding="UTF-8" standalone="yes"?>
<Relationships xmlns="http://schemas.openxmlformats.org/package/2006/relationships"><Relationship Id="rId3" Type="http://schemas.openxmlformats.org/officeDocument/2006/relationships/tags" Target="../tags/tag60.xml"/><Relationship Id="rId2" Type="http://schemas.openxmlformats.org/officeDocument/2006/relationships/tags" Target="../tags/tag59.xml"/><Relationship Id="rId1" Type="http://schemas.openxmlformats.org/officeDocument/2006/relationships/tags" Target="../tags/tag58.xml"/><Relationship Id="rId6" Type="http://schemas.openxmlformats.org/officeDocument/2006/relationships/slideMaster" Target="../slideMasters/slideMaster1.xml"/><Relationship Id="rId5" Type="http://schemas.openxmlformats.org/officeDocument/2006/relationships/tags" Target="../tags/tag62.xml"/><Relationship Id="rId4" Type="http://schemas.openxmlformats.org/officeDocument/2006/relationships/tags" Target="../tags/tag6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hasCustomPrompt="1"/>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单击此处编辑标题</a:t>
            </a:r>
          </a:p>
        </p:txBody>
      </p:sp>
      <p:sp>
        <p:nvSpPr>
          <p:cNvPr id="3" name="副标题 2"/>
          <p:cNvSpPr>
            <a:spLocks noGrp="1"/>
          </p:cNvSpPr>
          <p:nvPr>
            <p:ph type="subTitle" idx="1" hasCustomPrompt="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2023/7/7</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dirty="0"/>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dirty="0">
                <a:sym typeface="+mn-ea"/>
              </a:rPr>
              <a:t>单击此处编辑母版标题样式</a:t>
            </a:r>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2023/7/7</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2023/7/7</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dirty="0">
                <a:sym typeface="+mn-ea"/>
              </a:rPr>
              <a:t>单击此处编辑母版标题样式</a:t>
            </a:r>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2023/7/7</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dirty="0">
                <a:sym typeface="+mn-ea"/>
              </a:rPr>
              <a:t>单击此处编辑母版标题样式</a:t>
            </a:r>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dirty="0">
                <a:sym typeface="+mn-ea"/>
              </a:rPr>
              <a:t>单击此处编辑母版文本样式</a:t>
            </a:r>
          </a:p>
          <a:p>
            <a:pPr lvl="1"/>
            <a:r>
              <a:rPr dirty="0">
                <a:sym typeface="+mn-ea"/>
              </a:rPr>
              <a:t>第二级</a:t>
            </a:r>
          </a:p>
          <a:p>
            <a:pPr lvl="2"/>
            <a:r>
              <a:rPr dirty="0">
                <a:sym typeface="+mn-ea"/>
              </a:rPr>
              <a:t>第三级</a:t>
            </a:r>
          </a:p>
          <a:p>
            <a:pPr lvl="3"/>
            <a:r>
              <a:rPr dirty="0">
                <a:sym typeface="+mn-ea"/>
              </a:rPr>
              <a:t>第四级</a:t>
            </a:r>
          </a:p>
          <a:p>
            <a:pPr lvl="4"/>
            <a:r>
              <a:rPr dirty="0">
                <a:sym typeface="+mn-ea"/>
              </a:rPr>
              <a:t>第五级</a:t>
            </a:r>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2023/7/7</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a:sym typeface="+mn-ea"/>
              </a:rPr>
              <a:t>单击此处编辑母版标题样式</a:t>
            </a: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2023/7/7</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2023/7/7</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1"/>
            </p:custDataLst>
          </p:nvPr>
        </p:nvSpPr>
        <p:spPr>
          <a:xfrm>
            <a:off x="608400" y="1555200"/>
            <a:ext cx="5233077" cy="4608000"/>
          </a:xfrm>
        </p:spPr>
        <p:txBody>
          <a:bodyPr vert="horz" lIns="90000" tIns="46800" rIns="90000" bIns="46800" rtlCol="0">
            <a:normAutofit/>
          </a:bodyPr>
          <a:lstStyle>
            <a:lvl1pPr>
              <a:buNone/>
              <a:defRPr sz="1600"/>
            </a:lvl1pPr>
          </a:lstStyle>
          <a:p>
            <a:pPr lvl="0"/>
            <a:endParaRPr dirty="0">
              <a:sym typeface="+mn-ea"/>
            </a:endParaRPr>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dirty="0">
                <a:sym typeface="+mn-ea"/>
              </a:rPr>
              <a:t>单击此处编辑母版文本样式</a:t>
            </a:r>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2023/7/7</a:t>
            </a:fld>
            <a:endParaRPr lang="zh-CN" altLang="en-US" dirty="0"/>
          </a:p>
        </p:txBody>
      </p:sp>
      <p:sp>
        <p:nvSpPr>
          <p:cNvPr id="6" name="页脚占位符 5"/>
          <p:cNvSpPr>
            <a:spLocks noGrp="1"/>
          </p:cNvSpPr>
          <p:nvPr>
            <p:ph type="ftr" sz="quarter" idx="11"/>
            <p:custDataLst>
              <p:tags r:id="rId4"/>
            </p:custDataLst>
          </p:nvPr>
        </p:nvSpPr>
        <p:spPr/>
        <p:txBody>
          <a:bodyPr/>
          <a:lstStyle/>
          <a:p>
            <a:endParaRPr lang="zh-CN" altLang="en-US" dirty="0"/>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dirty="0">
                <a:sym typeface="+mn-ea"/>
              </a:rPr>
              <a:t>单击此处编辑标题</a:t>
            </a:r>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2023/7/7</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2023/7/7</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2023/7/7</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a:sym typeface="+mn-ea"/>
              </a:rPr>
              <a:t>单击此处编辑标题</a:t>
            </a:r>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ags" Target="../tags/tag1.xml"/><Relationship Id="rId18" Type="http://schemas.openxmlformats.org/officeDocument/2006/relationships/tags" Target="../tags/tag6.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17" Type="http://schemas.openxmlformats.org/officeDocument/2006/relationships/tags" Target="../tags/tag5.xml"/><Relationship Id="rId2" Type="http://schemas.openxmlformats.org/officeDocument/2006/relationships/slideLayout" Target="../slideLayouts/slideLayout2.xml"/><Relationship Id="rId16" Type="http://schemas.openxmlformats.org/officeDocument/2006/relationships/tags" Target="../tags/tag4.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ags" Target="../tags/tag3.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ags" Target="../tags/tag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4"/>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p>
        </p:txBody>
      </p:sp>
      <p:sp>
        <p:nvSpPr>
          <p:cNvPr id="3" name="文本占位符 2"/>
          <p:cNvSpPr>
            <a:spLocks noGrp="1"/>
          </p:cNvSpPr>
          <p:nvPr>
            <p:ph type="body" idx="1"/>
            <p:custDataLst>
              <p:tags r:id="rId15"/>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2"/>
            <p:custDataLst>
              <p:tags r:id="rId16"/>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latin typeface="Arial" panose="020B0604020202020204" pitchFamily="34" charset="0"/>
                <a:ea typeface="微软雅黑" panose="020B0503020204020204" pitchFamily="34" charset="-122"/>
              </a:defRPr>
            </a:lvl1pPr>
          </a:lstStyle>
          <a:p>
            <a:fld id="{760FBDFE-C587-4B4C-A407-44438C67B59E}" type="datetimeFigureOut">
              <a:rPr lang="zh-CN" altLang="en-US" smtClean="0"/>
              <a:t>2023/7/7</a:t>
            </a:fld>
            <a:endParaRPr lang="zh-CN" altLang="en-US"/>
          </a:p>
        </p:txBody>
      </p:sp>
      <p:sp>
        <p:nvSpPr>
          <p:cNvPr id="5" name="页脚占位符 4"/>
          <p:cNvSpPr>
            <a:spLocks noGrp="1"/>
          </p:cNvSpPr>
          <p:nvPr>
            <p:ph type="ftr" sz="quarter" idx="3"/>
            <p:custDataLst>
              <p:tags r:id="rId17"/>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latin typeface="Arial" panose="020B0604020202020204" pitchFamily="34" charset="0"/>
                <a:ea typeface="微软雅黑" panose="020B0503020204020204" pitchFamily="34" charset="-122"/>
              </a:defRPr>
            </a:lvl1pPr>
          </a:lstStyle>
          <a:p>
            <a:endParaRPr lang="zh-CN" altLang="en-US" dirty="0"/>
          </a:p>
        </p:txBody>
      </p:sp>
      <p:sp>
        <p:nvSpPr>
          <p:cNvPr id="6" name="灯片编号占位符 5"/>
          <p:cNvSpPr>
            <a:spLocks noGrp="1"/>
          </p:cNvSpPr>
          <p:nvPr>
            <p:ph type="sldNum" sz="quarter" idx="4"/>
            <p:custDataLst>
              <p:tags r:id="rId18"/>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latin typeface="Arial" panose="020B0604020202020204" pitchFamily="34" charset="0"/>
                <a:ea typeface="微软雅黑" panose="020B0503020204020204" pitchFamily="34" charset="-122"/>
              </a:defRPr>
            </a:lvl1pPr>
          </a:lstStyle>
          <a:p>
            <a:fld id="{49AE70B2-8BF9-45C0-BB95-33D1B9D3A854}" type="slidenum">
              <a:rPr lang="zh-CN" altLang="en-US" smtClean="0"/>
              <a:t>‹#›</a:t>
            </a:fld>
            <a:endParaRPr lang="zh-CN" altLang="en-US" dirty="0"/>
          </a:p>
        </p:txBody>
      </p:sp>
    </p:spTree>
    <p:custDataLst>
      <p:tags r:id="rId13"/>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Arial" panose="020B0604020202020204"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63.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64.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3.xml"/><Relationship Id="rId5" Type="http://schemas.openxmlformats.org/officeDocument/2006/relationships/image" Target="../media/image7.pn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tags" Target="../tags/tag65.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tags" Target="../tags/tag66.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tags" Target="../tags/tag67.xml"/></Relationships>
</file>

<file path=ppt/slides/_rels/slide16.xml.rels><?xml version="1.0" encoding="UTF-8" standalone="yes"?>
<Relationships xmlns="http://schemas.openxmlformats.org/package/2006/relationships"><Relationship Id="rId3" Type="http://schemas.openxmlformats.org/officeDocument/2006/relationships/hyperlink" Target="https://www.redcarnationhotels.com/about/core-values"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AFBFF"/>
        </a:solidFill>
        <a:effectLst/>
      </p:bgPr>
    </p:bg>
    <p:spTree>
      <p:nvGrpSpPr>
        <p:cNvPr id="1" name=""/>
        <p:cNvGrpSpPr/>
        <p:nvPr/>
      </p:nvGrpSpPr>
      <p:grpSpPr>
        <a:xfrm>
          <a:off x="0" y="0"/>
          <a:ext cx="0" cy="0"/>
          <a:chOff x="0" y="0"/>
          <a:chExt cx="0" cy="0"/>
        </a:xfrm>
      </p:grpSpPr>
      <p:sp>
        <p:nvSpPr>
          <p:cNvPr id="20" name="矩形 19"/>
          <p:cNvSpPr/>
          <p:nvPr/>
        </p:nvSpPr>
        <p:spPr>
          <a:xfrm>
            <a:off x="5111307" y="1498600"/>
            <a:ext cx="2020186" cy="3782992"/>
          </a:xfrm>
          <a:prstGeom prst="rect">
            <a:avLst/>
          </a:prstGeom>
          <a:solidFill>
            <a:srgbClr val="FEED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18" name="直接连接符 17"/>
          <p:cNvCxnSpPr/>
          <p:nvPr/>
        </p:nvCxnSpPr>
        <p:spPr>
          <a:xfrm flipV="1">
            <a:off x="4615543" y="579835"/>
            <a:ext cx="4361147" cy="4361147"/>
          </a:xfrm>
          <a:prstGeom prst="line">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1" name="文本框 20"/>
          <p:cNvSpPr txBox="1"/>
          <p:nvPr/>
        </p:nvSpPr>
        <p:spPr>
          <a:xfrm rot="16200000">
            <a:off x="5537667" y="1080604"/>
            <a:ext cx="1107996" cy="1960716"/>
          </a:xfrm>
          <a:prstGeom prst="rect">
            <a:avLst/>
          </a:prstGeom>
          <a:noFill/>
          <a:effectLst/>
        </p:spPr>
        <p:txBody>
          <a:bodyPr vert="eaVert" wrap="square" rtlCol="0">
            <a:spAutoFit/>
          </a:bodyPr>
          <a:lstStyle/>
          <a:p>
            <a:pPr algn="dist"/>
            <a:r>
              <a:rPr lang="en-GB" altLang="zh-CN" sz="2000" b="1" dirty="0">
                <a:solidFill>
                  <a:srgbClr val="2D3559"/>
                </a:solidFill>
                <a:latin typeface="微软雅黑" panose="020B0503020204020204" pitchFamily="34" charset="-122"/>
                <a:ea typeface="微软雅黑" panose="020B0503020204020204" pitchFamily="34" charset="-122"/>
                <a:cs typeface="Kartika" panose="02020503030404060203" pitchFamily="18" charset="0"/>
              </a:rPr>
              <a:t>RED CARNATION HOTELS</a:t>
            </a:r>
            <a:endParaRPr lang="zh-CN" altLang="en-US" sz="2000" b="1" dirty="0">
              <a:solidFill>
                <a:srgbClr val="2D3559"/>
              </a:solidFill>
              <a:latin typeface="微软雅黑" panose="020B0503020204020204" pitchFamily="34" charset="-122"/>
              <a:ea typeface="微软雅黑" panose="020B0503020204020204" pitchFamily="34" charset="-122"/>
              <a:cs typeface="Kartika" panose="02020503030404060203" pitchFamily="18" charset="0"/>
            </a:endParaRPr>
          </a:p>
        </p:txBody>
      </p:sp>
      <p:cxnSp>
        <p:nvCxnSpPr>
          <p:cNvPr id="23" name="直接连接符 22"/>
          <p:cNvCxnSpPr/>
          <p:nvPr/>
        </p:nvCxnSpPr>
        <p:spPr>
          <a:xfrm flipH="1">
            <a:off x="3612707" y="4141347"/>
            <a:ext cx="1498600" cy="1498600"/>
          </a:xfrm>
          <a:prstGeom prst="line">
            <a:avLst/>
          </a:prstGeom>
          <a:ln w="69850">
            <a:solidFill>
              <a:srgbClr val="2D3655"/>
            </a:solidFill>
          </a:ln>
        </p:spPr>
        <p:style>
          <a:lnRef idx="1">
            <a:schemeClr val="accent1"/>
          </a:lnRef>
          <a:fillRef idx="0">
            <a:schemeClr val="accent1"/>
          </a:fillRef>
          <a:effectRef idx="0">
            <a:schemeClr val="accent1"/>
          </a:effectRef>
          <a:fontRef idx="minor">
            <a:schemeClr val="tx1"/>
          </a:fontRef>
        </p:style>
      </p:cxnSp>
      <p:cxnSp>
        <p:nvCxnSpPr>
          <p:cNvPr id="24" name="直接连接符 23"/>
          <p:cNvCxnSpPr/>
          <p:nvPr/>
        </p:nvCxnSpPr>
        <p:spPr>
          <a:xfrm flipH="1">
            <a:off x="6049279" y="1209935"/>
            <a:ext cx="2548054" cy="2548054"/>
          </a:xfrm>
          <a:prstGeom prst="line">
            <a:avLst/>
          </a:prstGeom>
          <a:ln w="0">
            <a:solidFill>
              <a:schemeClr val="tx1">
                <a:lumMod val="75000"/>
                <a:lumOff val="25000"/>
                <a:alpha val="52000"/>
              </a:schemeClr>
            </a:solidFill>
          </a:ln>
        </p:spPr>
        <p:style>
          <a:lnRef idx="1">
            <a:schemeClr val="accent1"/>
          </a:lnRef>
          <a:fillRef idx="0">
            <a:schemeClr val="accent1"/>
          </a:fillRef>
          <a:effectRef idx="0">
            <a:schemeClr val="accent1"/>
          </a:effectRef>
          <a:fontRef idx="minor">
            <a:schemeClr val="tx1"/>
          </a:fontRef>
        </p:style>
      </p:cxnSp>
      <p:sp>
        <p:nvSpPr>
          <p:cNvPr id="26" name="矩形 17"/>
          <p:cNvSpPr>
            <a:spLocks noChangeArrowheads="1"/>
          </p:cNvSpPr>
          <p:nvPr/>
        </p:nvSpPr>
        <p:spPr bwMode="auto">
          <a:xfrm>
            <a:off x="5060509" y="4733692"/>
            <a:ext cx="2020186"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charset="0"/>
                <a:ea typeface="宋体" panose="02010600030101010101" pitchFamily="2" charset="-122"/>
              </a:defRPr>
            </a:lvl1pPr>
            <a:lvl2pPr marL="742950" indent="-285750">
              <a:defRPr>
                <a:solidFill>
                  <a:schemeClr val="tx1"/>
                </a:solidFill>
                <a:latin typeface="Calibri" panose="020F0502020204030204" charset="0"/>
                <a:ea typeface="宋体" panose="02010600030101010101" pitchFamily="2" charset="-122"/>
              </a:defRPr>
            </a:lvl2pPr>
            <a:lvl3pPr marL="1143000" indent="-228600">
              <a:defRPr>
                <a:solidFill>
                  <a:schemeClr val="tx1"/>
                </a:solidFill>
                <a:latin typeface="Calibri" panose="020F0502020204030204" charset="0"/>
                <a:ea typeface="宋体" panose="02010600030101010101" pitchFamily="2" charset="-122"/>
              </a:defRPr>
            </a:lvl3pPr>
            <a:lvl4pPr marL="1600200" indent="-228600">
              <a:defRPr>
                <a:solidFill>
                  <a:schemeClr val="tx1"/>
                </a:solidFill>
                <a:latin typeface="Calibri" panose="020F0502020204030204" charset="0"/>
                <a:ea typeface="宋体" panose="02010600030101010101" pitchFamily="2" charset="-122"/>
              </a:defRPr>
            </a:lvl4pPr>
            <a:lvl5pPr marL="2057400" indent="-228600">
              <a:defRPr>
                <a:solidFill>
                  <a:schemeClr val="tx1"/>
                </a:solidFill>
                <a:latin typeface="Calibri" panose="020F050202020403020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charset="0"/>
                <a:ea typeface="宋体" panose="02010600030101010101" pitchFamily="2" charset="-122"/>
              </a:defRPr>
            </a:lvl9pPr>
          </a:lstStyle>
          <a:p>
            <a:pPr algn="ctr"/>
            <a:r>
              <a:rPr lang="en-GB" sz="1200" b="1" spc="300" dirty="0">
                <a:solidFill>
                  <a:srgbClr val="2D3559"/>
                </a:solidFill>
                <a:latin typeface="微软雅黑" panose="020B0503020204020204" pitchFamily="34" charset="-122"/>
                <a:ea typeface="微软雅黑" panose="020B0503020204020204" pitchFamily="34" charset="-122"/>
                <a:cs typeface="+mn-ea"/>
                <a:sym typeface="+mn-lt"/>
              </a:rPr>
              <a:t>Judith Kidenya</a:t>
            </a:r>
          </a:p>
          <a:p>
            <a:pPr algn="ctr"/>
            <a:r>
              <a:rPr lang="en-GB" sz="1200" b="1" spc="300" dirty="0">
                <a:solidFill>
                  <a:srgbClr val="2D3559"/>
                </a:solidFill>
                <a:latin typeface="微软雅黑" panose="020B0503020204020204" pitchFamily="34" charset="-122"/>
                <a:ea typeface="微软雅黑" panose="020B0503020204020204" pitchFamily="34" charset="-122"/>
                <a:cs typeface="+mn-ea"/>
                <a:sym typeface="+mn-lt"/>
              </a:rPr>
              <a:t>ID: 2242265</a:t>
            </a:r>
          </a:p>
          <a:p>
            <a:pPr algn="ctr"/>
            <a:r>
              <a:rPr lang="en-GB" sz="1200" b="1" spc="300" dirty="0">
                <a:solidFill>
                  <a:srgbClr val="2D3559"/>
                </a:solidFill>
                <a:latin typeface="微软雅黑" panose="020B0503020204020204" pitchFamily="34" charset="-122"/>
                <a:ea typeface="微软雅黑" panose="020B0503020204020204" pitchFamily="34" charset="-122"/>
                <a:cs typeface="+mn-ea"/>
                <a:sym typeface="+mn-lt"/>
              </a:rPr>
              <a:t> </a:t>
            </a:r>
          </a:p>
        </p:txBody>
      </p:sp>
      <p:cxnSp>
        <p:nvCxnSpPr>
          <p:cNvPr id="4" name="直接连接符 3"/>
          <p:cNvCxnSpPr/>
          <p:nvPr/>
        </p:nvCxnSpPr>
        <p:spPr>
          <a:xfrm>
            <a:off x="5473932" y="4676754"/>
            <a:ext cx="1407687"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8B82497-3B68-D248-EC9B-FE7A735C81B2}"/>
              </a:ext>
            </a:extLst>
          </p:cNvPr>
          <p:cNvSpPr txBox="1"/>
          <p:nvPr/>
        </p:nvSpPr>
        <p:spPr>
          <a:xfrm>
            <a:off x="5811422" y="3628340"/>
            <a:ext cx="1498600" cy="1077218"/>
          </a:xfrm>
          <a:prstGeom prst="rect">
            <a:avLst/>
          </a:prstGeom>
          <a:noFill/>
        </p:spPr>
        <p:txBody>
          <a:bodyPr wrap="square">
            <a:spAutoFit/>
          </a:bodyPr>
          <a:lstStyle/>
          <a:p>
            <a:r>
              <a:rPr lang="en-GB" altLang="zh-CN" sz="1600" b="1" dirty="0">
                <a:solidFill>
                  <a:srgbClr val="2D3559"/>
                </a:solidFill>
                <a:latin typeface="微软雅黑" panose="020B0503020204020204" pitchFamily="34" charset="-122"/>
                <a:ea typeface="微软雅黑" panose="020B0503020204020204" pitchFamily="34" charset="-122"/>
                <a:cs typeface="Kartika" panose="02020503030404060203" pitchFamily="18" charset="0"/>
              </a:rPr>
              <a:t>GLOBAL BUSINESS POST PANDEMIC </a:t>
            </a:r>
            <a:endParaRPr lang="en-US" sz="1600" dirty="0"/>
          </a:p>
        </p:txBody>
      </p:sp>
    </p:spTree>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mc:AlternateContent xmlns:mc="http://schemas.openxmlformats.org/markup-compatibility/2006">
    <mc:Choice xmlns:p14="http://schemas.microsoft.com/office/powerpoint/2010/main"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accel="60000" fill="hold" grpId="0" nodeType="withEffect" p14:presetBounceEnd="60000">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14:bounceEnd="60000">
                                          <p:cBhvr additive="base">
                                            <p:cTn id="7" dur="1500" fill="hold"/>
                                            <p:tgtEl>
                                              <p:spTgt spid="20"/>
                                            </p:tgtEl>
                                            <p:attrNameLst>
                                              <p:attrName>ppt_x</p:attrName>
                                            </p:attrNameLst>
                                          </p:cBhvr>
                                          <p:tavLst>
                                            <p:tav tm="0">
                                              <p:val>
                                                <p:strVal val="#ppt_x"/>
                                              </p:val>
                                            </p:tav>
                                            <p:tav tm="100000">
                                              <p:val>
                                                <p:strVal val="#ppt_x"/>
                                              </p:val>
                                            </p:tav>
                                          </p:tavLst>
                                        </p:anim>
                                        <p:anim calcmode="lin" valueType="num" p14:bounceEnd="60000">
                                          <p:cBhvr additive="base">
                                            <p:cTn id="8" dur="1500" fill="hold"/>
                                            <p:tgtEl>
                                              <p:spTgt spid="20"/>
                                            </p:tgtEl>
                                            <p:attrNameLst>
                                              <p:attrName>ppt_y</p:attrName>
                                            </p:attrNameLst>
                                          </p:cBhvr>
                                          <p:tavLst>
                                            <p:tav tm="0">
                                              <p:val>
                                                <p:strVal val="0-#ppt_h/2"/>
                                              </p:val>
                                            </p:tav>
                                            <p:tav tm="100000">
                                              <p:val>
                                                <p:strVal val="#ppt_y"/>
                                              </p:val>
                                            </p:tav>
                                          </p:tavLst>
                                        </p:anim>
                                      </p:childTnLst>
                                    </p:cTn>
                                  </p:par>
                                </p:childTnLst>
                              </p:cTn>
                            </p:par>
                            <p:par>
                              <p:cTn id="9" fill="hold">
                                <p:stCondLst>
                                  <p:cond delay="1500"/>
                                </p:stCondLst>
                                <p:childTnLst>
                                  <p:par>
                                    <p:cTn id="10" presetID="22" presetClass="entr" presetSubtype="4" fill="hold" nodeType="after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wipe(down)">
                                          <p:cBhvr>
                                            <p:cTn id="12" dur="500"/>
                                            <p:tgtEl>
                                              <p:spTgt spid="18"/>
                                            </p:tgtEl>
                                          </p:cBhvr>
                                        </p:animEffect>
                                      </p:childTnLst>
                                    </p:cTn>
                                  </p:par>
                                  <p:par>
                                    <p:cTn id="13" presetID="56" presetClass="entr" presetSubtype="0" fill="hold" grpId="0" nodeType="withEffect">
                                      <p:stCondLst>
                                        <p:cond delay="0"/>
                                      </p:stCondLst>
                                      <p:iterate type="lt">
                                        <p:tmPct val="10000"/>
                                      </p:iterate>
                                      <p:childTnLst>
                                        <p:set>
                                          <p:cBhvr>
                                            <p:cTn id="14" dur="1" fill="hold">
                                              <p:stCondLst>
                                                <p:cond delay="0"/>
                                              </p:stCondLst>
                                            </p:cTn>
                                            <p:tgtEl>
                                              <p:spTgt spid="21"/>
                                            </p:tgtEl>
                                            <p:attrNameLst>
                                              <p:attrName>style.visibility</p:attrName>
                                            </p:attrNameLst>
                                          </p:cBhvr>
                                          <p:to>
                                            <p:strVal val="visible"/>
                                          </p:to>
                                        </p:set>
                                        <p:anim by="(-#ppt_w*2)" calcmode="lin" valueType="num">
                                          <p:cBhvr rctx="PPT">
                                            <p:cTn id="15" dur="500" autoRev="1" fill="hold">
                                              <p:stCondLst>
                                                <p:cond delay="0"/>
                                              </p:stCondLst>
                                            </p:cTn>
                                            <p:tgtEl>
                                              <p:spTgt spid="21"/>
                                            </p:tgtEl>
                                            <p:attrNameLst>
                                              <p:attrName>ppt_w</p:attrName>
                                            </p:attrNameLst>
                                          </p:cBhvr>
                                        </p:anim>
                                        <p:anim by="(#ppt_w*0.50)" calcmode="lin" valueType="num">
                                          <p:cBhvr>
                                            <p:cTn id="16" dur="500" decel="50000" autoRev="1" fill="hold">
                                              <p:stCondLst>
                                                <p:cond delay="0"/>
                                              </p:stCondLst>
                                            </p:cTn>
                                            <p:tgtEl>
                                              <p:spTgt spid="21"/>
                                            </p:tgtEl>
                                            <p:attrNameLst>
                                              <p:attrName>ppt_x</p:attrName>
                                            </p:attrNameLst>
                                          </p:cBhvr>
                                        </p:anim>
                                        <p:anim from="(-#ppt_h/2)" to="(#ppt_y)" calcmode="lin" valueType="num">
                                          <p:cBhvr>
                                            <p:cTn id="17" dur="1000" fill="hold">
                                              <p:stCondLst>
                                                <p:cond delay="0"/>
                                              </p:stCondLst>
                                            </p:cTn>
                                            <p:tgtEl>
                                              <p:spTgt spid="21"/>
                                            </p:tgtEl>
                                            <p:attrNameLst>
                                              <p:attrName>ppt_y</p:attrName>
                                            </p:attrNameLst>
                                          </p:cBhvr>
                                        </p:anim>
                                        <p:animRot by="21600000">
                                          <p:cBhvr>
                                            <p:cTn id="18" dur="1000" fill="hold">
                                              <p:stCondLst>
                                                <p:cond delay="0"/>
                                              </p:stCondLst>
                                            </p:cTn>
                                            <p:tgtEl>
                                              <p:spTgt spid="21"/>
                                            </p:tgtEl>
                                            <p:attrNameLst>
                                              <p:attrName>r</p:attrName>
                                            </p:attrNameLst>
                                          </p:cBhvr>
                                        </p:animRot>
                                      </p:childTnLst>
                                    </p:cTn>
                                  </p:par>
                                  <p:par>
                                    <p:cTn id="19" presetID="2" presetClass="entr" presetSubtype="12" accel="60000" fill="hold" nodeType="withEffect" p14:presetBounceEnd="60000">
                                      <p:stCondLst>
                                        <p:cond delay="0"/>
                                      </p:stCondLst>
                                      <p:childTnLst>
                                        <p:set>
                                          <p:cBhvr>
                                            <p:cTn id="20" dur="1" fill="hold">
                                              <p:stCondLst>
                                                <p:cond delay="0"/>
                                              </p:stCondLst>
                                            </p:cTn>
                                            <p:tgtEl>
                                              <p:spTgt spid="23"/>
                                            </p:tgtEl>
                                            <p:attrNameLst>
                                              <p:attrName>style.visibility</p:attrName>
                                            </p:attrNameLst>
                                          </p:cBhvr>
                                          <p:to>
                                            <p:strVal val="visible"/>
                                          </p:to>
                                        </p:set>
                                        <p:anim calcmode="lin" valueType="num" p14:bounceEnd="60000">
                                          <p:cBhvr additive="base">
                                            <p:cTn id="21" dur="1250" fill="hold"/>
                                            <p:tgtEl>
                                              <p:spTgt spid="23"/>
                                            </p:tgtEl>
                                            <p:attrNameLst>
                                              <p:attrName>ppt_x</p:attrName>
                                            </p:attrNameLst>
                                          </p:cBhvr>
                                          <p:tavLst>
                                            <p:tav tm="0">
                                              <p:val>
                                                <p:strVal val="0-#ppt_w/2"/>
                                              </p:val>
                                            </p:tav>
                                            <p:tav tm="100000">
                                              <p:val>
                                                <p:strVal val="#ppt_x"/>
                                              </p:val>
                                            </p:tav>
                                          </p:tavLst>
                                        </p:anim>
                                        <p:anim calcmode="lin" valueType="num" p14:bounceEnd="60000">
                                          <p:cBhvr additive="base">
                                            <p:cTn id="22" dur="1250" fill="hold"/>
                                            <p:tgtEl>
                                              <p:spTgt spid="23"/>
                                            </p:tgtEl>
                                            <p:attrNameLst>
                                              <p:attrName>ppt_y</p:attrName>
                                            </p:attrNameLst>
                                          </p:cBhvr>
                                          <p:tavLst>
                                            <p:tav tm="0">
                                              <p:val>
                                                <p:strVal val="1+#ppt_h/2"/>
                                              </p:val>
                                            </p:tav>
                                            <p:tav tm="100000">
                                              <p:val>
                                                <p:strVal val="#ppt_y"/>
                                              </p:val>
                                            </p:tav>
                                          </p:tavLst>
                                        </p:anim>
                                      </p:childTnLst>
                                    </p:cTn>
                                  </p:par>
                                  <p:par>
                                    <p:cTn id="23" presetID="2" presetClass="entr" presetSubtype="3" accel="60000" fill="hold" nodeType="withEffect" p14:presetBounceEnd="60000">
                                      <p:stCondLst>
                                        <p:cond delay="250"/>
                                      </p:stCondLst>
                                      <p:childTnLst>
                                        <p:set>
                                          <p:cBhvr>
                                            <p:cTn id="24" dur="1" fill="hold">
                                              <p:stCondLst>
                                                <p:cond delay="0"/>
                                              </p:stCondLst>
                                            </p:cTn>
                                            <p:tgtEl>
                                              <p:spTgt spid="24"/>
                                            </p:tgtEl>
                                            <p:attrNameLst>
                                              <p:attrName>style.visibility</p:attrName>
                                            </p:attrNameLst>
                                          </p:cBhvr>
                                          <p:to>
                                            <p:strVal val="visible"/>
                                          </p:to>
                                        </p:set>
                                        <p:anim calcmode="lin" valueType="num" p14:bounceEnd="60000">
                                          <p:cBhvr additive="base">
                                            <p:cTn id="25" dur="1250" fill="hold"/>
                                            <p:tgtEl>
                                              <p:spTgt spid="24"/>
                                            </p:tgtEl>
                                            <p:attrNameLst>
                                              <p:attrName>ppt_x</p:attrName>
                                            </p:attrNameLst>
                                          </p:cBhvr>
                                          <p:tavLst>
                                            <p:tav tm="0">
                                              <p:val>
                                                <p:strVal val="1+#ppt_w/2"/>
                                              </p:val>
                                            </p:tav>
                                            <p:tav tm="100000">
                                              <p:val>
                                                <p:strVal val="#ppt_x"/>
                                              </p:val>
                                            </p:tav>
                                          </p:tavLst>
                                        </p:anim>
                                        <p:anim calcmode="lin" valueType="num" p14:bounceEnd="60000">
                                          <p:cBhvr additive="base">
                                            <p:cTn id="26" dur="1250" fill="hold"/>
                                            <p:tgtEl>
                                              <p:spTgt spid="24"/>
                                            </p:tgtEl>
                                            <p:attrNameLst>
                                              <p:attrName>ppt_y</p:attrName>
                                            </p:attrNameLst>
                                          </p:cBhvr>
                                          <p:tavLst>
                                            <p:tav tm="0">
                                              <p:val>
                                                <p:strVal val="0-#ppt_h/2"/>
                                              </p:val>
                                            </p:tav>
                                            <p:tav tm="100000">
                                              <p:val>
                                                <p:strVal val="#ppt_y"/>
                                              </p:val>
                                            </p:tav>
                                          </p:tavLst>
                                        </p:anim>
                                      </p:childTnLst>
                                    </p:cTn>
                                  </p:par>
                                  <p:par>
                                    <p:cTn id="27" presetID="2" presetClass="entr" presetSubtype="2" fill="hold" nodeType="withEffect">
                                      <p:stCondLst>
                                        <p:cond delay="750"/>
                                      </p:stCondLst>
                                      <p:childTnLst>
                                        <p:set>
                                          <p:cBhvr>
                                            <p:cTn id="28" dur="1" fill="hold">
                                              <p:stCondLst>
                                                <p:cond delay="0"/>
                                              </p:stCondLst>
                                            </p:cTn>
                                            <p:tgtEl>
                                              <p:spTgt spid="4"/>
                                            </p:tgtEl>
                                            <p:attrNameLst>
                                              <p:attrName>style.visibility</p:attrName>
                                            </p:attrNameLst>
                                          </p:cBhvr>
                                          <p:to>
                                            <p:strVal val="visible"/>
                                          </p:to>
                                        </p:set>
                                        <p:anim calcmode="lin" valueType="num">
                                          <p:cBhvr additive="base">
                                            <p:cTn id="29" dur="500" fill="hold"/>
                                            <p:tgtEl>
                                              <p:spTgt spid="4"/>
                                            </p:tgtEl>
                                            <p:attrNameLst>
                                              <p:attrName>ppt_x</p:attrName>
                                            </p:attrNameLst>
                                          </p:cBhvr>
                                          <p:tavLst>
                                            <p:tav tm="0">
                                              <p:val>
                                                <p:strVal val="1+#ppt_w/2"/>
                                              </p:val>
                                            </p:tav>
                                            <p:tav tm="100000">
                                              <p:val>
                                                <p:strVal val="#ppt_x"/>
                                              </p:val>
                                            </p:tav>
                                          </p:tavLst>
                                        </p:anim>
                                        <p:anim calcmode="lin" valueType="num">
                                          <p:cBhvr additive="base">
                                            <p:cTn id="30" dur="500" fill="hold"/>
                                            <p:tgtEl>
                                              <p:spTgt spid="4"/>
                                            </p:tgtEl>
                                            <p:attrNameLst>
                                              <p:attrName>ppt_y</p:attrName>
                                            </p:attrNameLst>
                                          </p:cBhvr>
                                          <p:tavLst>
                                            <p:tav tm="0">
                                              <p:val>
                                                <p:strVal val="#ppt_y"/>
                                              </p:val>
                                            </p:tav>
                                            <p:tav tm="100000">
                                              <p:val>
                                                <p:strVal val="#ppt_y"/>
                                              </p:val>
                                            </p:tav>
                                          </p:tavLst>
                                        </p:anim>
                                      </p:childTnLst>
                                    </p:cTn>
                                  </p:par>
                                  <p:par>
                                    <p:cTn id="31" presetID="10" presetClass="entr" presetSubtype="0" fill="hold" grpId="0" nodeType="withEffect">
                                      <p:stCondLst>
                                        <p:cond delay="1250"/>
                                      </p:stCondLst>
                                      <p:iterate type="lt">
                                        <p:tmPct val="10000"/>
                                      </p:iterate>
                                      <p:childTnLst>
                                        <p:set>
                                          <p:cBhvr>
                                            <p:cTn id="32" dur="1" fill="hold">
                                              <p:stCondLst>
                                                <p:cond delay="0"/>
                                              </p:stCondLst>
                                            </p:cTn>
                                            <p:tgtEl>
                                              <p:spTgt spid="26"/>
                                            </p:tgtEl>
                                            <p:attrNameLst>
                                              <p:attrName>style.visibility</p:attrName>
                                            </p:attrNameLst>
                                          </p:cBhvr>
                                          <p:to>
                                            <p:strVal val="visible"/>
                                          </p:to>
                                        </p:set>
                                        <p:animEffect transition="in" filter="fade">
                                          <p:cBhvr>
                                            <p:cTn id="33" dur="500"/>
                                            <p:tgtEl>
                                              <p:spTgt spid="26"/>
                                            </p:tgtEl>
                                          </p:cBhvr>
                                        </p:animEffect>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gtEl>
                                            <p:attrNameLst>
                                              <p:attrName>style.visibility</p:attrName>
                                            </p:attrNameLst>
                                          </p:cBhvr>
                                          <p:to>
                                            <p:strVal val="visible"/>
                                          </p:to>
                                        </p:set>
                                        <p:anim calcmode="lin" valueType="num">
                                          <p:cBhvr additive="base">
                                            <p:cTn id="38" dur="500" fill="hold"/>
                                            <p:tgtEl>
                                              <p:spTgt spid="3"/>
                                            </p:tgtEl>
                                            <p:attrNameLst>
                                              <p:attrName>ppt_x</p:attrName>
                                            </p:attrNameLst>
                                          </p:cBhvr>
                                          <p:tavLst>
                                            <p:tav tm="0">
                                              <p:val>
                                                <p:strVal val="#ppt_x"/>
                                              </p:val>
                                            </p:tav>
                                            <p:tav tm="100000">
                                              <p:val>
                                                <p:strVal val="#ppt_x"/>
                                              </p:val>
                                            </p:tav>
                                          </p:tavLst>
                                        </p:anim>
                                        <p:anim calcmode="lin" valueType="num">
                                          <p:cBhvr additive="base">
                                            <p:cTn id="3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ldLvl="0" animBg="1"/>
          <p:bldP spid="21" grpId="0"/>
          <p:bldP spid="26" grpId="0"/>
          <p:bldP spid="3" grpId="0"/>
        </p:bldLst>
      </p:timing>
    </mc:Choice>
    <mc:Fallback>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accel="60000"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500" fill="hold"/>
                                            <p:tgtEl>
                                              <p:spTgt spid="20"/>
                                            </p:tgtEl>
                                            <p:attrNameLst>
                                              <p:attrName>ppt_x</p:attrName>
                                            </p:attrNameLst>
                                          </p:cBhvr>
                                          <p:tavLst>
                                            <p:tav tm="0">
                                              <p:val>
                                                <p:strVal val="#ppt_x"/>
                                              </p:val>
                                            </p:tav>
                                            <p:tav tm="100000">
                                              <p:val>
                                                <p:strVal val="#ppt_x"/>
                                              </p:val>
                                            </p:tav>
                                          </p:tavLst>
                                        </p:anim>
                                        <p:anim calcmode="lin" valueType="num">
                                          <p:cBhvr additive="base">
                                            <p:cTn id="8" dur="1500" fill="hold"/>
                                            <p:tgtEl>
                                              <p:spTgt spid="20"/>
                                            </p:tgtEl>
                                            <p:attrNameLst>
                                              <p:attrName>ppt_y</p:attrName>
                                            </p:attrNameLst>
                                          </p:cBhvr>
                                          <p:tavLst>
                                            <p:tav tm="0">
                                              <p:val>
                                                <p:strVal val="0-#ppt_h/2"/>
                                              </p:val>
                                            </p:tav>
                                            <p:tav tm="100000">
                                              <p:val>
                                                <p:strVal val="#ppt_y"/>
                                              </p:val>
                                            </p:tav>
                                          </p:tavLst>
                                        </p:anim>
                                      </p:childTnLst>
                                    </p:cTn>
                                  </p:par>
                                </p:childTnLst>
                              </p:cTn>
                            </p:par>
                            <p:par>
                              <p:cTn id="9" fill="hold">
                                <p:stCondLst>
                                  <p:cond delay="1500"/>
                                </p:stCondLst>
                                <p:childTnLst>
                                  <p:par>
                                    <p:cTn id="10" presetID="22" presetClass="entr" presetSubtype="4" fill="hold" nodeType="after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wipe(down)">
                                          <p:cBhvr>
                                            <p:cTn id="12" dur="500"/>
                                            <p:tgtEl>
                                              <p:spTgt spid="18"/>
                                            </p:tgtEl>
                                          </p:cBhvr>
                                        </p:animEffect>
                                      </p:childTnLst>
                                    </p:cTn>
                                  </p:par>
                                  <p:par>
                                    <p:cTn id="13" presetID="56" presetClass="entr" presetSubtype="0" fill="hold" grpId="0" nodeType="withEffect">
                                      <p:stCondLst>
                                        <p:cond delay="0"/>
                                      </p:stCondLst>
                                      <p:iterate type="lt">
                                        <p:tmPct val="10000"/>
                                      </p:iterate>
                                      <p:childTnLst>
                                        <p:set>
                                          <p:cBhvr>
                                            <p:cTn id="14" dur="1" fill="hold">
                                              <p:stCondLst>
                                                <p:cond delay="0"/>
                                              </p:stCondLst>
                                            </p:cTn>
                                            <p:tgtEl>
                                              <p:spTgt spid="21"/>
                                            </p:tgtEl>
                                            <p:attrNameLst>
                                              <p:attrName>style.visibility</p:attrName>
                                            </p:attrNameLst>
                                          </p:cBhvr>
                                          <p:to>
                                            <p:strVal val="visible"/>
                                          </p:to>
                                        </p:set>
                                        <p:anim by="(-#ppt_w*2)" calcmode="lin" valueType="num">
                                          <p:cBhvr rctx="PPT">
                                            <p:cTn id="15" dur="500" autoRev="1" fill="hold">
                                              <p:stCondLst>
                                                <p:cond delay="0"/>
                                              </p:stCondLst>
                                            </p:cTn>
                                            <p:tgtEl>
                                              <p:spTgt spid="21"/>
                                            </p:tgtEl>
                                            <p:attrNameLst>
                                              <p:attrName>ppt_w</p:attrName>
                                            </p:attrNameLst>
                                          </p:cBhvr>
                                        </p:anim>
                                        <p:anim by="(#ppt_w*0.50)" calcmode="lin" valueType="num">
                                          <p:cBhvr>
                                            <p:cTn id="16" dur="500" decel="50000" autoRev="1" fill="hold">
                                              <p:stCondLst>
                                                <p:cond delay="0"/>
                                              </p:stCondLst>
                                            </p:cTn>
                                            <p:tgtEl>
                                              <p:spTgt spid="21"/>
                                            </p:tgtEl>
                                            <p:attrNameLst>
                                              <p:attrName>ppt_x</p:attrName>
                                            </p:attrNameLst>
                                          </p:cBhvr>
                                        </p:anim>
                                        <p:anim from="(-#ppt_h/2)" to="(#ppt_y)" calcmode="lin" valueType="num">
                                          <p:cBhvr>
                                            <p:cTn id="17" dur="1000" fill="hold">
                                              <p:stCondLst>
                                                <p:cond delay="0"/>
                                              </p:stCondLst>
                                            </p:cTn>
                                            <p:tgtEl>
                                              <p:spTgt spid="21"/>
                                            </p:tgtEl>
                                            <p:attrNameLst>
                                              <p:attrName>ppt_y</p:attrName>
                                            </p:attrNameLst>
                                          </p:cBhvr>
                                        </p:anim>
                                        <p:animRot by="21600000">
                                          <p:cBhvr>
                                            <p:cTn id="18" dur="1000" fill="hold">
                                              <p:stCondLst>
                                                <p:cond delay="0"/>
                                              </p:stCondLst>
                                            </p:cTn>
                                            <p:tgtEl>
                                              <p:spTgt spid="21"/>
                                            </p:tgtEl>
                                            <p:attrNameLst>
                                              <p:attrName>r</p:attrName>
                                            </p:attrNameLst>
                                          </p:cBhvr>
                                        </p:animRot>
                                      </p:childTnLst>
                                    </p:cTn>
                                  </p:par>
                                  <p:par>
                                    <p:cTn id="19" presetID="2" presetClass="entr" presetSubtype="12" accel="60000" fill="hold" nodeType="withEffect">
                                      <p:stCondLst>
                                        <p:cond delay="0"/>
                                      </p:stCondLst>
                                      <p:childTnLst>
                                        <p:set>
                                          <p:cBhvr>
                                            <p:cTn id="20" dur="1" fill="hold">
                                              <p:stCondLst>
                                                <p:cond delay="0"/>
                                              </p:stCondLst>
                                            </p:cTn>
                                            <p:tgtEl>
                                              <p:spTgt spid="23"/>
                                            </p:tgtEl>
                                            <p:attrNameLst>
                                              <p:attrName>style.visibility</p:attrName>
                                            </p:attrNameLst>
                                          </p:cBhvr>
                                          <p:to>
                                            <p:strVal val="visible"/>
                                          </p:to>
                                        </p:set>
                                        <p:anim calcmode="lin" valueType="num">
                                          <p:cBhvr additive="base">
                                            <p:cTn id="21" dur="1250" fill="hold"/>
                                            <p:tgtEl>
                                              <p:spTgt spid="23"/>
                                            </p:tgtEl>
                                            <p:attrNameLst>
                                              <p:attrName>ppt_x</p:attrName>
                                            </p:attrNameLst>
                                          </p:cBhvr>
                                          <p:tavLst>
                                            <p:tav tm="0">
                                              <p:val>
                                                <p:strVal val="0-#ppt_w/2"/>
                                              </p:val>
                                            </p:tav>
                                            <p:tav tm="100000">
                                              <p:val>
                                                <p:strVal val="#ppt_x"/>
                                              </p:val>
                                            </p:tav>
                                          </p:tavLst>
                                        </p:anim>
                                        <p:anim calcmode="lin" valueType="num">
                                          <p:cBhvr additive="base">
                                            <p:cTn id="22" dur="1250" fill="hold"/>
                                            <p:tgtEl>
                                              <p:spTgt spid="23"/>
                                            </p:tgtEl>
                                            <p:attrNameLst>
                                              <p:attrName>ppt_y</p:attrName>
                                            </p:attrNameLst>
                                          </p:cBhvr>
                                          <p:tavLst>
                                            <p:tav tm="0">
                                              <p:val>
                                                <p:strVal val="1+#ppt_h/2"/>
                                              </p:val>
                                            </p:tav>
                                            <p:tav tm="100000">
                                              <p:val>
                                                <p:strVal val="#ppt_y"/>
                                              </p:val>
                                            </p:tav>
                                          </p:tavLst>
                                        </p:anim>
                                      </p:childTnLst>
                                    </p:cTn>
                                  </p:par>
                                  <p:par>
                                    <p:cTn id="23" presetID="2" presetClass="entr" presetSubtype="3" accel="60000" fill="hold" nodeType="withEffect">
                                      <p:stCondLst>
                                        <p:cond delay="250"/>
                                      </p:stCondLst>
                                      <p:childTnLst>
                                        <p:set>
                                          <p:cBhvr>
                                            <p:cTn id="24" dur="1" fill="hold">
                                              <p:stCondLst>
                                                <p:cond delay="0"/>
                                              </p:stCondLst>
                                            </p:cTn>
                                            <p:tgtEl>
                                              <p:spTgt spid="24"/>
                                            </p:tgtEl>
                                            <p:attrNameLst>
                                              <p:attrName>style.visibility</p:attrName>
                                            </p:attrNameLst>
                                          </p:cBhvr>
                                          <p:to>
                                            <p:strVal val="visible"/>
                                          </p:to>
                                        </p:set>
                                        <p:anim calcmode="lin" valueType="num">
                                          <p:cBhvr additive="base">
                                            <p:cTn id="25" dur="1250" fill="hold"/>
                                            <p:tgtEl>
                                              <p:spTgt spid="24"/>
                                            </p:tgtEl>
                                            <p:attrNameLst>
                                              <p:attrName>ppt_x</p:attrName>
                                            </p:attrNameLst>
                                          </p:cBhvr>
                                          <p:tavLst>
                                            <p:tav tm="0">
                                              <p:val>
                                                <p:strVal val="1+#ppt_w/2"/>
                                              </p:val>
                                            </p:tav>
                                            <p:tav tm="100000">
                                              <p:val>
                                                <p:strVal val="#ppt_x"/>
                                              </p:val>
                                            </p:tav>
                                          </p:tavLst>
                                        </p:anim>
                                        <p:anim calcmode="lin" valueType="num">
                                          <p:cBhvr additive="base">
                                            <p:cTn id="26" dur="1250" fill="hold"/>
                                            <p:tgtEl>
                                              <p:spTgt spid="24"/>
                                            </p:tgtEl>
                                            <p:attrNameLst>
                                              <p:attrName>ppt_y</p:attrName>
                                            </p:attrNameLst>
                                          </p:cBhvr>
                                          <p:tavLst>
                                            <p:tav tm="0">
                                              <p:val>
                                                <p:strVal val="0-#ppt_h/2"/>
                                              </p:val>
                                            </p:tav>
                                            <p:tav tm="100000">
                                              <p:val>
                                                <p:strVal val="#ppt_y"/>
                                              </p:val>
                                            </p:tav>
                                          </p:tavLst>
                                        </p:anim>
                                      </p:childTnLst>
                                    </p:cTn>
                                  </p:par>
                                  <p:par>
                                    <p:cTn id="27" presetID="2" presetClass="entr" presetSubtype="2" fill="hold" nodeType="withEffect">
                                      <p:stCondLst>
                                        <p:cond delay="750"/>
                                      </p:stCondLst>
                                      <p:childTnLst>
                                        <p:set>
                                          <p:cBhvr>
                                            <p:cTn id="28" dur="1" fill="hold">
                                              <p:stCondLst>
                                                <p:cond delay="0"/>
                                              </p:stCondLst>
                                            </p:cTn>
                                            <p:tgtEl>
                                              <p:spTgt spid="4"/>
                                            </p:tgtEl>
                                            <p:attrNameLst>
                                              <p:attrName>style.visibility</p:attrName>
                                            </p:attrNameLst>
                                          </p:cBhvr>
                                          <p:to>
                                            <p:strVal val="visible"/>
                                          </p:to>
                                        </p:set>
                                        <p:anim calcmode="lin" valueType="num">
                                          <p:cBhvr additive="base">
                                            <p:cTn id="29" dur="500" fill="hold"/>
                                            <p:tgtEl>
                                              <p:spTgt spid="4"/>
                                            </p:tgtEl>
                                            <p:attrNameLst>
                                              <p:attrName>ppt_x</p:attrName>
                                            </p:attrNameLst>
                                          </p:cBhvr>
                                          <p:tavLst>
                                            <p:tav tm="0">
                                              <p:val>
                                                <p:strVal val="1+#ppt_w/2"/>
                                              </p:val>
                                            </p:tav>
                                            <p:tav tm="100000">
                                              <p:val>
                                                <p:strVal val="#ppt_x"/>
                                              </p:val>
                                            </p:tav>
                                          </p:tavLst>
                                        </p:anim>
                                        <p:anim calcmode="lin" valueType="num">
                                          <p:cBhvr additive="base">
                                            <p:cTn id="30" dur="500" fill="hold"/>
                                            <p:tgtEl>
                                              <p:spTgt spid="4"/>
                                            </p:tgtEl>
                                            <p:attrNameLst>
                                              <p:attrName>ppt_y</p:attrName>
                                            </p:attrNameLst>
                                          </p:cBhvr>
                                          <p:tavLst>
                                            <p:tav tm="0">
                                              <p:val>
                                                <p:strVal val="#ppt_y"/>
                                              </p:val>
                                            </p:tav>
                                            <p:tav tm="100000">
                                              <p:val>
                                                <p:strVal val="#ppt_y"/>
                                              </p:val>
                                            </p:tav>
                                          </p:tavLst>
                                        </p:anim>
                                      </p:childTnLst>
                                    </p:cTn>
                                  </p:par>
                                  <p:par>
                                    <p:cTn id="31" presetID="10" presetClass="entr" presetSubtype="0" fill="hold" grpId="0" nodeType="withEffect">
                                      <p:stCondLst>
                                        <p:cond delay="1250"/>
                                      </p:stCondLst>
                                      <p:iterate type="lt">
                                        <p:tmPct val="10000"/>
                                      </p:iterate>
                                      <p:childTnLst>
                                        <p:set>
                                          <p:cBhvr>
                                            <p:cTn id="32" dur="1" fill="hold">
                                              <p:stCondLst>
                                                <p:cond delay="0"/>
                                              </p:stCondLst>
                                            </p:cTn>
                                            <p:tgtEl>
                                              <p:spTgt spid="26"/>
                                            </p:tgtEl>
                                            <p:attrNameLst>
                                              <p:attrName>style.visibility</p:attrName>
                                            </p:attrNameLst>
                                          </p:cBhvr>
                                          <p:to>
                                            <p:strVal val="visible"/>
                                          </p:to>
                                        </p:set>
                                        <p:animEffect transition="in" filter="fade">
                                          <p:cBhvr>
                                            <p:cTn id="33" dur="500"/>
                                            <p:tgtEl>
                                              <p:spTgt spid="26"/>
                                            </p:tgtEl>
                                          </p:cBhvr>
                                        </p:animEffect>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gtEl>
                                            <p:attrNameLst>
                                              <p:attrName>style.visibility</p:attrName>
                                            </p:attrNameLst>
                                          </p:cBhvr>
                                          <p:to>
                                            <p:strVal val="visible"/>
                                          </p:to>
                                        </p:set>
                                        <p:anim calcmode="lin" valueType="num">
                                          <p:cBhvr additive="base">
                                            <p:cTn id="38" dur="500" fill="hold"/>
                                            <p:tgtEl>
                                              <p:spTgt spid="3"/>
                                            </p:tgtEl>
                                            <p:attrNameLst>
                                              <p:attrName>ppt_x</p:attrName>
                                            </p:attrNameLst>
                                          </p:cBhvr>
                                          <p:tavLst>
                                            <p:tav tm="0">
                                              <p:val>
                                                <p:strVal val="#ppt_x"/>
                                              </p:val>
                                            </p:tav>
                                            <p:tav tm="100000">
                                              <p:val>
                                                <p:strVal val="#ppt_x"/>
                                              </p:val>
                                            </p:tav>
                                          </p:tavLst>
                                        </p:anim>
                                        <p:anim calcmode="lin" valueType="num">
                                          <p:cBhvr additive="base">
                                            <p:cTn id="3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bldLvl="0" animBg="1"/>
          <p:bldP spid="21" grpId="0"/>
          <p:bldP spid="26" grpId="0"/>
          <p:bldP spid="3" grpId="0"/>
        </p:bldLst>
      </p:timing>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BFF"/>
        </a:solidFill>
        <a:effectLst/>
      </p:bgPr>
    </p:bg>
    <p:spTree>
      <p:nvGrpSpPr>
        <p:cNvPr id="1" name=""/>
        <p:cNvGrpSpPr/>
        <p:nvPr/>
      </p:nvGrpSpPr>
      <p:grpSpPr>
        <a:xfrm>
          <a:off x="0" y="0"/>
          <a:ext cx="0" cy="0"/>
          <a:chOff x="0" y="0"/>
          <a:chExt cx="0" cy="0"/>
        </a:xfrm>
      </p:grpSpPr>
      <p:sp>
        <p:nvSpPr>
          <p:cNvPr id="47" name="矩形 46"/>
          <p:cNvSpPr/>
          <p:nvPr/>
        </p:nvSpPr>
        <p:spPr>
          <a:xfrm>
            <a:off x="2416955" y="0"/>
            <a:ext cx="9824720" cy="6858000"/>
          </a:xfrm>
          <a:prstGeom prst="rect">
            <a:avLst/>
          </a:prstGeom>
          <a:solidFill>
            <a:schemeClr val="bg1"/>
          </a:solidFill>
          <a:ln>
            <a:noFill/>
          </a:ln>
          <a:effectLst>
            <a:outerShdw blurRad="622300" dist="266700" dir="10800000" algn="r" rotWithShape="0">
              <a:srgbClr val="EEEEF4">
                <a:alpha val="10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2" name="直接连接符 1"/>
          <p:cNvCxnSpPr/>
          <p:nvPr/>
        </p:nvCxnSpPr>
        <p:spPr>
          <a:xfrm flipV="1">
            <a:off x="1414130" y="2879942"/>
            <a:ext cx="866770" cy="866770"/>
          </a:xfrm>
          <a:prstGeom prst="line">
            <a:avLst/>
          </a:prstGeom>
          <a:ln w="0">
            <a:solidFill>
              <a:schemeClr val="tx1">
                <a:lumMod val="75000"/>
                <a:lumOff val="25000"/>
                <a:alpha val="52000"/>
              </a:schemeClr>
            </a:solidFill>
          </a:ln>
        </p:spPr>
        <p:style>
          <a:lnRef idx="1">
            <a:schemeClr val="accent1"/>
          </a:lnRef>
          <a:fillRef idx="0">
            <a:schemeClr val="accent1"/>
          </a:fillRef>
          <a:effectRef idx="0">
            <a:schemeClr val="accent1"/>
          </a:effectRef>
          <a:fontRef idx="minor">
            <a:schemeClr val="tx1"/>
          </a:fontRef>
        </p:style>
      </p:cxnSp>
      <p:sp>
        <p:nvSpPr>
          <p:cNvPr id="4" name="文本框 3"/>
          <p:cNvSpPr txBox="1"/>
          <p:nvPr/>
        </p:nvSpPr>
        <p:spPr>
          <a:xfrm rot="18968458">
            <a:off x="394135" y="3276724"/>
            <a:ext cx="2945167" cy="646331"/>
          </a:xfrm>
          <a:prstGeom prst="rect">
            <a:avLst/>
          </a:prstGeom>
          <a:noFill/>
          <a:effectLst/>
        </p:spPr>
        <p:txBody>
          <a:bodyPr wrap="square" rtlCol="0">
            <a:spAutoFit/>
          </a:bodyPr>
          <a:lstStyle/>
          <a:p>
            <a:pPr algn="r"/>
            <a:r>
              <a:rPr lang="en-US" altLang="zh-CN" sz="3600" b="1" dirty="0">
                <a:solidFill>
                  <a:schemeClr val="tx1">
                    <a:lumMod val="75000"/>
                    <a:lumOff val="25000"/>
                  </a:schemeClr>
                </a:solidFill>
                <a:latin typeface="Microsoft YaHei UI" panose="020B0400000000000000" pitchFamily="34" charset="-122"/>
                <a:ea typeface="Microsoft YaHei UI" panose="020B0400000000000000" pitchFamily="34" charset="-122"/>
                <a:cs typeface="Kartika" panose="02020503030404060203" pitchFamily="18" charset="0"/>
              </a:rPr>
              <a:t>CONCENTS</a:t>
            </a:r>
            <a:endParaRPr lang="zh-CN" altLang="en-US" sz="3600" b="1" dirty="0">
              <a:solidFill>
                <a:schemeClr val="tx1">
                  <a:lumMod val="75000"/>
                  <a:lumOff val="25000"/>
                </a:schemeClr>
              </a:solidFill>
              <a:latin typeface="Microsoft YaHei UI" panose="020B0400000000000000" pitchFamily="34" charset="-122"/>
              <a:ea typeface="Microsoft YaHei UI" panose="020B0400000000000000" pitchFamily="34" charset="-122"/>
              <a:cs typeface="Kartika" panose="02020503030404060203" pitchFamily="18" charset="0"/>
            </a:endParaRPr>
          </a:p>
        </p:txBody>
      </p:sp>
      <p:cxnSp>
        <p:nvCxnSpPr>
          <p:cNvPr id="16" name="直接连接符 15"/>
          <p:cNvCxnSpPr/>
          <p:nvPr/>
        </p:nvCxnSpPr>
        <p:spPr>
          <a:xfrm flipV="1">
            <a:off x="307706" y="2122679"/>
            <a:ext cx="3277828" cy="3277825"/>
          </a:xfrm>
          <a:prstGeom prst="line">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24" name="直接连接符 23"/>
          <p:cNvCxnSpPr/>
          <p:nvPr/>
        </p:nvCxnSpPr>
        <p:spPr>
          <a:xfrm flipV="1">
            <a:off x="2651249" y="2335625"/>
            <a:ext cx="866770" cy="866770"/>
          </a:xfrm>
          <a:prstGeom prst="line">
            <a:avLst/>
          </a:prstGeom>
          <a:ln w="0">
            <a:solidFill>
              <a:schemeClr val="tx1">
                <a:lumMod val="75000"/>
                <a:lumOff val="25000"/>
                <a:alpha val="52000"/>
              </a:schemeClr>
            </a:solidFill>
          </a:ln>
        </p:spPr>
        <p:style>
          <a:lnRef idx="1">
            <a:schemeClr val="accent1"/>
          </a:lnRef>
          <a:fillRef idx="0">
            <a:schemeClr val="accent1"/>
          </a:fillRef>
          <a:effectRef idx="0">
            <a:schemeClr val="accent1"/>
          </a:effectRef>
          <a:fontRef idx="minor">
            <a:schemeClr val="tx1"/>
          </a:fontRef>
        </p:style>
      </p:cxnSp>
      <p:grpSp>
        <p:nvGrpSpPr>
          <p:cNvPr id="14" name="组合 13"/>
          <p:cNvGrpSpPr/>
          <p:nvPr/>
        </p:nvGrpSpPr>
        <p:grpSpPr>
          <a:xfrm>
            <a:off x="3986015" y="1711248"/>
            <a:ext cx="5716785" cy="707886"/>
            <a:chOff x="3986015" y="1711248"/>
            <a:chExt cx="5716785" cy="707886"/>
          </a:xfrm>
        </p:grpSpPr>
        <p:sp>
          <p:nvSpPr>
            <p:cNvPr id="3" name="矩形 2"/>
            <p:cNvSpPr/>
            <p:nvPr/>
          </p:nvSpPr>
          <p:spPr>
            <a:xfrm>
              <a:off x="3986015" y="1711248"/>
              <a:ext cx="5716785" cy="707886"/>
            </a:xfrm>
            <a:prstGeom prst="rect">
              <a:avLst/>
            </a:prstGeom>
            <a:solidFill>
              <a:srgbClr val="FEED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p>
          </p:txBody>
        </p:sp>
        <p:sp>
          <p:nvSpPr>
            <p:cNvPr id="10" name="TextBox 64"/>
            <p:cNvSpPr>
              <a:spLocks noChangeArrowheads="1"/>
            </p:cNvSpPr>
            <p:nvPr/>
          </p:nvSpPr>
          <p:spPr bwMode="auto">
            <a:xfrm>
              <a:off x="4848217" y="1853175"/>
              <a:ext cx="4441167" cy="461665"/>
            </a:xfrm>
            <a:prstGeom prst="rect">
              <a:avLst/>
            </a:prstGeom>
            <a:noFill/>
            <a:ln w="9525">
              <a:noFill/>
              <a:miter lim="800000"/>
            </a:ln>
          </p:spPr>
          <p:txBody>
            <a:bodyPr wrap="square" lIns="91440" tIns="45720" rIns="91440" bIns="45720">
              <a:spAutoFit/>
            </a:bodyPr>
            <a:lstStyle/>
            <a:p>
              <a:r>
                <a:rPr lang="en-US" altLang="zh-CN" sz="2400" dirty="0">
                  <a:solidFill>
                    <a:schemeClr val="tx1">
                      <a:lumMod val="75000"/>
                      <a:lumOff val="25000"/>
                    </a:schemeClr>
                  </a:solidFill>
                  <a:latin typeface="Agency FB" panose="020B0503020202020204" pitchFamily="34" charset="0"/>
                  <a:cs typeface="+mn-ea"/>
                  <a:sym typeface="+mn-lt"/>
                </a:rPr>
                <a:t>The Red Carnations Hotels</a:t>
              </a:r>
            </a:p>
          </p:txBody>
        </p:sp>
        <p:sp>
          <p:nvSpPr>
            <p:cNvPr id="13" name="TextBox 64"/>
            <p:cNvSpPr>
              <a:spLocks noChangeArrowheads="1"/>
            </p:cNvSpPr>
            <p:nvPr/>
          </p:nvSpPr>
          <p:spPr bwMode="auto">
            <a:xfrm>
              <a:off x="4193481" y="1723948"/>
              <a:ext cx="518681" cy="646331"/>
            </a:xfrm>
            <a:prstGeom prst="rect">
              <a:avLst/>
            </a:prstGeom>
            <a:noFill/>
            <a:ln w="9525">
              <a:noFill/>
              <a:miter lim="800000"/>
            </a:ln>
          </p:spPr>
          <p:txBody>
            <a:bodyPr wrap="square" lIns="91440" tIns="45720" rIns="91440" bIns="45720">
              <a:spAutoFit/>
            </a:bodyPr>
            <a:lstStyle/>
            <a:p>
              <a:r>
                <a:rPr lang="en-US" altLang="zh-CN" sz="3600" dirty="0">
                  <a:solidFill>
                    <a:schemeClr val="tx1">
                      <a:lumMod val="75000"/>
                      <a:lumOff val="25000"/>
                    </a:schemeClr>
                  </a:solidFill>
                  <a:latin typeface="Agency FB" panose="020B0503020202020204" pitchFamily="34" charset="0"/>
                  <a:cs typeface="+mn-ea"/>
                  <a:sym typeface="+mn-lt"/>
                </a:rPr>
                <a:t>1</a:t>
              </a:r>
              <a:endParaRPr lang="zh-CN" altLang="en-US" sz="3600" dirty="0">
                <a:solidFill>
                  <a:schemeClr val="tx1">
                    <a:lumMod val="75000"/>
                    <a:lumOff val="25000"/>
                  </a:schemeClr>
                </a:solidFill>
                <a:latin typeface="Agency FB" panose="020B0503020202020204" pitchFamily="34" charset="0"/>
                <a:cs typeface="+mn-ea"/>
                <a:sym typeface="+mn-lt"/>
              </a:endParaRPr>
            </a:p>
          </p:txBody>
        </p:sp>
      </p:grpSp>
      <p:grpSp>
        <p:nvGrpSpPr>
          <p:cNvPr id="17" name="组合 16"/>
          <p:cNvGrpSpPr/>
          <p:nvPr/>
        </p:nvGrpSpPr>
        <p:grpSpPr>
          <a:xfrm>
            <a:off x="3986015" y="2695468"/>
            <a:ext cx="6959907" cy="707886"/>
            <a:chOff x="3986015" y="1711248"/>
            <a:chExt cx="6959907" cy="707886"/>
          </a:xfrm>
        </p:grpSpPr>
        <p:sp>
          <p:nvSpPr>
            <p:cNvPr id="20" name="矩形 19"/>
            <p:cNvSpPr/>
            <p:nvPr/>
          </p:nvSpPr>
          <p:spPr>
            <a:xfrm>
              <a:off x="3986015" y="1711248"/>
              <a:ext cx="5716785" cy="707886"/>
            </a:xfrm>
            <a:prstGeom prst="rect">
              <a:avLst/>
            </a:prstGeom>
            <a:solidFill>
              <a:srgbClr val="FEED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a:p>
          </p:txBody>
        </p:sp>
        <p:sp>
          <p:nvSpPr>
            <p:cNvPr id="18" name="TextBox 64"/>
            <p:cNvSpPr>
              <a:spLocks noChangeArrowheads="1"/>
            </p:cNvSpPr>
            <p:nvPr/>
          </p:nvSpPr>
          <p:spPr bwMode="auto">
            <a:xfrm>
              <a:off x="4586716" y="1796506"/>
              <a:ext cx="6359206" cy="523220"/>
            </a:xfrm>
            <a:prstGeom prst="rect">
              <a:avLst/>
            </a:prstGeom>
            <a:noFill/>
            <a:ln w="9525">
              <a:noFill/>
              <a:miter lim="800000"/>
            </a:ln>
          </p:spPr>
          <p:txBody>
            <a:bodyPr wrap="square" lIns="91440" tIns="45720" rIns="91440" bIns="45720">
              <a:spAutoFit/>
            </a:bodyPr>
            <a:lstStyle/>
            <a:p>
              <a:r>
                <a:rPr lang="en-US" altLang="zh-CN" sz="2800" dirty="0" err="1">
                  <a:solidFill>
                    <a:schemeClr val="tx1">
                      <a:lumMod val="75000"/>
                      <a:lumOff val="25000"/>
                    </a:schemeClr>
                  </a:solidFill>
                  <a:latin typeface="Agency FB" panose="020B0503020202020204" pitchFamily="34" charset="0"/>
                  <a:cs typeface="+mn-ea"/>
                  <a:sym typeface="+mn-lt"/>
                </a:rPr>
                <a:t>Digitalisation</a:t>
              </a:r>
              <a:r>
                <a:rPr lang="en-US" altLang="zh-CN" sz="2800" dirty="0">
                  <a:solidFill>
                    <a:schemeClr val="tx1">
                      <a:lumMod val="75000"/>
                      <a:lumOff val="25000"/>
                    </a:schemeClr>
                  </a:solidFill>
                  <a:latin typeface="Agency FB" panose="020B0503020202020204" pitchFamily="34" charset="0"/>
                  <a:cs typeface="+mn-ea"/>
                  <a:sym typeface="+mn-lt"/>
                </a:rPr>
                <a:t> &amp; brand Competitive </a:t>
              </a:r>
              <a:r>
                <a:rPr lang="en-US" altLang="zh-CN" sz="2400" dirty="0">
                  <a:solidFill>
                    <a:schemeClr val="tx1">
                      <a:lumMod val="75000"/>
                      <a:lumOff val="25000"/>
                    </a:schemeClr>
                  </a:solidFill>
                  <a:latin typeface="Agency FB" panose="020B0503020202020204" pitchFamily="34" charset="0"/>
                  <a:cs typeface="+mn-ea"/>
                  <a:sym typeface="+mn-lt"/>
                </a:rPr>
                <a:t>awareness</a:t>
              </a:r>
            </a:p>
          </p:txBody>
        </p:sp>
        <p:sp>
          <p:nvSpPr>
            <p:cNvPr id="19" name="TextBox 64"/>
            <p:cNvSpPr>
              <a:spLocks noChangeArrowheads="1"/>
            </p:cNvSpPr>
            <p:nvPr/>
          </p:nvSpPr>
          <p:spPr bwMode="auto">
            <a:xfrm>
              <a:off x="4193481" y="1723948"/>
              <a:ext cx="518681" cy="646331"/>
            </a:xfrm>
            <a:prstGeom prst="rect">
              <a:avLst/>
            </a:prstGeom>
            <a:noFill/>
            <a:ln w="9525">
              <a:noFill/>
              <a:miter lim="800000"/>
            </a:ln>
          </p:spPr>
          <p:txBody>
            <a:bodyPr wrap="square" lIns="91440" tIns="45720" rIns="91440" bIns="45720">
              <a:spAutoFit/>
            </a:bodyPr>
            <a:lstStyle/>
            <a:p>
              <a:r>
                <a:rPr lang="en-US" altLang="zh-CN" sz="3600" dirty="0">
                  <a:solidFill>
                    <a:schemeClr val="tx1">
                      <a:lumMod val="75000"/>
                      <a:lumOff val="25000"/>
                    </a:schemeClr>
                  </a:solidFill>
                  <a:latin typeface="Agency FB" panose="020B0503020202020204" pitchFamily="34" charset="0"/>
                  <a:cs typeface="+mn-ea"/>
                  <a:sym typeface="+mn-lt"/>
                </a:rPr>
                <a:t>2</a:t>
              </a:r>
              <a:endParaRPr lang="zh-CN" altLang="en-US" sz="3600" dirty="0">
                <a:solidFill>
                  <a:schemeClr val="tx1">
                    <a:lumMod val="75000"/>
                    <a:lumOff val="25000"/>
                  </a:schemeClr>
                </a:solidFill>
                <a:latin typeface="Agency FB" panose="020B0503020202020204" pitchFamily="34" charset="0"/>
                <a:cs typeface="+mn-ea"/>
                <a:sym typeface="+mn-lt"/>
              </a:endParaRPr>
            </a:p>
          </p:txBody>
        </p:sp>
      </p:grpSp>
      <p:grpSp>
        <p:nvGrpSpPr>
          <p:cNvPr id="21" name="组合 20"/>
          <p:cNvGrpSpPr/>
          <p:nvPr/>
        </p:nvGrpSpPr>
        <p:grpSpPr>
          <a:xfrm>
            <a:off x="3986014" y="3679688"/>
            <a:ext cx="5716785" cy="1197640"/>
            <a:chOff x="3986015" y="1711248"/>
            <a:chExt cx="5716785" cy="1197640"/>
          </a:xfrm>
        </p:grpSpPr>
        <p:sp>
          <p:nvSpPr>
            <p:cNvPr id="25" name="矩形 24"/>
            <p:cNvSpPr/>
            <p:nvPr/>
          </p:nvSpPr>
          <p:spPr>
            <a:xfrm>
              <a:off x="3986015" y="1711248"/>
              <a:ext cx="5716785" cy="707886"/>
            </a:xfrm>
            <a:prstGeom prst="rect">
              <a:avLst/>
            </a:prstGeom>
            <a:solidFill>
              <a:srgbClr val="FEED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p>
          </p:txBody>
        </p:sp>
        <p:sp>
          <p:nvSpPr>
            <p:cNvPr id="22" name="TextBox 64"/>
            <p:cNvSpPr>
              <a:spLocks noChangeArrowheads="1"/>
            </p:cNvSpPr>
            <p:nvPr/>
          </p:nvSpPr>
          <p:spPr bwMode="auto">
            <a:xfrm>
              <a:off x="4586717" y="1831670"/>
              <a:ext cx="3781315" cy="1077218"/>
            </a:xfrm>
            <a:prstGeom prst="rect">
              <a:avLst/>
            </a:prstGeom>
            <a:noFill/>
            <a:ln w="9525">
              <a:noFill/>
              <a:miter lim="800000"/>
            </a:ln>
          </p:spPr>
          <p:txBody>
            <a:bodyPr wrap="square" lIns="91440" tIns="45720" rIns="91440" bIns="45720">
              <a:spAutoFit/>
            </a:bodyPr>
            <a:lstStyle/>
            <a:p>
              <a:r>
                <a:rPr lang="en-US" altLang="zh-CN" sz="2800" dirty="0">
                  <a:solidFill>
                    <a:schemeClr val="tx1">
                      <a:lumMod val="75000"/>
                      <a:lumOff val="25000"/>
                    </a:schemeClr>
                  </a:solidFill>
                  <a:latin typeface="Agency FB" panose="020B0503020202020204" pitchFamily="34" charset="0"/>
                  <a:cs typeface="+mn-ea"/>
                  <a:sym typeface="+mn-lt"/>
                </a:rPr>
                <a:t>Green Marketing </a:t>
              </a:r>
            </a:p>
            <a:p>
              <a:endParaRPr lang="en-US" altLang="zh-CN" sz="3600" dirty="0">
                <a:solidFill>
                  <a:schemeClr val="tx1">
                    <a:lumMod val="75000"/>
                    <a:lumOff val="25000"/>
                  </a:schemeClr>
                </a:solidFill>
                <a:latin typeface="Agency FB" panose="020B0503020202020204" pitchFamily="34" charset="0"/>
                <a:cs typeface="+mn-ea"/>
                <a:sym typeface="+mn-lt"/>
              </a:endParaRPr>
            </a:p>
          </p:txBody>
        </p:sp>
        <p:sp>
          <p:nvSpPr>
            <p:cNvPr id="23" name="TextBox 64"/>
            <p:cNvSpPr>
              <a:spLocks noChangeArrowheads="1"/>
            </p:cNvSpPr>
            <p:nvPr/>
          </p:nvSpPr>
          <p:spPr bwMode="auto">
            <a:xfrm>
              <a:off x="4193481" y="1723948"/>
              <a:ext cx="518681" cy="646331"/>
            </a:xfrm>
            <a:prstGeom prst="rect">
              <a:avLst/>
            </a:prstGeom>
            <a:noFill/>
            <a:ln w="9525">
              <a:noFill/>
              <a:miter lim="800000"/>
            </a:ln>
          </p:spPr>
          <p:txBody>
            <a:bodyPr wrap="square" lIns="91440" tIns="45720" rIns="91440" bIns="45720">
              <a:spAutoFit/>
            </a:bodyPr>
            <a:lstStyle/>
            <a:p>
              <a:r>
                <a:rPr lang="en-US" altLang="zh-CN" sz="3600" dirty="0">
                  <a:solidFill>
                    <a:schemeClr val="tx1">
                      <a:lumMod val="75000"/>
                      <a:lumOff val="25000"/>
                    </a:schemeClr>
                  </a:solidFill>
                  <a:latin typeface="Agency FB" panose="020B0503020202020204" pitchFamily="34" charset="0"/>
                  <a:cs typeface="+mn-ea"/>
                  <a:sym typeface="+mn-lt"/>
                </a:rPr>
                <a:t>3</a:t>
              </a:r>
              <a:endParaRPr lang="zh-CN" altLang="en-US" sz="3600" dirty="0">
                <a:solidFill>
                  <a:schemeClr val="tx1">
                    <a:lumMod val="75000"/>
                    <a:lumOff val="25000"/>
                  </a:schemeClr>
                </a:solidFill>
                <a:latin typeface="Agency FB" panose="020B0503020202020204" pitchFamily="34" charset="0"/>
                <a:cs typeface="+mn-ea"/>
                <a:sym typeface="+mn-lt"/>
              </a:endParaRPr>
            </a:p>
          </p:txBody>
        </p:sp>
      </p:grpSp>
      <p:grpSp>
        <p:nvGrpSpPr>
          <p:cNvPr id="26" name="组合 25"/>
          <p:cNvGrpSpPr/>
          <p:nvPr/>
        </p:nvGrpSpPr>
        <p:grpSpPr>
          <a:xfrm>
            <a:off x="3986013" y="4663907"/>
            <a:ext cx="5852839" cy="1168362"/>
            <a:chOff x="3986015" y="1711248"/>
            <a:chExt cx="5852839" cy="1168362"/>
          </a:xfrm>
        </p:grpSpPr>
        <p:sp>
          <p:nvSpPr>
            <p:cNvPr id="29" name="矩形 28"/>
            <p:cNvSpPr/>
            <p:nvPr/>
          </p:nvSpPr>
          <p:spPr>
            <a:xfrm>
              <a:off x="3986015" y="1711248"/>
              <a:ext cx="5716785" cy="707886"/>
            </a:xfrm>
            <a:prstGeom prst="rect">
              <a:avLst/>
            </a:prstGeom>
            <a:solidFill>
              <a:srgbClr val="FEED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p>
          </p:txBody>
        </p:sp>
        <p:sp>
          <p:nvSpPr>
            <p:cNvPr id="27" name="TextBox 64"/>
            <p:cNvSpPr>
              <a:spLocks noChangeArrowheads="1"/>
            </p:cNvSpPr>
            <p:nvPr/>
          </p:nvSpPr>
          <p:spPr bwMode="auto">
            <a:xfrm>
              <a:off x="4567719" y="1802392"/>
              <a:ext cx="5271135" cy="1077218"/>
            </a:xfrm>
            <a:prstGeom prst="rect">
              <a:avLst/>
            </a:prstGeom>
            <a:noFill/>
            <a:ln w="9525">
              <a:noFill/>
              <a:miter lim="800000"/>
            </a:ln>
          </p:spPr>
          <p:txBody>
            <a:bodyPr wrap="square" lIns="91440" tIns="45720" rIns="91440" bIns="45720">
              <a:spAutoFit/>
            </a:bodyPr>
            <a:lstStyle/>
            <a:p>
              <a:r>
                <a:rPr lang="en-US" altLang="zh-CN" sz="2800" dirty="0">
                  <a:solidFill>
                    <a:schemeClr val="tx1">
                      <a:lumMod val="75000"/>
                      <a:lumOff val="25000"/>
                    </a:schemeClr>
                  </a:solidFill>
                  <a:latin typeface="Agency FB" panose="020B0503020202020204" pitchFamily="34" charset="0"/>
                  <a:cs typeface="+mn-ea"/>
                  <a:sym typeface="+mn-lt"/>
                </a:rPr>
                <a:t>Corporate Social Responsibility</a:t>
              </a:r>
            </a:p>
            <a:p>
              <a:endParaRPr lang="en-US" altLang="zh-CN" sz="3600" dirty="0">
                <a:solidFill>
                  <a:schemeClr val="tx1">
                    <a:lumMod val="75000"/>
                    <a:lumOff val="25000"/>
                  </a:schemeClr>
                </a:solidFill>
                <a:latin typeface="Agency FB" panose="020B0503020202020204" pitchFamily="34" charset="0"/>
                <a:cs typeface="+mn-ea"/>
                <a:sym typeface="+mn-lt"/>
              </a:endParaRPr>
            </a:p>
          </p:txBody>
        </p:sp>
        <p:sp>
          <p:nvSpPr>
            <p:cNvPr id="28" name="TextBox 64"/>
            <p:cNvSpPr>
              <a:spLocks noChangeArrowheads="1"/>
            </p:cNvSpPr>
            <p:nvPr/>
          </p:nvSpPr>
          <p:spPr bwMode="auto">
            <a:xfrm>
              <a:off x="4193481" y="1723948"/>
              <a:ext cx="518681" cy="646331"/>
            </a:xfrm>
            <a:prstGeom prst="rect">
              <a:avLst/>
            </a:prstGeom>
            <a:noFill/>
            <a:ln w="9525">
              <a:noFill/>
              <a:miter lim="800000"/>
            </a:ln>
          </p:spPr>
          <p:txBody>
            <a:bodyPr wrap="square" lIns="91440" tIns="45720" rIns="91440" bIns="45720">
              <a:spAutoFit/>
            </a:bodyPr>
            <a:lstStyle/>
            <a:p>
              <a:r>
                <a:rPr lang="en-US" altLang="zh-CN" sz="3600" dirty="0">
                  <a:solidFill>
                    <a:schemeClr val="tx1">
                      <a:lumMod val="75000"/>
                      <a:lumOff val="25000"/>
                    </a:schemeClr>
                  </a:solidFill>
                  <a:latin typeface="Agency FB" panose="020B0503020202020204" pitchFamily="34" charset="0"/>
                  <a:cs typeface="+mn-ea"/>
                  <a:sym typeface="+mn-lt"/>
                </a:rPr>
                <a:t>4</a:t>
              </a:r>
              <a:endParaRPr lang="zh-CN" altLang="en-US" sz="3600" dirty="0">
                <a:solidFill>
                  <a:schemeClr val="tx1">
                    <a:lumMod val="75000"/>
                    <a:lumOff val="25000"/>
                  </a:schemeClr>
                </a:solidFill>
                <a:latin typeface="Agency FB" panose="020B0503020202020204" pitchFamily="34" charset="0"/>
                <a:cs typeface="+mn-ea"/>
                <a:sym typeface="+mn-lt"/>
              </a:endParaRPr>
            </a:p>
          </p:txBody>
        </p:sp>
      </p:grpSp>
      <p:grpSp>
        <p:nvGrpSpPr>
          <p:cNvPr id="30" name="组合 13">
            <a:extLst>
              <a:ext uri="{FF2B5EF4-FFF2-40B4-BE49-F238E27FC236}">
                <a16:creationId xmlns:a16="http://schemas.microsoft.com/office/drawing/2014/main" id="{B4B83C26-3195-BE46-92C6-5B64C5A940E2}"/>
              </a:ext>
            </a:extLst>
          </p:cNvPr>
          <p:cNvGrpSpPr/>
          <p:nvPr/>
        </p:nvGrpSpPr>
        <p:grpSpPr>
          <a:xfrm>
            <a:off x="3986012" y="5598101"/>
            <a:ext cx="5716785" cy="966807"/>
            <a:chOff x="3986015" y="1711248"/>
            <a:chExt cx="5716785" cy="966807"/>
          </a:xfrm>
        </p:grpSpPr>
        <p:sp>
          <p:nvSpPr>
            <p:cNvPr id="31" name="矩形 2">
              <a:extLst>
                <a:ext uri="{FF2B5EF4-FFF2-40B4-BE49-F238E27FC236}">
                  <a16:creationId xmlns:a16="http://schemas.microsoft.com/office/drawing/2014/main" id="{E2AA2EB4-0FEB-0140-90B6-50EBF4975ABA}"/>
                </a:ext>
              </a:extLst>
            </p:cNvPr>
            <p:cNvSpPr/>
            <p:nvPr/>
          </p:nvSpPr>
          <p:spPr>
            <a:xfrm>
              <a:off x="3986015" y="1711248"/>
              <a:ext cx="5716785" cy="707886"/>
            </a:xfrm>
            <a:prstGeom prst="rect">
              <a:avLst/>
            </a:prstGeom>
            <a:solidFill>
              <a:srgbClr val="FEED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a:p>
          </p:txBody>
        </p:sp>
        <p:sp>
          <p:nvSpPr>
            <p:cNvPr id="32" name="TextBox 64">
              <a:extLst>
                <a:ext uri="{FF2B5EF4-FFF2-40B4-BE49-F238E27FC236}">
                  <a16:creationId xmlns:a16="http://schemas.microsoft.com/office/drawing/2014/main" id="{B5A443EA-FFB9-214D-B3BE-D09F716892C9}"/>
                </a:ext>
              </a:extLst>
            </p:cNvPr>
            <p:cNvSpPr>
              <a:spLocks noChangeArrowheads="1"/>
            </p:cNvSpPr>
            <p:nvPr/>
          </p:nvSpPr>
          <p:spPr bwMode="auto">
            <a:xfrm>
              <a:off x="4586719" y="1723948"/>
              <a:ext cx="3781315" cy="954107"/>
            </a:xfrm>
            <a:prstGeom prst="rect">
              <a:avLst/>
            </a:prstGeom>
            <a:noFill/>
            <a:ln w="9525">
              <a:noFill/>
              <a:miter lim="800000"/>
            </a:ln>
          </p:spPr>
          <p:txBody>
            <a:bodyPr wrap="square" lIns="91440" tIns="45720" rIns="91440" bIns="45720">
              <a:spAutoFit/>
            </a:bodyPr>
            <a:lstStyle/>
            <a:p>
              <a:r>
                <a:rPr lang="en-US" altLang="zh-CN" sz="2800" dirty="0">
                  <a:solidFill>
                    <a:schemeClr val="tx1">
                      <a:lumMod val="75000"/>
                      <a:lumOff val="25000"/>
                    </a:schemeClr>
                  </a:solidFill>
                  <a:latin typeface="Agency FB" panose="020B0503020202020204" pitchFamily="34" charset="0"/>
                  <a:cs typeface="+mn-ea"/>
                  <a:sym typeface="+mn-lt"/>
                </a:rPr>
                <a:t>Bibliography</a:t>
              </a:r>
            </a:p>
            <a:p>
              <a:endParaRPr lang="en-US" altLang="zh-CN" sz="2800" dirty="0">
                <a:solidFill>
                  <a:schemeClr val="tx1">
                    <a:lumMod val="75000"/>
                    <a:lumOff val="25000"/>
                  </a:schemeClr>
                </a:solidFill>
                <a:latin typeface="Agency FB" panose="020B0503020202020204" pitchFamily="34" charset="0"/>
                <a:cs typeface="+mn-ea"/>
                <a:sym typeface="+mn-lt"/>
              </a:endParaRPr>
            </a:p>
          </p:txBody>
        </p:sp>
        <p:sp>
          <p:nvSpPr>
            <p:cNvPr id="33" name="TextBox 64">
              <a:extLst>
                <a:ext uri="{FF2B5EF4-FFF2-40B4-BE49-F238E27FC236}">
                  <a16:creationId xmlns:a16="http://schemas.microsoft.com/office/drawing/2014/main" id="{579EDD70-017C-C949-A7A4-41FF66268BFD}"/>
                </a:ext>
              </a:extLst>
            </p:cNvPr>
            <p:cNvSpPr>
              <a:spLocks noChangeArrowheads="1"/>
            </p:cNvSpPr>
            <p:nvPr/>
          </p:nvSpPr>
          <p:spPr bwMode="auto">
            <a:xfrm>
              <a:off x="4193481" y="1723948"/>
              <a:ext cx="518681" cy="646331"/>
            </a:xfrm>
            <a:prstGeom prst="rect">
              <a:avLst/>
            </a:prstGeom>
            <a:noFill/>
            <a:ln w="9525">
              <a:noFill/>
              <a:miter lim="800000"/>
            </a:ln>
          </p:spPr>
          <p:txBody>
            <a:bodyPr wrap="square" lIns="91440" tIns="45720" rIns="91440" bIns="45720">
              <a:spAutoFit/>
            </a:bodyPr>
            <a:lstStyle/>
            <a:p>
              <a:r>
                <a:rPr lang="en-US" altLang="zh-CN" sz="3600" dirty="0">
                  <a:solidFill>
                    <a:schemeClr val="tx1">
                      <a:lumMod val="75000"/>
                      <a:lumOff val="25000"/>
                    </a:schemeClr>
                  </a:solidFill>
                  <a:latin typeface="Agency FB" panose="020B0503020202020204" pitchFamily="34" charset="0"/>
                  <a:cs typeface="+mn-ea"/>
                  <a:sym typeface="+mn-lt"/>
                </a:rPr>
                <a:t>5</a:t>
              </a:r>
              <a:endParaRPr lang="zh-CN" altLang="en-US" sz="3600" dirty="0">
                <a:solidFill>
                  <a:schemeClr val="tx1">
                    <a:lumMod val="75000"/>
                    <a:lumOff val="25000"/>
                  </a:schemeClr>
                </a:solidFill>
                <a:latin typeface="Agency FB" panose="020B0503020202020204" pitchFamily="34" charset="0"/>
                <a:cs typeface="+mn-ea"/>
                <a:sym typeface="+mn-lt"/>
              </a:endParaRPr>
            </a:p>
          </p:txBody>
        </p:sp>
      </p:grpSp>
    </p:spTree>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2" presetClass="entr" presetSubtype="1"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up)">
                                          <p:cBhvr>
                                            <p:cTn id="12" dur="500"/>
                                            <p:tgtEl>
                                              <p:spTgt spid="2"/>
                                            </p:tgtEl>
                                          </p:cBhvr>
                                        </p:animEffect>
                                      </p:childTnLst>
                                    </p:cTn>
                                  </p:par>
                                  <p:par>
                                    <p:cTn id="13" presetID="22" presetClass="entr" presetSubtype="1" fill="hold" nodeType="withEffect">
                                      <p:stCondLst>
                                        <p:cond delay="0"/>
                                      </p:stCondLst>
                                      <p:childTnLst>
                                        <p:set>
                                          <p:cBhvr>
                                            <p:cTn id="14" dur="1" fill="hold">
                                              <p:stCondLst>
                                                <p:cond delay="0"/>
                                              </p:stCondLst>
                                            </p:cTn>
                                            <p:tgtEl>
                                              <p:spTgt spid="24"/>
                                            </p:tgtEl>
                                            <p:attrNameLst>
                                              <p:attrName>style.visibility</p:attrName>
                                            </p:attrNameLst>
                                          </p:cBhvr>
                                          <p:to>
                                            <p:strVal val="visible"/>
                                          </p:to>
                                        </p:set>
                                        <p:animEffect transition="in" filter="wipe(up)">
                                          <p:cBhvr>
                                            <p:cTn id="15" dur="500"/>
                                            <p:tgtEl>
                                              <p:spTgt spid="24"/>
                                            </p:tgtEl>
                                          </p:cBhvr>
                                        </p:animEffect>
                                      </p:childTnLst>
                                    </p:cTn>
                                  </p:par>
                                  <p:par>
                                    <p:cTn id="16" presetID="22" presetClass="entr" presetSubtype="1" fill="hold" nodeType="with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wipe(up)">
                                          <p:cBhvr>
                                            <p:cTn id="18" dur="500"/>
                                            <p:tgtEl>
                                              <p:spTgt spid="16"/>
                                            </p:tgtEl>
                                          </p:cBhvr>
                                        </p:animEffect>
                                      </p:childTnLst>
                                    </p:cTn>
                                  </p:par>
                                </p:childTnLst>
                              </p:cTn>
                            </p:par>
                            <p:par>
                              <p:cTn id="19" fill="hold">
                                <p:stCondLst>
                                  <p:cond delay="1000"/>
                                </p:stCondLst>
                                <p:childTnLst>
                                  <p:par>
                                    <p:cTn id="20" presetID="2" presetClass="entr" presetSubtype="2" accel="60000" fill="hold" nodeType="afterEffect" p14:presetBounceEnd="62000">
                                      <p:stCondLst>
                                        <p:cond delay="0"/>
                                      </p:stCondLst>
                                      <p:childTnLst>
                                        <p:set>
                                          <p:cBhvr>
                                            <p:cTn id="21" dur="1" fill="hold">
                                              <p:stCondLst>
                                                <p:cond delay="0"/>
                                              </p:stCondLst>
                                            </p:cTn>
                                            <p:tgtEl>
                                              <p:spTgt spid="14"/>
                                            </p:tgtEl>
                                            <p:attrNameLst>
                                              <p:attrName>style.visibility</p:attrName>
                                            </p:attrNameLst>
                                          </p:cBhvr>
                                          <p:to>
                                            <p:strVal val="visible"/>
                                          </p:to>
                                        </p:set>
                                        <p:anim calcmode="lin" valueType="num" p14:bounceEnd="62000">
                                          <p:cBhvr additive="base">
                                            <p:cTn id="22" dur="1750" fill="hold"/>
                                            <p:tgtEl>
                                              <p:spTgt spid="14"/>
                                            </p:tgtEl>
                                            <p:attrNameLst>
                                              <p:attrName>ppt_x</p:attrName>
                                            </p:attrNameLst>
                                          </p:cBhvr>
                                          <p:tavLst>
                                            <p:tav tm="0">
                                              <p:val>
                                                <p:strVal val="1+#ppt_w/2"/>
                                              </p:val>
                                            </p:tav>
                                            <p:tav tm="100000">
                                              <p:val>
                                                <p:strVal val="#ppt_x"/>
                                              </p:val>
                                            </p:tav>
                                          </p:tavLst>
                                        </p:anim>
                                        <p:anim calcmode="lin" valueType="num" p14:bounceEnd="62000">
                                          <p:cBhvr additive="base">
                                            <p:cTn id="23" dur="1750" fill="hold"/>
                                            <p:tgtEl>
                                              <p:spTgt spid="14"/>
                                            </p:tgtEl>
                                            <p:attrNameLst>
                                              <p:attrName>ppt_y</p:attrName>
                                            </p:attrNameLst>
                                          </p:cBhvr>
                                          <p:tavLst>
                                            <p:tav tm="0">
                                              <p:val>
                                                <p:strVal val="#ppt_y"/>
                                              </p:val>
                                            </p:tav>
                                            <p:tav tm="100000">
                                              <p:val>
                                                <p:strVal val="#ppt_y"/>
                                              </p:val>
                                            </p:tav>
                                          </p:tavLst>
                                        </p:anim>
                                      </p:childTnLst>
                                    </p:cTn>
                                  </p:par>
                                  <p:par>
                                    <p:cTn id="24" presetID="2" presetClass="entr" presetSubtype="2" accel="60000" fill="hold" nodeType="withEffect" p14:presetBounceEnd="62000">
                                      <p:stCondLst>
                                        <p:cond delay="100"/>
                                      </p:stCondLst>
                                      <p:childTnLst>
                                        <p:set>
                                          <p:cBhvr>
                                            <p:cTn id="25" dur="1" fill="hold">
                                              <p:stCondLst>
                                                <p:cond delay="0"/>
                                              </p:stCondLst>
                                            </p:cTn>
                                            <p:tgtEl>
                                              <p:spTgt spid="17"/>
                                            </p:tgtEl>
                                            <p:attrNameLst>
                                              <p:attrName>style.visibility</p:attrName>
                                            </p:attrNameLst>
                                          </p:cBhvr>
                                          <p:to>
                                            <p:strVal val="visible"/>
                                          </p:to>
                                        </p:set>
                                        <p:anim calcmode="lin" valueType="num" p14:bounceEnd="62000">
                                          <p:cBhvr additive="base">
                                            <p:cTn id="26" dur="1750" fill="hold"/>
                                            <p:tgtEl>
                                              <p:spTgt spid="17"/>
                                            </p:tgtEl>
                                            <p:attrNameLst>
                                              <p:attrName>ppt_x</p:attrName>
                                            </p:attrNameLst>
                                          </p:cBhvr>
                                          <p:tavLst>
                                            <p:tav tm="0">
                                              <p:val>
                                                <p:strVal val="1+#ppt_w/2"/>
                                              </p:val>
                                            </p:tav>
                                            <p:tav tm="100000">
                                              <p:val>
                                                <p:strVal val="#ppt_x"/>
                                              </p:val>
                                            </p:tav>
                                          </p:tavLst>
                                        </p:anim>
                                        <p:anim calcmode="lin" valueType="num" p14:bounceEnd="62000">
                                          <p:cBhvr additive="base">
                                            <p:cTn id="27" dur="1750" fill="hold"/>
                                            <p:tgtEl>
                                              <p:spTgt spid="17"/>
                                            </p:tgtEl>
                                            <p:attrNameLst>
                                              <p:attrName>ppt_y</p:attrName>
                                            </p:attrNameLst>
                                          </p:cBhvr>
                                          <p:tavLst>
                                            <p:tav tm="0">
                                              <p:val>
                                                <p:strVal val="#ppt_y"/>
                                              </p:val>
                                            </p:tav>
                                            <p:tav tm="100000">
                                              <p:val>
                                                <p:strVal val="#ppt_y"/>
                                              </p:val>
                                            </p:tav>
                                          </p:tavLst>
                                        </p:anim>
                                      </p:childTnLst>
                                    </p:cTn>
                                  </p:par>
                                  <p:par>
                                    <p:cTn id="28" presetID="2" presetClass="entr" presetSubtype="2" accel="60000" fill="hold" nodeType="withEffect" p14:presetBounceEnd="62000">
                                      <p:stCondLst>
                                        <p:cond delay="200"/>
                                      </p:stCondLst>
                                      <p:childTnLst>
                                        <p:set>
                                          <p:cBhvr>
                                            <p:cTn id="29" dur="1" fill="hold">
                                              <p:stCondLst>
                                                <p:cond delay="0"/>
                                              </p:stCondLst>
                                            </p:cTn>
                                            <p:tgtEl>
                                              <p:spTgt spid="21"/>
                                            </p:tgtEl>
                                            <p:attrNameLst>
                                              <p:attrName>style.visibility</p:attrName>
                                            </p:attrNameLst>
                                          </p:cBhvr>
                                          <p:to>
                                            <p:strVal val="visible"/>
                                          </p:to>
                                        </p:set>
                                        <p:anim calcmode="lin" valueType="num" p14:bounceEnd="62000">
                                          <p:cBhvr additive="base">
                                            <p:cTn id="30" dur="1750" fill="hold"/>
                                            <p:tgtEl>
                                              <p:spTgt spid="21"/>
                                            </p:tgtEl>
                                            <p:attrNameLst>
                                              <p:attrName>ppt_x</p:attrName>
                                            </p:attrNameLst>
                                          </p:cBhvr>
                                          <p:tavLst>
                                            <p:tav tm="0">
                                              <p:val>
                                                <p:strVal val="1+#ppt_w/2"/>
                                              </p:val>
                                            </p:tav>
                                            <p:tav tm="100000">
                                              <p:val>
                                                <p:strVal val="#ppt_x"/>
                                              </p:val>
                                            </p:tav>
                                          </p:tavLst>
                                        </p:anim>
                                        <p:anim calcmode="lin" valueType="num" p14:bounceEnd="62000">
                                          <p:cBhvr additive="base">
                                            <p:cTn id="31" dur="1750" fill="hold"/>
                                            <p:tgtEl>
                                              <p:spTgt spid="21"/>
                                            </p:tgtEl>
                                            <p:attrNameLst>
                                              <p:attrName>ppt_y</p:attrName>
                                            </p:attrNameLst>
                                          </p:cBhvr>
                                          <p:tavLst>
                                            <p:tav tm="0">
                                              <p:val>
                                                <p:strVal val="#ppt_y"/>
                                              </p:val>
                                            </p:tav>
                                            <p:tav tm="100000">
                                              <p:val>
                                                <p:strVal val="#ppt_y"/>
                                              </p:val>
                                            </p:tav>
                                          </p:tavLst>
                                        </p:anim>
                                      </p:childTnLst>
                                    </p:cTn>
                                  </p:par>
                                  <p:par>
                                    <p:cTn id="32" presetID="2" presetClass="entr" presetSubtype="2" accel="60000" fill="hold" nodeType="withEffect" p14:presetBounceEnd="62000">
                                      <p:stCondLst>
                                        <p:cond delay="300"/>
                                      </p:stCondLst>
                                      <p:childTnLst>
                                        <p:set>
                                          <p:cBhvr>
                                            <p:cTn id="33" dur="1" fill="hold">
                                              <p:stCondLst>
                                                <p:cond delay="0"/>
                                              </p:stCondLst>
                                            </p:cTn>
                                            <p:tgtEl>
                                              <p:spTgt spid="26"/>
                                            </p:tgtEl>
                                            <p:attrNameLst>
                                              <p:attrName>style.visibility</p:attrName>
                                            </p:attrNameLst>
                                          </p:cBhvr>
                                          <p:to>
                                            <p:strVal val="visible"/>
                                          </p:to>
                                        </p:set>
                                        <p:anim calcmode="lin" valueType="num" p14:bounceEnd="62000">
                                          <p:cBhvr additive="base">
                                            <p:cTn id="34" dur="1750" fill="hold"/>
                                            <p:tgtEl>
                                              <p:spTgt spid="26"/>
                                            </p:tgtEl>
                                            <p:attrNameLst>
                                              <p:attrName>ppt_x</p:attrName>
                                            </p:attrNameLst>
                                          </p:cBhvr>
                                          <p:tavLst>
                                            <p:tav tm="0">
                                              <p:val>
                                                <p:strVal val="1+#ppt_w/2"/>
                                              </p:val>
                                            </p:tav>
                                            <p:tav tm="100000">
                                              <p:val>
                                                <p:strVal val="#ppt_x"/>
                                              </p:val>
                                            </p:tav>
                                          </p:tavLst>
                                        </p:anim>
                                        <p:anim calcmode="lin" valueType="num" p14:bounceEnd="62000">
                                          <p:cBhvr additive="base">
                                            <p:cTn id="35" dur="1750" fill="hold"/>
                                            <p:tgtEl>
                                              <p:spTgt spid="26"/>
                                            </p:tgtEl>
                                            <p:attrNameLst>
                                              <p:attrName>ppt_y</p:attrName>
                                            </p:attrNameLst>
                                          </p:cBhvr>
                                          <p:tavLst>
                                            <p:tav tm="0">
                                              <p:val>
                                                <p:strVal val="#ppt_y"/>
                                              </p:val>
                                            </p:tav>
                                            <p:tav tm="100000">
                                              <p:val>
                                                <p:strVal val="#ppt_y"/>
                                              </p:val>
                                            </p:tav>
                                          </p:tavLst>
                                        </p:anim>
                                      </p:childTnLst>
                                    </p:cTn>
                                  </p:par>
                                </p:childTnLst>
                              </p:cTn>
                            </p:par>
                            <p:par>
                              <p:cTn id="36" fill="hold">
                                <p:stCondLst>
                                  <p:cond delay="3050"/>
                                </p:stCondLst>
                                <p:childTnLst>
                                  <p:par>
                                    <p:cTn id="37" presetID="2" presetClass="entr" presetSubtype="2" accel="60000" fill="hold" nodeType="afterEffect" p14:presetBounceEnd="62000">
                                      <p:stCondLst>
                                        <p:cond delay="0"/>
                                      </p:stCondLst>
                                      <p:childTnLst>
                                        <p:set>
                                          <p:cBhvr>
                                            <p:cTn id="38" dur="1" fill="hold">
                                              <p:stCondLst>
                                                <p:cond delay="0"/>
                                              </p:stCondLst>
                                            </p:cTn>
                                            <p:tgtEl>
                                              <p:spTgt spid="30"/>
                                            </p:tgtEl>
                                            <p:attrNameLst>
                                              <p:attrName>style.visibility</p:attrName>
                                            </p:attrNameLst>
                                          </p:cBhvr>
                                          <p:to>
                                            <p:strVal val="visible"/>
                                          </p:to>
                                        </p:set>
                                        <p:anim calcmode="lin" valueType="num" p14:bounceEnd="62000">
                                          <p:cBhvr additive="base">
                                            <p:cTn id="39" dur="1750" fill="hold"/>
                                            <p:tgtEl>
                                              <p:spTgt spid="30"/>
                                            </p:tgtEl>
                                            <p:attrNameLst>
                                              <p:attrName>ppt_x</p:attrName>
                                            </p:attrNameLst>
                                          </p:cBhvr>
                                          <p:tavLst>
                                            <p:tav tm="0">
                                              <p:val>
                                                <p:strVal val="1+#ppt_w/2"/>
                                              </p:val>
                                            </p:tav>
                                            <p:tav tm="100000">
                                              <p:val>
                                                <p:strVal val="#ppt_x"/>
                                              </p:val>
                                            </p:tav>
                                          </p:tavLst>
                                        </p:anim>
                                        <p:anim calcmode="lin" valueType="num" p14:bounceEnd="62000">
                                          <p:cBhvr additive="base">
                                            <p:cTn id="40" dur="1750" fill="hold"/>
                                            <p:tgtEl>
                                              <p:spTgt spid="3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ldLvl="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0-#ppt_w/2"/>
                                              </p:val>
                                            </p:tav>
                                            <p:tav tm="100000">
                                              <p:val>
                                                <p:strVal val="#ppt_x"/>
                                              </p:val>
                                            </p:tav>
                                          </p:tavLst>
                                        </p:anim>
                                        <p:anim calcmode="lin" valueType="num">
                                          <p:cBhvr additive="base">
                                            <p:cTn id="12" dur="500" fill="hold"/>
                                            <p:tgtEl>
                                              <p:spTgt spid="4"/>
                                            </p:tgtEl>
                                            <p:attrNameLst>
                                              <p:attrName>ppt_y</p:attrName>
                                            </p:attrNameLst>
                                          </p:cBhvr>
                                          <p:tavLst>
                                            <p:tav tm="0">
                                              <p:val>
                                                <p:strVal val="#ppt_y"/>
                                              </p:val>
                                            </p:tav>
                                            <p:tav tm="100000">
                                              <p:val>
                                                <p:strVal val="#ppt_y"/>
                                              </p:val>
                                            </p:tav>
                                          </p:tavLst>
                                        </p:anim>
                                      </p:childTnLst>
                                    </p:cTn>
                                  </p:par>
                                </p:childTnLst>
                              </p:cTn>
                            </p:par>
                            <p:par>
                              <p:cTn id="13" fill="hold">
                                <p:stCondLst>
                                  <p:cond delay="500"/>
                                </p:stCondLst>
                                <p:childTnLst>
                                  <p:par>
                                    <p:cTn id="14" presetID="22" presetClass="entr" presetSubtype="1" fill="hold" nodeType="after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wipe(up)">
                                          <p:cBhvr>
                                            <p:cTn id="16" dur="500"/>
                                            <p:tgtEl>
                                              <p:spTgt spid="2"/>
                                            </p:tgtEl>
                                          </p:cBhvr>
                                        </p:animEffect>
                                      </p:childTnLst>
                                    </p:cTn>
                                  </p:par>
                                  <p:par>
                                    <p:cTn id="17" presetID="22" presetClass="entr" presetSubtype="1" fill="hold" nodeType="withEffect">
                                      <p:stCondLst>
                                        <p:cond delay="0"/>
                                      </p:stCondLst>
                                      <p:childTnLst>
                                        <p:set>
                                          <p:cBhvr>
                                            <p:cTn id="18" dur="1" fill="hold">
                                              <p:stCondLst>
                                                <p:cond delay="0"/>
                                              </p:stCondLst>
                                            </p:cTn>
                                            <p:tgtEl>
                                              <p:spTgt spid="24"/>
                                            </p:tgtEl>
                                            <p:attrNameLst>
                                              <p:attrName>style.visibility</p:attrName>
                                            </p:attrNameLst>
                                          </p:cBhvr>
                                          <p:to>
                                            <p:strVal val="visible"/>
                                          </p:to>
                                        </p:set>
                                        <p:animEffect transition="in" filter="wipe(up)">
                                          <p:cBhvr>
                                            <p:cTn id="19" dur="500"/>
                                            <p:tgtEl>
                                              <p:spTgt spid="24"/>
                                            </p:tgtEl>
                                          </p:cBhvr>
                                        </p:animEffect>
                                      </p:childTnLst>
                                    </p:cTn>
                                  </p:par>
                                  <p:par>
                                    <p:cTn id="20" presetID="22" presetClass="entr" presetSubtype="1" fill="hold" nodeType="with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wipe(up)">
                                          <p:cBhvr>
                                            <p:cTn id="22" dur="500"/>
                                            <p:tgtEl>
                                              <p:spTgt spid="16"/>
                                            </p:tgtEl>
                                          </p:cBhvr>
                                        </p:animEffect>
                                      </p:childTnLst>
                                    </p:cTn>
                                  </p:par>
                                </p:childTnLst>
                              </p:cTn>
                            </p:par>
                            <p:par>
                              <p:cTn id="23" fill="hold">
                                <p:stCondLst>
                                  <p:cond delay="1000"/>
                                </p:stCondLst>
                                <p:childTnLst>
                                  <p:par>
                                    <p:cTn id="24" presetID="2" presetClass="entr" presetSubtype="2" accel="60000" fill="hold" nodeType="afterEffect">
                                      <p:stCondLst>
                                        <p:cond delay="0"/>
                                      </p:stCondLst>
                                      <p:childTnLst>
                                        <p:set>
                                          <p:cBhvr>
                                            <p:cTn id="25" dur="1" fill="hold">
                                              <p:stCondLst>
                                                <p:cond delay="0"/>
                                              </p:stCondLst>
                                            </p:cTn>
                                            <p:tgtEl>
                                              <p:spTgt spid="14"/>
                                            </p:tgtEl>
                                            <p:attrNameLst>
                                              <p:attrName>style.visibility</p:attrName>
                                            </p:attrNameLst>
                                          </p:cBhvr>
                                          <p:to>
                                            <p:strVal val="visible"/>
                                          </p:to>
                                        </p:set>
                                        <p:anim calcmode="lin" valueType="num">
                                          <p:cBhvr additive="base">
                                            <p:cTn id="26" dur="1750" fill="hold"/>
                                            <p:tgtEl>
                                              <p:spTgt spid="14"/>
                                            </p:tgtEl>
                                            <p:attrNameLst>
                                              <p:attrName>ppt_x</p:attrName>
                                            </p:attrNameLst>
                                          </p:cBhvr>
                                          <p:tavLst>
                                            <p:tav tm="0">
                                              <p:val>
                                                <p:strVal val="1+#ppt_w/2"/>
                                              </p:val>
                                            </p:tav>
                                            <p:tav tm="100000">
                                              <p:val>
                                                <p:strVal val="#ppt_x"/>
                                              </p:val>
                                            </p:tav>
                                          </p:tavLst>
                                        </p:anim>
                                        <p:anim calcmode="lin" valueType="num">
                                          <p:cBhvr additive="base">
                                            <p:cTn id="27" dur="1750" fill="hold"/>
                                            <p:tgtEl>
                                              <p:spTgt spid="14"/>
                                            </p:tgtEl>
                                            <p:attrNameLst>
                                              <p:attrName>ppt_y</p:attrName>
                                            </p:attrNameLst>
                                          </p:cBhvr>
                                          <p:tavLst>
                                            <p:tav tm="0">
                                              <p:val>
                                                <p:strVal val="#ppt_y"/>
                                              </p:val>
                                            </p:tav>
                                            <p:tav tm="100000">
                                              <p:val>
                                                <p:strVal val="#ppt_y"/>
                                              </p:val>
                                            </p:tav>
                                          </p:tavLst>
                                        </p:anim>
                                      </p:childTnLst>
                                    </p:cTn>
                                  </p:par>
                                  <p:par>
                                    <p:cTn id="28" presetID="2" presetClass="entr" presetSubtype="2" accel="60000" fill="hold" nodeType="withEffect">
                                      <p:stCondLst>
                                        <p:cond delay="100"/>
                                      </p:stCondLst>
                                      <p:childTnLst>
                                        <p:set>
                                          <p:cBhvr>
                                            <p:cTn id="29" dur="1" fill="hold">
                                              <p:stCondLst>
                                                <p:cond delay="0"/>
                                              </p:stCondLst>
                                            </p:cTn>
                                            <p:tgtEl>
                                              <p:spTgt spid="17"/>
                                            </p:tgtEl>
                                            <p:attrNameLst>
                                              <p:attrName>style.visibility</p:attrName>
                                            </p:attrNameLst>
                                          </p:cBhvr>
                                          <p:to>
                                            <p:strVal val="visible"/>
                                          </p:to>
                                        </p:set>
                                        <p:anim calcmode="lin" valueType="num">
                                          <p:cBhvr additive="base">
                                            <p:cTn id="30" dur="1750" fill="hold"/>
                                            <p:tgtEl>
                                              <p:spTgt spid="17"/>
                                            </p:tgtEl>
                                            <p:attrNameLst>
                                              <p:attrName>ppt_x</p:attrName>
                                            </p:attrNameLst>
                                          </p:cBhvr>
                                          <p:tavLst>
                                            <p:tav tm="0">
                                              <p:val>
                                                <p:strVal val="1+#ppt_w/2"/>
                                              </p:val>
                                            </p:tav>
                                            <p:tav tm="100000">
                                              <p:val>
                                                <p:strVal val="#ppt_x"/>
                                              </p:val>
                                            </p:tav>
                                          </p:tavLst>
                                        </p:anim>
                                        <p:anim calcmode="lin" valueType="num">
                                          <p:cBhvr additive="base">
                                            <p:cTn id="31" dur="1750" fill="hold"/>
                                            <p:tgtEl>
                                              <p:spTgt spid="17"/>
                                            </p:tgtEl>
                                            <p:attrNameLst>
                                              <p:attrName>ppt_y</p:attrName>
                                            </p:attrNameLst>
                                          </p:cBhvr>
                                          <p:tavLst>
                                            <p:tav tm="0">
                                              <p:val>
                                                <p:strVal val="#ppt_y"/>
                                              </p:val>
                                            </p:tav>
                                            <p:tav tm="100000">
                                              <p:val>
                                                <p:strVal val="#ppt_y"/>
                                              </p:val>
                                            </p:tav>
                                          </p:tavLst>
                                        </p:anim>
                                      </p:childTnLst>
                                    </p:cTn>
                                  </p:par>
                                  <p:par>
                                    <p:cTn id="32" presetID="2" presetClass="entr" presetSubtype="2" accel="60000" fill="hold" nodeType="withEffect">
                                      <p:stCondLst>
                                        <p:cond delay="200"/>
                                      </p:stCondLst>
                                      <p:childTnLst>
                                        <p:set>
                                          <p:cBhvr>
                                            <p:cTn id="33" dur="1" fill="hold">
                                              <p:stCondLst>
                                                <p:cond delay="0"/>
                                              </p:stCondLst>
                                            </p:cTn>
                                            <p:tgtEl>
                                              <p:spTgt spid="21"/>
                                            </p:tgtEl>
                                            <p:attrNameLst>
                                              <p:attrName>style.visibility</p:attrName>
                                            </p:attrNameLst>
                                          </p:cBhvr>
                                          <p:to>
                                            <p:strVal val="visible"/>
                                          </p:to>
                                        </p:set>
                                        <p:anim calcmode="lin" valueType="num">
                                          <p:cBhvr additive="base">
                                            <p:cTn id="34" dur="1750" fill="hold"/>
                                            <p:tgtEl>
                                              <p:spTgt spid="21"/>
                                            </p:tgtEl>
                                            <p:attrNameLst>
                                              <p:attrName>ppt_x</p:attrName>
                                            </p:attrNameLst>
                                          </p:cBhvr>
                                          <p:tavLst>
                                            <p:tav tm="0">
                                              <p:val>
                                                <p:strVal val="1+#ppt_w/2"/>
                                              </p:val>
                                            </p:tav>
                                            <p:tav tm="100000">
                                              <p:val>
                                                <p:strVal val="#ppt_x"/>
                                              </p:val>
                                            </p:tav>
                                          </p:tavLst>
                                        </p:anim>
                                        <p:anim calcmode="lin" valueType="num">
                                          <p:cBhvr additive="base">
                                            <p:cTn id="35" dur="1750" fill="hold"/>
                                            <p:tgtEl>
                                              <p:spTgt spid="21"/>
                                            </p:tgtEl>
                                            <p:attrNameLst>
                                              <p:attrName>ppt_y</p:attrName>
                                            </p:attrNameLst>
                                          </p:cBhvr>
                                          <p:tavLst>
                                            <p:tav tm="0">
                                              <p:val>
                                                <p:strVal val="#ppt_y"/>
                                              </p:val>
                                            </p:tav>
                                            <p:tav tm="100000">
                                              <p:val>
                                                <p:strVal val="#ppt_y"/>
                                              </p:val>
                                            </p:tav>
                                          </p:tavLst>
                                        </p:anim>
                                      </p:childTnLst>
                                    </p:cTn>
                                  </p:par>
                                  <p:par>
                                    <p:cTn id="36" presetID="2" presetClass="entr" presetSubtype="2" accel="60000" fill="hold" nodeType="withEffect">
                                      <p:stCondLst>
                                        <p:cond delay="300"/>
                                      </p:stCondLst>
                                      <p:childTnLst>
                                        <p:set>
                                          <p:cBhvr>
                                            <p:cTn id="37" dur="1" fill="hold">
                                              <p:stCondLst>
                                                <p:cond delay="0"/>
                                              </p:stCondLst>
                                            </p:cTn>
                                            <p:tgtEl>
                                              <p:spTgt spid="26"/>
                                            </p:tgtEl>
                                            <p:attrNameLst>
                                              <p:attrName>style.visibility</p:attrName>
                                            </p:attrNameLst>
                                          </p:cBhvr>
                                          <p:to>
                                            <p:strVal val="visible"/>
                                          </p:to>
                                        </p:set>
                                        <p:anim calcmode="lin" valueType="num">
                                          <p:cBhvr additive="base">
                                            <p:cTn id="38" dur="1750" fill="hold"/>
                                            <p:tgtEl>
                                              <p:spTgt spid="26"/>
                                            </p:tgtEl>
                                            <p:attrNameLst>
                                              <p:attrName>ppt_x</p:attrName>
                                            </p:attrNameLst>
                                          </p:cBhvr>
                                          <p:tavLst>
                                            <p:tav tm="0">
                                              <p:val>
                                                <p:strVal val="1+#ppt_w/2"/>
                                              </p:val>
                                            </p:tav>
                                            <p:tav tm="100000">
                                              <p:val>
                                                <p:strVal val="#ppt_x"/>
                                              </p:val>
                                            </p:tav>
                                          </p:tavLst>
                                        </p:anim>
                                        <p:anim calcmode="lin" valueType="num">
                                          <p:cBhvr additive="base">
                                            <p:cTn id="39" dur="1750" fill="hold"/>
                                            <p:tgtEl>
                                              <p:spTgt spid="26"/>
                                            </p:tgtEl>
                                            <p:attrNameLst>
                                              <p:attrName>ppt_y</p:attrName>
                                            </p:attrNameLst>
                                          </p:cBhvr>
                                          <p:tavLst>
                                            <p:tav tm="0">
                                              <p:val>
                                                <p:strVal val="#ppt_y"/>
                                              </p:val>
                                            </p:tav>
                                            <p:tav tm="100000">
                                              <p:val>
                                                <p:strVal val="#ppt_y"/>
                                              </p:val>
                                            </p:tav>
                                          </p:tavLst>
                                        </p:anim>
                                      </p:childTnLst>
                                    </p:cTn>
                                  </p:par>
                                </p:childTnLst>
                              </p:cTn>
                            </p:par>
                            <p:par>
                              <p:cTn id="40" fill="hold">
                                <p:stCondLst>
                                  <p:cond delay="3050"/>
                                </p:stCondLst>
                                <p:childTnLst>
                                  <p:par>
                                    <p:cTn id="41" presetID="2" presetClass="entr" presetSubtype="2" accel="60000" fill="hold" nodeType="afterEffect">
                                      <p:stCondLst>
                                        <p:cond delay="0"/>
                                      </p:stCondLst>
                                      <p:childTnLst>
                                        <p:set>
                                          <p:cBhvr>
                                            <p:cTn id="42" dur="1" fill="hold">
                                              <p:stCondLst>
                                                <p:cond delay="0"/>
                                              </p:stCondLst>
                                            </p:cTn>
                                            <p:tgtEl>
                                              <p:spTgt spid="30"/>
                                            </p:tgtEl>
                                            <p:attrNameLst>
                                              <p:attrName>style.visibility</p:attrName>
                                            </p:attrNameLst>
                                          </p:cBhvr>
                                          <p:to>
                                            <p:strVal val="visible"/>
                                          </p:to>
                                        </p:set>
                                        <p:anim calcmode="lin" valueType="num">
                                          <p:cBhvr additive="base">
                                            <p:cTn id="43" dur="1750" fill="hold"/>
                                            <p:tgtEl>
                                              <p:spTgt spid="30"/>
                                            </p:tgtEl>
                                            <p:attrNameLst>
                                              <p:attrName>ppt_x</p:attrName>
                                            </p:attrNameLst>
                                          </p:cBhvr>
                                          <p:tavLst>
                                            <p:tav tm="0">
                                              <p:val>
                                                <p:strVal val="1+#ppt_w/2"/>
                                              </p:val>
                                            </p:tav>
                                            <p:tav tm="100000">
                                              <p:val>
                                                <p:strVal val="#ppt_x"/>
                                              </p:val>
                                            </p:tav>
                                          </p:tavLst>
                                        </p:anim>
                                        <p:anim calcmode="lin" valueType="num">
                                          <p:cBhvr additive="base">
                                            <p:cTn id="44" dur="1750" fill="hold"/>
                                            <p:tgtEl>
                                              <p:spTgt spid="3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ldLvl="0" animBg="1"/>
          <p:bldP spid="5" grpId="0" bldLvl="0" animBg="1"/>
        </p:bldLst>
      </p:timing>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BFF"/>
        </a:solidFill>
        <a:effectLst/>
      </p:bgPr>
    </p:bg>
    <p:spTree>
      <p:nvGrpSpPr>
        <p:cNvPr id="1" name=""/>
        <p:cNvGrpSpPr/>
        <p:nvPr/>
      </p:nvGrpSpPr>
      <p:grpSpPr>
        <a:xfrm>
          <a:off x="0" y="0"/>
          <a:ext cx="0" cy="0"/>
          <a:chOff x="0" y="0"/>
          <a:chExt cx="0" cy="0"/>
        </a:xfrm>
      </p:grpSpPr>
      <p:sp>
        <p:nvSpPr>
          <p:cNvPr id="13" name="矩形 12"/>
          <p:cNvSpPr/>
          <p:nvPr/>
        </p:nvSpPr>
        <p:spPr>
          <a:xfrm>
            <a:off x="4922874" y="1516960"/>
            <a:ext cx="2020186" cy="2167299"/>
          </a:xfrm>
          <a:prstGeom prst="rect">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p:nvSpPr>
        <p:spPr>
          <a:xfrm>
            <a:off x="4822956" y="1579201"/>
            <a:ext cx="2020186" cy="2167299"/>
          </a:xfrm>
          <a:prstGeom prst="rect">
            <a:avLst/>
          </a:prstGeom>
          <a:solidFill>
            <a:srgbClr val="FEED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TextBox 64"/>
          <p:cNvSpPr>
            <a:spLocks noChangeArrowheads="1"/>
          </p:cNvSpPr>
          <p:nvPr/>
        </p:nvSpPr>
        <p:spPr bwMode="auto">
          <a:xfrm>
            <a:off x="4850386" y="1655048"/>
            <a:ext cx="2165161" cy="1862048"/>
          </a:xfrm>
          <a:prstGeom prst="rect">
            <a:avLst/>
          </a:prstGeom>
          <a:noFill/>
          <a:ln w="9525">
            <a:noFill/>
            <a:miter lim="800000"/>
          </a:ln>
        </p:spPr>
        <p:txBody>
          <a:bodyPr wrap="square" lIns="91440" tIns="45720" rIns="91440" bIns="45720">
            <a:spAutoFit/>
          </a:bodyPr>
          <a:lstStyle/>
          <a:p>
            <a:pPr algn="ctr"/>
            <a:r>
              <a:rPr lang="en-US" altLang="zh-CN" sz="11500" dirty="0">
                <a:solidFill>
                  <a:srgbClr val="2D3559"/>
                </a:solidFill>
                <a:effectLst>
                  <a:outerShdw blurRad="50800" dist="38100" dir="16200000" rotWithShape="0">
                    <a:prstClr val="black">
                      <a:alpha val="40000"/>
                    </a:prstClr>
                  </a:outerShdw>
                </a:effectLst>
                <a:latin typeface="Agency FB" panose="020B0503020202020204" pitchFamily="34" charset="0"/>
                <a:cs typeface="+mn-ea"/>
                <a:sym typeface="+mn-lt"/>
              </a:rPr>
              <a:t>ONE</a:t>
            </a:r>
          </a:p>
        </p:txBody>
      </p:sp>
      <p:sp>
        <p:nvSpPr>
          <p:cNvPr id="9" name="文本框 56"/>
          <p:cNvSpPr txBox="1">
            <a:spLocks noChangeArrowheads="1"/>
          </p:cNvSpPr>
          <p:nvPr/>
        </p:nvSpPr>
        <p:spPr bwMode="auto">
          <a:xfrm>
            <a:off x="4201262" y="3655184"/>
            <a:ext cx="3235523" cy="197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charset="0"/>
                <a:ea typeface="宋体" panose="02010600030101010101" pitchFamily="2" charset="-122"/>
              </a:defRPr>
            </a:lvl1pPr>
            <a:lvl2pPr marL="742950" indent="-285750">
              <a:defRPr>
                <a:solidFill>
                  <a:schemeClr val="tx1"/>
                </a:solidFill>
                <a:latin typeface="Calibri" panose="020F0502020204030204" charset="0"/>
                <a:ea typeface="宋体" panose="02010600030101010101" pitchFamily="2" charset="-122"/>
              </a:defRPr>
            </a:lvl2pPr>
            <a:lvl3pPr marL="1143000" indent="-228600">
              <a:defRPr>
                <a:solidFill>
                  <a:schemeClr val="tx1"/>
                </a:solidFill>
                <a:latin typeface="Calibri" panose="020F0502020204030204" charset="0"/>
                <a:ea typeface="宋体" panose="02010600030101010101" pitchFamily="2" charset="-122"/>
              </a:defRPr>
            </a:lvl3pPr>
            <a:lvl4pPr marL="1600200" indent="-228600">
              <a:defRPr>
                <a:solidFill>
                  <a:schemeClr val="tx1"/>
                </a:solidFill>
                <a:latin typeface="Calibri" panose="020F0502020204030204" charset="0"/>
                <a:ea typeface="宋体" panose="02010600030101010101" pitchFamily="2" charset="-122"/>
              </a:defRPr>
            </a:lvl4pPr>
            <a:lvl5pPr marL="2057400" indent="-228600">
              <a:defRPr>
                <a:solidFill>
                  <a:schemeClr val="tx1"/>
                </a:solidFill>
                <a:latin typeface="Calibri" panose="020F050202020403020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charset="0"/>
                <a:ea typeface="宋体" panose="02010600030101010101" pitchFamily="2" charset="-122"/>
              </a:defRPr>
            </a:lvl9pPr>
          </a:lstStyle>
          <a:p>
            <a:pPr algn="ctr">
              <a:lnSpc>
                <a:spcPct val="150000"/>
              </a:lnSpc>
            </a:pPr>
            <a:r>
              <a:rPr lang="en-GB" altLang="zh-CN" sz="3200" b="1" dirty="0">
                <a:solidFill>
                  <a:srgbClr val="2D3559"/>
                </a:solidFill>
                <a:latin typeface="Agency FB" panose="020B0503020202020204" pitchFamily="34" charset="77"/>
                <a:ea typeface="微软雅黑" panose="020B0503020204020204" pitchFamily="34" charset="-122"/>
              </a:rPr>
              <a:t>The Red Carnations Hotels</a:t>
            </a:r>
          </a:p>
          <a:p>
            <a:pPr algn="ctr">
              <a:lnSpc>
                <a:spcPct val="150000"/>
              </a:lnSpc>
            </a:pPr>
            <a:endParaRPr lang="zh-CN" altLang="en-US" sz="2000" dirty="0">
              <a:solidFill>
                <a:srgbClr val="2D3559"/>
              </a:solidFill>
              <a:latin typeface="微软雅黑" panose="020B0503020204020204" pitchFamily="34" charset="-122"/>
              <a:ea typeface="微软雅黑" panose="020B0503020204020204" pitchFamily="34" charset="-122"/>
            </a:endParaRPr>
          </a:p>
        </p:txBody>
      </p:sp>
      <p:cxnSp>
        <p:nvCxnSpPr>
          <p:cNvPr id="10" name="直接连接符 9"/>
          <p:cNvCxnSpPr/>
          <p:nvPr/>
        </p:nvCxnSpPr>
        <p:spPr>
          <a:xfrm flipH="1">
            <a:off x="2231573" y="3746500"/>
            <a:ext cx="1680892" cy="2860892"/>
          </a:xfrm>
          <a:prstGeom prst="line">
            <a:avLst/>
          </a:prstGeom>
          <a:ln>
            <a:solidFill>
              <a:schemeClr val="tx1">
                <a:lumMod val="75000"/>
                <a:lumOff val="25000"/>
                <a:alpha val="48000"/>
              </a:schemeClr>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flipH="1">
            <a:off x="7558589" y="1761037"/>
            <a:ext cx="986828" cy="1679583"/>
          </a:xfrm>
          <a:prstGeom prst="line">
            <a:avLst/>
          </a:prstGeom>
          <a:ln w="57150">
            <a:solidFill>
              <a:srgbClr val="2D3655"/>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flipH="1">
            <a:off x="7165806" y="2600828"/>
            <a:ext cx="718815" cy="1223425"/>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custDataLst>
      <p:tags r:id="rId1"/>
    </p:custDataLst>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1+#ppt_w/2"/>
                                          </p:val>
                                        </p:tav>
                                        <p:tav tm="100000">
                                          <p:val>
                                            <p:strVal val="#ppt_x"/>
                                          </p:val>
                                        </p:tav>
                                      </p:tavLst>
                                    </p:anim>
                                    <p:anim calcmode="lin" valueType="num">
                                      <p:cBhvr additive="base">
                                        <p:cTn id="12" dur="500" fill="hold"/>
                                        <p:tgtEl>
                                          <p:spTgt spid="14"/>
                                        </p:tgtEl>
                                        <p:attrNameLst>
                                          <p:attrName>ppt_y</p:attrName>
                                        </p:attrNameLst>
                                      </p:cBhvr>
                                      <p:tavLst>
                                        <p:tav tm="0">
                                          <p:val>
                                            <p:strVal val="#ppt_y"/>
                                          </p:val>
                                        </p:tav>
                                        <p:tav tm="100000">
                                          <p:val>
                                            <p:strVal val="#ppt_y"/>
                                          </p:val>
                                        </p:tav>
                                      </p:tavLst>
                                    </p:anim>
                                  </p:childTnLst>
                                </p:cTn>
                              </p:par>
                            </p:childTnLst>
                          </p:cTn>
                        </p:par>
                        <p:par>
                          <p:cTn id="13" fill="hold">
                            <p:stCondLst>
                              <p:cond delay="500"/>
                            </p:stCondLst>
                            <p:childTnLst>
                              <p:par>
                                <p:cTn id="14" presetID="42" presetClass="entr" presetSubtype="0" fill="hold" grpId="0" nodeType="after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1000"/>
                                        <p:tgtEl>
                                          <p:spTgt spid="7"/>
                                        </p:tgtEl>
                                      </p:cBhvr>
                                    </p:animEffect>
                                    <p:anim calcmode="lin" valueType="num">
                                      <p:cBhvr>
                                        <p:cTn id="17" dur="1000" fill="hold"/>
                                        <p:tgtEl>
                                          <p:spTgt spid="7"/>
                                        </p:tgtEl>
                                        <p:attrNameLst>
                                          <p:attrName>ppt_x</p:attrName>
                                        </p:attrNameLst>
                                      </p:cBhvr>
                                      <p:tavLst>
                                        <p:tav tm="0">
                                          <p:val>
                                            <p:strVal val="#ppt_x"/>
                                          </p:val>
                                        </p:tav>
                                        <p:tav tm="100000">
                                          <p:val>
                                            <p:strVal val="#ppt_x"/>
                                          </p:val>
                                        </p:tav>
                                      </p:tavLst>
                                    </p:anim>
                                    <p:anim calcmode="lin" valueType="num">
                                      <p:cBhvr>
                                        <p:cTn id="18" dur="1000" fill="hold"/>
                                        <p:tgtEl>
                                          <p:spTgt spid="7"/>
                                        </p:tgtEl>
                                        <p:attrNameLst>
                                          <p:attrName>ppt_y</p:attrName>
                                        </p:attrNameLst>
                                      </p:cBhvr>
                                      <p:tavLst>
                                        <p:tav tm="0">
                                          <p:val>
                                            <p:strVal val="#ppt_y+.1"/>
                                          </p:val>
                                        </p:tav>
                                        <p:tav tm="100000">
                                          <p:val>
                                            <p:strVal val="#ppt_y"/>
                                          </p:val>
                                        </p:tav>
                                      </p:tavLst>
                                    </p:anim>
                                  </p:childTnLst>
                                </p:cTn>
                              </p:par>
                              <p:par>
                                <p:cTn id="19" presetID="14" presetClass="entr" presetSubtype="10" fill="hold" nodeType="with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randombar(horizontal)">
                                      <p:cBhvr>
                                        <p:cTn id="21" dur="500"/>
                                        <p:tgtEl>
                                          <p:spTgt spid="10"/>
                                        </p:tgtEl>
                                      </p:cBhvr>
                                    </p:animEffect>
                                  </p:childTnLst>
                                </p:cTn>
                              </p:par>
                              <p:par>
                                <p:cTn id="22" presetID="14" presetClass="entr" presetSubtype="10" fill="hold" nodeType="with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randombar(horizontal)">
                                      <p:cBhvr>
                                        <p:cTn id="24" dur="500"/>
                                        <p:tgtEl>
                                          <p:spTgt spid="11"/>
                                        </p:tgtEl>
                                      </p:cBhvr>
                                    </p:animEffect>
                                  </p:childTnLst>
                                </p:cTn>
                              </p:par>
                              <p:par>
                                <p:cTn id="25" presetID="14" presetClass="entr" presetSubtype="10" fill="hold" nodeType="with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randombar(horizontal)">
                                      <p:cBhvr>
                                        <p:cTn id="27" dur="500"/>
                                        <p:tgtEl>
                                          <p:spTgt spid="12"/>
                                        </p:tgtEl>
                                      </p:cBhvr>
                                    </p:animEffect>
                                  </p:childTnLst>
                                </p:cTn>
                              </p:par>
                            </p:childTnLst>
                          </p:cTn>
                        </p:par>
                        <p:par>
                          <p:cTn id="28" fill="hold">
                            <p:stCondLst>
                              <p:cond delay="1500"/>
                            </p:stCondLst>
                            <p:childTnLst>
                              <p:par>
                                <p:cTn id="29" presetID="22" presetClass="entr" presetSubtype="1" fill="hold" grpId="0" nodeType="after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wipe(up)">
                                      <p:cBhvr>
                                        <p:cTn id="3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ldLvl="0" animBg="1"/>
      <p:bldP spid="14" grpId="0" bldLvl="0" animBg="1"/>
      <p:bldP spid="7" grpId="0"/>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BFF"/>
        </a:solidFill>
        <a:effectLst/>
      </p:bgPr>
    </p:bg>
    <p:spTree>
      <p:nvGrpSpPr>
        <p:cNvPr id="1" name=""/>
        <p:cNvGrpSpPr/>
        <p:nvPr/>
      </p:nvGrpSpPr>
      <p:grpSpPr>
        <a:xfrm>
          <a:off x="0" y="0"/>
          <a:ext cx="0" cy="0"/>
          <a:chOff x="0" y="0"/>
          <a:chExt cx="0" cy="0"/>
        </a:xfrm>
      </p:grpSpPr>
      <p:sp>
        <p:nvSpPr>
          <p:cNvPr id="47" name="矩形 46"/>
          <p:cNvSpPr/>
          <p:nvPr/>
        </p:nvSpPr>
        <p:spPr>
          <a:xfrm>
            <a:off x="2042810" y="0"/>
            <a:ext cx="10149190" cy="6858000"/>
          </a:xfrm>
          <a:prstGeom prst="rect">
            <a:avLst/>
          </a:prstGeom>
          <a:solidFill>
            <a:schemeClr val="bg1"/>
          </a:solidFill>
          <a:ln>
            <a:noFill/>
          </a:ln>
          <a:effectLst>
            <a:outerShdw blurRad="622300" dist="266700" dir="10800000" algn="r" rotWithShape="0">
              <a:srgbClr val="EEEEF4">
                <a:alpha val="10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4" name="矩形 43"/>
          <p:cNvSpPr/>
          <p:nvPr/>
        </p:nvSpPr>
        <p:spPr>
          <a:xfrm>
            <a:off x="198120" y="454025"/>
            <a:ext cx="168275" cy="747395"/>
          </a:xfrm>
          <a:prstGeom prst="rect">
            <a:avLst/>
          </a:prstGeom>
          <a:solidFill>
            <a:srgbClr val="FEED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5" name="文本框 44"/>
          <p:cNvSpPr txBox="1"/>
          <p:nvPr/>
        </p:nvSpPr>
        <p:spPr>
          <a:xfrm rot="5400000">
            <a:off x="-2533037" y="2628947"/>
            <a:ext cx="5645388" cy="954107"/>
          </a:xfrm>
          <a:prstGeom prst="rect">
            <a:avLst/>
          </a:prstGeom>
          <a:noFill/>
        </p:spPr>
        <p:txBody>
          <a:bodyPr wrap="square" rtlCol="0" anchor="t">
            <a:spAutoFit/>
          </a:bodyPr>
          <a:lstStyle/>
          <a:p>
            <a:pPr algn="l"/>
            <a:r>
              <a:rPr lang="en-GB" altLang="zh-CN" sz="2800" b="1" kern="0" noProof="0" dirty="0">
                <a:ln>
                  <a:noFill/>
                </a:ln>
                <a:solidFill>
                  <a:srgbClr val="2D3655"/>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Lato" charset="0"/>
              </a:rPr>
              <a:t>The Red Carnations Hotel</a:t>
            </a:r>
          </a:p>
          <a:p>
            <a:pPr algn="l"/>
            <a:endParaRPr lang="zh-CN" altLang="en-US" sz="2800" b="1" kern="0" noProof="0" dirty="0">
              <a:ln>
                <a:noFill/>
              </a:ln>
              <a:solidFill>
                <a:srgbClr val="2D3655"/>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Lato" charset="0"/>
            </a:endParaRPr>
          </a:p>
        </p:txBody>
      </p:sp>
      <p:sp>
        <p:nvSpPr>
          <p:cNvPr id="2" name="TextBox 1">
            <a:extLst>
              <a:ext uri="{FF2B5EF4-FFF2-40B4-BE49-F238E27FC236}">
                <a16:creationId xmlns:a16="http://schemas.microsoft.com/office/drawing/2014/main" id="{6D3A002D-14B5-1E1B-8F5B-0E8EA176ADD3}"/>
              </a:ext>
            </a:extLst>
          </p:cNvPr>
          <p:cNvSpPr txBox="1"/>
          <p:nvPr/>
        </p:nvSpPr>
        <p:spPr>
          <a:xfrm>
            <a:off x="7714255" y="1520028"/>
            <a:ext cx="4325257" cy="5016758"/>
          </a:xfrm>
          <a:prstGeom prst="rect">
            <a:avLst/>
          </a:prstGeom>
          <a:noFill/>
        </p:spPr>
        <p:txBody>
          <a:bodyPr wrap="square" rtlCol="0">
            <a:spAutoFit/>
          </a:bodyPr>
          <a:lstStyle/>
          <a:p>
            <a:pPr algn="ctr"/>
            <a:r>
              <a:rPr lang="en-US" sz="1600" dirty="0"/>
              <a:t>The Red Carnations Hotel love tale commenced in 1952, when a lovely young woman nicknamed Bea grasped the attention of Stanley, an acknowledged young hotelier noted for wearing a Red Carnation in his lapel. Today, every single member of the team respectfully wears a Red Carnation flower as an expression of devotion,  loyalty, and compassion.  Today, the Red Carnation Hotel Collection boasts 20 remarkable locations across globe, each one distinct and special yet adhering to the fundamental ideals that distinguish the family-owned and operated business. The Red Carnation Hotel Collection, as part of the TTC family of brands, is celebrating 103 years of hospitality since Solomon </a:t>
            </a:r>
            <a:r>
              <a:rPr lang="en-US" sz="1600" dirty="0" err="1"/>
              <a:t>Tollman</a:t>
            </a:r>
            <a:r>
              <a:rPr lang="en-US" sz="1600" dirty="0"/>
              <a:t> founded The Paternoster Hotel in 1920.   </a:t>
            </a:r>
          </a:p>
          <a:p>
            <a:endParaRPr lang="en-US" sz="1600" dirty="0"/>
          </a:p>
          <a:p>
            <a:endParaRPr lang="en-US" sz="1600" dirty="0"/>
          </a:p>
        </p:txBody>
      </p:sp>
      <p:pic>
        <p:nvPicPr>
          <p:cNvPr id="1026" name="Picture 2" descr="Corporate Hotelier of the World: Beatrice Tollman - Hotel.Report">
            <a:extLst>
              <a:ext uri="{FF2B5EF4-FFF2-40B4-BE49-F238E27FC236}">
                <a16:creationId xmlns:a16="http://schemas.microsoft.com/office/drawing/2014/main" id="{60DE971D-959F-10E6-BA12-999DCB76CA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97882" y="1969760"/>
            <a:ext cx="4963885" cy="328570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71CAC32-4C3A-626A-4E21-43D4A589BE2C}"/>
              </a:ext>
            </a:extLst>
          </p:cNvPr>
          <p:cNvSpPr txBox="1"/>
          <p:nvPr/>
        </p:nvSpPr>
        <p:spPr>
          <a:xfrm>
            <a:off x="2917195" y="5262532"/>
            <a:ext cx="4325257" cy="276999"/>
          </a:xfrm>
          <a:prstGeom prst="rect">
            <a:avLst/>
          </a:prstGeom>
          <a:noFill/>
        </p:spPr>
        <p:txBody>
          <a:bodyPr wrap="square" rtlCol="0">
            <a:spAutoFit/>
          </a:bodyPr>
          <a:lstStyle/>
          <a:p>
            <a:r>
              <a:rPr lang="en-US" sz="1200" dirty="0"/>
              <a:t>Corporate hotelier of the world: Beatrice </a:t>
            </a:r>
            <a:r>
              <a:rPr lang="en-US" sz="1200" dirty="0" err="1"/>
              <a:t>Tollman</a:t>
            </a:r>
            <a:r>
              <a:rPr lang="en-US" sz="1200" dirty="0"/>
              <a:t> ( No Date)</a:t>
            </a:r>
          </a:p>
        </p:txBody>
      </p:sp>
    </p:spTree>
    <p:extLst>
      <p:ext uri="{BB962C8B-B14F-4D97-AF65-F5344CB8AC3E}">
        <p14:creationId xmlns:p14="http://schemas.microsoft.com/office/powerpoint/2010/main" val="1814741429"/>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BFF"/>
        </a:solidFill>
        <a:effectLst/>
      </p:bgPr>
    </p:bg>
    <p:spTree>
      <p:nvGrpSpPr>
        <p:cNvPr id="1" name=""/>
        <p:cNvGrpSpPr/>
        <p:nvPr/>
      </p:nvGrpSpPr>
      <p:grpSpPr>
        <a:xfrm>
          <a:off x="0" y="0"/>
          <a:ext cx="0" cy="0"/>
          <a:chOff x="0" y="0"/>
          <a:chExt cx="0" cy="0"/>
        </a:xfrm>
      </p:grpSpPr>
      <p:sp>
        <p:nvSpPr>
          <p:cNvPr id="47" name="矩形 46"/>
          <p:cNvSpPr/>
          <p:nvPr/>
        </p:nvSpPr>
        <p:spPr>
          <a:xfrm>
            <a:off x="2042810" y="0"/>
            <a:ext cx="10149190" cy="6858000"/>
          </a:xfrm>
          <a:prstGeom prst="rect">
            <a:avLst/>
          </a:prstGeom>
          <a:solidFill>
            <a:schemeClr val="bg1"/>
          </a:solidFill>
          <a:ln>
            <a:noFill/>
          </a:ln>
          <a:effectLst>
            <a:outerShdw blurRad="622300" dist="266700" dir="10800000" algn="r" rotWithShape="0">
              <a:srgbClr val="EEEEF4">
                <a:alpha val="10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4" name="矩形 43"/>
          <p:cNvSpPr/>
          <p:nvPr/>
        </p:nvSpPr>
        <p:spPr>
          <a:xfrm>
            <a:off x="198120" y="454025"/>
            <a:ext cx="168275" cy="747395"/>
          </a:xfrm>
          <a:prstGeom prst="rect">
            <a:avLst/>
          </a:prstGeom>
          <a:solidFill>
            <a:srgbClr val="FEED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5" name="文本框 44"/>
          <p:cNvSpPr txBox="1"/>
          <p:nvPr/>
        </p:nvSpPr>
        <p:spPr>
          <a:xfrm rot="5400000">
            <a:off x="-1790465" y="2324475"/>
            <a:ext cx="4581429" cy="523220"/>
          </a:xfrm>
          <a:prstGeom prst="rect">
            <a:avLst/>
          </a:prstGeom>
          <a:noFill/>
        </p:spPr>
        <p:txBody>
          <a:bodyPr wrap="square" rtlCol="0" anchor="t">
            <a:spAutoFit/>
          </a:bodyPr>
          <a:lstStyle/>
          <a:p>
            <a:r>
              <a:rPr lang="en-GB" altLang="zh-CN" sz="2800" b="1" kern="0" noProof="0" dirty="0">
                <a:ln>
                  <a:noFill/>
                </a:ln>
                <a:solidFill>
                  <a:srgbClr val="2D3655"/>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Lato" charset="0"/>
              </a:rPr>
              <a:t>Red Carnations Flower</a:t>
            </a:r>
            <a:endParaRPr lang="zh-CN" altLang="en-US" sz="2800" b="1" kern="0" noProof="0" dirty="0">
              <a:ln>
                <a:noFill/>
              </a:ln>
              <a:solidFill>
                <a:srgbClr val="2D3655"/>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Lato" charset="0"/>
            </a:endParaRPr>
          </a:p>
        </p:txBody>
      </p:sp>
      <p:pic>
        <p:nvPicPr>
          <p:cNvPr id="2" name="Picture 6" descr="Beautiful red carnation flower. Hand-drawn vector illustration. Stock  Vector | Adobe Stock">
            <a:extLst>
              <a:ext uri="{FF2B5EF4-FFF2-40B4-BE49-F238E27FC236}">
                <a16:creationId xmlns:a16="http://schemas.microsoft.com/office/drawing/2014/main" id="{7CB28876-5725-5E93-EC74-1D29723357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68" r="-1" b="28731"/>
          <a:stretch/>
        </p:blipFill>
        <p:spPr bwMode="auto">
          <a:xfrm>
            <a:off x="3547865" y="1901257"/>
            <a:ext cx="6601325" cy="495674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493C5CA-D1A8-DABA-4D0B-5DD3107C3216}"/>
              </a:ext>
            </a:extLst>
          </p:cNvPr>
          <p:cNvSpPr txBox="1"/>
          <p:nvPr/>
        </p:nvSpPr>
        <p:spPr>
          <a:xfrm>
            <a:off x="2828926" y="1151701"/>
            <a:ext cx="7882133" cy="923330"/>
          </a:xfrm>
          <a:prstGeom prst="rect">
            <a:avLst/>
          </a:prstGeom>
          <a:noFill/>
        </p:spPr>
        <p:txBody>
          <a:bodyPr wrap="square" rtlCol="0">
            <a:spAutoFit/>
          </a:bodyPr>
          <a:lstStyle/>
          <a:p>
            <a:pPr algn="ctr"/>
            <a:r>
              <a:rPr lang="en-US" b="1" i="1" dirty="0"/>
              <a:t>Red Carnations - “Passionate , Commitment and care."  </a:t>
            </a:r>
          </a:p>
          <a:p>
            <a:endParaRPr lang="en-US" dirty="0"/>
          </a:p>
          <a:p>
            <a:endParaRPr lang="en-US" dirty="0"/>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BFF"/>
        </a:solidFill>
        <a:effectLst/>
      </p:bgPr>
    </p:bg>
    <p:spTree>
      <p:nvGrpSpPr>
        <p:cNvPr id="1" name=""/>
        <p:cNvGrpSpPr/>
        <p:nvPr/>
      </p:nvGrpSpPr>
      <p:grpSpPr>
        <a:xfrm>
          <a:off x="0" y="0"/>
          <a:ext cx="0" cy="0"/>
          <a:chOff x="0" y="0"/>
          <a:chExt cx="0" cy="0"/>
        </a:xfrm>
      </p:grpSpPr>
      <p:sp>
        <p:nvSpPr>
          <p:cNvPr id="13" name="矩形 12"/>
          <p:cNvSpPr/>
          <p:nvPr/>
        </p:nvSpPr>
        <p:spPr>
          <a:xfrm>
            <a:off x="4922874" y="1516960"/>
            <a:ext cx="2020186" cy="2167299"/>
          </a:xfrm>
          <a:prstGeom prst="rect">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p:nvSpPr>
        <p:spPr>
          <a:xfrm>
            <a:off x="4822956" y="1579201"/>
            <a:ext cx="2020186" cy="2167299"/>
          </a:xfrm>
          <a:prstGeom prst="rect">
            <a:avLst/>
          </a:prstGeom>
          <a:solidFill>
            <a:srgbClr val="FEED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TextBox 64"/>
          <p:cNvSpPr>
            <a:spLocks noChangeArrowheads="1"/>
          </p:cNvSpPr>
          <p:nvPr/>
        </p:nvSpPr>
        <p:spPr bwMode="auto">
          <a:xfrm>
            <a:off x="4850386" y="1655048"/>
            <a:ext cx="2165161" cy="1861185"/>
          </a:xfrm>
          <a:prstGeom prst="rect">
            <a:avLst/>
          </a:prstGeom>
          <a:noFill/>
          <a:ln w="9525">
            <a:noFill/>
            <a:miter lim="800000"/>
          </a:ln>
        </p:spPr>
        <p:txBody>
          <a:bodyPr wrap="square" lIns="91440" tIns="45720" rIns="91440" bIns="45720">
            <a:spAutoFit/>
          </a:bodyPr>
          <a:lstStyle/>
          <a:p>
            <a:pPr algn="ctr"/>
            <a:r>
              <a:rPr lang="en-US" altLang="zh-CN" sz="11500" dirty="0">
                <a:solidFill>
                  <a:srgbClr val="2D3559"/>
                </a:solidFill>
                <a:effectLst>
                  <a:outerShdw blurRad="50800" dist="38100" dir="16200000" rotWithShape="0">
                    <a:prstClr val="black">
                      <a:alpha val="40000"/>
                    </a:prstClr>
                  </a:outerShdw>
                </a:effectLst>
                <a:latin typeface="Agency FB" panose="020B0503020202020204" pitchFamily="34" charset="0"/>
                <a:cs typeface="+mn-ea"/>
                <a:sym typeface="+mn-lt"/>
              </a:rPr>
              <a:t>TWO</a:t>
            </a:r>
          </a:p>
        </p:txBody>
      </p:sp>
      <p:sp>
        <p:nvSpPr>
          <p:cNvPr id="8" name="TextBox 64"/>
          <p:cNvSpPr>
            <a:spLocks noChangeArrowheads="1"/>
          </p:cNvSpPr>
          <p:nvPr/>
        </p:nvSpPr>
        <p:spPr bwMode="auto">
          <a:xfrm>
            <a:off x="4391601" y="3822347"/>
            <a:ext cx="3082729" cy="2308324"/>
          </a:xfrm>
          <a:prstGeom prst="rect">
            <a:avLst/>
          </a:prstGeom>
          <a:noFill/>
          <a:ln w="9525">
            <a:noFill/>
            <a:miter lim="800000"/>
          </a:ln>
        </p:spPr>
        <p:txBody>
          <a:bodyPr wrap="square" lIns="91440" tIns="45720" rIns="91440" bIns="45720">
            <a:spAutoFit/>
          </a:bodyPr>
          <a:lstStyle/>
          <a:p>
            <a:pPr algn="ctr"/>
            <a:r>
              <a:rPr lang="en-US" altLang="zh-CN" sz="4000" b="1" dirty="0">
                <a:solidFill>
                  <a:srgbClr val="2D3559"/>
                </a:solidFill>
                <a:latin typeface="Agency FB" panose="020B0503020202020204" pitchFamily="34" charset="0"/>
                <a:cs typeface="+mn-ea"/>
                <a:sym typeface="+mn-lt"/>
              </a:rPr>
              <a:t> </a:t>
            </a:r>
            <a:r>
              <a:rPr lang="en-US" altLang="zh-CN" sz="3200" b="1" dirty="0" err="1">
                <a:solidFill>
                  <a:srgbClr val="2D3559"/>
                </a:solidFill>
                <a:latin typeface="Agency FB" panose="020B0503020202020204" pitchFamily="34" charset="0"/>
                <a:cs typeface="+mn-ea"/>
                <a:sym typeface="+mn-lt"/>
              </a:rPr>
              <a:t>Digitalisation</a:t>
            </a:r>
            <a:r>
              <a:rPr lang="en-US" altLang="zh-CN" sz="3200" b="1" dirty="0">
                <a:solidFill>
                  <a:srgbClr val="2D3559"/>
                </a:solidFill>
                <a:latin typeface="Agency FB" panose="020B0503020202020204" pitchFamily="34" charset="0"/>
                <a:cs typeface="+mn-ea"/>
                <a:sym typeface="+mn-lt"/>
              </a:rPr>
              <a:t> &amp; Brand Competitive awareness</a:t>
            </a:r>
          </a:p>
          <a:p>
            <a:pPr algn="ctr"/>
            <a:endParaRPr lang="en-US" altLang="zh-CN" sz="4000" b="1" dirty="0">
              <a:solidFill>
                <a:srgbClr val="2D3559"/>
              </a:solidFill>
              <a:latin typeface="Agency FB" panose="020B0503020202020204" pitchFamily="34" charset="0"/>
              <a:cs typeface="+mn-ea"/>
              <a:sym typeface="+mn-lt"/>
            </a:endParaRPr>
          </a:p>
        </p:txBody>
      </p:sp>
      <p:cxnSp>
        <p:nvCxnSpPr>
          <p:cNvPr id="10" name="直接连接符 9"/>
          <p:cNvCxnSpPr/>
          <p:nvPr/>
        </p:nvCxnSpPr>
        <p:spPr>
          <a:xfrm flipH="1">
            <a:off x="2231573" y="3746500"/>
            <a:ext cx="1680892" cy="2860892"/>
          </a:xfrm>
          <a:prstGeom prst="line">
            <a:avLst/>
          </a:prstGeom>
          <a:ln>
            <a:solidFill>
              <a:schemeClr val="tx1">
                <a:lumMod val="75000"/>
                <a:lumOff val="25000"/>
                <a:alpha val="48000"/>
              </a:schemeClr>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flipH="1">
            <a:off x="7558589" y="1761037"/>
            <a:ext cx="986828" cy="1679583"/>
          </a:xfrm>
          <a:prstGeom prst="line">
            <a:avLst/>
          </a:prstGeom>
          <a:ln w="57150">
            <a:solidFill>
              <a:srgbClr val="2D3655"/>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flipH="1">
            <a:off x="7165806" y="2600828"/>
            <a:ext cx="718815" cy="1223425"/>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custDataLst>
      <p:tags r:id="rId1"/>
    </p:custDataLst>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mc:AlternateContent xmlns:mc="http://schemas.openxmlformats.org/markup-compatibility/2006">
    <mc:Choice xmlns:p14="http://schemas.microsoft.com/office/powerpoint/2010/main"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1+#ppt_w/2"/>
                                              </p:val>
                                            </p:tav>
                                            <p:tav tm="100000">
                                              <p:val>
                                                <p:strVal val="#ppt_x"/>
                                              </p:val>
                                            </p:tav>
                                          </p:tavLst>
                                        </p:anim>
                                        <p:anim calcmode="lin" valueType="num">
                                          <p:cBhvr additive="base">
                                            <p:cTn id="12" dur="500" fill="hold"/>
                                            <p:tgtEl>
                                              <p:spTgt spid="14"/>
                                            </p:tgtEl>
                                            <p:attrNameLst>
                                              <p:attrName>ppt_y</p:attrName>
                                            </p:attrNameLst>
                                          </p:cBhvr>
                                          <p:tavLst>
                                            <p:tav tm="0">
                                              <p:val>
                                                <p:strVal val="#ppt_y"/>
                                              </p:val>
                                            </p:tav>
                                            <p:tav tm="100000">
                                              <p:val>
                                                <p:strVal val="#ppt_y"/>
                                              </p:val>
                                            </p:tav>
                                          </p:tavLst>
                                        </p:anim>
                                      </p:childTnLst>
                                    </p:cTn>
                                  </p:par>
                                </p:childTnLst>
                              </p:cTn>
                            </p:par>
                            <p:par>
                              <p:cTn id="13" fill="hold">
                                <p:stCondLst>
                                  <p:cond delay="500"/>
                                </p:stCondLst>
                                <p:childTnLst>
                                  <p:par>
                                    <p:cTn id="14" presetID="42" presetClass="entr" presetSubtype="0" fill="hold" grpId="0" nodeType="after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1000"/>
                                            <p:tgtEl>
                                              <p:spTgt spid="7"/>
                                            </p:tgtEl>
                                          </p:cBhvr>
                                        </p:animEffect>
                                        <p:anim calcmode="lin" valueType="num">
                                          <p:cBhvr>
                                            <p:cTn id="17" dur="1000" fill="hold"/>
                                            <p:tgtEl>
                                              <p:spTgt spid="7"/>
                                            </p:tgtEl>
                                            <p:attrNameLst>
                                              <p:attrName>ppt_x</p:attrName>
                                            </p:attrNameLst>
                                          </p:cBhvr>
                                          <p:tavLst>
                                            <p:tav tm="0">
                                              <p:val>
                                                <p:strVal val="#ppt_x"/>
                                              </p:val>
                                            </p:tav>
                                            <p:tav tm="100000">
                                              <p:val>
                                                <p:strVal val="#ppt_x"/>
                                              </p:val>
                                            </p:tav>
                                          </p:tavLst>
                                        </p:anim>
                                        <p:anim calcmode="lin" valueType="num">
                                          <p:cBhvr>
                                            <p:cTn id="18" dur="1000" fill="hold"/>
                                            <p:tgtEl>
                                              <p:spTgt spid="7"/>
                                            </p:tgtEl>
                                            <p:attrNameLst>
                                              <p:attrName>ppt_y</p:attrName>
                                            </p:attrNameLst>
                                          </p:cBhvr>
                                          <p:tavLst>
                                            <p:tav tm="0">
                                              <p:val>
                                                <p:strVal val="#ppt_y+.1"/>
                                              </p:val>
                                            </p:tav>
                                            <p:tav tm="100000">
                                              <p:val>
                                                <p:strVal val="#ppt_y"/>
                                              </p:val>
                                            </p:tav>
                                          </p:tavLst>
                                        </p:anim>
                                      </p:childTnLst>
                                    </p:cTn>
                                  </p:par>
                                  <p:par>
                                    <p:cTn id="19" presetID="14" presetClass="entr" presetSubtype="10" fill="hold" nodeType="with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randombar(horizontal)">
                                          <p:cBhvr>
                                            <p:cTn id="21" dur="500"/>
                                            <p:tgtEl>
                                              <p:spTgt spid="10"/>
                                            </p:tgtEl>
                                          </p:cBhvr>
                                        </p:animEffect>
                                      </p:childTnLst>
                                    </p:cTn>
                                  </p:par>
                                  <p:par>
                                    <p:cTn id="22" presetID="14" presetClass="entr" presetSubtype="10" fill="hold" nodeType="with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randombar(horizontal)">
                                          <p:cBhvr>
                                            <p:cTn id="24" dur="500"/>
                                            <p:tgtEl>
                                              <p:spTgt spid="11"/>
                                            </p:tgtEl>
                                          </p:cBhvr>
                                        </p:animEffect>
                                      </p:childTnLst>
                                    </p:cTn>
                                  </p:par>
                                  <p:par>
                                    <p:cTn id="25" presetID="14" presetClass="entr" presetSubtype="10" fill="hold" nodeType="with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randombar(horizontal)">
                                          <p:cBhvr>
                                            <p:cTn id="27" dur="500"/>
                                            <p:tgtEl>
                                              <p:spTgt spid="12"/>
                                            </p:tgtEl>
                                          </p:cBhvr>
                                        </p:animEffect>
                                      </p:childTnLst>
                                    </p:cTn>
                                  </p:par>
                                </p:childTnLst>
                              </p:cTn>
                            </p:par>
                            <p:par>
                              <p:cTn id="28" fill="hold">
                                <p:stCondLst>
                                  <p:cond delay="1500"/>
                                </p:stCondLst>
                                <p:childTnLst>
                                  <p:par>
                                    <p:cTn id="29" presetID="2" presetClass="entr" presetSubtype="2" accel="38000" fill="hold" grpId="0" nodeType="afterEffect" p14:presetBounceEnd="64000">
                                      <p:stCondLst>
                                        <p:cond delay="0"/>
                                      </p:stCondLst>
                                      <p:iterate type="lt">
                                        <p:tmPct val="10000"/>
                                      </p:iterate>
                                      <p:childTnLst>
                                        <p:set>
                                          <p:cBhvr>
                                            <p:cTn id="30" dur="1" fill="hold">
                                              <p:stCondLst>
                                                <p:cond delay="0"/>
                                              </p:stCondLst>
                                            </p:cTn>
                                            <p:tgtEl>
                                              <p:spTgt spid="8"/>
                                            </p:tgtEl>
                                            <p:attrNameLst>
                                              <p:attrName>style.visibility</p:attrName>
                                            </p:attrNameLst>
                                          </p:cBhvr>
                                          <p:to>
                                            <p:strVal val="visible"/>
                                          </p:to>
                                        </p:set>
                                        <p:anim calcmode="lin" valueType="num" p14:bounceEnd="64000">
                                          <p:cBhvr additive="base">
                                            <p:cTn id="31" dur="750" fill="hold"/>
                                            <p:tgtEl>
                                              <p:spTgt spid="8"/>
                                            </p:tgtEl>
                                            <p:attrNameLst>
                                              <p:attrName>ppt_x</p:attrName>
                                            </p:attrNameLst>
                                          </p:cBhvr>
                                          <p:tavLst>
                                            <p:tav tm="0">
                                              <p:val>
                                                <p:strVal val="1+#ppt_w/2"/>
                                              </p:val>
                                            </p:tav>
                                            <p:tav tm="100000">
                                              <p:val>
                                                <p:strVal val="#ppt_x"/>
                                              </p:val>
                                            </p:tav>
                                          </p:tavLst>
                                        </p:anim>
                                        <p:anim calcmode="lin" valueType="num" p14:bounceEnd="64000">
                                          <p:cBhvr additive="base">
                                            <p:cTn id="32" dur="75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ldLvl="0" animBg="1"/>
          <p:bldP spid="14" grpId="0" bldLvl="0" animBg="1"/>
          <p:bldP spid="7" grpId="0"/>
          <p:bldP spid="8" grpId="0"/>
        </p:bldLst>
      </p:timing>
    </mc:Choice>
    <mc:Fallback>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1+#ppt_w/2"/>
                                              </p:val>
                                            </p:tav>
                                            <p:tav tm="100000">
                                              <p:val>
                                                <p:strVal val="#ppt_x"/>
                                              </p:val>
                                            </p:tav>
                                          </p:tavLst>
                                        </p:anim>
                                        <p:anim calcmode="lin" valueType="num">
                                          <p:cBhvr additive="base">
                                            <p:cTn id="12" dur="500" fill="hold"/>
                                            <p:tgtEl>
                                              <p:spTgt spid="14"/>
                                            </p:tgtEl>
                                            <p:attrNameLst>
                                              <p:attrName>ppt_y</p:attrName>
                                            </p:attrNameLst>
                                          </p:cBhvr>
                                          <p:tavLst>
                                            <p:tav tm="0">
                                              <p:val>
                                                <p:strVal val="#ppt_y"/>
                                              </p:val>
                                            </p:tav>
                                            <p:tav tm="100000">
                                              <p:val>
                                                <p:strVal val="#ppt_y"/>
                                              </p:val>
                                            </p:tav>
                                          </p:tavLst>
                                        </p:anim>
                                      </p:childTnLst>
                                    </p:cTn>
                                  </p:par>
                                </p:childTnLst>
                              </p:cTn>
                            </p:par>
                            <p:par>
                              <p:cTn id="13" fill="hold">
                                <p:stCondLst>
                                  <p:cond delay="500"/>
                                </p:stCondLst>
                                <p:childTnLst>
                                  <p:par>
                                    <p:cTn id="14" presetID="42" presetClass="entr" presetSubtype="0" fill="hold" grpId="0" nodeType="after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1000"/>
                                            <p:tgtEl>
                                              <p:spTgt spid="7"/>
                                            </p:tgtEl>
                                          </p:cBhvr>
                                        </p:animEffect>
                                        <p:anim calcmode="lin" valueType="num">
                                          <p:cBhvr>
                                            <p:cTn id="17" dur="1000" fill="hold"/>
                                            <p:tgtEl>
                                              <p:spTgt spid="7"/>
                                            </p:tgtEl>
                                            <p:attrNameLst>
                                              <p:attrName>ppt_x</p:attrName>
                                            </p:attrNameLst>
                                          </p:cBhvr>
                                          <p:tavLst>
                                            <p:tav tm="0">
                                              <p:val>
                                                <p:strVal val="#ppt_x"/>
                                              </p:val>
                                            </p:tav>
                                            <p:tav tm="100000">
                                              <p:val>
                                                <p:strVal val="#ppt_x"/>
                                              </p:val>
                                            </p:tav>
                                          </p:tavLst>
                                        </p:anim>
                                        <p:anim calcmode="lin" valueType="num">
                                          <p:cBhvr>
                                            <p:cTn id="18" dur="1000" fill="hold"/>
                                            <p:tgtEl>
                                              <p:spTgt spid="7"/>
                                            </p:tgtEl>
                                            <p:attrNameLst>
                                              <p:attrName>ppt_y</p:attrName>
                                            </p:attrNameLst>
                                          </p:cBhvr>
                                          <p:tavLst>
                                            <p:tav tm="0">
                                              <p:val>
                                                <p:strVal val="#ppt_y+.1"/>
                                              </p:val>
                                            </p:tav>
                                            <p:tav tm="100000">
                                              <p:val>
                                                <p:strVal val="#ppt_y"/>
                                              </p:val>
                                            </p:tav>
                                          </p:tavLst>
                                        </p:anim>
                                      </p:childTnLst>
                                    </p:cTn>
                                  </p:par>
                                  <p:par>
                                    <p:cTn id="19" presetID="14" presetClass="entr" presetSubtype="10" fill="hold" nodeType="with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randombar(horizontal)">
                                          <p:cBhvr>
                                            <p:cTn id="21" dur="500"/>
                                            <p:tgtEl>
                                              <p:spTgt spid="10"/>
                                            </p:tgtEl>
                                          </p:cBhvr>
                                        </p:animEffect>
                                      </p:childTnLst>
                                    </p:cTn>
                                  </p:par>
                                  <p:par>
                                    <p:cTn id="22" presetID="14" presetClass="entr" presetSubtype="10" fill="hold" nodeType="with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randombar(horizontal)">
                                          <p:cBhvr>
                                            <p:cTn id="24" dur="500"/>
                                            <p:tgtEl>
                                              <p:spTgt spid="11"/>
                                            </p:tgtEl>
                                          </p:cBhvr>
                                        </p:animEffect>
                                      </p:childTnLst>
                                    </p:cTn>
                                  </p:par>
                                  <p:par>
                                    <p:cTn id="25" presetID="14" presetClass="entr" presetSubtype="10" fill="hold" nodeType="with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randombar(horizontal)">
                                          <p:cBhvr>
                                            <p:cTn id="27" dur="500"/>
                                            <p:tgtEl>
                                              <p:spTgt spid="12"/>
                                            </p:tgtEl>
                                          </p:cBhvr>
                                        </p:animEffect>
                                      </p:childTnLst>
                                    </p:cTn>
                                  </p:par>
                                </p:childTnLst>
                              </p:cTn>
                            </p:par>
                            <p:par>
                              <p:cTn id="28" fill="hold">
                                <p:stCondLst>
                                  <p:cond delay="1500"/>
                                </p:stCondLst>
                                <p:childTnLst>
                                  <p:par>
                                    <p:cTn id="29" presetID="2" presetClass="entr" presetSubtype="2" accel="38000" fill="hold" grpId="0" nodeType="afterEffect">
                                      <p:stCondLst>
                                        <p:cond delay="0"/>
                                      </p:stCondLst>
                                      <p:iterate type="lt">
                                        <p:tmPct val="10000"/>
                                      </p:iterate>
                                      <p:childTnLst>
                                        <p:set>
                                          <p:cBhvr>
                                            <p:cTn id="30" dur="1" fill="hold">
                                              <p:stCondLst>
                                                <p:cond delay="0"/>
                                              </p:stCondLst>
                                            </p:cTn>
                                            <p:tgtEl>
                                              <p:spTgt spid="8"/>
                                            </p:tgtEl>
                                            <p:attrNameLst>
                                              <p:attrName>style.visibility</p:attrName>
                                            </p:attrNameLst>
                                          </p:cBhvr>
                                          <p:to>
                                            <p:strVal val="visible"/>
                                          </p:to>
                                        </p:set>
                                        <p:anim calcmode="lin" valueType="num">
                                          <p:cBhvr additive="base">
                                            <p:cTn id="31" dur="750" fill="hold"/>
                                            <p:tgtEl>
                                              <p:spTgt spid="8"/>
                                            </p:tgtEl>
                                            <p:attrNameLst>
                                              <p:attrName>ppt_x</p:attrName>
                                            </p:attrNameLst>
                                          </p:cBhvr>
                                          <p:tavLst>
                                            <p:tav tm="0">
                                              <p:val>
                                                <p:strVal val="1+#ppt_w/2"/>
                                              </p:val>
                                            </p:tav>
                                            <p:tav tm="100000">
                                              <p:val>
                                                <p:strVal val="#ppt_x"/>
                                              </p:val>
                                            </p:tav>
                                          </p:tavLst>
                                        </p:anim>
                                        <p:anim calcmode="lin" valueType="num">
                                          <p:cBhvr additive="base">
                                            <p:cTn id="32" dur="75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ldLvl="0" animBg="1"/>
          <p:bldP spid="14" grpId="0" bldLvl="0" animBg="1"/>
          <p:bldP spid="7" grpId="0"/>
          <p:bldP spid="8" grpId="0"/>
        </p:bldLst>
      </p:timing>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AFBFF"/>
        </a:solidFill>
        <a:effectLst/>
      </p:bgPr>
    </p:bg>
    <p:spTree>
      <p:nvGrpSpPr>
        <p:cNvPr id="1" name=""/>
        <p:cNvGrpSpPr/>
        <p:nvPr/>
      </p:nvGrpSpPr>
      <p:grpSpPr>
        <a:xfrm>
          <a:off x="0" y="0"/>
          <a:ext cx="0" cy="0"/>
          <a:chOff x="0" y="0"/>
          <a:chExt cx="0" cy="0"/>
        </a:xfrm>
      </p:grpSpPr>
      <p:sp>
        <p:nvSpPr>
          <p:cNvPr id="47" name="矩形 46"/>
          <p:cNvSpPr/>
          <p:nvPr/>
        </p:nvSpPr>
        <p:spPr>
          <a:xfrm>
            <a:off x="2215723" y="0"/>
            <a:ext cx="10149190" cy="6858000"/>
          </a:xfrm>
          <a:prstGeom prst="rect">
            <a:avLst/>
          </a:prstGeom>
          <a:solidFill>
            <a:schemeClr val="bg1"/>
          </a:solidFill>
          <a:ln>
            <a:noFill/>
          </a:ln>
          <a:effectLst>
            <a:outerShdw blurRad="622300" dist="266700" dir="10800000" algn="r" rotWithShape="0">
              <a:srgbClr val="EEEEF4">
                <a:alpha val="10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4" name="矩形 43"/>
          <p:cNvSpPr/>
          <p:nvPr/>
        </p:nvSpPr>
        <p:spPr>
          <a:xfrm>
            <a:off x="54161" y="426410"/>
            <a:ext cx="168275" cy="747395"/>
          </a:xfrm>
          <a:prstGeom prst="rect">
            <a:avLst/>
          </a:prstGeom>
          <a:solidFill>
            <a:srgbClr val="FEED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5" name="文本框 44"/>
          <p:cNvSpPr txBox="1"/>
          <p:nvPr/>
        </p:nvSpPr>
        <p:spPr>
          <a:xfrm rot="5400000">
            <a:off x="-1781343" y="2190691"/>
            <a:ext cx="4239392" cy="523220"/>
          </a:xfrm>
          <a:prstGeom prst="rect">
            <a:avLst/>
          </a:prstGeom>
          <a:noFill/>
        </p:spPr>
        <p:txBody>
          <a:bodyPr wrap="square" rtlCol="0" anchor="t">
            <a:spAutoFit/>
          </a:bodyPr>
          <a:lstStyle/>
          <a:p>
            <a:r>
              <a:rPr lang="en-GB" altLang="zh-CN" sz="2800" b="1" kern="0" noProof="0" dirty="0">
                <a:ln>
                  <a:noFill/>
                </a:ln>
                <a:solidFill>
                  <a:srgbClr val="2D3655"/>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Lato" charset="0"/>
              </a:rPr>
              <a:t>Digitalisation</a:t>
            </a:r>
            <a:endParaRPr lang="zh-CN" altLang="en-US" sz="2800" b="1" kern="0" noProof="0" dirty="0">
              <a:ln>
                <a:noFill/>
              </a:ln>
              <a:solidFill>
                <a:srgbClr val="2D3655"/>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Lato" charset="0"/>
            </a:endParaRPr>
          </a:p>
        </p:txBody>
      </p:sp>
      <p:pic>
        <p:nvPicPr>
          <p:cNvPr id="3074" name="Picture 2" descr="Facebook Logo White Images – Browse 7,300 Stock Photos, Vectors, and Video  | Adobe Stock">
            <a:extLst>
              <a:ext uri="{FF2B5EF4-FFF2-40B4-BE49-F238E27FC236}">
                <a16:creationId xmlns:a16="http://schemas.microsoft.com/office/drawing/2014/main" id="{05FE119D-41E6-A54D-EC32-23CF1945182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80639" b="50000"/>
          <a:stretch/>
        </p:blipFill>
        <p:spPr bwMode="auto">
          <a:xfrm>
            <a:off x="2519477" y="332605"/>
            <a:ext cx="2212910" cy="22860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Facebook Logo White Images – Browse 7,300 Stock Photos, Vectors, and Video  | Adobe Stock">
            <a:extLst>
              <a:ext uri="{FF2B5EF4-FFF2-40B4-BE49-F238E27FC236}">
                <a16:creationId xmlns:a16="http://schemas.microsoft.com/office/drawing/2014/main" id="{E819C770-6811-A35D-75C5-D7D162533A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360" t="674" r="59742" b="46224"/>
          <a:stretch/>
        </p:blipFill>
        <p:spPr bwMode="auto">
          <a:xfrm>
            <a:off x="5838842" y="355503"/>
            <a:ext cx="2388637" cy="2427812"/>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Facebook Logo White Images – Browse 7,300 Stock Photos, Vectors, and Video  | Adobe Stock">
            <a:extLst>
              <a:ext uri="{FF2B5EF4-FFF2-40B4-BE49-F238E27FC236}">
                <a16:creationId xmlns:a16="http://schemas.microsoft.com/office/drawing/2014/main" id="{46004160-C04F-5D06-C381-30BC4BC8788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9551" t="673" r="39551" b="49326"/>
          <a:stretch/>
        </p:blipFill>
        <p:spPr bwMode="auto">
          <a:xfrm>
            <a:off x="9509622" y="466536"/>
            <a:ext cx="2388638" cy="228600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8BFC0B0-E392-5284-BE1D-95FD9FDB3917}"/>
              </a:ext>
            </a:extLst>
          </p:cNvPr>
          <p:cNvSpPr txBox="1"/>
          <p:nvPr/>
        </p:nvSpPr>
        <p:spPr>
          <a:xfrm>
            <a:off x="5715526" y="2460150"/>
            <a:ext cx="3225282" cy="584775"/>
          </a:xfrm>
          <a:prstGeom prst="rect">
            <a:avLst/>
          </a:prstGeom>
          <a:noFill/>
        </p:spPr>
        <p:txBody>
          <a:bodyPr wrap="square">
            <a:spAutoFit/>
          </a:bodyPr>
          <a:lstStyle/>
          <a:p>
            <a:r>
              <a:rPr lang="en-US" sz="3200" b="1" dirty="0"/>
              <a:t>273k followers</a:t>
            </a:r>
          </a:p>
        </p:txBody>
      </p:sp>
      <p:sp>
        <p:nvSpPr>
          <p:cNvPr id="10" name="TextBox 9">
            <a:extLst>
              <a:ext uri="{FF2B5EF4-FFF2-40B4-BE49-F238E27FC236}">
                <a16:creationId xmlns:a16="http://schemas.microsoft.com/office/drawing/2014/main" id="{624C15DC-A4B9-130E-F01A-BA5870125A6B}"/>
              </a:ext>
            </a:extLst>
          </p:cNvPr>
          <p:cNvSpPr txBox="1"/>
          <p:nvPr/>
        </p:nvSpPr>
        <p:spPr>
          <a:xfrm>
            <a:off x="2285787" y="2460150"/>
            <a:ext cx="2984241" cy="646331"/>
          </a:xfrm>
          <a:prstGeom prst="rect">
            <a:avLst/>
          </a:prstGeom>
          <a:noFill/>
        </p:spPr>
        <p:txBody>
          <a:bodyPr wrap="square">
            <a:spAutoFit/>
          </a:bodyPr>
          <a:lstStyle/>
          <a:p>
            <a:r>
              <a:rPr lang="en-GB" sz="3600" b="1" kern="100" dirty="0">
                <a:effectLst/>
                <a:latin typeface="Calibri" panose="020F0502020204030204" pitchFamily="34" charset="0"/>
                <a:ea typeface="Calibri" panose="020F0502020204030204" pitchFamily="34" charset="0"/>
                <a:cs typeface="Times New Roman" panose="02020603050405020304" pitchFamily="18" charset="0"/>
              </a:rPr>
              <a:t>250k followers</a:t>
            </a:r>
            <a:endParaRPr lang="en-US" sz="3600" b="1" dirty="0"/>
          </a:p>
        </p:txBody>
      </p:sp>
      <p:sp>
        <p:nvSpPr>
          <p:cNvPr id="12" name="TextBox 11">
            <a:extLst>
              <a:ext uri="{FF2B5EF4-FFF2-40B4-BE49-F238E27FC236}">
                <a16:creationId xmlns:a16="http://schemas.microsoft.com/office/drawing/2014/main" id="{00FE6DB5-442C-B2E1-C971-EB90ACABA541}"/>
              </a:ext>
            </a:extLst>
          </p:cNvPr>
          <p:cNvSpPr txBox="1"/>
          <p:nvPr/>
        </p:nvSpPr>
        <p:spPr>
          <a:xfrm>
            <a:off x="8940809" y="2521705"/>
            <a:ext cx="3075594" cy="584775"/>
          </a:xfrm>
          <a:prstGeom prst="rect">
            <a:avLst/>
          </a:prstGeom>
          <a:noFill/>
        </p:spPr>
        <p:txBody>
          <a:bodyPr wrap="square">
            <a:spAutoFit/>
          </a:bodyPr>
          <a:lstStyle/>
          <a:p>
            <a:r>
              <a:rPr lang="en-GB" sz="3200" b="1" kern="100" dirty="0">
                <a:effectLst/>
                <a:ea typeface="Calibri" panose="020F0502020204030204" pitchFamily="34" charset="0"/>
                <a:cs typeface="Times New Roman" panose="02020603050405020304" pitchFamily="18" charset="0"/>
              </a:rPr>
              <a:t>113K followers</a:t>
            </a:r>
            <a:endParaRPr lang="en-US" sz="3200" b="1" dirty="0"/>
          </a:p>
        </p:txBody>
      </p:sp>
      <p:pic>
        <p:nvPicPr>
          <p:cNvPr id="3082" name="Picture 10" descr="Linkedin Logo Images – Browse 6,135 Stock Photos, Vectors, and Video |  Adobe Stock">
            <a:extLst>
              <a:ext uri="{FF2B5EF4-FFF2-40B4-BE49-F238E27FC236}">
                <a16:creationId xmlns:a16="http://schemas.microsoft.com/office/drawing/2014/main" id="{144A786C-DF6E-9CA2-8B13-4008C25B099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52941" y="3569732"/>
            <a:ext cx="2763461" cy="2763461"/>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8B9D9B67-CCDD-FA61-51D9-80D30DB13BA6}"/>
              </a:ext>
            </a:extLst>
          </p:cNvPr>
          <p:cNvSpPr txBox="1"/>
          <p:nvPr/>
        </p:nvSpPr>
        <p:spPr>
          <a:xfrm>
            <a:off x="9156569" y="6057824"/>
            <a:ext cx="3225282" cy="646331"/>
          </a:xfrm>
          <a:prstGeom prst="rect">
            <a:avLst/>
          </a:prstGeom>
          <a:noFill/>
        </p:spPr>
        <p:txBody>
          <a:bodyPr wrap="square">
            <a:spAutoFit/>
          </a:bodyPr>
          <a:lstStyle/>
          <a:p>
            <a:r>
              <a:rPr lang="en-GB" sz="3600" b="1" kern="100" dirty="0">
                <a:effectLst/>
                <a:ea typeface="Calibri" panose="020F0502020204030204" pitchFamily="34" charset="0"/>
                <a:cs typeface="Times New Roman" panose="02020603050405020304" pitchFamily="18" charset="0"/>
              </a:rPr>
              <a:t>37k followers</a:t>
            </a:r>
            <a:endParaRPr lang="en-US" sz="3600" b="1" dirty="0"/>
          </a:p>
        </p:txBody>
      </p:sp>
      <p:sp>
        <p:nvSpPr>
          <p:cNvPr id="15" name="TextBox 14">
            <a:extLst>
              <a:ext uri="{FF2B5EF4-FFF2-40B4-BE49-F238E27FC236}">
                <a16:creationId xmlns:a16="http://schemas.microsoft.com/office/drawing/2014/main" id="{AE017D23-4D3F-9CCF-BF01-169A092AE475}"/>
              </a:ext>
            </a:extLst>
          </p:cNvPr>
          <p:cNvSpPr txBox="1"/>
          <p:nvPr/>
        </p:nvSpPr>
        <p:spPr>
          <a:xfrm>
            <a:off x="2937027" y="4349664"/>
            <a:ext cx="5454695" cy="2031325"/>
          </a:xfrm>
          <a:prstGeom prst="rect">
            <a:avLst/>
          </a:prstGeom>
          <a:noFill/>
        </p:spPr>
        <p:txBody>
          <a:bodyPr wrap="square" rtlCol="0">
            <a:spAutoFit/>
          </a:bodyPr>
          <a:lstStyle/>
          <a:p>
            <a:pPr algn="ctr"/>
            <a:r>
              <a:rPr lang="en-US" dirty="0"/>
              <a:t>During the period of pandemic shut down, the Red Carnation Hotels company collaborated with Matter Of Form to create a refreshed online experience. (A Strategy for Increasing Organic Visibility)</a:t>
            </a:r>
          </a:p>
          <a:p>
            <a:endParaRPr lang="en-US" dirty="0"/>
          </a:p>
          <a:p>
            <a:endParaRPr lang="en-US" dirty="0"/>
          </a:p>
          <a:p>
            <a:endParaRPr lang="en-US" dirty="0"/>
          </a:p>
        </p:txBody>
      </p:sp>
    </p:spTree>
    <p:extLst>
      <p:ext uri="{BB962C8B-B14F-4D97-AF65-F5344CB8AC3E}">
        <p14:creationId xmlns:p14="http://schemas.microsoft.com/office/powerpoint/2010/main" val="4104121631"/>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BFF"/>
        </a:solidFill>
        <a:effectLst/>
      </p:bgPr>
    </p:bg>
    <p:spTree>
      <p:nvGrpSpPr>
        <p:cNvPr id="1" name=""/>
        <p:cNvGrpSpPr/>
        <p:nvPr/>
      </p:nvGrpSpPr>
      <p:grpSpPr>
        <a:xfrm>
          <a:off x="0" y="0"/>
          <a:ext cx="0" cy="0"/>
          <a:chOff x="0" y="0"/>
          <a:chExt cx="0" cy="0"/>
        </a:xfrm>
      </p:grpSpPr>
      <p:sp>
        <p:nvSpPr>
          <p:cNvPr id="47" name="矩形 46"/>
          <p:cNvSpPr/>
          <p:nvPr/>
        </p:nvSpPr>
        <p:spPr>
          <a:xfrm>
            <a:off x="2042810" y="0"/>
            <a:ext cx="10149190" cy="6858000"/>
          </a:xfrm>
          <a:prstGeom prst="rect">
            <a:avLst/>
          </a:prstGeom>
          <a:solidFill>
            <a:schemeClr val="bg1"/>
          </a:solidFill>
          <a:ln>
            <a:noFill/>
          </a:ln>
          <a:effectLst>
            <a:outerShdw blurRad="622300" dist="266700" dir="10800000" algn="r" rotWithShape="0">
              <a:srgbClr val="EEEEF4">
                <a:alpha val="10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4" name="矩形 43"/>
          <p:cNvSpPr/>
          <p:nvPr/>
        </p:nvSpPr>
        <p:spPr>
          <a:xfrm>
            <a:off x="54161" y="426410"/>
            <a:ext cx="168275" cy="747395"/>
          </a:xfrm>
          <a:prstGeom prst="rect">
            <a:avLst/>
          </a:prstGeom>
          <a:solidFill>
            <a:srgbClr val="FEED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5" name="文本框 44"/>
          <p:cNvSpPr txBox="1"/>
          <p:nvPr/>
        </p:nvSpPr>
        <p:spPr>
          <a:xfrm rot="5400000">
            <a:off x="-2593477" y="2954699"/>
            <a:ext cx="5863660" cy="523220"/>
          </a:xfrm>
          <a:prstGeom prst="rect">
            <a:avLst/>
          </a:prstGeom>
          <a:noFill/>
        </p:spPr>
        <p:txBody>
          <a:bodyPr wrap="square" rtlCol="0" anchor="t">
            <a:spAutoFit/>
          </a:bodyPr>
          <a:lstStyle/>
          <a:p>
            <a:r>
              <a:rPr lang="en-GB" altLang="zh-CN" sz="2800" b="1" kern="0" noProof="0" dirty="0">
                <a:ln>
                  <a:noFill/>
                </a:ln>
                <a:solidFill>
                  <a:srgbClr val="2D3655"/>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Lato" charset="0"/>
              </a:rPr>
              <a:t>Brand Competitive awareness</a:t>
            </a:r>
            <a:endParaRPr lang="zh-CN" altLang="en-US" sz="2800" b="1" kern="0" noProof="0" dirty="0">
              <a:ln>
                <a:noFill/>
              </a:ln>
              <a:solidFill>
                <a:srgbClr val="2D3655"/>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Lato" charset="0"/>
            </a:endParaRPr>
          </a:p>
        </p:txBody>
      </p:sp>
      <p:pic>
        <p:nvPicPr>
          <p:cNvPr id="4098" name="Picture 2" descr="Marriott Logo and symbol, meaning, history, PNG, brand">
            <a:extLst>
              <a:ext uri="{FF2B5EF4-FFF2-40B4-BE49-F238E27FC236}">
                <a16:creationId xmlns:a16="http://schemas.microsoft.com/office/drawing/2014/main" id="{CA96F0AE-5777-113B-C31E-30899B6366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15124" y="4924600"/>
            <a:ext cx="3971487" cy="1906107"/>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Hilton Hotels (@HiltonHotels) / Twitter">
            <a:extLst>
              <a:ext uri="{FF2B5EF4-FFF2-40B4-BE49-F238E27FC236}">
                <a16:creationId xmlns:a16="http://schemas.microsoft.com/office/drawing/2014/main" id="{6523491E-0088-B0CD-34B0-09A0F508564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24787"/>
          <a:stretch/>
        </p:blipFill>
        <p:spPr bwMode="auto">
          <a:xfrm>
            <a:off x="7678898" y="1910230"/>
            <a:ext cx="3971487" cy="2987079"/>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yatt Regency Logo PNG Transparent &amp; SVG Vector - Freebie Supply">
            <a:extLst>
              <a:ext uri="{FF2B5EF4-FFF2-40B4-BE49-F238E27FC236}">
                <a16:creationId xmlns:a16="http://schemas.microsoft.com/office/drawing/2014/main" id="{05FD50B6-8925-D203-09CC-B47125E4DB0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6861" t="31135" b="29246"/>
          <a:stretch/>
        </p:blipFill>
        <p:spPr bwMode="auto">
          <a:xfrm>
            <a:off x="7678898" y="121663"/>
            <a:ext cx="4390676" cy="186769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E157BAE-2B4A-EC7B-B407-BF3D61336CC1}"/>
              </a:ext>
            </a:extLst>
          </p:cNvPr>
          <p:cNvSpPr txBox="1"/>
          <p:nvPr/>
        </p:nvSpPr>
        <p:spPr>
          <a:xfrm>
            <a:off x="2401254" y="800107"/>
            <a:ext cx="4772255" cy="10064294"/>
          </a:xfrm>
          <a:prstGeom prst="rect">
            <a:avLst/>
          </a:prstGeom>
          <a:noFill/>
        </p:spPr>
        <p:txBody>
          <a:bodyPr wrap="square" rtlCol="0">
            <a:spAutoFit/>
          </a:bodyPr>
          <a:lstStyle/>
          <a:p>
            <a:pPr marL="285750" indent="-285750" algn="ctr">
              <a:buFont typeface="Arial" panose="020B0604020202020204" pitchFamily="34" charset="0"/>
              <a:buChar char="•"/>
            </a:pPr>
            <a:r>
              <a:rPr lang="en-US" dirty="0"/>
              <a:t>initial investment: The barrier to entry for new participants in the hospitality business is quite low.</a:t>
            </a:r>
          </a:p>
          <a:p>
            <a:pPr marL="285750" indent="-285750" algn="ctr">
              <a:buFont typeface="Arial" panose="020B0604020202020204" pitchFamily="34" charset="0"/>
              <a:buChar char="•"/>
            </a:pPr>
            <a:r>
              <a:rPr lang="en-US" dirty="0"/>
              <a:t>SUPPLIERS =various suppliers for various suppliers, supplier bargaining power =LOW </a:t>
            </a:r>
          </a:p>
          <a:p>
            <a:pPr marL="285750" indent="-285750" algn="ctr">
              <a:buFont typeface="Arial" panose="020B0604020202020204" pitchFamily="34" charset="0"/>
              <a:buChar char="•"/>
            </a:pPr>
            <a:endParaRPr lang="en-US" dirty="0"/>
          </a:p>
          <a:p>
            <a:pPr marL="285750" indent="-285750" algn="ctr">
              <a:buFont typeface="Arial" panose="020B0604020202020204" pitchFamily="34" charset="0"/>
              <a:buChar char="•"/>
            </a:pPr>
            <a:r>
              <a:rPr lang="en-US" dirty="0"/>
              <a:t>THREAT TO SUPPLY = Only on recruiting</a:t>
            </a:r>
          </a:p>
          <a:p>
            <a:pPr marL="285750" indent="-285750" algn="ctr">
              <a:buFont typeface="Arial" panose="020B0604020202020204" pitchFamily="34" charset="0"/>
              <a:buChar char="•"/>
            </a:pPr>
            <a:endParaRPr lang="en-US" dirty="0"/>
          </a:p>
          <a:p>
            <a:pPr marL="285750" indent="-285750" algn="ctr">
              <a:buFont typeface="Arial" panose="020B0604020202020204" pitchFamily="34" charset="0"/>
              <a:buChar char="•"/>
            </a:pPr>
            <a:r>
              <a:rPr lang="en-US" dirty="0"/>
              <a:t>BARGAINING POWER = HIGH (Specific location with a lot of rivals)</a:t>
            </a:r>
          </a:p>
          <a:p>
            <a:pPr marL="285750" indent="-285750" algn="ctr">
              <a:buFont typeface="Arial" panose="020B0604020202020204" pitchFamily="34" charset="0"/>
              <a:buChar char="•"/>
            </a:pPr>
            <a:endParaRPr lang="en-US" dirty="0"/>
          </a:p>
          <a:p>
            <a:pPr marL="285750" indent="-285750" algn="ctr">
              <a:buFont typeface="Arial" panose="020B0604020202020204" pitchFamily="34" charset="0"/>
              <a:buChar char="•"/>
            </a:pPr>
            <a:r>
              <a:rPr lang="en-US" dirty="0"/>
              <a:t>...THREAT OF SUBSTITUTION = LOW (technological improvements have a beneficial influence (e.g. MOF)</a:t>
            </a:r>
          </a:p>
          <a:p>
            <a:pPr marL="285750" indent="-285750" algn="ctr">
              <a:buFont typeface="Arial" panose="020B0604020202020204" pitchFamily="34" charset="0"/>
              <a:buChar char="•"/>
            </a:pPr>
            <a:endParaRPr lang="en-US" dirty="0"/>
          </a:p>
          <a:p>
            <a:pPr marL="285750" indent="-285750" algn="ctr">
              <a:buFont typeface="Arial" panose="020B0604020202020204" pitchFamily="34" charset="0"/>
              <a:buChar char="•"/>
            </a:pPr>
            <a:r>
              <a:rPr lang="en-US" dirty="0"/>
              <a:t>...THREAT OF SUBSTITUTION = LOW (technological advancements have a positive impact (e.g. MOF))</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endParaRPr lang="en-US" dirty="0"/>
          </a:p>
          <a:p>
            <a:r>
              <a:rPr lang="en-US" dirty="0"/>
              <a:t>- </a:t>
            </a:r>
          </a:p>
        </p:txBody>
      </p:sp>
    </p:spTree>
    <p:extLst>
      <p:ext uri="{BB962C8B-B14F-4D97-AF65-F5344CB8AC3E}">
        <p14:creationId xmlns:p14="http://schemas.microsoft.com/office/powerpoint/2010/main" val="4248700098"/>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BFF"/>
        </a:solidFill>
        <a:effectLst/>
      </p:bgPr>
    </p:bg>
    <p:spTree>
      <p:nvGrpSpPr>
        <p:cNvPr id="1" name=""/>
        <p:cNvGrpSpPr/>
        <p:nvPr/>
      </p:nvGrpSpPr>
      <p:grpSpPr>
        <a:xfrm>
          <a:off x="0" y="0"/>
          <a:ext cx="0" cy="0"/>
          <a:chOff x="0" y="0"/>
          <a:chExt cx="0" cy="0"/>
        </a:xfrm>
      </p:grpSpPr>
      <p:sp>
        <p:nvSpPr>
          <p:cNvPr id="47" name="矩形 46"/>
          <p:cNvSpPr/>
          <p:nvPr/>
        </p:nvSpPr>
        <p:spPr>
          <a:xfrm>
            <a:off x="2042810" y="0"/>
            <a:ext cx="10149190" cy="6858000"/>
          </a:xfrm>
          <a:prstGeom prst="rect">
            <a:avLst/>
          </a:prstGeom>
          <a:solidFill>
            <a:schemeClr val="bg1"/>
          </a:solidFill>
          <a:ln>
            <a:noFill/>
          </a:ln>
          <a:effectLst>
            <a:outerShdw blurRad="622300" dist="266700" dir="10800000" algn="r" rotWithShape="0">
              <a:srgbClr val="EEEEF4">
                <a:alpha val="10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4" name="矩形 43"/>
          <p:cNvSpPr/>
          <p:nvPr/>
        </p:nvSpPr>
        <p:spPr>
          <a:xfrm>
            <a:off x="54161" y="426410"/>
            <a:ext cx="168275" cy="747395"/>
          </a:xfrm>
          <a:prstGeom prst="rect">
            <a:avLst/>
          </a:prstGeom>
          <a:solidFill>
            <a:srgbClr val="FEED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5" name="文本框 44"/>
          <p:cNvSpPr txBox="1"/>
          <p:nvPr/>
        </p:nvSpPr>
        <p:spPr>
          <a:xfrm rot="5400000">
            <a:off x="-2593477" y="2954699"/>
            <a:ext cx="5863660" cy="523220"/>
          </a:xfrm>
          <a:prstGeom prst="rect">
            <a:avLst/>
          </a:prstGeom>
          <a:noFill/>
        </p:spPr>
        <p:txBody>
          <a:bodyPr wrap="square" rtlCol="0" anchor="t">
            <a:spAutoFit/>
          </a:bodyPr>
          <a:lstStyle/>
          <a:p>
            <a:r>
              <a:rPr lang="en-GB" altLang="zh-CN" sz="2800" b="1" kern="0" noProof="0" dirty="0">
                <a:ln>
                  <a:noFill/>
                </a:ln>
                <a:solidFill>
                  <a:srgbClr val="2D3655"/>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Lato" charset="0"/>
              </a:rPr>
              <a:t>Brand Competitive awareness</a:t>
            </a:r>
            <a:endParaRPr lang="zh-CN" altLang="en-US" sz="2800" b="1" kern="0" noProof="0" dirty="0">
              <a:ln>
                <a:noFill/>
              </a:ln>
              <a:solidFill>
                <a:srgbClr val="2D3655"/>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Lato" charset="0"/>
            </a:endParaRPr>
          </a:p>
        </p:txBody>
      </p:sp>
      <p:sp>
        <p:nvSpPr>
          <p:cNvPr id="2" name="TextBox 1">
            <a:extLst>
              <a:ext uri="{FF2B5EF4-FFF2-40B4-BE49-F238E27FC236}">
                <a16:creationId xmlns:a16="http://schemas.microsoft.com/office/drawing/2014/main" id="{2E157BAE-2B4A-EC7B-B407-BF3D61336CC1}"/>
              </a:ext>
            </a:extLst>
          </p:cNvPr>
          <p:cNvSpPr txBox="1"/>
          <p:nvPr/>
        </p:nvSpPr>
        <p:spPr>
          <a:xfrm>
            <a:off x="2621145" y="717857"/>
            <a:ext cx="8992519" cy="13111282"/>
          </a:xfrm>
          <a:prstGeom prst="rect">
            <a:avLst/>
          </a:prstGeom>
          <a:noFill/>
        </p:spPr>
        <p:txBody>
          <a:bodyPr wrap="square" rtlCol="0">
            <a:spAutoFit/>
          </a:bodyPr>
          <a:lstStyle/>
          <a:p>
            <a:pPr marL="285750" indent="-285750" algn="ctr">
              <a:buFont typeface="Arial" panose="020B0604020202020204" pitchFamily="34" charset="0"/>
              <a:buChar char="•"/>
            </a:pPr>
            <a:r>
              <a:rPr lang="en-US" dirty="0"/>
              <a:t>For expansion, RCH might pursue a merger, acquisition, or diversification strategy before entering the French market.</a:t>
            </a:r>
          </a:p>
          <a:p>
            <a:pPr algn="ctr"/>
            <a:endParaRPr lang="en-US" dirty="0"/>
          </a:p>
          <a:p>
            <a:pPr marL="285750" indent="-285750" algn="ctr">
              <a:buFont typeface="Arial" panose="020B0604020202020204" pitchFamily="34" charset="0"/>
              <a:buChar char="•"/>
            </a:pPr>
            <a:r>
              <a:rPr lang="en-US" dirty="0"/>
              <a:t>The competitive advantage plan is to provide clients with an amazing luxury experience as well as technological benefits by </a:t>
            </a:r>
            <a:r>
              <a:rPr lang="en-US" dirty="0" err="1"/>
              <a:t>utilising</a:t>
            </a:r>
            <a:r>
              <a:rPr lang="en-US" dirty="0"/>
              <a:t> cutting-edge technologies. Social media and technology have the potential to increase consumer involvement and loyalty. This is taking place at RCH.</a:t>
            </a:r>
          </a:p>
          <a:p>
            <a:pPr algn="ctr"/>
            <a:endParaRPr lang="en-US" dirty="0"/>
          </a:p>
          <a:p>
            <a:pPr marL="285750" indent="-285750" algn="ctr">
              <a:buFont typeface="Arial" panose="020B0604020202020204" pitchFamily="34" charset="0"/>
              <a:buChar char="•"/>
            </a:pPr>
            <a:r>
              <a:rPr lang="en-US" dirty="0"/>
              <a:t>Advertising segmentation addresses could be employed to concentrate on certain categories that involve commercial hotels, luxury lodging establishments, and getaway hotel chains, amid many.  The company's tourism industry and the hospitality holiday category deserve the emphasis when considering targeting tactics since each are projected to generate a substantial revenue; nevertheless, this is not the case for RCH's ,emphasis on luxurious services.</a:t>
            </a:r>
          </a:p>
          <a:p>
            <a:pPr algn="ctr"/>
            <a:endParaRPr lang="en-US" dirty="0"/>
          </a:p>
          <a:p>
            <a:pPr marL="285750" indent="-285750">
              <a:buFont typeface="Arial" panose="020B0604020202020204" pitchFamily="34" charset="0"/>
              <a:buChar char="•"/>
            </a:pPr>
            <a:r>
              <a:rPr lang="en-US" dirty="0"/>
              <a:t>In regard to RCH development approaches in France, the lodging establishment may provide a unique proposition through linking its architecture and interior design to France's spectacular past events.  Positioning can also be accomplished by </a:t>
            </a:r>
            <a:r>
              <a:rPr lang="en-US" dirty="0" err="1"/>
              <a:t>utilising</a:t>
            </a:r>
            <a:r>
              <a:rPr lang="en-US" dirty="0"/>
              <a:t> any given rival's disadvantageous occurrence. Furthermore, as a result of the terrorist incident in France, the amount of vacationers has fallen, thus alternative approach to positioning might concentrate on security and protection.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endParaRPr lang="en-US" dirty="0"/>
          </a:p>
          <a:p>
            <a:r>
              <a:rPr lang="en-US" dirty="0"/>
              <a:t>- </a:t>
            </a:r>
          </a:p>
        </p:txBody>
      </p:sp>
    </p:spTree>
    <p:extLst>
      <p:ext uri="{BB962C8B-B14F-4D97-AF65-F5344CB8AC3E}">
        <p14:creationId xmlns:p14="http://schemas.microsoft.com/office/powerpoint/2010/main" val="3905511093"/>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BFF"/>
        </a:solidFill>
        <a:effectLst/>
      </p:bgPr>
    </p:bg>
    <p:spTree>
      <p:nvGrpSpPr>
        <p:cNvPr id="1" name=""/>
        <p:cNvGrpSpPr/>
        <p:nvPr/>
      </p:nvGrpSpPr>
      <p:grpSpPr>
        <a:xfrm>
          <a:off x="0" y="0"/>
          <a:ext cx="0" cy="0"/>
          <a:chOff x="0" y="0"/>
          <a:chExt cx="0" cy="0"/>
        </a:xfrm>
      </p:grpSpPr>
      <p:sp>
        <p:nvSpPr>
          <p:cNvPr id="13" name="矩形 12"/>
          <p:cNvSpPr/>
          <p:nvPr/>
        </p:nvSpPr>
        <p:spPr>
          <a:xfrm>
            <a:off x="4922874" y="1516960"/>
            <a:ext cx="2020186" cy="2167299"/>
          </a:xfrm>
          <a:prstGeom prst="rect">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p:nvSpPr>
        <p:spPr>
          <a:xfrm>
            <a:off x="4822956" y="1579201"/>
            <a:ext cx="2020186" cy="2167299"/>
          </a:xfrm>
          <a:prstGeom prst="rect">
            <a:avLst/>
          </a:prstGeom>
          <a:solidFill>
            <a:srgbClr val="FEED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TextBox 64"/>
          <p:cNvSpPr>
            <a:spLocks noChangeArrowheads="1"/>
          </p:cNvSpPr>
          <p:nvPr/>
        </p:nvSpPr>
        <p:spPr bwMode="auto">
          <a:xfrm>
            <a:off x="4282440" y="1654810"/>
            <a:ext cx="3037205" cy="1861185"/>
          </a:xfrm>
          <a:prstGeom prst="rect">
            <a:avLst/>
          </a:prstGeom>
          <a:noFill/>
          <a:ln w="9525">
            <a:noFill/>
            <a:miter lim="800000"/>
          </a:ln>
        </p:spPr>
        <p:txBody>
          <a:bodyPr wrap="square" lIns="91440" tIns="45720" rIns="91440" bIns="45720">
            <a:spAutoFit/>
          </a:bodyPr>
          <a:lstStyle/>
          <a:p>
            <a:pPr algn="ctr"/>
            <a:r>
              <a:rPr lang="en-US" altLang="zh-CN" sz="11500" dirty="0">
                <a:solidFill>
                  <a:srgbClr val="2D3559"/>
                </a:solidFill>
                <a:effectLst>
                  <a:outerShdw blurRad="50800" dist="38100" dir="16200000" rotWithShape="0">
                    <a:prstClr val="black">
                      <a:alpha val="40000"/>
                    </a:prstClr>
                  </a:outerShdw>
                </a:effectLst>
                <a:latin typeface="Agency FB" panose="020B0503020202020204" pitchFamily="34" charset="0"/>
                <a:cs typeface="+mn-ea"/>
                <a:sym typeface="+mn-lt"/>
              </a:rPr>
              <a:t>THREE</a:t>
            </a:r>
          </a:p>
        </p:txBody>
      </p:sp>
      <p:sp>
        <p:nvSpPr>
          <p:cNvPr id="8" name="TextBox 64"/>
          <p:cNvSpPr>
            <a:spLocks noChangeArrowheads="1"/>
          </p:cNvSpPr>
          <p:nvPr/>
        </p:nvSpPr>
        <p:spPr bwMode="auto">
          <a:xfrm>
            <a:off x="3861278" y="3854108"/>
            <a:ext cx="4144325" cy="707886"/>
          </a:xfrm>
          <a:prstGeom prst="rect">
            <a:avLst/>
          </a:prstGeom>
          <a:noFill/>
          <a:ln w="9525">
            <a:noFill/>
            <a:miter lim="800000"/>
          </a:ln>
        </p:spPr>
        <p:txBody>
          <a:bodyPr wrap="square" lIns="91440" tIns="45720" rIns="91440" bIns="45720">
            <a:spAutoFit/>
          </a:bodyPr>
          <a:lstStyle/>
          <a:p>
            <a:pPr algn="ctr"/>
            <a:r>
              <a:rPr lang="en-US" altLang="zh-CN" sz="4000" b="1" dirty="0">
                <a:solidFill>
                  <a:srgbClr val="2D3559"/>
                </a:solidFill>
                <a:latin typeface="Agency FB" panose="020B0503020202020204" pitchFamily="34" charset="0"/>
                <a:cs typeface="+mn-ea"/>
                <a:sym typeface="+mn-lt"/>
              </a:rPr>
              <a:t>Green Marketing </a:t>
            </a:r>
          </a:p>
        </p:txBody>
      </p:sp>
      <p:cxnSp>
        <p:nvCxnSpPr>
          <p:cNvPr id="10" name="直接连接符 9"/>
          <p:cNvCxnSpPr/>
          <p:nvPr/>
        </p:nvCxnSpPr>
        <p:spPr>
          <a:xfrm flipH="1">
            <a:off x="2231573" y="3746500"/>
            <a:ext cx="1680892" cy="2860892"/>
          </a:xfrm>
          <a:prstGeom prst="line">
            <a:avLst/>
          </a:prstGeom>
          <a:ln>
            <a:solidFill>
              <a:schemeClr val="tx1">
                <a:lumMod val="75000"/>
                <a:lumOff val="25000"/>
                <a:alpha val="48000"/>
              </a:schemeClr>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flipH="1">
            <a:off x="7558589" y="1761037"/>
            <a:ext cx="986828" cy="1679583"/>
          </a:xfrm>
          <a:prstGeom prst="line">
            <a:avLst/>
          </a:prstGeom>
          <a:ln w="57150">
            <a:solidFill>
              <a:srgbClr val="2D3655"/>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flipH="1">
            <a:off x="7165806" y="2600828"/>
            <a:ext cx="718815" cy="1223425"/>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custDataLst>
      <p:tags r:id="rId1"/>
    </p:custDataLst>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mc:AlternateContent xmlns:mc="http://schemas.openxmlformats.org/markup-compatibility/2006">
    <mc:Choice xmlns:p14="http://schemas.microsoft.com/office/powerpoint/2010/main"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1+#ppt_w/2"/>
                                              </p:val>
                                            </p:tav>
                                            <p:tav tm="100000">
                                              <p:val>
                                                <p:strVal val="#ppt_x"/>
                                              </p:val>
                                            </p:tav>
                                          </p:tavLst>
                                        </p:anim>
                                        <p:anim calcmode="lin" valueType="num">
                                          <p:cBhvr additive="base">
                                            <p:cTn id="12" dur="500" fill="hold"/>
                                            <p:tgtEl>
                                              <p:spTgt spid="14"/>
                                            </p:tgtEl>
                                            <p:attrNameLst>
                                              <p:attrName>ppt_y</p:attrName>
                                            </p:attrNameLst>
                                          </p:cBhvr>
                                          <p:tavLst>
                                            <p:tav tm="0">
                                              <p:val>
                                                <p:strVal val="#ppt_y"/>
                                              </p:val>
                                            </p:tav>
                                            <p:tav tm="100000">
                                              <p:val>
                                                <p:strVal val="#ppt_y"/>
                                              </p:val>
                                            </p:tav>
                                          </p:tavLst>
                                        </p:anim>
                                      </p:childTnLst>
                                    </p:cTn>
                                  </p:par>
                                </p:childTnLst>
                              </p:cTn>
                            </p:par>
                            <p:par>
                              <p:cTn id="13" fill="hold">
                                <p:stCondLst>
                                  <p:cond delay="500"/>
                                </p:stCondLst>
                                <p:childTnLst>
                                  <p:par>
                                    <p:cTn id="14" presetID="42" presetClass="entr" presetSubtype="0" fill="hold" grpId="0" nodeType="after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1000"/>
                                            <p:tgtEl>
                                              <p:spTgt spid="7"/>
                                            </p:tgtEl>
                                          </p:cBhvr>
                                        </p:animEffect>
                                        <p:anim calcmode="lin" valueType="num">
                                          <p:cBhvr>
                                            <p:cTn id="17" dur="1000" fill="hold"/>
                                            <p:tgtEl>
                                              <p:spTgt spid="7"/>
                                            </p:tgtEl>
                                            <p:attrNameLst>
                                              <p:attrName>ppt_x</p:attrName>
                                            </p:attrNameLst>
                                          </p:cBhvr>
                                          <p:tavLst>
                                            <p:tav tm="0">
                                              <p:val>
                                                <p:strVal val="#ppt_x"/>
                                              </p:val>
                                            </p:tav>
                                            <p:tav tm="100000">
                                              <p:val>
                                                <p:strVal val="#ppt_x"/>
                                              </p:val>
                                            </p:tav>
                                          </p:tavLst>
                                        </p:anim>
                                        <p:anim calcmode="lin" valueType="num">
                                          <p:cBhvr>
                                            <p:cTn id="18" dur="1000" fill="hold"/>
                                            <p:tgtEl>
                                              <p:spTgt spid="7"/>
                                            </p:tgtEl>
                                            <p:attrNameLst>
                                              <p:attrName>ppt_y</p:attrName>
                                            </p:attrNameLst>
                                          </p:cBhvr>
                                          <p:tavLst>
                                            <p:tav tm="0">
                                              <p:val>
                                                <p:strVal val="#ppt_y+.1"/>
                                              </p:val>
                                            </p:tav>
                                            <p:tav tm="100000">
                                              <p:val>
                                                <p:strVal val="#ppt_y"/>
                                              </p:val>
                                            </p:tav>
                                          </p:tavLst>
                                        </p:anim>
                                      </p:childTnLst>
                                    </p:cTn>
                                  </p:par>
                                  <p:par>
                                    <p:cTn id="19" presetID="14" presetClass="entr" presetSubtype="10" fill="hold" nodeType="with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randombar(horizontal)">
                                          <p:cBhvr>
                                            <p:cTn id="21" dur="500"/>
                                            <p:tgtEl>
                                              <p:spTgt spid="10"/>
                                            </p:tgtEl>
                                          </p:cBhvr>
                                        </p:animEffect>
                                      </p:childTnLst>
                                    </p:cTn>
                                  </p:par>
                                  <p:par>
                                    <p:cTn id="22" presetID="14" presetClass="entr" presetSubtype="10" fill="hold" nodeType="with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randombar(horizontal)">
                                          <p:cBhvr>
                                            <p:cTn id="24" dur="500"/>
                                            <p:tgtEl>
                                              <p:spTgt spid="11"/>
                                            </p:tgtEl>
                                          </p:cBhvr>
                                        </p:animEffect>
                                      </p:childTnLst>
                                    </p:cTn>
                                  </p:par>
                                  <p:par>
                                    <p:cTn id="25" presetID="14" presetClass="entr" presetSubtype="10" fill="hold" nodeType="with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randombar(horizontal)">
                                          <p:cBhvr>
                                            <p:cTn id="27" dur="500"/>
                                            <p:tgtEl>
                                              <p:spTgt spid="12"/>
                                            </p:tgtEl>
                                          </p:cBhvr>
                                        </p:animEffect>
                                      </p:childTnLst>
                                    </p:cTn>
                                  </p:par>
                                </p:childTnLst>
                              </p:cTn>
                            </p:par>
                            <p:par>
                              <p:cTn id="28" fill="hold">
                                <p:stCondLst>
                                  <p:cond delay="1500"/>
                                </p:stCondLst>
                                <p:childTnLst>
                                  <p:par>
                                    <p:cTn id="29" presetID="2" presetClass="entr" presetSubtype="2" accel="38000" fill="hold" grpId="0" nodeType="afterEffect" p14:presetBounceEnd="64000">
                                      <p:stCondLst>
                                        <p:cond delay="0"/>
                                      </p:stCondLst>
                                      <p:iterate type="lt">
                                        <p:tmPct val="10000"/>
                                      </p:iterate>
                                      <p:childTnLst>
                                        <p:set>
                                          <p:cBhvr>
                                            <p:cTn id="30" dur="1" fill="hold">
                                              <p:stCondLst>
                                                <p:cond delay="0"/>
                                              </p:stCondLst>
                                            </p:cTn>
                                            <p:tgtEl>
                                              <p:spTgt spid="8"/>
                                            </p:tgtEl>
                                            <p:attrNameLst>
                                              <p:attrName>style.visibility</p:attrName>
                                            </p:attrNameLst>
                                          </p:cBhvr>
                                          <p:to>
                                            <p:strVal val="visible"/>
                                          </p:to>
                                        </p:set>
                                        <p:anim calcmode="lin" valueType="num" p14:bounceEnd="64000">
                                          <p:cBhvr additive="base">
                                            <p:cTn id="31" dur="750" fill="hold"/>
                                            <p:tgtEl>
                                              <p:spTgt spid="8"/>
                                            </p:tgtEl>
                                            <p:attrNameLst>
                                              <p:attrName>ppt_x</p:attrName>
                                            </p:attrNameLst>
                                          </p:cBhvr>
                                          <p:tavLst>
                                            <p:tav tm="0">
                                              <p:val>
                                                <p:strVal val="1+#ppt_w/2"/>
                                              </p:val>
                                            </p:tav>
                                            <p:tav tm="100000">
                                              <p:val>
                                                <p:strVal val="#ppt_x"/>
                                              </p:val>
                                            </p:tav>
                                          </p:tavLst>
                                        </p:anim>
                                        <p:anim calcmode="lin" valueType="num" p14:bounceEnd="64000">
                                          <p:cBhvr additive="base">
                                            <p:cTn id="32" dur="75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ldLvl="0" animBg="1"/>
          <p:bldP spid="14" grpId="0" bldLvl="0" animBg="1"/>
          <p:bldP spid="7" grpId="0"/>
          <p:bldP spid="8" grpId="0"/>
        </p:bldLst>
      </p:timing>
    </mc:Choice>
    <mc:Fallback>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1+#ppt_w/2"/>
                                              </p:val>
                                            </p:tav>
                                            <p:tav tm="100000">
                                              <p:val>
                                                <p:strVal val="#ppt_x"/>
                                              </p:val>
                                            </p:tav>
                                          </p:tavLst>
                                        </p:anim>
                                        <p:anim calcmode="lin" valueType="num">
                                          <p:cBhvr additive="base">
                                            <p:cTn id="12" dur="500" fill="hold"/>
                                            <p:tgtEl>
                                              <p:spTgt spid="14"/>
                                            </p:tgtEl>
                                            <p:attrNameLst>
                                              <p:attrName>ppt_y</p:attrName>
                                            </p:attrNameLst>
                                          </p:cBhvr>
                                          <p:tavLst>
                                            <p:tav tm="0">
                                              <p:val>
                                                <p:strVal val="#ppt_y"/>
                                              </p:val>
                                            </p:tav>
                                            <p:tav tm="100000">
                                              <p:val>
                                                <p:strVal val="#ppt_y"/>
                                              </p:val>
                                            </p:tav>
                                          </p:tavLst>
                                        </p:anim>
                                      </p:childTnLst>
                                    </p:cTn>
                                  </p:par>
                                </p:childTnLst>
                              </p:cTn>
                            </p:par>
                            <p:par>
                              <p:cTn id="13" fill="hold">
                                <p:stCondLst>
                                  <p:cond delay="500"/>
                                </p:stCondLst>
                                <p:childTnLst>
                                  <p:par>
                                    <p:cTn id="14" presetID="42" presetClass="entr" presetSubtype="0" fill="hold" grpId="0" nodeType="after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1000"/>
                                            <p:tgtEl>
                                              <p:spTgt spid="7"/>
                                            </p:tgtEl>
                                          </p:cBhvr>
                                        </p:animEffect>
                                        <p:anim calcmode="lin" valueType="num">
                                          <p:cBhvr>
                                            <p:cTn id="17" dur="1000" fill="hold"/>
                                            <p:tgtEl>
                                              <p:spTgt spid="7"/>
                                            </p:tgtEl>
                                            <p:attrNameLst>
                                              <p:attrName>ppt_x</p:attrName>
                                            </p:attrNameLst>
                                          </p:cBhvr>
                                          <p:tavLst>
                                            <p:tav tm="0">
                                              <p:val>
                                                <p:strVal val="#ppt_x"/>
                                              </p:val>
                                            </p:tav>
                                            <p:tav tm="100000">
                                              <p:val>
                                                <p:strVal val="#ppt_x"/>
                                              </p:val>
                                            </p:tav>
                                          </p:tavLst>
                                        </p:anim>
                                        <p:anim calcmode="lin" valueType="num">
                                          <p:cBhvr>
                                            <p:cTn id="18" dur="1000" fill="hold"/>
                                            <p:tgtEl>
                                              <p:spTgt spid="7"/>
                                            </p:tgtEl>
                                            <p:attrNameLst>
                                              <p:attrName>ppt_y</p:attrName>
                                            </p:attrNameLst>
                                          </p:cBhvr>
                                          <p:tavLst>
                                            <p:tav tm="0">
                                              <p:val>
                                                <p:strVal val="#ppt_y+.1"/>
                                              </p:val>
                                            </p:tav>
                                            <p:tav tm="100000">
                                              <p:val>
                                                <p:strVal val="#ppt_y"/>
                                              </p:val>
                                            </p:tav>
                                          </p:tavLst>
                                        </p:anim>
                                      </p:childTnLst>
                                    </p:cTn>
                                  </p:par>
                                  <p:par>
                                    <p:cTn id="19" presetID="14" presetClass="entr" presetSubtype="10" fill="hold" nodeType="with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randombar(horizontal)">
                                          <p:cBhvr>
                                            <p:cTn id="21" dur="500"/>
                                            <p:tgtEl>
                                              <p:spTgt spid="10"/>
                                            </p:tgtEl>
                                          </p:cBhvr>
                                        </p:animEffect>
                                      </p:childTnLst>
                                    </p:cTn>
                                  </p:par>
                                  <p:par>
                                    <p:cTn id="22" presetID="14" presetClass="entr" presetSubtype="10" fill="hold" nodeType="with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randombar(horizontal)">
                                          <p:cBhvr>
                                            <p:cTn id="24" dur="500"/>
                                            <p:tgtEl>
                                              <p:spTgt spid="11"/>
                                            </p:tgtEl>
                                          </p:cBhvr>
                                        </p:animEffect>
                                      </p:childTnLst>
                                    </p:cTn>
                                  </p:par>
                                  <p:par>
                                    <p:cTn id="25" presetID="14" presetClass="entr" presetSubtype="10" fill="hold" nodeType="with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randombar(horizontal)">
                                          <p:cBhvr>
                                            <p:cTn id="27" dur="500"/>
                                            <p:tgtEl>
                                              <p:spTgt spid="12"/>
                                            </p:tgtEl>
                                          </p:cBhvr>
                                        </p:animEffect>
                                      </p:childTnLst>
                                    </p:cTn>
                                  </p:par>
                                </p:childTnLst>
                              </p:cTn>
                            </p:par>
                            <p:par>
                              <p:cTn id="28" fill="hold">
                                <p:stCondLst>
                                  <p:cond delay="1500"/>
                                </p:stCondLst>
                                <p:childTnLst>
                                  <p:par>
                                    <p:cTn id="29" presetID="2" presetClass="entr" presetSubtype="2" accel="38000" fill="hold" grpId="0" nodeType="afterEffect">
                                      <p:stCondLst>
                                        <p:cond delay="0"/>
                                      </p:stCondLst>
                                      <p:iterate type="lt">
                                        <p:tmPct val="10000"/>
                                      </p:iterate>
                                      <p:childTnLst>
                                        <p:set>
                                          <p:cBhvr>
                                            <p:cTn id="30" dur="1" fill="hold">
                                              <p:stCondLst>
                                                <p:cond delay="0"/>
                                              </p:stCondLst>
                                            </p:cTn>
                                            <p:tgtEl>
                                              <p:spTgt spid="8"/>
                                            </p:tgtEl>
                                            <p:attrNameLst>
                                              <p:attrName>style.visibility</p:attrName>
                                            </p:attrNameLst>
                                          </p:cBhvr>
                                          <p:to>
                                            <p:strVal val="visible"/>
                                          </p:to>
                                        </p:set>
                                        <p:anim calcmode="lin" valueType="num">
                                          <p:cBhvr additive="base">
                                            <p:cTn id="31" dur="750" fill="hold"/>
                                            <p:tgtEl>
                                              <p:spTgt spid="8"/>
                                            </p:tgtEl>
                                            <p:attrNameLst>
                                              <p:attrName>ppt_x</p:attrName>
                                            </p:attrNameLst>
                                          </p:cBhvr>
                                          <p:tavLst>
                                            <p:tav tm="0">
                                              <p:val>
                                                <p:strVal val="1+#ppt_w/2"/>
                                              </p:val>
                                            </p:tav>
                                            <p:tav tm="100000">
                                              <p:val>
                                                <p:strVal val="#ppt_x"/>
                                              </p:val>
                                            </p:tav>
                                          </p:tavLst>
                                        </p:anim>
                                        <p:anim calcmode="lin" valueType="num">
                                          <p:cBhvr additive="base">
                                            <p:cTn id="32" dur="75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ldLvl="0" animBg="1"/>
          <p:bldP spid="14" grpId="0" bldLvl="0" animBg="1"/>
          <p:bldP spid="7" grpId="0"/>
          <p:bldP spid="8" grpId="0"/>
        </p:bldLst>
      </p:timing>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矩形 46"/>
          <p:cNvSpPr/>
          <p:nvPr/>
        </p:nvSpPr>
        <p:spPr>
          <a:xfrm>
            <a:off x="2356484" y="31114"/>
            <a:ext cx="9835516" cy="6826886"/>
          </a:xfrm>
          <a:prstGeom prst="rect">
            <a:avLst/>
          </a:prstGeom>
          <a:solidFill>
            <a:schemeClr val="bg1"/>
          </a:solidFill>
          <a:ln>
            <a:noFill/>
          </a:ln>
          <a:effectLst>
            <a:outerShdw blurRad="622300" dist="266700" dir="10800000" algn="r" rotWithShape="0">
              <a:srgbClr val="EEEEF4">
                <a:alpha val="10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4" name="矩形 43"/>
          <p:cNvSpPr/>
          <p:nvPr/>
        </p:nvSpPr>
        <p:spPr>
          <a:xfrm>
            <a:off x="198120" y="461645"/>
            <a:ext cx="168275" cy="747395"/>
          </a:xfrm>
          <a:prstGeom prst="rect">
            <a:avLst/>
          </a:prstGeom>
          <a:solidFill>
            <a:srgbClr val="FFE32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5" name="文本框 44"/>
          <p:cNvSpPr txBox="1"/>
          <p:nvPr/>
        </p:nvSpPr>
        <p:spPr>
          <a:xfrm rot="5400000">
            <a:off x="-1982973" y="2603357"/>
            <a:ext cx="5053678" cy="523220"/>
          </a:xfrm>
          <a:prstGeom prst="rect">
            <a:avLst/>
          </a:prstGeom>
          <a:noFill/>
        </p:spPr>
        <p:txBody>
          <a:bodyPr wrap="square" rtlCol="0" anchor="t">
            <a:spAutoFit/>
          </a:bodyPr>
          <a:lstStyle/>
          <a:p>
            <a:pPr algn="l"/>
            <a:r>
              <a:rPr lang="en-GB" altLang="zh-CN" sz="2800" b="1" kern="0" dirty="0">
                <a:solidFill>
                  <a:srgbClr val="2D3655"/>
                </a:solidFill>
                <a:latin typeface="微软雅黑" panose="020B0503020204020204" pitchFamily="34" charset="-122"/>
                <a:ea typeface="微软雅黑" panose="020B0503020204020204" pitchFamily="34" charset="-122"/>
                <a:cs typeface="微软雅黑" panose="020B0503020204020204" pitchFamily="34" charset="-122"/>
                <a:sym typeface="Lato" charset="0"/>
              </a:rPr>
              <a:t>Green Marketing (UGC) </a:t>
            </a:r>
            <a:r>
              <a:rPr lang="en-GB" altLang="zh-CN" sz="2800" b="1" kern="0" noProof="0" dirty="0">
                <a:ln>
                  <a:noFill/>
                </a:ln>
                <a:solidFill>
                  <a:srgbClr val="2D3655"/>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Lato" charset="0"/>
              </a:rPr>
              <a:t> </a:t>
            </a:r>
            <a:endParaRPr lang="zh-CN" altLang="en-US" sz="2800" b="1" kern="0" noProof="0" dirty="0">
              <a:ln>
                <a:noFill/>
              </a:ln>
              <a:solidFill>
                <a:srgbClr val="2D3655"/>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Lato" charset="0"/>
            </a:endParaRPr>
          </a:p>
        </p:txBody>
      </p:sp>
      <p:sp>
        <p:nvSpPr>
          <p:cNvPr id="4" name="TextBox 3">
            <a:extLst>
              <a:ext uri="{FF2B5EF4-FFF2-40B4-BE49-F238E27FC236}">
                <a16:creationId xmlns:a16="http://schemas.microsoft.com/office/drawing/2014/main" id="{062FF2DB-DEEE-F110-148B-A33F7207DD88}"/>
              </a:ext>
            </a:extLst>
          </p:cNvPr>
          <p:cNvSpPr txBox="1"/>
          <p:nvPr/>
        </p:nvSpPr>
        <p:spPr>
          <a:xfrm>
            <a:off x="2682353" y="3887956"/>
            <a:ext cx="9496395" cy="5940088"/>
          </a:xfrm>
          <a:prstGeom prst="rect">
            <a:avLst/>
          </a:prstGeom>
          <a:noFill/>
        </p:spPr>
        <p:txBody>
          <a:bodyPr wrap="square" rtlCol="0">
            <a:spAutoFit/>
          </a:bodyPr>
          <a:lstStyle/>
          <a:p>
            <a:pPr marL="285750" indent="-285750" algn="ctr">
              <a:buFont typeface="Arial" panose="020B0604020202020204" pitchFamily="34" charset="0"/>
              <a:buChar char="•"/>
            </a:pPr>
            <a:r>
              <a:rPr lang="en-US" sz="1600" dirty="0"/>
              <a:t>User Generated Content (UGC) has been shown to be more cost effective than </a:t>
            </a:r>
            <a:r>
              <a:rPr lang="en-US" sz="1600" dirty="0" err="1"/>
              <a:t>RcH</a:t>
            </a:r>
            <a:r>
              <a:rPr lang="en-US" sz="1600" dirty="0"/>
              <a:t> Traditional branded material in a series of web adverts.</a:t>
            </a:r>
          </a:p>
          <a:p>
            <a:pPr marL="285750" indent="-285750" algn="ctr">
              <a:buFont typeface="Arial" panose="020B0604020202020204" pitchFamily="34" charset="0"/>
              <a:buChar char="•"/>
            </a:pPr>
            <a:endParaRPr lang="en-US" sz="1600" dirty="0"/>
          </a:p>
          <a:p>
            <a:pPr marL="285750" indent="-285750" algn="ctr">
              <a:buFont typeface="Arial" panose="020B0604020202020204" pitchFamily="34" charset="0"/>
              <a:buChar char="•"/>
            </a:pPr>
            <a:r>
              <a:rPr lang="en-US" sz="1600" dirty="0"/>
              <a:t>UGC enabled ads gained: .Increased click-through rate by 36%.Lower cost per click by 30%. 36% more clicks</a:t>
            </a:r>
          </a:p>
          <a:p>
            <a:pPr marL="285750" indent="-285750" algn="ctr">
              <a:buFont typeface="Arial" panose="020B0604020202020204" pitchFamily="34" charset="0"/>
              <a:buChar char="•"/>
            </a:pPr>
            <a:endParaRPr lang="en-US" sz="1600" dirty="0"/>
          </a:p>
          <a:p>
            <a:pPr marL="285750" indent="-285750" algn="ctr">
              <a:buFont typeface="Arial" panose="020B0604020202020204" pitchFamily="34" charset="0"/>
              <a:buChar char="•"/>
            </a:pPr>
            <a:r>
              <a:rPr lang="en-US" sz="1600" dirty="0"/>
              <a:t>That clearly </a:t>
            </a:r>
            <a:r>
              <a:rPr lang="en-US" sz="1600" dirty="0" err="1"/>
              <a:t>emphasises</a:t>
            </a:r>
            <a:r>
              <a:rPr lang="en-US" sz="1600" dirty="0"/>
              <a:t> the value of UCG - it aided in increasing engagement while lowering advertising expenses.</a:t>
            </a:r>
          </a:p>
          <a:p>
            <a:pPr marL="285750" indent="-285750" algn="ctr">
              <a:buFont typeface="Arial" panose="020B0604020202020204" pitchFamily="34" charset="0"/>
              <a:buChar char="•"/>
            </a:pPr>
            <a:endParaRPr lang="en-US" sz="1600" dirty="0"/>
          </a:p>
          <a:p>
            <a:pPr marL="285750" indent="-285750" algn="ctr">
              <a:buFont typeface="Arial" panose="020B0604020202020204" pitchFamily="34" charset="0"/>
              <a:buChar char="•"/>
            </a:pPr>
            <a:r>
              <a:rPr lang="en-US" sz="1600" dirty="0"/>
              <a:t>Since Pandemic RCH clients have been automatically posting more UCG on social media, which might be owing to a lockout when publishing photographs and conversations on social media was a default setting.</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pic>
        <p:nvPicPr>
          <p:cNvPr id="7" name="Picture 6" descr="A screenshot of a computer&#10;&#10;Description automatically generated">
            <a:extLst>
              <a:ext uri="{FF2B5EF4-FFF2-40B4-BE49-F238E27FC236}">
                <a16:creationId xmlns:a16="http://schemas.microsoft.com/office/drawing/2014/main" id="{1CEF50F2-CE7A-8FC3-789E-A1E8465B5AF5}"/>
              </a:ext>
            </a:extLst>
          </p:cNvPr>
          <p:cNvPicPr>
            <a:picLocks noChangeAspect="1"/>
          </p:cNvPicPr>
          <p:nvPr/>
        </p:nvPicPr>
        <p:blipFill rotWithShape="1">
          <a:blip r:embed="rId3">
            <a:extLst>
              <a:ext uri="{28A0092B-C50C-407E-A947-70E740481C1C}">
                <a14:useLocalDpi xmlns:a14="http://schemas.microsoft.com/office/drawing/2010/main" val="0"/>
              </a:ext>
            </a:extLst>
          </a:blip>
          <a:srcRect l="43993" t="40194" r="7976" b="18903"/>
          <a:stretch/>
        </p:blipFill>
        <p:spPr>
          <a:xfrm>
            <a:off x="3637723" y="161097"/>
            <a:ext cx="6758138" cy="359687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AFBFF"/>
        </a:solidFill>
        <a:effectLst/>
      </p:bgPr>
    </p:bg>
    <p:spTree>
      <p:nvGrpSpPr>
        <p:cNvPr id="1" name=""/>
        <p:cNvGrpSpPr/>
        <p:nvPr/>
      </p:nvGrpSpPr>
      <p:grpSpPr>
        <a:xfrm>
          <a:off x="0" y="0"/>
          <a:ext cx="0" cy="0"/>
          <a:chOff x="0" y="0"/>
          <a:chExt cx="0" cy="0"/>
        </a:xfrm>
      </p:grpSpPr>
      <p:sp>
        <p:nvSpPr>
          <p:cNvPr id="13" name="矩形 12"/>
          <p:cNvSpPr/>
          <p:nvPr/>
        </p:nvSpPr>
        <p:spPr>
          <a:xfrm>
            <a:off x="4922874" y="1516960"/>
            <a:ext cx="2020186" cy="2167299"/>
          </a:xfrm>
          <a:prstGeom prst="rect">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p:nvSpPr>
        <p:spPr>
          <a:xfrm>
            <a:off x="4822956" y="1579201"/>
            <a:ext cx="2020186" cy="2167299"/>
          </a:xfrm>
          <a:prstGeom prst="rect">
            <a:avLst/>
          </a:prstGeom>
          <a:solidFill>
            <a:srgbClr val="FEED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TextBox 64"/>
          <p:cNvSpPr>
            <a:spLocks noChangeArrowheads="1"/>
          </p:cNvSpPr>
          <p:nvPr/>
        </p:nvSpPr>
        <p:spPr bwMode="auto">
          <a:xfrm>
            <a:off x="4282440" y="1654810"/>
            <a:ext cx="3037205" cy="1861185"/>
          </a:xfrm>
          <a:prstGeom prst="rect">
            <a:avLst/>
          </a:prstGeom>
          <a:noFill/>
          <a:ln w="9525">
            <a:noFill/>
            <a:miter lim="800000"/>
          </a:ln>
        </p:spPr>
        <p:txBody>
          <a:bodyPr wrap="square" lIns="91440" tIns="45720" rIns="91440" bIns="45720">
            <a:spAutoFit/>
          </a:bodyPr>
          <a:lstStyle/>
          <a:p>
            <a:pPr algn="ctr"/>
            <a:r>
              <a:rPr lang="en-US" altLang="zh-CN" sz="11500" dirty="0">
                <a:solidFill>
                  <a:srgbClr val="2D3559"/>
                </a:solidFill>
                <a:effectLst>
                  <a:outerShdw blurRad="50800" dist="38100" dir="16200000" rotWithShape="0">
                    <a:prstClr val="black">
                      <a:alpha val="40000"/>
                    </a:prstClr>
                  </a:outerShdw>
                </a:effectLst>
                <a:latin typeface="Agency FB" panose="020B0503020202020204" pitchFamily="34" charset="0"/>
                <a:cs typeface="+mn-ea"/>
                <a:sym typeface="+mn-lt"/>
              </a:rPr>
              <a:t>FOUR</a:t>
            </a:r>
          </a:p>
        </p:txBody>
      </p:sp>
      <p:sp>
        <p:nvSpPr>
          <p:cNvPr id="8" name="TextBox 64"/>
          <p:cNvSpPr>
            <a:spLocks noChangeArrowheads="1"/>
          </p:cNvSpPr>
          <p:nvPr/>
        </p:nvSpPr>
        <p:spPr bwMode="auto">
          <a:xfrm>
            <a:off x="3861278" y="3854108"/>
            <a:ext cx="4144325" cy="1323439"/>
          </a:xfrm>
          <a:prstGeom prst="rect">
            <a:avLst/>
          </a:prstGeom>
          <a:noFill/>
          <a:ln w="9525">
            <a:noFill/>
            <a:miter lim="800000"/>
          </a:ln>
        </p:spPr>
        <p:txBody>
          <a:bodyPr wrap="square" lIns="91440" tIns="45720" rIns="91440" bIns="45720">
            <a:spAutoFit/>
          </a:bodyPr>
          <a:lstStyle/>
          <a:p>
            <a:pPr algn="ctr"/>
            <a:r>
              <a:rPr lang="en-US" altLang="zh-CN" sz="4000" b="1" dirty="0">
                <a:solidFill>
                  <a:srgbClr val="2D3559"/>
                </a:solidFill>
                <a:latin typeface="Agency FB" panose="020B0503020202020204" pitchFamily="34" charset="0"/>
                <a:cs typeface="+mn-ea"/>
                <a:sym typeface="+mn-lt"/>
              </a:rPr>
              <a:t>Corporate Social Responsibility</a:t>
            </a:r>
          </a:p>
        </p:txBody>
      </p:sp>
      <p:cxnSp>
        <p:nvCxnSpPr>
          <p:cNvPr id="10" name="直接连接符 9"/>
          <p:cNvCxnSpPr/>
          <p:nvPr/>
        </p:nvCxnSpPr>
        <p:spPr>
          <a:xfrm flipH="1">
            <a:off x="2231573" y="3746500"/>
            <a:ext cx="1680892" cy="2860892"/>
          </a:xfrm>
          <a:prstGeom prst="line">
            <a:avLst/>
          </a:prstGeom>
          <a:ln>
            <a:solidFill>
              <a:schemeClr val="tx1">
                <a:lumMod val="75000"/>
                <a:lumOff val="25000"/>
                <a:alpha val="48000"/>
              </a:schemeClr>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flipH="1">
            <a:off x="7558589" y="1761037"/>
            <a:ext cx="986828" cy="1679583"/>
          </a:xfrm>
          <a:prstGeom prst="line">
            <a:avLst/>
          </a:prstGeom>
          <a:ln w="57150">
            <a:solidFill>
              <a:srgbClr val="2D3655"/>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flipH="1">
            <a:off x="7165806" y="2600828"/>
            <a:ext cx="718815" cy="1223425"/>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custDataLst>
      <p:tags r:id="rId1"/>
    </p:custDataLst>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mc:AlternateContent xmlns:mc="http://schemas.openxmlformats.org/markup-compatibility/2006">
    <mc:Choice xmlns:p14="http://schemas.microsoft.com/office/powerpoint/2010/main"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1+#ppt_w/2"/>
                                              </p:val>
                                            </p:tav>
                                            <p:tav tm="100000">
                                              <p:val>
                                                <p:strVal val="#ppt_x"/>
                                              </p:val>
                                            </p:tav>
                                          </p:tavLst>
                                        </p:anim>
                                        <p:anim calcmode="lin" valueType="num">
                                          <p:cBhvr additive="base">
                                            <p:cTn id="12" dur="500" fill="hold"/>
                                            <p:tgtEl>
                                              <p:spTgt spid="14"/>
                                            </p:tgtEl>
                                            <p:attrNameLst>
                                              <p:attrName>ppt_y</p:attrName>
                                            </p:attrNameLst>
                                          </p:cBhvr>
                                          <p:tavLst>
                                            <p:tav tm="0">
                                              <p:val>
                                                <p:strVal val="#ppt_y"/>
                                              </p:val>
                                            </p:tav>
                                            <p:tav tm="100000">
                                              <p:val>
                                                <p:strVal val="#ppt_y"/>
                                              </p:val>
                                            </p:tav>
                                          </p:tavLst>
                                        </p:anim>
                                      </p:childTnLst>
                                    </p:cTn>
                                  </p:par>
                                </p:childTnLst>
                              </p:cTn>
                            </p:par>
                            <p:par>
                              <p:cTn id="13" fill="hold">
                                <p:stCondLst>
                                  <p:cond delay="500"/>
                                </p:stCondLst>
                                <p:childTnLst>
                                  <p:par>
                                    <p:cTn id="14" presetID="42" presetClass="entr" presetSubtype="0" fill="hold" grpId="0" nodeType="after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1000"/>
                                            <p:tgtEl>
                                              <p:spTgt spid="7"/>
                                            </p:tgtEl>
                                          </p:cBhvr>
                                        </p:animEffect>
                                        <p:anim calcmode="lin" valueType="num">
                                          <p:cBhvr>
                                            <p:cTn id="17" dur="1000" fill="hold"/>
                                            <p:tgtEl>
                                              <p:spTgt spid="7"/>
                                            </p:tgtEl>
                                            <p:attrNameLst>
                                              <p:attrName>ppt_x</p:attrName>
                                            </p:attrNameLst>
                                          </p:cBhvr>
                                          <p:tavLst>
                                            <p:tav tm="0">
                                              <p:val>
                                                <p:strVal val="#ppt_x"/>
                                              </p:val>
                                            </p:tav>
                                            <p:tav tm="100000">
                                              <p:val>
                                                <p:strVal val="#ppt_x"/>
                                              </p:val>
                                            </p:tav>
                                          </p:tavLst>
                                        </p:anim>
                                        <p:anim calcmode="lin" valueType="num">
                                          <p:cBhvr>
                                            <p:cTn id="18" dur="1000" fill="hold"/>
                                            <p:tgtEl>
                                              <p:spTgt spid="7"/>
                                            </p:tgtEl>
                                            <p:attrNameLst>
                                              <p:attrName>ppt_y</p:attrName>
                                            </p:attrNameLst>
                                          </p:cBhvr>
                                          <p:tavLst>
                                            <p:tav tm="0">
                                              <p:val>
                                                <p:strVal val="#ppt_y+.1"/>
                                              </p:val>
                                            </p:tav>
                                            <p:tav tm="100000">
                                              <p:val>
                                                <p:strVal val="#ppt_y"/>
                                              </p:val>
                                            </p:tav>
                                          </p:tavLst>
                                        </p:anim>
                                      </p:childTnLst>
                                    </p:cTn>
                                  </p:par>
                                  <p:par>
                                    <p:cTn id="19" presetID="14" presetClass="entr" presetSubtype="10" fill="hold" nodeType="with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randombar(horizontal)">
                                          <p:cBhvr>
                                            <p:cTn id="21" dur="500"/>
                                            <p:tgtEl>
                                              <p:spTgt spid="10"/>
                                            </p:tgtEl>
                                          </p:cBhvr>
                                        </p:animEffect>
                                      </p:childTnLst>
                                    </p:cTn>
                                  </p:par>
                                  <p:par>
                                    <p:cTn id="22" presetID="14" presetClass="entr" presetSubtype="10" fill="hold" nodeType="with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randombar(horizontal)">
                                          <p:cBhvr>
                                            <p:cTn id="24" dur="500"/>
                                            <p:tgtEl>
                                              <p:spTgt spid="11"/>
                                            </p:tgtEl>
                                          </p:cBhvr>
                                        </p:animEffect>
                                      </p:childTnLst>
                                    </p:cTn>
                                  </p:par>
                                  <p:par>
                                    <p:cTn id="25" presetID="14" presetClass="entr" presetSubtype="10" fill="hold" nodeType="with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randombar(horizontal)">
                                          <p:cBhvr>
                                            <p:cTn id="27" dur="500"/>
                                            <p:tgtEl>
                                              <p:spTgt spid="12"/>
                                            </p:tgtEl>
                                          </p:cBhvr>
                                        </p:animEffect>
                                      </p:childTnLst>
                                    </p:cTn>
                                  </p:par>
                                </p:childTnLst>
                              </p:cTn>
                            </p:par>
                            <p:par>
                              <p:cTn id="28" fill="hold">
                                <p:stCondLst>
                                  <p:cond delay="1500"/>
                                </p:stCondLst>
                                <p:childTnLst>
                                  <p:par>
                                    <p:cTn id="29" presetID="2" presetClass="entr" presetSubtype="2" accel="38000" fill="hold" grpId="0" nodeType="afterEffect" p14:presetBounceEnd="64000">
                                      <p:stCondLst>
                                        <p:cond delay="0"/>
                                      </p:stCondLst>
                                      <p:iterate type="lt">
                                        <p:tmPct val="10000"/>
                                      </p:iterate>
                                      <p:childTnLst>
                                        <p:set>
                                          <p:cBhvr>
                                            <p:cTn id="30" dur="1" fill="hold">
                                              <p:stCondLst>
                                                <p:cond delay="0"/>
                                              </p:stCondLst>
                                            </p:cTn>
                                            <p:tgtEl>
                                              <p:spTgt spid="8"/>
                                            </p:tgtEl>
                                            <p:attrNameLst>
                                              <p:attrName>style.visibility</p:attrName>
                                            </p:attrNameLst>
                                          </p:cBhvr>
                                          <p:to>
                                            <p:strVal val="visible"/>
                                          </p:to>
                                        </p:set>
                                        <p:anim calcmode="lin" valueType="num" p14:bounceEnd="64000">
                                          <p:cBhvr additive="base">
                                            <p:cTn id="31" dur="750" fill="hold"/>
                                            <p:tgtEl>
                                              <p:spTgt spid="8"/>
                                            </p:tgtEl>
                                            <p:attrNameLst>
                                              <p:attrName>ppt_x</p:attrName>
                                            </p:attrNameLst>
                                          </p:cBhvr>
                                          <p:tavLst>
                                            <p:tav tm="0">
                                              <p:val>
                                                <p:strVal val="1+#ppt_w/2"/>
                                              </p:val>
                                            </p:tav>
                                            <p:tav tm="100000">
                                              <p:val>
                                                <p:strVal val="#ppt_x"/>
                                              </p:val>
                                            </p:tav>
                                          </p:tavLst>
                                        </p:anim>
                                        <p:anim calcmode="lin" valueType="num" p14:bounceEnd="64000">
                                          <p:cBhvr additive="base">
                                            <p:cTn id="32" dur="75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ldLvl="0" animBg="1"/>
          <p:bldP spid="14" grpId="0" bldLvl="0" animBg="1"/>
          <p:bldP spid="7" grpId="0"/>
          <p:bldP spid="8" grpId="0"/>
        </p:bldLst>
      </p:timing>
    </mc:Choice>
    <mc:Fallback>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1+#ppt_w/2"/>
                                              </p:val>
                                            </p:tav>
                                            <p:tav tm="100000">
                                              <p:val>
                                                <p:strVal val="#ppt_x"/>
                                              </p:val>
                                            </p:tav>
                                          </p:tavLst>
                                        </p:anim>
                                        <p:anim calcmode="lin" valueType="num">
                                          <p:cBhvr additive="base">
                                            <p:cTn id="12" dur="500" fill="hold"/>
                                            <p:tgtEl>
                                              <p:spTgt spid="14"/>
                                            </p:tgtEl>
                                            <p:attrNameLst>
                                              <p:attrName>ppt_y</p:attrName>
                                            </p:attrNameLst>
                                          </p:cBhvr>
                                          <p:tavLst>
                                            <p:tav tm="0">
                                              <p:val>
                                                <p:strVal val="#ppt_y"/>
                                              </p:val>
                                            </p:tav>
                                            <p:tav tm="100000">
                                              <p:val>
                                                <p:strVal val="#ppt_y"/>
                                              </p:val>
                                            </p:tav>
                                          </p:tavLst>
                                        </p:anim>
                                      </p:childTnLst>
                                    </p:cTn>
                                  </p:par>
                                </p:childTnLst>
                              </p:cTn>
                            </p:par>
                            <p:par>
                              <p:cTn id="13" fill="hold">
                                <p:stCondLst>
                                  <p:cond delay="500"/>
                                </p:stCondLst>
                                <p:childTnLst>
                                  <p:par>
                                    <p:cTn id="14" presetID="42" presetClass="entr" presetSubtype="0" fill="hold" grpId="0" nodeType="after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1000"/>
                                            <p:tgtEl>
                                              <p:spTgt spid="7"/>
                                            </p:tgtEl>
                                          </p:cBhvr>
                                        </p:animEffect>
                                        <p:anim calcmode="lin" valueType="num">
                                          <p:cBhvr>
                                            <p:cTn id="17" dur="1000" fill="hold"/>
                                            <p:tgtEl>
                                              <p:spTgt spid="7"/>
                                            </p:tgtEl>
                                            <p:attrNameLst>
                                              <p:attrName>ppt_x</p:attrName>
                                            </p:attrNameLst>
                                          </p:cBhvr>
                                          <p:tavLst>
                                            <p:tav tm="0">
                                              <p:val>
                                                <p:strVal val="#ppt_x"/>
                                              </p:val>
                                            </p:tav>
                                            <p:tav tm="100000">
                                              <p:val>
                                                <p:strVal val="#ppt_x"/>
                                              </p:val>
                                            </p:tav>
                                          </p:tavLst>
                                        </p:anim>
                                        <p:anim calcmode="lin" valueType="num">
                                          <p:cBhvr>
                                            <p:cTn id="18" dur="1000" fill="hold"/>
                                            <p:tgtEl>
                                              <p:spTgt spid="7"/>
                                            </p:tgtEl>
                                            <p:attrNameLst>
                                              <p:attrName>ppt_y</p:attrName>
                                            </p:attrNameLst>
                                          </p:cBhvr>
                                          <p:tavLst>
                                            <p:tav tm="0">
                                              <p:val>
                                                <p:strVal val="#ppt_y+.1"/>
                                              </p:val>
                                            </p:tav>
                                            <p:tav tm="100000">
                                              <p:val>
                                                <p:strVal val="#ppt_y"/>
                                              </p:val>
                                            </p:tav>
                                          </p:tavLst>
                                        </p:anim>
                                      </p:childTnLst>
                                    </p:cTn>
                                  </p:par>
                                  <p:par>
                                    <p:cTn id="19" presetID="14" presetClass="entr" presetSubtype="10" fill="hold" nodeType="with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randombar(horizontal)">
                                          <p:cBhvr>
                                            <p:cTn id="21" dur="500"/>
                                            <p:tgtEl>
                                              <p:spTgt spid="10"/>
                                            </p:tgtEl>
                                          </p:cBhvr>
                                        </p:animEffect>
                                      </p:childTnLst>
                                    </p:cTn>
                                  </p:par>
                                  <p:par>
                                    <p:cTn id="22" presetID="14" presetClass="entr" presetSubtype="10" fill="hold" nodeType="with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randombar(horizontal)">
                                          <p:cBhvr>
                                            <p:cTn id="24" dur="500"/>
                                            <p:tgtEl>
                                              <p:spTgt spid="11"/>
                                            </p:tgtEl>
                                          </p:cBhvr>
                                        </p:animEffect>
                                      </p:childTnLst>
                                    </p:cTn>
                                  </p:par>
                                  <p:par>
                                    <p:cTn id="25" presetID="14" presetClass="entr" presetSubtype="10" fill="hold" nodeType="with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randombar(horizontal)">
                                          <p:cBhvr>
                                            <p:cTn id="27" dur="500"/>
                                            <p:tgtEl>
                                              <p:spTgt spid="12"/>
                                            </p:tgtEl>
                                          </p:cBhvr>
                                        </p:animEffect>
                                      </p:childTnLst>
                                    </p:cTn>
                                  </p:par>
                                </p:childTnLst>
                              </p:cTn>
                            </p:par>
                            <p:par>
                              <p:cTn id="28" fill="hold">
                                <p:stCondLst>
                                  <p:cond delay="1500"/>
                                </p:stCondLst>
                                <p:childTnLst>
                                  <p:par>
                                    <p:cTn id="29" presetID="2" presetClass="entr" presetSubtype="2" accel="38000" fill="hold" grpId="0" nodeType="afterEffect">
                                      <p:stCondLst>
                                        <p:cond delay="0"/>
                                      </p:stCondLst>
                                      <p:iterate type="lt">
                                        <p:tmPct val="10000"/>
                                      </p:iterate>
                                      <p:childTnLst>
                                        <p:set>
                                          <p:cBhvr>
                                            <p:cTn id="30" dur="1" fill="hold">
                                              <p:stCondLst>
                                                <p:cond delay="0"/>
                                              </p:stCondLst>
                                            </p:cTn>
                                            <p:tgtEl>
                                              <p:spTgt spid="8"/>
                                            </p:tgtEl>
                                            <p:attrNameLst>
                                              <p:attrName>style.visibility</p:attrName>
                                            </p:attrNameLst>
                                          </p:cBhvr>
                                          <p:to>
                                            <p:strVal val="visible"/>
                                          </p:to>
                                        </p:set>
                                        <p:anim calcmode="lin" valueType="num">
                                          <p:cBhvr additive="base">
                                            <p:cTn id="31" dur="750" fill="hold"/>
                                            <p:tgtEl>
                                              <p:spTgt spid="8"/>
                                            </p:tgtEl>
                                            <p:attrNameLst>
                                              <p:attrName>ppt_x</p:attrName>
                                            </p:attrNameLst>
                                          </p:cBhvr>
                                          <p:tavLst>
                                            <p:tav tm="0">
                                              <p:val>
                                                <p:strVal val="1+#ppt_w/2"/>
                                              </p:val>
                                            </p:tav>
                                            <p:tav tm="100000">
                                              <p:val>
                                                <p:strVal val="#ppt_x"/>
                                              </p:val>
                                            </p:tav>
                                          </p:tavLst>
                                        </p:anim>
                                        <p:anim calcmode="lin" valueType="num">
                                          <p:cBhvr additive="base">
                                            <p:cTn id="32" dur="75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ldLvl="0" animBg="1"/>
          <p:bldP spid="14" grpId="0" bldLvl="0" animBg="1"/>
          <p:bldP spid="7" grpId="0"/>
          <p:bldP spid="8" grpId="0"/>
        </p:bldLst>
      </p:timing>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AFBFF"/>
        </a:solidFill>
        <a:effectLst/>
      </p:bgPr>
    </p:bg>
    <p:spTree>
      <p:nvGrpSpPr>
        <p:cNvPr id="1" name=""/>
        <p:cNvGrpSpPr/>
        <p:nvPr/>
      </p:nvGrpSpPr>
      <p:grpSpPr>
        <a:xfrm>
          <a:off x="0" y="0"/>
          <a:ext cx="0" cy="0"/>
          <a:chOff x="0" y="0"/>
          <a:chExt cx="0" cy="0"/>
        </a:xfrm>
      </p:grpSpPr>
      <p:sp>
        <p:nvSpPr>
          <p:cNvPr id="47" name="矩形 46"/>
          <p:cNvSpPr/>
          <p:nvPr/>
        </p:nvSpPr>
        <p:spPr>
          <a:xfrm>
            <a:off x="2095013" y="0"/>
            <a:ext cx="10096987" cy="6858000"/>
          </a:xfrm>
          <a:prstGeom prst="rect">
            <a:avLst/>
          </a:prstGeom>
          <a:solidFill>
            <a:schemeClr val="bg1"/>
          </a:solidFill>
          <a:ln>
            <a:noFill/>
          </a:ln>
          <a:effectLst>
            <a:outerShdw blurRad="622300" dist="266700" dir="10800000" algn="r" rotWithShape="0">
              <a:srgbClr val="EEEEF4">
                <a:alpha val="10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4" name="矩形 43"/>
          <p:cNvSpPr/>
          <p:nvPr/>
        </p:nvSpPr>
        <p:spPr>
          <a:xfrm>
            <a:off x="114144" y="484051"/>
            <a:ext cx="168275" cy="747395"/>
          </a:xfrm>
          <a:prstGeom prst="rect">
            <a:avLst/>
          </a:prstGeom>
          <a:solidFill>
            <a:srgbClr val="FEED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5" name="文本框 44"/>
          <p:cNvSpPr txBox="1"/>
          <p:nvPr/>
        </p:nvSpPr>
        <p:spPr>
          <a:xfrm rot="5400000">
            <a:off x="-3660357" y="3641663"/>
            <a:ext cx="7717275" cy="954107"/>
          </a:xfrm>
          <a:prstGeom prst="rect">
            <a:avLst/>
          </a:prstGeom>
          <a:noFill/>
        </p:spPr>
        <p:txBody>
          <a:bodyPr wrap="square" rtlCol="0" anchor="t">
            <a:spAutoFit/>
          </a:bodyPr>
          <a:lstStyle/>
          <a:p>
            <a:r>
              <a:rPr lang="en-GB" altLang="zh-CN" sz="2800" b="1" kern="0" noProof="0" dirty="0">
                <a:ln>
                  <a:noFill/>
                </a:ln>
                <a:solidFill>
                  <a:srgbClr val="2D3655"/>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Lato" charset="0"/>
              </a:rPr>
              <a:t>Corporate Social Responsibility</a:t>
            </a:r>
          </a:p>
          <a:p>
            <a:endParaRPr lang="zh-CN" altLang="en-US" sz="2800" b="1" kern="0" noProof="0" dirty="0">
              <a:ln>
                <a:noFill/>
              </a:ln>
              <a:solidFill>
                <a:srgbClr val="2D3655"/>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Lato" charset="0"/>
            </a:endParaRPr>
          </a:p>
        </p:txBody>
      </p:sp>
      <p:sp>
        <p:nvSpPr>
          <p:cNvPr id="4" name="TextBox 3">
            <a:extLst>
              <a:ext uri="{FF2B5EF4-FFF2-40B4-BE49-F238E27FC236}">
                <a16:creationId xmlns:a16="http://schemas.microsoft.com/office/drawing/2014/main" id="{B227D939-B3D7-0E39-ACC1-45EF6F5D8257}"/>
              </a:ext>
            </a:extLst>
          </p:cNvPr>
          <p:cNvSpPr txBox="1"/>
          <p:nvPr/>
        </p:nvSpPr>
        <p:spPr>
          <a:xfrm>
            <a:off x="2095013" y="260078"/>
            <a:ext cx="5647900" cy="8956298"/>
          </a:xfrm>
          <a:prstGeom prst="rect">
            <a:avLst/>
          </a:prstGeom>
          <a:noFill/>
        </p:spPr>
        <p:txBody>
          <a:bodyPr wrap="square">
            <a:spAutoFit/>
          </a:bodyPr>
          <a:lstStyle/>
          <a:p>
            <a:pPr algn="ctr"/>
            <a:r>
              <a:rPr lang="en-US" dirty="0"/>
              <a:t>1.Red Carnation Hotels established an ambitious goal of being net zero by 2030 (</a:t>
            </a:r>
            <a:r>
              <a:rPr lang="en-US" dirty="0" err="1"/>
              <a:t>Solarpower</a:t>
            </a:r>
            <a:r>
              <a:rPr lang="en-US" dirty="0"/>
              <a:t> </a:t>
            </a:r>
            <a:r>
              <a:rPr lang="en-US" dirty="0" err="1"/>
              <a:t>Xigera</a:t>
            </a:r>
            <a:r>
              <a:rPr lang="en-US" dirty="0"/>
              <a:t> Safari Lodge in Botswana is an example).</a:t>
            </a:r>
          </a:p>
          <a:p>
            <a:pPr algn="ctr"/>
            <a:endParaRPr lang="en-US" dirty="0"/>
          </a:p>
          <a:p>
            <a:pPr algn="ctr"/>
            <a:r>
              <a:rPr lang="en-US" dirty="0"/>
              <a:t>2.By 2025, the boutique hotel chain plans to get 50% of its power from environmentally friendly sources throughout all of its 20 premium locations.</a:t>
            </a:r>
          </a:p>
          <a:p>
            <a:pPr algn="ctr"/>
            <a:endParaRPr lang="en-US" dirty="0"/>
          </a:p>
          <a:p>
            <a:pPr algn="ctr"/>
            <a:r>
              <a:rPr lang="en-US" dirty="0"/>
              <a:t>3.RCH has employed a long-term perspective. "Our approach is determined not by an instant solution, since there fails to be any; it's determined by the urgency to take action immediately." </a:t>
            </a:r>
            <a:r>
              <a:rPr lang="en-US" dirty="0" err="1"/>
              <a:t>Tollman</a:t>
            </a:r>
            <a:r>
              <a:rPr lang="en-US" dirty="0"/>
              <a:t>, T. 2021.</a:t>
            </a:r>
          </a:p>
          <a:p>
            <a:pPr algn="ctr"/>
            <a:endParaRPr lang="en-US" dirty="0"/>
          </a:p>
          <a:p>
            <a:pPr algn="ctr"/>
            <a:r>
              <a:rPr lang="en-US" dirty="0"/>
              <a:t>4. In </a:t>
            </a:r>
            <a:r>
              <a:rPr lang="en-US" dirty="0" err="1"/>
              <a:t>Xigera</a:t>
            </a:r>
            <a:r>
              <a:rPr lang="en-US" dirty="0"/>
              <a:t> Lodge, the (2015) Green </a:t>
            </a:r>
            <a:r>
              <a:rPr lang="en-US" dirty="0" err="1"/>
              <a:t>Programme</a:t>
            </a:r>
            <a:r>
              <a:rPr lang="en-US" dirty="0"/>
              <a:t> established an advanced purification plant with a 400kW Tesla solar power system.   Botswana</a:t>
            </a:r>
          </a:p>
          <a:p>
            <a:pPr algn="ctr"/>
            <a:endParaRPr lang="en-US" dirty="0"/>
          </a:p>
          <a:p>
            <a:pPr algn="ctr"/>
            <a:r>
              <a:rPr lang="en-US" dirty="0"/>
              <a:t>5. Ashford Castle in Ireland obtains an eco-update, resulting in a 800-year-old castle operated completely by green energy. </a:t>
            </a:r>
          </a:p>
          <a:p>
            <a:pPr algn="ctr"/>
            <a:endParaRPr lang="en-US" dirty="0"/>
          </a:p>
          <a:p>
            <a:pPr algn="ctr"/>
            <a:endParaRPr lang="en-US" dirty="0"/>
          </a:p>
          <a:p>
            <a:pPr algn="ctr"/>
            <a:endParaRPr lang="en-US" dirty="0"/>
          </a:p>
          <a:p>
            <a:r>
              <a:rPr lang="en-US" dirty="0"/>
              <a:t>Al-Mousawi(2021)</a:t>
            </a:r>
          </a:p>
          <a:p>
            <a:endParaRPr lang="en-US" dirty="0"/>
          </a:p>
          <a:p>
            <a:endParaRPr lang="en-US" dirty="0"/>
          </a:p>
          <a:p>
            <a:endParaRPr lang="en-US" dirty="0"/>
          </a:p>
          <a:p>
            <a:endParaRPr lang="en-US" dirty="0"/>
          </a:p>
          <a:p>
            <a:endParaRPr lang="en-US" dirty="0"/>
          </a:p>
          <a:p>
            <a:endParaRPr lang="en-US" dirty="0"/>
          </a:p>
          <a:p>
            <a:endParaRPr lang="en-US" dirty="0"/>
          </a:p>
        </p:txBody>
      </p:sp>
      <p:pic>
        <p:nvPicPr>
          <p:cNvPr id="5122" name="Picture 2" descr="Red Carnation Hotels Botswana Solar Field">
            <a:extLst>
              <a:ext uri="{FF2B5EF4-FFF2-40B4-BE49-F238E27FC236}">
                <a16:creationId xmlns:a16="http://schemas.microsoft.com/office/drawing/2014/main" id="{10E532B3-F39F-49B9-10CB-30EA1C70E0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2913" y="1367703"/>
            <a:ext cx="4210135" cy="280416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2AB92A7-C6A4-0E2C-FB1D-F63EA4704897}"/>
              </a:ext>
            </a:extLst>
          </p:cNvPr>
          <p:cNvSpPr txBox="1"/>
          <p:nvPr/>
        </p:nvSpPr>
        <p:spPr>
          <a:xfrm>
            <a:off x="7676241" y="4735641"/>
            <a:ext cx="4343480" cy="430887"/>
          </a:xfrm>
          <a:prstGeom prst="rect">
            <a:avLst/>
          </a:prstGeom>
          <a:noFill/>
        </p:spPr>
        <p:txBody>
          <a:bodyPr wrap="square" rtlCol="0">
            <a:spAutoFit/>
          </a:bodyPr>
          <a:lstStyle/>
          <a:p>
            <a:r>
              <a:rPr lang="en-US" sz="1100" dirty="0"/>
              <a:t>Solar powered </a:t>
            </a:r>
            <a:r>
              <a:rPr lang="en-US" sz="1100" dirty="0" err="1"/>
              <a:t>Xigera</a:t>
            </a:r>
            <a:r>
              <a:rPr lang="en-US" sz="1100" dirty="0"/>
              <a:t> </a:t>
            </a:r>
            <a:r>
              <a:rPr lang="en-US" sz="1100" dirty="0" err="1"/>
              <a:t>Lodge,Botswana</a:t>
            </a:r>
            <a:r>
              <a:rPr lang="en-US" sz="1100" dirty="0"/>
              <a:t> /Opened during pandemic</a:t>
            </a:r>
          </a:p>
          <a:p>
            <a:r>
              <a:rPr lang="en-US" sz="1100" dirty="0"/>
              <a:t>Elite traveler.(2021)</a:t>
            </a: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AFBFF"/>
        </a:solidFill>
        <a:effectLst/>
      </p:bgPr>
    </p:bg>
    <p:spTree>
      <p:nvGrpSpPr>
        <p:cNvPr id="1" name=""/>
        <p:cNvGrpSpPr/>
        <p:nvPr/>
      </p:nvGrpSpPr>
      <p:grpSpPr>
        <a:xfrm>
          <a:off x="0" y="0"/>
          <a:ext cx="0" cy="0"/>
          <a:chOff x="0" y="0"/>
          <a:chExt cx="0" cy="0"/>
        </a:xfrm>
      </p:grpSpPr>
      <p:sp>
        <p:nvSpPr>
          <p:cNvPr id="47" name="矩形 46"/>
          <p:cNvSpPr/>
          <p:nvPr/>
        </p:nvSpPr>
        <p:spPr>
          <a:xfrm>
            <a:off x="2095013" y="0"/>
            <a:ext cx="10096987" cy="6858000"/>
          </a:xfrm>
          <a:prstGeom prst="rect">
            <a:avLst/>
          </a:prstGeom>
          <a:solidFill>
            <a:schemeClr val="bg1"/>
          </a:solidFill>
          <a:ln>
            <a:noFill/>
          </a:ln>
          <a:effectLst>
            <a:outerShdw blurRad="622300" dist="266700" dir="10800000" algn="r" rotWithShape="0">
              <a:srgbClr val="EEEEF4">
                <a:alpha val="10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4" name="矩形 43"/>
          <p:cNvSpPr/>
          <p:nvPr/>
        </p:nvSpPr>
        <p:spPr>
          <a:xfrm>
            <a:off x="114144" y="484051"/>
            <a:ext cx="168275" cy="747395"/>
          </a:xfrm>
          <a:prstGeom prst="rect">
            <a:avLst/>
          </a:prstGeom>
          <a:solidFill>
            <a:srgbClr val="FEED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5" name="文本框 44"/>
          <p:cNvSpPr txBox="1"/>
          <p:nvPr/>
        </p:nvSpPr>
        <p:spPr>
          <a:xfrm rot="5400000">
            <a:off x="-672528" y="1193950"/>
            <a:ext cx="2264838" cy="523220"/>
          </a:xfrm>
          <a:prstGeom prst="rect">
            <a:avLst/>
          </a:prstGeom>
          <a:noFill/>
        </p:spPr>
        <p:txBody>
          <a:bodyPr wrap="square" rtlCol="0" anchor="t">
            <a:spAutoFit/>
          </a:bodyPr>
          <a:lstStyle/>
          <a:p>
            <a:r>
              <a:rPr lang="en-GB" altLang="zh-CN" sz="2800" b="1" kern="0" noProof="0" dirty="0">
                <a:ln>
                  <a:noFill/>
                </a:ln>
                <a:solidFill>
                  <a:srgbClr val="2D3655"/>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Lato" charset="0"/>
              </a:rPr>
              <a:t>Outcomes</a:t>
            </a:r>
            <a:endParaRPr lang="zh-CN" altLang="en-US" sz="2800" b="1" kern="0" noProof="0" dirty="0">
              <a:ln>
                <a:noFill/>
              </a:ln>
              <a:solidFill>
                <a:srgbClr val="2D3655"/>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Lato" charset="0"/>
            </a:endParaRPr>
          </a:p>
        </p:txBody>
      </p:sp>
      <p:sp>
        <p:nvSpPr>
          <p:cNvPr id="3" name="TextBox 2">
            <a:extLst>
              <a:ext uri="{FF2B5EF4-FFF2-40B4-BE49-F238E27FC236}">
                <a16:creationId xmlns:a16="http://schemas.microsoft.com/office/drawing/2014/main" id="{A1D468FF-CEAF-FC18-9752-789C2E98DAF5}"/>
              </a:ext>
            </a:extLst>
          </p:cNvPr>
          <p:cNvSpPr txBox="1"/>
          <p:nvPr/>
        </p:nvSpPr>
        <p:spPr>
          <a:xfrm>
            <a:off x="2422755" y="1455560"/>
            <a:ext cx="8984302" cy="10895290"/>
          </a:xfrm>
          <a:prstGeom prst="rect">
            <a:avLst/>
          </a:prstGeom>
          <a:noFill/>
        </p:spPr>
        <p:txBody>
          <a:bodyPr wrap="square">
            <a:spAutoFit/>
          </a:bodyPr>
          <a:lstStyle/>
          <a:p>
            <a:pPr algn="ctr"/>
            <a:r>
              <a:rPr lang="en-US" dirty="0"/>
              <a:t>It appears that Red Carnation performs satisfactorily across its investments since either the company's internal conditions and the external forces shaping the international hospitality sector are beneficial to the firm. Its shift into the global marketplace of technology preceding to and during the pandemic era was helpful to the </a:t>
            </a:r>
            <a:r>
              <a:rPr lang="en-US" dirty="0" err="1"/>
              <a:t>organisation</a:t>
            </a:r>
            <a:r>
              <a:rPr lang="en-US" dirty="0"/>
              <a:t>, allowing it to expand into more nations.  The appraisal of market alternatives was explored. When considering France as a potential entry point, the great historical backdrop of Paris and the vast quantity of people visiting Paris should not be underestimated, since the market has a high risk of terrorist activity and a low ROI. The risk can be mitigated with careful treatment. It is recommended that RCH extensively evaluate the needs of the foreign market as well as how competitors operate their businesses in order to build a business plan for a fresh global market. </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endParaRPr lang="en-US" dirty="0"/>
          </a:p>
        </p:txBody>
      </p:sp>
    </p:spTree>
    <p:extLst>
      <p:ext uri="{BB962C8B-B14F-4D97-AF65-F5344CB8AC3E}">
        <p14:creationId xmlns:p14="http://schemas.microsoft.com/office/powerpoint/2010/main" val="3308218314"/>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AFBFF"/>
        </a:solidFill>
        <a:effectLst/>
      </p:bgPr>
    </p:bg>
    <p:spTree>
      <p:nvGrpSpPr>
        <p:cNvPr id="1" name=""/>
        <p:cNvGrpSpPr/>
        <p:nvPr/>
      </p:nvGrpSpPr>
      <p:grpSpPr>
        <a:xfrm>
          <a:off x="0" y="0"/>
          <a:ext cx="0" cy="0"/>
          <a:chOff x="0" y="0"/>
          <a:chExt cx="0" cy="0"/>
        </a:xfrm>
      </p:grpSpPr>
      <p:sp>
        <p:nvSpPr>
          <p:cNvPr id="13" name="矩形 12"/>
          <p:cNvSpPr/>
          <p:nvPr/>
        </p:nvSpPr>
        <p:spPr>
          <a:xfrm>
            <a:off x="4922874" y="1516960"/>
            <a:ext cx="2020186" cy="2167299"/>
          </a:xfrm>
          <a:prstGeom prst="rect">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p:nvSpPr>
        <p:spPr>
          <a:xfrm>
            <a:off x="4822956" y="1579201"/>
            <a:ext cx="2020186" cy="2167299"/>
          </a:xfrm>
          <a:prstGeom prst="rect">
            <a:avLst/>
          </a:prstGeom>
          <a:solidFill>
            <a:srgbClr val="FEED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TextBox 64"/>
          <p:cNvSpPr>
            <a:spLocks noChangeArrowheads="1"/>
          </p:cNvSpPr>
          <p:nvPr/>
        </p:nvSpPr>
        <p:spPr bwMode="auto">
          <a:xfrm>
            <a:off x="4282440" y="1654810"/>
            <a:ext cx="3037205" cy="1861185"/>
          </a:xfrm>
          <a:prstGeom prst="rect">
            <a:avLst/>
          </a:prstGeom>
          <a:noFill/>
          <a:ln w="9525">
            <a:noFill/>
            <a:miter lim="800000"/>
          </a:ln>
        </p:spPr>
        <p:txBody>
          <a:bodyPr wrap="square" lIns="91440" tIns="45720" rIns="91440" bIns="45720">
            <a:spAutoFit/>
          </a:bodyPr>
          <a:lstStyle/>
          <a:p>
            <a:pPr algn="ctr"/>
            <a:r>
              <a:rPr lang="en-US" altLang="zh-CN" sz="11500" dirty="0">
                <a:solidFill>
                  <a:srgbClr val="2D3559"/>
                </a:solidFill>
                <a:effectLst>
                  <a:outerShdw blurRad="50800" dist="38100" dir="16200000" rotWithShape="0">
                    <a:prstClr val="black">
                      <a:alpha val="40000"/>
                    </a:prstClr>
                  </a:outerShdw>
                </a:effectLst>
                <a:latin typeface="Agency FB" panose="020B0503020202020204" pitchFamily="34" charset="0"/>
                <a:cs typeface="+mn-ea"/>
                <a:sym typeface="+mn-lt"/>
              </a:rPr>
              <a:t>FIVE</a:t>
            </a:r>
          </a:p>
        </p:txBody>
      </p:sp>
      <p:sp>
        <p:nvSpPr>
          <p:cNvPr id="8" name="TextBox 64"/>
          <p:cNvSpPr>
            <a:spLocks noChangeArrowheads="1"/>
          </p:cNvSpPr>
          <p:nvPr/>
        </p:nvSpPr>
        <p:spPr bwMode="auto">
          <a:xfrm>
            <a:off x="3861278" y="3854108"/>
            <a:ext cx="4144325" cy="1323439"/>
          </a:xfrm>
          <a:prstGeom prst="rect">
            <a:avLst/>
          </a:prstGeom>
          <a:noFill/>
          <a:ln w="9525">
            <a:noFill/>
            <a:miter lim="800000"/>
          </a:ln>
        </p:spPr>
        <p:txBody>
          <a:bodyPr wrap="square" lIns="91440" tIns="45720" rIns="91440" bIns="45720">
            <a:spAutoFit/>
          </a:bodyPr>
          <a:lstStyle/>
          <a:p>
            <a:pPr algn="ctr"/>
            <a:r>
              <a:rPr lang="en-US" altLang="zh-CN" sz="4000" b="1" dirty="0">
                <a:solidFill>
                  <a:srgbClr val="2D3559"/>
                </a:solidFill>
                <a:latin typeface="Agency FB" panose="020B0503020202020204" pitchFamily="34" charset="0"/>
                <a:cs typeface="+mn-ea"/>
                <a:sym typeface="+mn-lt"/>
              </a:rPr>
              <a:t>Bibliography</a:t>
            </a:r>
          </a:p>
          <a:p>
            <a:pPr algn="ctr"/>
            <a:endParaRPr lang="en-US" altLang="zh-CN" sz="4000" b="1" dirty="0">
              <a:solidFill>
                <a:srgbClr val="2D3559"/>
              </a:solidFill>
              <a:latin typeface="Agency FB" panose="020B0503020202020204" pitchFamily="34" charset="0"/>
              <a:cs typeface="+mn-ea"/>
              <a:sym typeface="+mn-lt"/>
            </a:endParaRPr>
          </a:p>
        </p:txBody>
      </p:sp>
      <p:cxnSp>
        <p:nvCxnSpPr>
          <p:cNvPr id="10" name="直接连接符 9"/>
          <p:cNvCxnSpPr/>
          <p:nvPr/>
        </p:nvCxnSpPr>
        <p:spPr>
          <a:xfrm flipH="1">
            <a:off x="2231573" y="3746500"/>
            <a:ext cx="1680892" cy="2860892"/>
          </a:xfrm>
          <a:prstGeom prst="line">
            <a:avLst/>
          </a:prstGeom>
          <a:ln>
            <a:solidFill>
              <a:schemeClr val="tx1">
                <a:lumMod val="75000"/>
                <a:lumOff val="25000"/>
                <a:alpha val="48000"/>
              </a:schemeClr>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flipH="1">
            <a:off x="7558589" y="1761037"/>
            <a:ext cx="986828" cy="1679583"/>
          </a:xfrm>
          <a:prstGeom prst="line">
            <a:avLst/>
          </a:prstGeom>
          <a:ln w="57150">
            <a:solidFill>
              <a:srgbClr val="2D3655"/>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flipH="1">
            <a:off x="7165806" y="2600828"/>
            <a:ext cx="718815" cy="1223425"/>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custDataLst>
      <p:tags r:id="rId1"/>
    </p:custDataLst>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mc:AlternateContent xmlns:mc="http://schemas.openxmlformats.org/markup-compatibility/2006">
    <mc:Choice xmlns:p14="http://schemas.microsoft.com/office/powerpoint/2010/main"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1+#ppt_w/2"/>
                                              </p:val>
                                            </p:tav>
                                            <p:tav tm="100000">
                                              <p:val>
                                                <p:strVal val="#ppt_x"/>
                                              </p:val>
                                            </p:tav>
                                          </p:tavLst>
                                        </p:anim>
                                        <p:anim calcmode="lin" valueType="num">
                                          <p:cBhvr additive="base">
                                            <p:cTn id="12" dur="500" fill="hold"/>
                                            <p:tgtEl>
                                              <p:spTgt spid="14"/>
                                            </p:tgtEl>
                                            <p:attrNameLst>
                                              <p:attrName>ppt_y</p:attrName>
                                            </p:attrNameLst>
                                          </p:cBhvr>
                                          <p:tavLst>
                                            <p:tav tm="0">
                                              <p:val>
                                                <p:strVal val="#ppt_y"/>
                                              </p:val>
                                            </p:tav>
                                            <p:tav tm="100000">
                                              <p:val>
                                                <p:strVal val="#ppt_y"/>
                                              </p:val>
                                            </p:tav>
                                          </p:tavLst>
                                        </p:anim>
                                      </p:childTnLst>
                                    </p:cTn>
                                  </p:par>
                                </p:childTnLst>
                              </p:cTn>
                            </p:par>
                            <p:par>
                              <p:cTn id="13" fill="hold">
                                <p:stCondLst>
                                  <p:cond delay="500"/>
                                </p:stCondLst>
                                <p:childTnLst>
                                  <p:par>
                                    <p:cTn id="14" presetID="42" presetClass="entr" presetSubtype="0" fill="hold" grpId="0" nodeType="after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1000"/>
                                            <p:tgtEl>
                                              <p:spTgt spid="7"/>
                                            </p:tgtEl>
                                          </p:cBhvr>
                                        </p:animEffect>
                                        <p:anim calcmode="lin" valueType="num">
                                          <p:cBhvr>
                                            <p:cTn id="17" dur="1000" fill="hold"/>
                                            <p:tgtEl>
                                              <p:spTgt spid="7"/>
                                            </p:tgtEl>
                                            <p:attrNameLst>
                                              <p:attrName>ppt_x</p:attrName>
                                            </p:attrNameLst>
                                          </p:cBhvr>
                                          <p:tavLst>
                                            <p:tav tm="0">
                                              <p:val>
                                                <p:strVal val="#ppt_x"/>
                                              </p:val>
                                            </p:tav>
                                            <p:tav tm="100000">
                                              <p:val>
                                                <p:strVal val="#ppt_x"/>
                                              </p:val>
                                            </p:tav>
                                          </p:tavLst>
                                        </p:anim>
                                        <p:anim calcmode="lin" valueType="num">
                                          <p:cBhvr>
                                            <p:cTn id="18" dur="1000" fill="hold"/>
                                            <p:tgtEl>
                                              <p:spTgt spid="7"/>
                                            </p:tgtEl>
                                            <p:attrNameLst>
                                              <p:attrName>ppt_y</p:attrName>
                                            </p:attrNameLst>
                                          </p:cBhvr>
                                          <p:tavLst>
                                            <p:tav tm="0">
                                              <p:val>
                                                <p:strVal val="#ppt_y+.1"/>
                                              </p:val>
                                            </p:tav>
                                            <p:tav tm="100000">
                                              <p:val>
                                                <p:strVal val="#ppt_y"/>
                                              </p:val>
                                            </p:tav>
                                          </p:tavLst>
                                        </p:anim>
                                      </p:childTnLst>
                                    </p:cTn>
                                  </p:par>
                                  <p:par>
                                    <p:cTn id="19" presetID="14" presetClass="entr" presetSubtype="10" fill="hold" nodeType="with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randombar(horizontal)">
                                          <p:cBhvr>
                                            <p:cTn id="21" dur="500"/>
                                            <p:tgtEl>
                                              <p:spTgt spid="10"/>
                                            </p:tgtEl>
                                          </p:cBhvr>
                                        </p:animEffect>
                                      </p:childTnLst>
                                    </p:cTn>
                                  </p:par>
                                  <p:par>
                                    <p:cTn id="22" presetID="14" presetClass="entr" presetSubtype="10" fill="hold" nodeType="with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randombar(horizontal)">
                                          <p:cBhvr>
                                            <p:cTn id="24" dur="500"/>
                                            <p:tgtEl>
                                              <p:spTgt spid="11"/>
                                            </p:tgtEl>
                                          </p:cBhvr>
                                        </p:animEffect>
                                      </p:childTnLst>
                                    </p:cTn>
                                  </p:par>
                                  <p:par>
                                    <p:cTn id="25" presetID="14" presetClass="entr" presetSubtype="10" fill="hold" nodeType="with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randombar(horizontal)">
                                          <p:cBhvr>
                                            <p:cTn id="27" dur="500"/>
                                            <p:tgtEl>
                                              <p:spTgt spid="12"/>
                                            </p:tgtEl>
                                          </p:cBhvr>
                                        </p:animEffect>
                                      </p:childTnLst>
                                    </p:cTn>
                                  </p:par>
                                </p:childTnLst>
                              </p:cTn>
                            </p:par>
                            <p:par>
                              <p:cTn id="28" fill="hold">
                                <p:stCondLst>
                                  <p:cond delay="1500"/>
                                </p:stCondLst>
                                <p:childTnLst>
                                  <p:par>
                                    <p:cTn id="29" presetID="2" presetClass="entr" presetSubtype="2" accel="38000" fill="hold" grpId="0" nodeType="afterEffect" p14:presetBounceEnd="64000">
                                      <p:stCondLst>
                                        <p:cond delay="0"/>
                                      </p:stCondLst>
                                      <p:iterate type="lt">
                                        <p:tmPct val="10000"/>
                                      </p:iterate>
                                      <p:childTnLst>
                                        <p:set>
                                          <p:cBhvr>
                                            <p:cTn id="30" dur="1" fill="hold">
                                              <p:stCondLst>
                                                <p:cond delay="0"/>
                                              </p:stCondLst>
                                            </p:cTn>
                                            <p:tgtEl>
                                              <p:spTgt spid="8"/>
                                            </p:tgtEl>
                                            <p:attrNameLst>
                                              <p:attrName>style.visibility</p:attrName>
                                            </p:attrNameLst>
                                          </p:cBhvr>
                                          <p:to>
                                            <p:strVal val="visible"/>
                                          </p:to>
                                        </p:set>
                                        <p:anim calcmode="lin" valueType="num" p14:bounceEnd="64000">
                                          <p:cBhvr additive="base">
                                            <p:cTn id="31" dur="750" fill="hold"/>
                                            <p:tgtEl>
                                              <p:spTgt spid="8"/>
                                            </p:tgtEl>
                                            <p:attrNameLst>
                                              <p:attrName>ppt_x</p:attrName>
                                            </p:attrNameLst>
                                          </p:cBhvr>
                                          <p:tavLst>
                                            <p:tav tm="0">
                                              <p:val>
                                                <p:strVal val="1+#ppt_w/2"/>
                                              </p:val>
                                            </p:tav>
                                            <p:tav tm="100000">
                                              <p:val>
                                                <p:strVal val="#ppt_x"/>
                                              </p:val>
                                            </p:tav>
                                          </p:tavLst>
                                        </p:anim>
                                        <p:anim calcmode="lin" valueType="num" p14:bounceEnd="64000">
                                          <p:cBhvr additive="base">
                                            <p:cTn id="32" dur="75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ldLvl="0" animBg="1"/>
          <p:bldP spid="14" grpId="0" bldLvl="0" animBg="1"/>
          <p:bldP spid="7" grpId="0"/>
          <p:bldP spid="8" grpId="0"/>
        </p:bldLst>
      </p:timing>
    </mc:Choice>
    <mc:Fallback>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1+#ppt_w/2"/>
                                              </p:val>
                                            </p:tav>
                                            <p:tav tm="100000">
                                              <p:val>
                                                <p:strVal val="#ppt_x"/>
                                              </p:val>
                                            </p:tav>
                                          </p:tavLst>
                                        </p:anim>
                                        <p:anim calcmode="lin" valueType="num">
                                          <p:cBhvr additive="base">
                                            <p:cTn id="12" dur="500" fill="hold"/>
                                            <p:tgtEl>
                                              <p:spTgt spid="14"/>
                                            </p:tgtEl>
                                            <p:attrNameLst>
                                              <p:attrName>ppt_y</p:attrName>
                                            </p:attrNameLst>
                                          </p:cBhvr>
                                          <p:tavLst>
                                            <p:tav tm="0">
                                              <p:val>
                                                <p:strVal val="#ppt_y"/>
                                              </p:val>
                                            </p:tav>
                                            <p:tav tm="100000">
                                              <p:val>
                                                <p:strVal val="#ppt_y"/>
                                              </p:val>
                                            </p:tav>
                                          </p:tavLst>
                                        </p:anim>
                                      </p:childTnLst>
                                    </p:cTn>
                                  </p:par>
                                </p:childTnLst>
                              </p:cTn>
                            </p:par>
                            <p:par>
                              <p:cTn id="13" fill="hold">
                                <p:stCondLst>
                                  <p:cond delay="500"/>
                                </p:stCondLst>
                                <p:childTnLst>
                                  <p:par>
                                    <p:cTn id="14" presetID="42" presetClass="entr" presetSubtype="0" fill="hold" grpId="0" nodeType="after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1000"/>
                                            <p:tgtEl>
                                              <p:spTgt spid="7"/>
                                            </p:tgtEl>
                                          </p:cBhvr>
                                        </p:animEffect>
                                        <p:anim calcmode="lin" valueType="num">
                                          <p:cBhvr>
                                            <p:cTn id="17" dur="1000" fill="hold"/>
                                            <p:tgtEl>
                                              <p:spTgt spid="7"/>
                                            </p:tgtEl>
                                            <p:attrNameLst>
                                              <p:attrName>ppt_x</p:attrName>
                                            </p:attrNameLst>
                                          </p:cBhvr>
                                          <p:tavLst>
                                            <p:tav tm="0">
                                              <p:val>
                                                <p:strVal val="#ppt_x"/>
                                              </p:val>
                                            </p:tav>
                                            <p:tav tm="100000">
                                              <p:val>
                                                <p:strVal val="#ppt_x"/>
                                              </p:val>
                                            </p:tav>
                                          </p:tavLst>
                                        </p:anim>
                                        <p:anim calcmode="lin" valueType="num">
                                          <p:cBhvr>
                                            <p:cTn id="18" dur="1000" fill="hold"/>
                                            <p:tgtEl>
                                              <p:spTgt spid="7"/>
                                            </p:tgtEl>
                                            <p:attrNameLst>
                                              <p:attrName>ppt_y</p:attrName>
                                            </p:attrNameLst>
                                          </p:cBhvr>
                                          <p:tavLst>
                                            <p:tav tm="0">
                                              <p:val>
                                                <p:strVal val="#ppt_y+.1"/>
                                              </p:val>
                                            </p:tav>
                                            <p:tav tm="100000">
                                              <p:val>
                                                <p:strVal val="#ppt_y"/>
                                              </p:val>
                                            </p:tav>
                                          </p:tavLst>
                                        </p:anim>
                                      </p:childTnLst>
                                    </p:cTn>
                                  </p:par>
                                  <p:par>
                                    <p:cTn id="19" presetID="14" presetClass="entr" presetSubtype="10" fill="hold" nodeType="with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randombar(horizontal)">
                                          <p:cBhvr>
                                            <p:cTn id="21" dur="500"/>
                                            <p:tgtEl>
                                              <p:spTgt spid="10"/>
                                            </p:tgtEl>
                                          </p:cBhvr>
                                        </p:animEffect>
                                      </p:childTnLst>
                                    </p:cTn>
                                  </p:par>
                                  <p:par>
                                    <p:cTn id="22" presetID="14" presetClass="entr" presetSubtype="10" fill="hold" nodeType="with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randombar(horizontal)">
                                          <p:cBhvr>
                                            <p:cTn id="24" dur="500"/>
                                            <p:tgtEl>
                                              <p:spTgt spid="11"/>
                                            </p:tgtEl>
                                          </p:cBhvr>
                                        </p:animEffect>
                                      </p:childTnLst>
                                    </p:cTn>
                                  </p:par>
                                  <p:par>
                                    <p:cTn id="25" presetID="14" presetClass="entr" presetSubtype="10" fill="hold" nodeType="with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randombar(horizontal)">
                                          <p:cBhvr>
                                            <p:cTn id="27" dur="500"/>
                                            <p:tgtEl>
                                              <p:spTgt spid="12"/>
                                            </p:tgtEl>
                                          </p:cBhvr>
                                        </p:animEffect>
                                      </p:childTnLst>
                                    </p:cTn>
                                  </p:par>
                                </p:childTnLst>
                              </p:cTn>
                            </p:par>
                            <p:par>
                              <p:cTn id="28" fill="hold">
                                <p:stCondLst>
                                  <p:cond delay="1500"/>
                                </p:stCondLst>
                                <p:childTnLst>
                                  <p:par>
                                    <p:cTn id="29" presetID="2" presetClass="entr" presetSubtype="2" accel="38000" fill="hold" grpId="0" nodeType="afterEffect">
                                      <p:stCondLst>
                                        <p:cond delay="0"/>
                                      </p:stCondLst>
                                      <p:iterate type="lt">
                                        <p:tmPct val="10000"/>
                                      </p:iterate>
                                      <p:childTnLst>
                                        <p:set>
                                          <p:cBhvr>
                                            <p:cTn id="30" dur="1" fill="hold">
                                              <p:stCondLst>
                                                <p:cond delay="0"/>
                                              </p:stCondLst>
                                            </p:cTn>
                                            <p:tgtEl>
                                              <p:spTgt spid="8"/>
                                            </p:tgtEl>
                                            <p:attrNameLst>
                                              <p:attrName>style.visibility</p:attrName>
                                            </p:attrNameLst>
                                          </p:cBhvr>
                                          <p:to>
                                            <p:strVal val="visible"/>
                                          </p:to>
                                        </p:set>
                                        <p:anim calcmode="lin" valueType="num">
                                          <p:cBhvr additive="base">
                                            <p:cTn id="31" dur="750" fill="hold"/>
                                            <p:tgtEl>
                                              <p:spTgt spid="8"/>
                                            </p:tgtEl>
                                            <p:attrNameLst>
                                              <p:attrName>ppt_x</p:attrName>
                                            </p:attrNameLst>
                                          </p:cBhvr>
                                          <p:tavLst>
                                            <p:tav tm="0">
                                              <p:val>
                                                <p:strVal val="1+#ppt_w/2"/>
                                              </p:val>
                                            </p:tav>
                                            <p:tav tm="100000">
                                              <p:val>
                                                <p:strVal val="#ppt_x"/>
                                              </p:val>
                                            </p:tav>
                                          </p:tavLst>
                                        </p:anim>
                                        <p:anim calcmode="lin" valueType="num">
                                          <p:cBhvr additive="base">
                                            <p:cTn id="32" dur="75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ldLvl="0" animBg="1"/>
          <p:bldP spid="14" grpId="0" bldLvl="0" animBg="1"/>
          <p:bldP spid="7" grpId="0"/>
          <p:bldP spid="8" grpId="0"/>
        </p:bldLst>
      </p:timing>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AFBFF"/>
        </a:solidFill>
        <a:effectLst/>
      </p:bgPr>
    </p:bg>
    <p:spTree>
      <p:nvGrpSpPr>
        <p:cNvPr id="1" name=""/>
        <p:cNvGrpSpPr/>
        <p:nvPr/>
      </p:nvGrpSpPr>
      <p:grpSpPr>
        <a:xfrm>
          <a:off x="0" y="0"/>
          <a:ext cx="0" cy="0"/>
          <a:chOff x="0" y="0"/>
          <a:chExt cx="0" cy="0"/>
        </a:xfrm>
      </p:grpSpPr>
      <p:sp>
        <p:nvSpPr>
          <p:cNvPr id="44" name="矩形 43"/>
          <p:cNvSpPr/>
          <p:nvPr/>
        </p:nvSpPr>
        <p:spPr>
          <a:xfrm>
            <a:off x="198120" y="454025"/>
            <a:ext cx="168275" cy="747395"/>
          </a:xfrm>
          <a:prstGeom prst="rect">
            <a:avLst/>
          </a:prstGeom>
          <a:solidFill>
            <a:srgbClr val="FEED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5" name="文本框 44"/>
          <p:cNvSpPr txBox="1"/>
          <p:nvPr/>
        </p:nvSpPr>
        <p:spPr>
          <a:xfrm rot="5400000">
            <a:off x="-1491961" y="1663689"/>
            <a:ext cx="3609134" cy="954107"/>
          </a:xfrm>
          <a:prstGeom prst="rect">
            <a:avLst/>
          </a:prstGeom>
          <a:noFill/>
        </p:spPr>
        <p:txBody>
          <a:bodyPr wrap="square" rtlCol="0" anchor="t">
            <a:spAutoFit/>
          </a:bodyPr>
          <a:lstStyle/>
          <a:p>
            <a:r>
              <a:rPr lang="en-GB" altLang="zh-CN" sz="2800" b="1" kern="0" dirty="0">
                <a:solidFill>
                  <a:srgbClr val="2D3655"/>
                </a:solidFill>
                <a:latin typeface="微软雅黑" panose="020B0503020204020204" pitchFamily="34" charset="-122"/>
                <a:ea typeface="微软雅黑" panose="020B0503020204020204" pitchFamily="34" charset="-122"/>
                <a:cs typeface="微软雅黑" panose="020B0503020204020204" pitchFamily="34" charset="-122"/>
                <a:sym typeface="Lato" charset="0"/>
              </a:rPr>
              <a:t>Bibliography</a:t>
            </a:r>
          </a:p>
          <a:p>
            <a:r>
              <a:rPr lang="en-GB" altLang="zh-CN" sz="2800" b="1" kern="0" dirty="0">
                <a:solidFill>
                  <a:srgbClr val="2D3655"/>
                </a:solidFill>
                <a:latin typeface="微软雅黑" panose="020B0503020204020204" pitchFamily="34" charset="-122"/>
                <a:ea typeface="微软雅黑" panose="020B0503020204020204" pitchFamily="34" charset="-122"/>
                <a:cs typeface="微软雅黑" panose="020B0503020204020204" pitchFamily="34" charset="-122"/>
                <a:sym typeface="Lato" charset="0"/>
              </a:rPr>
              <a:t> </a:t>
            </a:r>
            <a:endParaRPr lang="zh-CN" altLang="en-US" sz="2800" b="1" kern="0" noProof="0" dirty="0">
              <a:ln>
                <a:noFill/>
              </a:ln>
              <a:solidFill>
                <a:srgbClr val="2D3655"/>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Lato" charset="0"/>
            </a:endParaRPr>
          </a:p>
        </p:txBody>
      </p:sp>
      <p:sp>
        <p:nvSpPr>
          <p:cNvPr id="47" name="矩形 46"/>
          <p:cNvSpPr/>
          <p:nvPr/>
        </p:nvSpPr>
        <p:spPr>
          <a:xfrm>
            <a:off x="2367280" y="0"/>
            <a:ext cx="9824720" cy="6858000"/>
          </a:xfrm>
          <a:prstGeom prst="rect">
            <a:avLst/>
          </a:prstGeom>
          <a:solidFill>
            <a:schemeClr val="bg1"/>
          </a:solidFill>
          <a:ln>
            <a:noFill/>
          </a:ln>
          <a:effectLst>
            <a:outerShdw blurRad="622300" dist="266700" dir="10800000" algn="r" rotWithShape="0">
              <a:srgbClr val="EEEEF4">
                <a:alpha val="10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8" name="TextBox 7">
            <a:extLst>
              <a:ext uri="{FF2B5EF4-FFF2-40B4-BE49-F238E27FC236}">
                <a16:creationId xmlns:a16="http://schemas.microsoft.com/office/drawing/2014/main" id="{4C4877A6-E320-5B08-A5EA-0AC8D08DA85C}"/>
              </a:ext>
            </a:extLst>
          </p:cNvPr>
          <p:cNvSpPr txBox="1"/>
          <p:nvPr/>
        </p:nvSpPr>
        <p:spPr>
          <a:xfrm>
            <a:off x="2693072" y="1351508"/>
            <a:ext cx="9498928" cy="3816429"/>
          </a:xfrm>
          <a:prstGeom prst="rect">
            <a:avLst/>
          </a:prstGeom>
          <a:noFill/>
        </p:spPr>
        <p:txBody>
          <a:bodyPr wrap="square">
            <a:spAutoFit/>
          </a:bodyPr>
          <a:lstStyle/>
          <a:p>
            <a:endParaRPr lang="en-US" sz="1100" dirty="0"/>
          </a:p>
          <a:p>
            <a:r>
              <a:rPr lang="en-US" sz="1100" dirty="0"/>
              <a:t>Becker, E., 2016. Overbooked: the exploding business of travel and tourism. Simon and Schuster.</a:t>
            </a:r>
          </a:p>
          <a:p>
            <a:endParaRPr lang="en-US" sz="1100" dirty="0"/>
          </a:p>
          <a:p>
            <a:r>
              <a:rPr lang="en-US" sz="1100" dirty="0"/>
              <a:t>Corporate hotelier of the world: Beatrice </a:t>
            </a:r>
            <a:r>
              <a:rPr lang="en-US" sz="1100" dirty="0" err="1"/>
              <a:t>Tollman</a:t>
            </a:r>
            <a:r>
              <a:rPr lang="en-US" sz="1100" dirty="0"/>
              <a:t> (no date) </a:t>
            </a:r>
            <a:r>
              <a:rPr lang="en-US" sz="1100" dirty="0" err="1"/>
              <a:t>hotel.report</a:t>
            </a:r>
            <a:r>
              <a:rPr lang="en-US" sz="1100" dirty="0"/>
              <a:t>. Available at: https://</a:t>
            </a:r>
            <a:r>
              <a:rPr lang="en-US" sz="1100" dirty="0" err="1"/>
              <a:t>en.hotel.report</a:t>
            </a:r>
            <a:r>
              <a:rPr lang="en-US" sz="1100" dirty="0"/>
              <a:t>/career/corporate-hotelier-of-the-world-</a:t>
            </a:r>
            <a:r>
              <a:rPr lang="en-US" sz="1100" dirty="0" err="1"/>
              <a:t>beatrice</a:t>
            </a:r>
            <a:r>
              <a:rPr lang="en-US" sz="1100" dirty="0"/>
              <a:t>-</a:t>
            </a:r>
            <a:r>
              <a:rPr lang="en-US" sz="1100" dirty="0" err="1"/>
              <a:t>tollman</a:t>
            </a:r>
            <a:r>
              <a:rPr lang="en-US" sz="1100" dirty="0"/>
              <a:t> (Accessed: 05 July 2023).</a:t>
            </a:r>
          </a:p>
          <a:p>
            <a:endParaRPr lang="en-US" sz="1100" dirty="0"/>
          </a:p>
          <a:p>
            <a:r>
              <a:rPr lang="en-US" sz="1100" dirty="0"/>
              <a:t>Red Carnations. 2014. About, viewed on 09 July 2023 from </a:t>
            </a:r>
            <a:r>
              <a:rPr lang="en-US" sz="1100" dirty="0">
                <a:hlinkClick r:id="rId3"/>
              </a:rPr>
              <a:t>https://www.redcarnationhotels.com/about/core-values</a:t>
            </a:r>
            <a:endParaRPr lang="en-US" sz="1100" dirty="0"/>
          </a:p>
          <a:p>
            <a:endParaRPr lang="en-US" sz="1100" dirty="0"/>
          </a:p>
          <a:p>
            <a:endParaRPr lang="en-US" sz="1100" dirty="0"/>
          </a:p>
          <a:p>
            <a:r>
              <a:rPr lang="en-US" sz="1100" dirty="0" err="1"/>
              <a:t>Tarlow</a:t>
            </a:r>
            <a:r>
              <a:rPr lang="en-US" sz="1100" dirty="0"/>
              <a:t>, P., 2016. Tourism, Terrorism, Morality, and Marketing: A Study of the Role of Reciprocity in Tourism Marketing. In Strategic Tools and Methods for Promoting Hospitality and Tourism Services (pp. 233-246). IGI Global. </a:t>
            </a:r>
          </a:p>
          <a:p>
            <a:endParaRPr lang="en-US" sz="1100" dirty="0"/>
          </a:p>
          <a:p>
            <a:r>
              <a:rPr lang="en-US" sz="1100" dirty="0"/>
              <a:t>Welcome to Red Carnation Hotels (no date) Red Carnation Hotels: The Power of Passion. Available at: https://</a:t>
            </a:r>
            <a:r>
              <a:rPr lang="en-US" sz="1100" dirty="0" err="1"/>
              <a:t>redcarnationhotels.com</a:t>
            </a:r>
            <a:r>
              <a:rPr lang="en-US" sz="1100" dirty="0"/>
              <a:t>/our-story (Accessed: 01 July 2023).</a:t>
            </a:r>
          </a:p>
          <a:p>
            <a:r>
              <a:rPr lang="en-US" sz="1100" dirty="0"/>
              <a:t> </a:t>
            </a:r>
          </a:p>
          <a:p>
            <a:r>
              <a:rPr lang="en-US" sz="1100" dirty="0"/>
              <a:t>Al-Mousawi, E. (2021) Red Carnation Hotels set to go green by 2030, Elite Traveler. Available at: https://</a:t>
            </a:r>
            <a:r>
              <a:rPr lang="en-US" sz="1100" dirty="0" err="1"/>
              <a:t>elitetraveler.com</a:t>
            </a:r>
            <a:r>
              <a:rPr lang="en-US" sz="1100" dirty="0"/>
              <a:t>/travel/hotel-news/red-carnation-hotels-is-going-green-by-2030 (Accessed: 03 July 2023).</a:t>
            </a:r>
          </a:p>
          <a:p>
            <a:r>
              <a:rPr lang="en-US" sz="1100" dirty="0"/>
              <a:t> </a:t>
            </a:r>
          </a:p>
          <a:p>
            <a:r>
              <a:rPr lang="en-US" sz="1100" dirty="0" err="1"/>
              <a:t>Tollman</a:t>
            </a:r>
            <a:r>
              <a:rPr lang="en-US" sz="1100" dirty="0"/>
              <a:t>, G. (2020) Innovation – the key to our past, our present, and our future, – the key to our past, our present, and our future. Available at: https://</a:t>
            </a:r>
            <a:r>
              <a:rPr lang="en-US" sz="1100" dirty="0" err="1"/>
              <a:t>redcarnationhotels.com</a:t>
            </a:r>
            <a:r>
              <a:rPr lang="en-US" sz="1100" dirty="0"/>
              <a:t>/discover/ttc-100/innovation-the-key-to-our-past-our-present-and-our-future (Accessed: 29 June 2023).</a:t>
            </a:r>
          </a:p>
          <a:p>
            <a:endParaRPr lang="en-US" sz="1100" dirty="0"/>
          </a:p>
          <a:p>
            <a:endParaRPr lang="en-US" sz="1100" dirty="0"/>
          </a:p>
        </p:txBody>
      </p:sp>
    </p:spTree>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5111115" y="1498600"/>
            <a:ext cx="2019935" cy="3996690"/>
          </a:xfrm>
          <a:prstGeom prst="rect">
            <a:avLst/>
          </a:prstGeom>
          <a:solidFill>
            <a:srgbClr val="FEED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3" name="直接连接符 2"/>
          <p:cNvCxnSpPr/>
          <p:nvPr/>
        </p:nvCxnSpPr>
        <p:spPr>
          <a:xfrm flipV="1">
            <a:off x="4615543" y="579835"/>
            <a:ext cx="4361147" cy="4361147"/>
          </a:xfrm>
          <a:prstGeom prst="line">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5" name="文本框 4"/>
          <p:cNvSpPr txBox="1"/>
          <p:nvPr/>
        </p:nvSpPr>
        <p:spPr>
          <a:xfrm rot="16200000">
            <a:off x="4920754" y="2345412"/>
            <a:ext cx="2400657" cy="2019935"/>
          </a:xfrm>
          <a:prstGeom prst="rect">
            <a:avLst/>
          </a:prstGeom>
          <a:noFill/>
          <a:effectLst/>
        </p:spPr>
        <p:txBody>
          <a:bodyPr vert="eaVert" wrap="square" rtlCol="0">
            <a:spAutoFit/>
          </a:bodyPr>
          <a:lstStyle/>
          <a:p>
            <a:pPr algn="ctr"/>
            <a:r>
              <a:rPr lang="en-US" sz="3600" b="1" spc="300" dirty="0">
                <a:solidFill>
                  <a:srgbClr val="2D3559"/>
                </a:solidFill>
                <a:latin typeface="微软雅黑" panose="020B0503020204020204" pitchFamily="34" charset="-122"/>
                <a:ea typeface="微软雅黑" panose="020B0503020204020204" pitchFamily="34" charset="-122"/>
                <a:cs typeface="+mn-ea"/>
                <a:sym typeface="+mn-lt"/>
              </a:rPr>
              <a:t>THANK</a:t>
            </a:r>
          </a:p>
          <a:p>
            <a:pPr algn="ctr"/>
            <a:endParaRPr lang="en-US" sz="3600" b="1" spc="300" dirty="0">
              <a:solidFill>
                <a:srgbClr val="2D3559"/>
              </a:solidFill>
              <a:latin typeface="微软雅黑" panose="020B0503020204020204" pitchFamily="34" charset="-122"/>
              <a:ea typeface="微软雅黑" panose="020B0503020204020204" pitchFamily="34" charset="-122"/>
              <a:cs typeface="+mn-ea"/>
              <a:sym typeface="+mn-lt"/>
            </a:endParaRPr>
          </a:p>
          <a:p>
            <a:pPr algn="ctr"/>
            <a:endParaRPr lang="en-US" sz="3600" b="1" spc="300" dirty="0">
              <a:solidFill>
                <a:srgbClr val="2D3559"/>
              </a:solidFill>
              <a:latin typeface="微软雅黑" panose="020B0503020204020204" pitchFamily="34" charset="-122"/>
              <a:ea typeface="微软雅黑" panose="020B0503020204020204" pitchFamily="34" charset="-122"/>
              <a:cs typeface="+mn-ea"/>
              <a:sym typeface="+mn-lt"/>
            </a:endParaRPr>
          </a:p>
          <a:p>
            <a:pPr algn="ctr"/>
            <a:r>
              <a:rPr lang="en-US" sz="3600" b="1" spc="300" dirty="0">
                <a:solidFill>
                  <a:srgbClr val="2D3559"/>
                </a:solidFill>
                <a:latin typeface="微软雅黑" panose="020B0503020204020204" pitchFamily="34" charset="-122"/>
                <a:ea typeface="微软雅黑" panose="020B0503020204020204" pitchFamily="34" charset="-122"/>
                <a:cs typeface="+mn-ea"/>
                <a:sym typeface="+mn-lt"/>
              </a:rPr>
              <a:t> YOU</a:t>
            </a:r>
          </a:p>
        </p:txBody>
      </p:sp>
      <p:cxnSp>
        <p:nvCxnSpPr>
          <p:cNvPr id="6" name="直接连接符 5"/>
          <p:cNvCxnSpPr/>
          <p:nvPr/>
        </p:nvCxnSpPr>
        <p:spPr>
          <a:xfrm flipH="1">
            <a:off x="3612707" y="4141347"/>
            <a:ext cx="1498600" cy="1498600"/>
          </a:xfrm>
          <a:prstGeom prst="line">
            <a:avLst/>
          </a:prstGeom>
          <a:ln w="69850">
            <a:solidFill>
              <a:srgbClr val="2D3655"/>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nvCxnSpPr>
        <p:spPr>
          <a:xfrm flipH="1">
            <a:off x="6049279" y="1209935"/>
            <a:ext cx="2548054" cy="2548054"/>
          </a:xfrm>
          <a:prstGeom prst="line">
            <a:avLst/>
          </a:prstGeom>
          <a:ln w="0">
            <a:solidFill>
              <a:schemeClr val="tx1">
                <a:lumMod val="75000"/>
                <a:lumOff val="25000"/>
                <a:alpha val="52000"/>
              </a:schemeClr>
            </a:solidFill>
          </a:ln>
        </p:spPr>
        <p:style>
          <a:lnRef idx="1">
            <a:schemeClr val="accent1"/>
          </a:lnRef>
          <a:fillRef idx="0">
            <a:schemeClr val="accent1"/>
          </a:fillRef>
          <a:effectRef idx="0">
            <a:schemeClr val="accent1"/>
          </a:effectRef>
          <a:fontRef idx="minor">
            <a:schemeClr val="tx1"/>
          </a:fontRef>
        </p:style>
      </p:cxnSp>
      <p:sp>
        <p:nvSpPr>
          <p:cNvPr id="8" name="矩形 17"/>
          <p:cNvSpPr>
            <a:spLocks noChangeArrowheads="1"/>
          </p:cNvSpPr>
          <p:nvPr/>
        </p:nvSpPr>
        <p:spPr bwMode="auto">
          <a:xfrm>
            <a:off x="5309235" y="4733925"/>
            <a:ext cx="167132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charset="0"/>
                <a:ea typeface="宋体" panose="02010600030101010101" pitchFamily="2" charset="-122"/>
              </a:defRPr>
            </a:lvl1pPr>
            <a:lvl2pPr marL="742950" indent="-285750">
              <a:defRPr>
                <a:solidFill>
                  <a:schemeClr val="tx1"/>
                </a:solidFill>
                <a:latin typeface="Calibri" panose="020F0502020204030204" charset="0"/>
                <a:ea typeface="宋体" panose="02010600030101010101" pitchFamily="2" charset="-122"/>
              </a:defRPr>
            </a:lvl2pPr>
            <a:lvl3pPr marL="1143000" indent="-228600">
              <a:defRPr>
                <a:solidFill>
                  <a:schemeClr val="tx1"/>
                </a:solidFill>
                <a:latin typeface="Calibri" panose="020F0502020204030204" charset="0"/>
                <a:ea typeface="宋体" panose="02010600030101010101" pitchFamily="2" charset="-122"/>
              </a:defRPr>
            </a:lvl3pPr>
            <a:lvl4pPr marL="1600200" indent="-228600">
              <a:defRPr>
                <a:solidFill>
                  <a:schemeClr val="tx1"/>
                </a:solidFill>
                <a:latin typeface="Calibri" panose="020F0502020204030204" charset="0"/>
                <a:ea typeface="宋体" panose="02010600030101010101" pitchFamily="2" charset="-122"/>
              </a:defRPr>
            </a:lvl4pPr>
            <a:lvl5pPr marL="2057400" indent="-228600">
              <a:defRPr>
                <a:solidFill>
                  <a:schemeClr val="tx1"/>
                </a:solidFill>
                <a:latin typeface="Calibri" panose="020F050202020403020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charset="0"/>
                <a:ea typeface="宋体" panose="02010600030101010101" pitchFamily="2" charset="-122"/>
              </a:defRPr>
            </a:lvl9pPr>
          </a:lstStyle>
          <a:p>
            <a:pPr algn="ctr"/>
            <a:r>
              <a:rPr lang="en-US" sz="1000" b="1" spc="300" dirty="0">
                <a:solidFill>
                  <a:srgbClr val="2D3559"/>
                </a:solidFill>
                <a:latin typeface="微软雅黑" panose="020B0503020204020204" pitchFamily="34" charset="-122"/>
                <a:ea typeface="微软雅黑" panose="020B0503020204020204" pitchFamily="34" charset="-122"/>
                <a:cs typeface="+mn-ea"/>
                <a:sym typeface="+mn-lt"/>
              </a:rPr>
              <a:t>Judith </a:t>
            </a:r>
          </a:p>
          <a:p>
            <a:pPr algn="ctr"/>
            <a:r>
              <a:rPr lang="en-US" sz="1000" b="1" spc="300" dirty="0" err="1">
                <a:solidFill>
                  <a:srgbClr val="2D3559"/>
                </a:solidFill>
                <a:latin typeface="微软雅黑" panose="020B0503020204020204" pitchFamily="34" charset="-122"/>
                <a:ea typeface="微软雅黑" panose="020B0503020204020204" pitchFamily="34" charset="-122"/>
                <a:cs typeface="+mn-ea"/>
                <a:sym typeface="+mn-lt"/>
              </a:rPr>
              <a:t>Kidenya</a:t>
            </a:r>
            <a:r>
              <a:rPr lang="en-US" sz="1000" b="1" spc="300" dirty="0">
                <a:solidFill>
                  <a:srgbClr val="2D3559"/>
                </a:solidFill>
                <a:latin typeface="微软雅黑" panose="020B0503020204020204" pitchFamily="34" charset="-122"/>
                <a:ea typeface="微软雅黑" panose="020B0503020204020204" pitchFamily="34" charset="-122"/>
                <a:cs typeface="+mn-ea"/>
                <a:sym typeface="+mn-lt"/>
              </a:rPr>
              <a:t> </a:t>
            </a:r>
          </a:p>
        </p:txBody>
      </p:sp>
      <p:cxnSp>
        <p:nvCxnSpPr>
          <p:cNvPr id="9" name="直接连接符 8"/>
          <p:cNvCxnSpPr/>
          <p:nvPr/>
        </p:nvCxnSpPr>
        <p:spPr>
          <a:xfrm>
            <a:off x="5473932" y="4676754"/>
            <a:ext cx="1407687"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Lst>
</file>

<file path=ppt/tags/tag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3.xml><?xml version="1.0" encoding="utf-8"?>
<p:tagLst xmlns:a="http://schemas.openxmlformats.org/drawingml/2006/main" xmlns:r="http://schemas.openxmlformats.org/officeDocument/2006/relationships" xmlns:p="http://schemas.openxmlformats.org/presentationml/2006/main">
  <p:tag name="TIMING" val="|8.3"/>
</p:tagLst>
</file>

<file path=ppt/tags/tag64.xml><?xml version="1.0" encoding="utf-8"?>
<p:tagLst xmlns:a="http://schemas.openxmlformats.org/drawingml/2006/main" xmlns:r="http://schemas.openxmlformats.org/officeDocument/2006/relationships" xmlns:p="http://schemas.openxmlformats.org/presentationml/2006/main">
  <p:tag name="TIMING" val="|8.3"/>
</p:tagLst>
</file>

<file path=ppt/tags/tag65.xml><?xml version="1.0" encoding="utf-8"?>
<p:tagLst xmlns:a="http://schemas.openxmlformats.org/drawingml/2006/main" xmlns:r="http://schemas.openxmlformats.org/officeDocument/2006/relationships" xmlns:p="http://schemas.openxmlformats.org/presentationml/2006/main">
  <p:tag name="TIMING" val="|8.3"/>
</p:tagLst>
</file>

<file path=ppt/tags/tag66.xml><?xml version="1.0" encoding="utf-8"?>
<p:tagLst xmlns:a="http://schemas.openxmlformats.org/drawingml/2006/main" xmlns:r="http://schemas.openxmlformats.org/officeDocument/2006/relationships" xmlns:p="http://schemas.openxmlformats.org/presentationml/2006/main">
  <p:tag name="TIMING" val="|8.3"/>
</p:tagLst>
</file>

<file path=ppt/tags/tag67.xml><?xml version="1.0" encoding="utf-8"?>
<p:tagLst xmlns:a="http://schemas.openxmlformats.org/drawingml/2006/main" xmlns:r="http://schemas.openxmlformats.org/officeDocument/2006/relationships" xmlns:p="http://schemas.openxmlformats.org/presentationml/2006/main">
  <p:tag name="TIMING" val="|8.3"/>
</p:tagLst>
</file>

<file path=ppt/theme/theme1.xml><?xml version="1.0" encoding="utf-8"?>
<a:theme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6428</TotalTime>
  <Words>2201</Words>
  <Application>Microsoft Macintosh PowerPoint</Application>
  <PresentationFormat>Widescreen</PresentationFormat>
  <Paragraphs>254</Paragraphs>
  <Slides>17</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微软雅黑</vt:lpstr>
      <vt:lpstr>Microsoft YaHei UI</vt:lpstr>
      <vt:lpstr>Agency FB</vt:lpstr>
      <vt:lpstr>Arial</vt:lpstr>
      <vt:lpstr>Calibri</vt:lpstr>
      <vt:lpstr>Roboto</vt:lpstr>
      <vt:lpstr>Wingdings</vt:lpstr>
      <vt:lpstr>Office 主题​​</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空白演示</dc:title>
  <dc:creator/>
  <cp:lastModifiedBy>Lisa Ally Mohando</cp:lastModifiedBy>
  <cp:revision>225</cp:revision>
  <dcterms:created xsi:type="dcterms:W3CDTF">2019-06-19T02:08:00Z</dcterms:created>
  <dcterms:modified xsi:type="dcterms:W3CDTF">2023-07-10T11:44:11Z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2052-11.1.0.10463</vt:lpwstr>
  </property>
  <property fmtid="{D5CDD505-2E9C-101B-9397-08002B2CF9AE}" pid="3" name="ICV">
    <vt:lpwstr>5F30D608F9FF4C5BB800AFC1BFC2B811</vt:lpwstr>
  </property>
</Properties>
</file>