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notesMasterIdLst>
    <p:notesMasterId r:id="rId71"/>
  </p:notesMasterIdLst>
  <p:sldIdLst>
    <p:sldId id="256" r:id="rId2"/>
    <p:sldId id="260" r:id="rId3"/>
    <p:sldId id="347" r:id="rId4"/>
    <p:sldId id="261" r:id="rId5"/>
    <p:sldId id="320" r:id="rId6"/>
    <p:sldId id="355" r:id="rId7"/>
    <p:sldId id="323" r:id="rId8"/>
    <p:sldId id="264" r:id="rId9"/>
    <p:sldId id="265" r:id="rId10"/>
    <p:sldId id="266" r:id="rId11"/>
    <p:sldId id="284" r:id="rId12"/>
    <p:sldId id="267" r:id="rId13"/>
    <p:sldId id="268" r:id="rId14"/>
    <p:sldId id="269" r:id="rId15"/>
    <p:sldId id="357" r:id="rId16"/>
    <p:sldId id="272" r:id="rId17"/>
    <p:sldId id="283" r:id="rId18"/>
    <p:sldId id="361" r:id="rId19"/>
    <p:sldId id="273" r:id="rId20"/>
    <p:sldId id="362" r:id="rId21"/>
    <p:sldId id="363" r:id="rId22"/>
    <p:sldId id="274" r:id="rId23"/>
    <p:sldId id="364" r:id="rId24"/>
    <p:sldId id="275" r:id="rId25"/>
    <p:sldId id="373" r:id="rId26"/>
    <p:sldId id="365" r:id="rId27"/>
    <p:sldId id="290" r:id="rId28"/>
    <p:sldId id="375" r:id="rId29"/>
    <p:sldId id="353" r:id="rId30"/>
    <p:sldId id="315" r:id="rId31"/>
    <p:sldId id="280" r:id="rId32"/>
    <p:sldId id="342" r:id="rId33"/>
    <p:sldId id="287" r:id="rId34"/>
    <p:sldId id="288" r:id="rId35"/>
    <p:sldId id="349" r:id="rId36"/>
    <p:sldId id="376" r:id="rId37"/>
    <p:sldId id="350" r:id="rId38"/>
    <p:sldId id="292" r:id="rId39"/>
    <p:sldId id="293" r:id="rId40"/>
    <p:sldId id="318" r:id="rId41"/>
    <p:sldId id="310" r:id="rId42"/>
    <p:sldId id="340" r:id="rId43"/>
    <p:sldId id="311" r:id="rId44"/>
    <p:sldId id="314" r:id="rId45"/>
    <p:sldId id="312" r:id="rId46"/>
    <p:sldId id="306" r:id="rId47"/>
    <p:sldId id="309" r:id="rId48"/>
    <p:sldId id="297" r:id="rId49"/>
    <p:sldId id="298" r:id="rId50"/>
    <p:sldId id="258" r:id="rId51"/>
    <p:sldId id="299" r:id="rId52"/>
    <p:sldId id="295" r:id="rId53"/>
    <p:sldId id="324" r:id="rId54"/>
    <p:sldId id="336" r:id="rId55"/>
    <p:sldId id="337" r:id="rId56"/>
    <p:sldId id="338" r:id="rId57"/>
    <p:sldId id="325" r:id="rId58"/>
    <p:sldId id="300" r:id="rId59"/>
    <p:sldId id="326" r:id="rId60"/>
    <p:sldId id="327" r:id="rId61"/>
    <p:sldId id="328" r:id="rId62"/>
    <p:sldId id="301" r:id="rId63"/>
    <p:sldId id="330" r:id="rId64"/>
    <p:sldId id="331" r:id="rId65"/>
    <p:sldId id="302" r:id="rId66"/>
    <p:sldId id="333" r:id="rId67"/>
    <p:sldId id="303" r:id="rId68"/>
    <p:sldId id="304" r:id="rId69"/>
    <p:sldId id="332" r:id="rId7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73"/>
    <p:restoredTop sz="90295" autoAdjust="0"/>
  </p:normalViewPr>
  <p:slideViewPr>
    <p:cSldViewPr snapToGrid="0" snapToObjects="1">
      <p:cViewPr varScale="1">
        <p:scale>
          <a:sx n="100" d="100"/>
          <a:sy n="100" d="100"/>
        </p:scale>
        <p:origin x="1848" y="1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64B264-C832-417B-A865-8CE82A6D386E}" type="datetimeFigureOut">
              <a:rPr lang="en-GB" smtClean="0"/>
              <a:pPr/>
              <a:t>07/10/2022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491D4C-710E-496F-87DB-E9D6BF137316}" type="slidenum">
              <a:rPr lang="en-GB" smtClean="0"/>
              <a:pPr/>
              <a:t>‹#›</a:t>
            </a:fld>
            <a:endParaRPr lang="en-GB"/>
          </a:p>
        </p:txBody>
      </p:sp>
    </p:spTree>
    <p:extLst>
      <p:ext uri="{BB962C8B-B14F-4D97-AF65-F5344CB8AC3E}">
        <p14:creationId xmlns:p14="http://schemas.microsoft.com/office/powerpoint/2010/main" val="1669962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uksport.gov.uk/our-work/investing-in-sport/historical-funding-figure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a:t>
            </a:r>
            <a:r>
              <a:rPr lang="en-GB" baseline="0" dirty="0"/>
              <a:t> of investigation </a:t>
            </a:r>
            <a:endParaRPr lang="en-GB" dirty="0"/>
          </a:p>
        </p:txBody>
      </p:sp>
      <p:sp>
        <p:nvSpPr>
          <p:cNvPr id="4" name="Slide Number Placeholder 3"/>
          <p:cNvSpPr>
            <a:spLocks noGrp="1"/>
          </p:cNvSpPr>
          <p:nvPr>
            <p:ph type="sldNum" sz="quarter" idx="10"/>
          </p:nvPr>
        </p:nvSpPr>
        <p:spPr/>
        <p:txBody>
          <a:bodyPr/>
          <a:lstStyle/>
          <a:p>
            <a:fld id="{8E0FEE69-818C-45BB-A526-A6A4854F6F47}" type="slidenum">
              <a:rPr lang="en-GB" smtClean="0"/>
              <a:pPr/>
              <a:t>4</a:t>
            </a:fld>
            <a:endParaRPr lang="en-GB"/>
          </a:p>
        </p:txBody>
      </p:sp>
    </p:spTree>
    <p:extLst>
      <p:ext uri="{BB962C8B-B14F-4D97-AF65-F5344CB8AC3E}">
        <p14:creationId xmlns:p14="http://schemas.microsoft.com/office/powerpoint/2010/main" val="4087492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evolution of managing HP sport dates back to the 1950s and the onset of the Cold War (Houlihan, 2013). </a:t>
            </a:r>
          </a:p>
          <a:p>
            <a:r>
              <a:rPr lang="en-GB" dirty="0"/>
              <a:t>Political tensions between Western and Eastern Bloc powers prompted the involvement of some governments to systematically develop athletes to achieve diplomatic objectives (Riordan, 1978). </a:t>
            </a:r>
          </a:p>
          <a:p>
            <a:endParaRPr lang="en-US" dirty="0"/>
          </a:p>
        </p:txBody>
      </p:sp>
      <p:sp>
        <p:nvSpPr>
          <p:cNvPr id="4" name="Slide Number Placeholder 3"/>
          <p:cNvSpPr>
            <a:spLocks noGrp="1"/>
          </p:cNvSpPr>
          <p:nvPr>
            <p:ph type="sldNum" sz="quarter" idx="5"/>
          </p:nvPr>
        </p:nvSpPr>
        <p:spPr/>
        <p:txBody>
          <a:bodyPr/>
          <a:lstStyle/>
          <a:p>
            <a:fld id="{19491D4C-710E-496F-87DB-E9D6BF137316}" type="slidenum">
              <a:rPr lang="en-GB" smtClean="0"/>
              <a:pPr/>
              <a:t>27</a:t>
            </a:fld>
            <a:endParaRPr lang="en-GB"/>
          </a:p>
        </p:txBody>
      </p:sp>
    </p:spTree>
    <p:extLst>
      <p:ext uri="{BB962C8B-B14F-4D97-AF65-F5344CB8AC3E}">
        <p14:creationId xmlns:p14="http://schemas.microsoft.com/office/powerpoint/2010/main" val="3449487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Appendix 1 illustrates this with a graph which shows that there is a clear relationship between money ‘in’ and ‘medals out’. </a:t>
            </a:r>
          </a:p>
          <a:p>
            <a:endParaRPr lang="en-US" dirty="0"/>
          </a:p>
        </p:txBody>
      </p:sp>
      <p:sp>
        <p:nvSpPr>
          <p:cNvPr id="4" name="Slide Number Placeholder 3"/>
          <p:cNvSpPr>
            <a:spLocks noGrp="1"/>
          </p:cNvSpPr>
          <p:nvPr>
            <p:ph type="sldNum" sz="quarter" idx="10"/>
          </p:nvPr>
        </p:nvSpPr>
        <p:spPr/>
        <p:txBody>
          <a:bodyPr/>
          <a:lstStyle/>
          <a:p>
            <a:fld id="{19491D4C-710E-496F-87DB-E9D6BF137316}" type="slidenum">
              <a:rPr lang="en-GB" smtClean="0"/>
              <a:pPr/>
              <a:t>30</a:t>
            </a:fld>
            <a:endParaRPr lang="en-GB"/>
          </a:p>
        </p:txBody>
      </p:sp>
    </p:spTree>
    <p:extLst>
      <p:ext uri="{BB962C8B-B14F-4D97-AF65-F5344CB8AC3E}">
        <p14:creationId xmlns:p14="http://schemas.microsoft.com/office/powerpoint/2010/main" val="1768696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http://www.uksport.gov.uk/our-work/investing-in-sport/historical-funding-figures</a:t>
            </a:r>
            <a:endParaRPr lang="en-GB" dirty="0"/>
          </a:p>
          <a:p>
            <a:endParaRPr lang="en-US" dirty="0"/>
          </a:p>
        </p:txBody>
      </p:sp>
      <p:sp>
        <p:nvSpPr>
          <p:cNvPr id="4" name="Slide Number Placeholder 3"/>
          <p:cNvSpPr>
            <a:spLocks noGrp="1"/>
          </p:cNvSpPr>
          <p:nvPr>
            <p:ph type="sldNum" sz="quarter" idx="5"/>
          </p:nvPr>
        </p:nvSpPr>
        <p:spPr/>
        <p:txBody>
          <a:bodyPr/>
          <a:lstStyle/>
          <a:p>
            <a:fld id="{19491D4C-710E-496F-87DB-E9D6BF137316}" type="slidenum">
              <a:rPr lang="en-GB" smtClean="0"/>
              <a:pPr/>
              <a:t>34</a:t>
            </a:fld>
            <a:endParaRPr lang="en-GB"/>
          </a:p>
        </p:txBody>
      </p:sp>
    </p:spTree>
    <p:extLst>
      <p:ext uri="{BB962C8B-B14F-4D97-AF65-F5344CB8AC3E}">
        <p14:creationId xmlns:p14="http://schemas.microsoft.com/office/powerpoint/2010/main" val="1713424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Many countries have set up national coordinated programmes to support governing bodies to set up high level training and competition programmes and to support athletes to combine their academic career with a sports career.</a:t>
            </a:r>
          </a:p>
          <a:p>
            <a:endParaRPr lang="en-US" dirty="0"/>
          </a:p>
        </p:txBody>
      </p:sp>
      <p:sp>
        <p:nvSpPr>
          <p:cNvPr id="4" name="Slide Number Placeholder 3"/>
          <p:cNvSpPr>
            <a:spLocks noGrp="1"/>
          </p:cNvSpPr>
          <p:nvPr>
            <p:ph type="sldNum" sz="quarter" idx="10"/>
          </p:nvPr>
        </p:nvSpPr>
        <p:spPr/>
        <p:txBody>
          <a:bodyPr/>
          <a:lstStyle/>
          <a:p>
            <a:fld id="{19491D4C-710E-496F-87DB-E9D6BF137316}" type="slidenum">
              <a:rPr lang="en-GB" smtClean="0"/>
              <a:pPr/>
              <a:t>52</a:t>
            </a:fld>
            <a:endParaRPr lang="en-GB"/>
          </a:p>
        </p:txBody>
      </p:sp>
    </p:spTree>
    <p:extLst>
      <p:ext uri="{BB962C8B-B14F-4D97-AF65-F5344CB8AC3E}">
        <p14:creationId xmlns:p14="http://schemas.microsoft.com/office/powerpoint/2010/main" val="1526895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595672B0-614F-0E4B-A080-BDCFAB9737F6}" type="datetimeFigureOut">
              <a:rPr lang="en-US" smtClean="0"/>
              <a:pPr/>
              <a:t>10/7/22</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95672B0-614F-0E4B-A080-BDCFAB9737F6}" type="datetimeFigureOut">
              <a:rPr lang="en-US" smtClean="0"/>
              <a:pPr/>
              <a:t>10/7/22</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672B0-614F-0E4B-A080-BDCFAB9737F6}" type="datetimeFigureOut">
              <a:rPr lang="en-US" smtClean="0"/>
              <a:pPr/>
              <a:t>10/7/22</a:t>
            </a:fld>
            <a:endParaRPr lang="en-US"/>
          </a:p>
        </p:txBody>
      </p:sp>
      <p:sp>
        <p:nvSpPr>
          <p:cNvPr id="6" name="Slide Number Placeholder 5"/>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595672B0-614F-0E4B-A080-BDCFAB9737F6}" type="datetimeFigureOut">
              <a:rPr lang="en-US" smtClean="0"/>
              <a:pPr/>
              <a:t>10/7/22</a:t>
            </a:fld>
            <a:endParaRPr lang="en-US"/>
          </a:p>
        </p:txBody>
      </p:sp>
      <p:sp>
        <p:nvSpPr>
          <p:cNvPr id="7" name="Slide Number Placeholder 6"/>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595672B0-614F-0E4B-A080-BDCFAB9737F6}" type="datetimeFigureOut">
              <a:rPr lang="en-US" smtClean="0"/>
              <a:pPr/>
              <a:t>10/7/22</a:t>
            </a:fld>
            <a:endParaRPr lang="en-US"/>
          </a:p>
        </p:txBody>
      </p:sp>
      <p:sp>
        <p:nvSpPr>
          <p:cNvPr id="9" name="Slide Number Placeholder 8"/>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595672B0-614F-0E4B-A080-BDCFAB9737F6}" type="datetimeFigureOut">
              <a:rPr lang="en-US" smtClean="0"/>
              <a:pPr/>
              <a:t>10/7/22</a:t>
            </a:fld>
            <a:endParaRPr lang="en-US"/>
          </a:p>
        </p:txBody>
      </p:sp>
      <p:sp>
        <p:nvSpPr>
          <p:cNvPr id="5" name="Slide Number Placeholder 4"/>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672B0-614F-0E4B-A080-BDCFAB9737F6}" type="datetimeFigureOut">
              <a:rPr lang="en-US" smtClean="0"/>
              <a:pPr/>
              <a:t>10/7/22</a:t>
            </a:fld>
            <a:endParaRPr lang="en-US"/>
          </a:p>
        </p:txBody>
      </p:sp>
      <p:sp>
        <p:nvSpPr>
          <p:cNvPr id="4" name="Slide Number Placeholder 3"/>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5672B0-614F-0E4B-A080-BDCFAB9737F6}" type="datetimeFigureOut">
              <a:rPr lang="en-US" smtClean="0"/>
              <a:pPr/>
              <a:t>10/7/22</a:t>
            </a:fld>
            <a:endParaRPr lang="en-US"/>
          </a:p>
        </p:txBody>
      </p:sp>
      <p:sp>
        <p:nvSpPr>
          <p:cNvPr id="7" name="Slide Number Placeholder 6"/>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5672B0-614F-0E4B-A080-BDCFAB9737F6}" type="datetimeFigureOut">
              <a:rPr lang="en-US" smtClean="0"/>
              <a:pPr/>
              <a:t>10/7/22</a:t>
            </a:fld>
            <a:endParaRPr lang="en-US"/>
          </a:p>
        </p:txBody>
      </p:sp>
      <p:sp>
        <p:nvSpPr>
          <p:cNvPr id="7" name="Slide Number Placeholder 6"/>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95672B0-614F-0E4B-A080-BDCFAB9737F6}" type="datetimeFigureOut">
              <a:rPr lang="en-US" smtClean="0"/>
              <a:pPr/>
              <a:t>10/7/22</a:t>
            </a:fld>
            <a:endParaRPr lang="en-US"/>
          </a:p>
        </p:txBody>
      </p:sp>
      <p:sp>
        <p:nvSpPr>
          <p:cNvPr id="6" name="Slide Number Placeholder 5"/>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95672B0-614F-0E4B-A080-BDCFAB9737F6}" type="datetimeFigureOut">
              <a:rPr lang="en-US" smtClean="0"/>
              <a:pPr/>
              <a:t>10/7/22</a:t>
            </a:fld>
            <a:endParaRPr lang="en-US"/>
          </a:p>
        </p:txBody>
      </p:sp>
      <p:sp>
        <p:nvSpPr>
          <p:cNvPr id="6" name="Slide Number Placeholder 5"/>
          <p:cNvSpPr>
            <a:spLocks noGrp="1"/>
          </p:cNvSpPr>
          <p:nvPr>
            <p:ph type="sldNum" sz="quarter" idx="12"/>
          </p:nvPr>
        </p:nvSpPr>
        <p:spPr/>
        <p:txBody>
          <a:bodyPr/>
          <a:lstStyle/>
          <a:p>
            <a:fld id="{00113529-C12D-D443-98C9-5E4810E13AE0}" type="slidenum">
              <a:rPr lang="en-US" smtClean="0"/>
              <a:pPr/>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95672B0-614F-0E4B-A080-BDCFAB9737F6}" type="datetimeFigureOut">
              <a:rPr lang="en-US" smtClean="0"/>
              <a:pPr/>
              <a:t>10/7/22</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0113529-C12D-D443-98C9-5E4810E13AE0}" type="slidenum">
              <a:rPr lang="en-US" smtClean="0"/>
              <a:pPr/>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youtu.be/JC3DnDKEf1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imgacademy.com/about-img-academ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Fv0ZMeYWDf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2.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65.xml.rels><?xml version="1.0" encoding="UTF-8" standalone="yes"?>
<Relationships xmlns="http://schemas.openxmlformats.org/package/2006/relationships"><Relationship Id="rId2" Type="http://schemas.openxmlformats.org/officeDocument/2006/relationships/hyperlink" Target="http://www.uksport.gov.uk/our-work/coaching"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i="1" dirty="0">
                <a:solidFill>
                  <a:schemeClr val="bg1"/>
                </a:solidFill>
              </a:rPr>
              <a:t>Professional &amp; Elite Sports Management </a:t>
            </a:r>
          </a:p>
        </p:txBody>
      </p:sp>
      <p:sp>
        <p:nvSpPr>
          <p:cNvPr id="3" name="Subtitle 2"/>
          <p:cNvSpPr>
            <a:spLocks noGrp="1"/>
          </p:cNvSpPr>
          <p:nvPr>
            <p:ph type="subTitle" idx="1"/>
          </p:nvPr>
        </p:nvSpPr>
        <p:spPr/>
        <p:txBody>
          <a:bodyPr/>
          <a:lstStyle/>
          <a:p>
            <a:r>
              <a:rPr lang="en-US" i="1" dirty="0">
                <a:solidFill>
                  <a:srgbClr val="FFFFFF"/>
                </a:solidFill>
              </a:rPr>
              <a:t>James Prosser </a:t>
            </a:r>
          </a:p>
        </p:txBody>
      </p:sp>
    </p:spTree>
    <p:extLst>
      <p:ext uri="{BB962C8B-B14F-4D97-AF65-F5344CB8AC3E}">
        <p14:creationId xmlns:p14="http://schemas.microsoft.com/office/powerpoint/2010/main" val="4114174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Elite Sport </a:t>
            </a:r>
          </a:p>
        </p:txBody>
      </p:sp>
      <p:sp>
        <p:nvSpPr>
          <p:cNvPr id="3" name="Content Placeholder 2"/>
          <p:cNvSpPr>
            <a:spLocks noGrp="1"/>
          </p:cNvSpPr>
          <p:nvPr>
            <p:ph idx="1"/>
          </p:nvPr>
        </p:nvSpPr>
        <p:spPr/>
        <p:txBody>
          <a:bodyPr/>
          <a:lstStyle/>
          <a:p>
            <a:pPr marL="0" indent="0">
              <a:buNone/>
            </a:pPr>
            <a:r>
              <a:rPr lang="en-GB" dirty="0"/>
              <a:t>Define: </a:t>
            </a:r>
          </a:p>
          <a:p>
            <a:pPr marL="0" indent="0">
              <a:buNone/>
            </a:pPr>
            <a:endParaRPr lang="en-GB" dirty="0"/>
          </a:p>
          <a:p>
            <a:pPr marL="0" indent="0" algn="ctr">
              <a:buNone/>
            </a:pPr>
            <a:r>
              <a:rPr lang="en-GB" dirty="0"/>
              <a:t>“Elite sport system” is the term used to describe the infrastructure and practices used by a sport to identify, develop and prepare athletes for international sporting success.</a:t>
            </a:r>
          </a:p>
        </p:txBody>
      </p:sp>
    </p:spTree>
    <p:extLst>
      <p:ext uri="{BB962C8B-B14F-4D97-AF65-F5344CB8AC3E}">
        <p14:creationId xmlns:p14="http://schemas.microsoft.com/office/powerpoint/2010/main" val="238926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normAutofit/>
          </a:bodyPr>
          <a:lstStyle/>
          <a:p>
            <a:r>
              <a:rPr lang="en-GB" dirty="0"/>
              <a:t>1970-80s</a:t>
            </a:r>
          </a:p>
        </p:txBody>
      </p:sp>
      <p:sp>
        <p:nvSpPr>
          <p:cNvPr id="3" name="Content Placeholder 2"/>
          <p:cNvSpPr>
            <a:spLocks noGrp="1"/>
          </p:cNvSpPr>
          <p:nvPr>
            <p:ph type="body" idx="1"/>
          </p:nvPr>
        </p:nvSpPr>
        <p:spPr>
          <a:xfrm>
            <a:off x="683568" y="2492896"/>
            <a:ext cx="7772400" cy="1500187"/>
          </a:xfrm>
        </p:spPr>
        <p:txBody>
          <a:bodyPr anchor="b">
            <a:normAutofit/>
          </a:bodyPr>
          <a:lstStyle/>
          <a:p>
            <a:r>
              <a:rPr lang="en-GB" dirty="0"/>
              <a:t>1970s -The typical elite sport system operated in a basic fashion where talented or elite athletes would train with a coach under the supervision or direction of the sports federations </a:t>
            </a:r>
          </a:p>
          <a:p>
            <a:pPr algn="r"/>
            <a:r>
              <a:rPr lang="en-GB" dirty="0"/>
              <a:t>(Houlihan &amp; Zheng, 2013).</a:t>
            </a:r>
          </a:p>
          <a:p>
            <a:endParaRPr lang="en-GB" dirty="0"/>
          </a:p>
        </p:txBody>
      </p:sp>
    </p:spTree>
    <p:extLst>
      <p:ext uri="{BB962C8B-B14F-4D97-AF65-F5344CB8AC3E}">
        <p14:creationId xmlns:p14="http://schemas.microsoft.com/office/powerpoint/2010/main" val="2715260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7" y="4520024"/>
            <a:ext cx="8088473" cy="687405"/>
          </a:xfrm>
        </p:spPr>
        <p:txBody>
          <a:bodyPr anchor="t">
            <a:normAutofit/>
          </a:bodyPr>
          <a:lstStyle/>
          <a:p>
            <a:r>
              <a:rPr lang="en-GB" sz="3200" dirty="0"/>
              <a:t>High Performance Sport Model</a:t>
            </a:r>
          </a:p>
        </p:txBody>
      </p:sp>
      <p:sp>
        <p:nvSpPr>
          <p:cNvPr id="3" name="Content Placeholder 2"/>
          <p:cNvSpPr>
            <a:spLocks noGrp="1"/>
          </p:cNvSpPr>
          <p:nvPr>
            <p:ph type="body" idx="1"/>
          </p:nvPr>
        </p:nvSpPr>
        <p:spPr>
          <a:xfrm>
            <a:off x="683568" y="1053886"/>
            <a:ext cx="7772400" cy="2939198"/>
          </a:xfrm>
        </p:spPr>
        <p:txBody>
          <a:bodyPr anchor="b">
            <a:noAutofit/>
          </a:bodyPr>
          <a:lstStyle/>
          <a:p>
            <a:pPr marL="0" indent="0">
              <a:lnSpc>
                <a:spcPct val="90000"/>
              </a:lnSpc>
              <a:buNone/>
            </a:pPr>
            <a:r>
              <a:rPr lang="en-GB" sz="1800" dirty="0"/>
              <a:t>1970s and 1980s: GDR showed that an organised approach towards the support of high performance sport could result in the systematic production of successful international athletes. </a:t>
            </a:r>
          </a:p>
          <a:p>
            <a:pPr marL="0" indent="0">
              <a:lnSpc>
                <a:spcPct val="90000"/>
              </a:lnSpc>
              <a:buNone/>
            </a:pPr>
            <a:endParaRPr lang="en-GB" sz="1800" dirty="0"/>
          </a:p>
          <a:p>
            <a:pPr marL="0" indent="0">
              <a:lnSpc>
                <a:spcPct val="90000"/>
              </a:lnSpc>
              <a:buNone/>
            </a:pPr>
            <a:r>
              <a:rPr lang="en-GB" sz="1800" dirty="0"/>
              <a:t>Furthermore </a:t>
            </a:r>
          </a:p>
          <a:p>
            <a:pPr marL="0" indent="0">
              <a:lnSpc>
                <a:spcPct val="90000"/>
              </a:lnSpc>
              <a:buNone/>
            </a:pPr>
            <a:r>
              <a:rPr lang="en-GB" sz="1800" dirty="0"/>
              <a:t>The success the Australian Institute of Sport (AIS) enjoyed in the build up to the 2000 Olympic Games. </a:t>
            </a:r>
          </a:p>
          <a:p>
            <a:pPr marL="0" indent="0">
              <a:lnSpc>
                <a:spcPct val="90000"/>
              </a:lnSpc>
              <a:buNone/>
            </a:pPr>
            <a:endParaRPr lang="en-GB" sz="1800" dirty="0"/>
          </a:p>
          <a:p>
            <a:pPr marL="0" indent="0">
              <a:lnSpc>
                <a:spcPct val="90000"/>
              </a:lnSpc>
              <a:buNone/>
            </a:pPr>
            <a:r>
              <a:rPr lang="en-GB" sz="1800" dirty="0"/>
              <a:t>The main elements of the AIS were based on the GDR system, this suggested that it was possible to achieve success by introducing the infrastructure and practices to be found in other successful sporting nations.</a:t>
            </a:r>
          </a:p>
        </p:txBody>
      </p:sp>
    </p:spTree>
    <p:extLst>
      <p:ext uri="{BB962C8B-B14F-4D97-AF65-F5344CB8AC3E}">
        <p14:creationId xmlns:p14="http://schemas.microsoft.com/office/powerpoint/2010/main" val="353424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German Democratic Republic</a:t>
            </a:r>
          </a:p>
        </p:txBody>
      </p:sp>
      <p:sp>
        <p:nvSpPr>
          <p:cNvPr id="3" name="Content Placeholder 2"/>
          <p:cNvSpPr>
            <a:spLocks noGrp="1"/>
          </p:cNvSpPr>
          <p:nvPr>
            <p:ph idx="1"/>
          </p:nvPr>
        </p:nvSpPr>
        <p:spPr/>
        <p:txBody>
          <a:bodyPr>
            <a:normAutofit fontScale="92500" lnSpcReduction="20000"/>
          </a:bodyPr>
          <a:lstStyle/>
          <a:p>
            <a:r>
              <a:rPr lang="en-GB" dirty="0"/>
              <a:t>The Former East Germany </a:t>
            </a:r>
          </a:p>
          <a:p>
            <a:pPr lvl="1"/>
            <a:r>
              <a:rPr lang="en-GB" dirty="0"/>
              <a:t>Post World War II </a:t>
            </a:r>
          </a:p>
          <a:p>
            <a:pPr lvl="2"/>
            <a:r>
              <a:rPr lang="en-GB" dirty="0"/>
              <a:t>1949 – 1990 </a:t>
            </a:r>
          </a:p>
          <a:p>
            <a:pPr lvl="1"/>
            <a:r>
              <a:rPr lang="en-GB" dirty="0"/>
              <a:t>Two Separate States </a:t>
            </a:r>
          </a:p>
          <a:p>
            <a:pPr lvl="1"/>
            <a:r>
              <a:rPr lang="en-GB" dirty="0"/>
              <a:t>The German Democratic Republic </a:t>
            </a:r>
          </a:p>
          <a:p>
            <a:pPr lvl="1"/>
            <a:r>
              <a:rPr lang="en-GB" dirty="0"/>
              <a:t>A large political push for sporting excellence</a:t>
            </a:r>
          </a:p>
          <a:p>
            <a:pPr lvl="1"/>
            <a:endParaRPr lang="en-GB" dirty="0"/>
          </a:p>
          <a:p>
            <a:pPr lvl="2"/>
            <a:r>
              <a:rPr lang="en-GB" dirty="0"/>
              <a:t>Learners note: A state with a population similar to London finished second overall in the medal standings at the 1976 Olympics</a:t>
            </a:r>
          </a:p>
        </p:txBody>
      </p:sp>
    </p:spTree>
    <p:extLst>
      <p:ext uri="{BB962C8B-B14F-4D97-AF65-F5344CB8AC3E}">
        <p14:creationId xmlns:p14="http://schemas.microsoft.com/office/powerpoint/2010/main" val="157622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t>
            </a:r>
          </a:p>
        </p:txBody>
      </p:sp>
      <p:sp>
        <p:nvSpPr>
          <p:cNvPr id="3" name="Content Placeholder 2"/>
          <p:cNvSpPr>
            <a:spLocks noGrp="1"/>
          </p:cNvSpPr>
          <p:nvPr>
            <p:ph idx="1"/>
          </p:nvPr>
        </p:nvSpPr>
        <p:spPr/>
        <p:txBody>
          <a:bodyPr>
            <a:normAutofit fontScale="92500" lnSpcReduction="10000"/>
          </a:bodyPr>
          <a:lstStyle/>
          <a:p>
            <a:pPr lvl="1"/>
            <a:r>
              <a:rPr lang="en-GB" dirty="0"/>
              <a:t>A talent identification programme was put in place </a:t>
            </a:r>
          </a:p>
          <a:p>
            <a:pPr lvl="1"/>
            <a:r>
              <a:rPr lang="en-GB" dirty="0"/>
              <a:t>Rigorous testing of primary children </a:t>
            </a:r>
          </a:p>
          <a:p>
            <a:pPr lvl="1"/>
            <a:r>
              <a:rPr lang="en-GB" dirty="0"/>
              <a:t>Coaches, sport specialists and medical staff monitored attainment </a:t>
            </a:r>
          </a:p>
          <a:p>
            <a:pPr lvl="1"/>
            <a:r>
              <a:rPr lang="en-GB" dirty="0"/>
              <a:t>Potential talent attended child and youth sport schools </a:t>
            </a:r>
          </a:p>
          <a:p>
            <a:pPr lvl="1"/>
            <a:r>
              <a:rPr lang="en-GB" dirty="0"/>
              <a:t>Mainly Olympic disciplines </a:t>
            </a:r>
          </a:p>
          <a:p>
            <a:pPr lvl="1"/>
            <a:r>
              <a:rPr lang="en-GB" dirty="0"/>
              <a:t>Shop Window!</a:t>
            </a:r>
          </a:p>
        </p:txBody>
      </p:sp>
    </p:spTree>
    <p:extLst>
      <p:ext uri="{BB962C8B-B14F-4D97-AF65-F5344CB8AC3E}">
        <p14:creationId xmlns:p14="http://schemas.microsoft.com/office/powerpoint/2010/main" val="3160866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East Germany – Doping </a:t>
            </a:r>
          </a:p>
        </p:txBody>
      </p:sp>
      <p:pic>
        <p:nvPicPr>
          <p:cNvPr id="4"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628800"/>
            <a:ext cx="7116123" cy="3312367"/>
          </a:xfrm>
        </p:spPr>
      </p:pic>
    </p:spTree>
    <p:extLst>
      <p:ext uri="{BB962C8B-B14F-4D97-AF65-F5344CB8AC3E}">
        <p14:creationId xmlns:p14="http://schemas.microsoft.com/office/powerpoint/2010/main" val="195698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USSR &amp; Post-soviet Russian HPS System </a:t>
            </a:r>
          </a:p>
        </p:txBody>
      </p:sp>
      <p:sp>
        <p:nvSpPr>
          <p:cNvPr id="3" name="Content Placeholder 2"/>
          <p:cNvSpPr>
            <a:spLocks noGrp="1"/>
          </p:cNvSpPr>
          <p:nvPr>
            <p:ph idx="1"/>
          </p:nvPr>
        </p:nvSpPr>
        <p:spPr/>
        <p:txBody>
          <a:bodyPr>
            <a:normAutofit lnSpcReduction="10000"/>
          </a:bodyPr>
          <a:lstStyle/>
          <a:p>
            <a:r>
              <a:rPr lang="en-GB" dirty="0"/>
              <a:t>From 1952 – 1992 </a:t>
            </a:r>
          </a:p>
          <a:p>
            <a:pPr lvl="1"/>
            <a:r>
              <a:rPr lang="en-GB" dirty="0"/>
              <a:t>winning the highest number of medals eight times </a:t>
            </a:r>
          </a:p>
          <a:p>
            <a:pPr lvl="1"/>
            <a:r>
              <a:rPr lang="en-GB" dirty="0"/>
              <a:t>And second in the medal tally twice </a:t>
            </a:r>
          </a:p>
          <a:p>
            <a:r>
              <a:rPr lang="en-GB" dirty="0"/>
              <a:t>Soviet Sport dominated global competition when its system was in the hands of the professional coaches and sport scientists. </a:t>
            </a:r>
          </a:p>
        </p:txBody>
      </p:sp>
    </p:spTree>
    <p:extLst>
      <p:ext uri="{BB962C8B-B14F-4D97-AF65-F5344CB8AC3E}">
        <p14:creationId xmlns:p14="http://schemas.microsoft.com/office/powerpoint/2010/main" val="3532419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 Soviet Russia </a:t>
            </a:r>
          </a:p>
        </p:txBody>
      </p:sp>
      <p:sp>
        <p:nvSpPr>
          <p:cNvPr id="3" name="Content Placeholder 2"/>
          <p:cNvSpPr>
            <a:spLocks noGrp="1"/>
          </p:cNvSpPr>
          <p:nvPr>
            <p:ph idx="1"/>
          </p:nvPr>
        </p:nvSpPr>
        <p:spPr/>
        <p:txBody>
          <a:bodyPr>
            <a:normAutofit fontScale="85000" lnSpcReduction="20000"/>
          </a:bodyPr>
          <a:lstStyle/>
          <a:p>
            <a:r>
              <a:rPr lang="en-GB" dirty="0"/>
              <a:t>Finished 3</a:t>
            </a:r>
            <a:r>
              <a:rPr lang="en-GB" baseline="30000" dirty="0"/>
              <a:t>rd</a:t>
            </a:r>
            <a:r>
              <a:rPr lang="en-GB" dirty="0"/>
              <a:t> in the 96 summer games </a:t>
            </a:r>
          </a:p>
          <a:p>
            <a:pPr lvl="1"/>
            <a:r>
              <a:rPr lang="en-GB" dirty="0"/>
              <a:t>2</a:t>
            </a:r>
            <a:r>
              <a:rPr lang="en-GB" baseline="30000" dirty="0"/>
              <a:t>nd</a:t>
            </a:r>
            <a:r>
              <a:rPr lang="en-GB" dirty="0"/>
              <a:t> in 2000, 2004 </a:t>
            </a:r>
          </a:p>
          <a:p>
            <a:pPr lvl="2"/>
            <a:r>
              <a:rPr lang="en-GB" dirty="0"/>
              <a:t>3</a:t>
            </a:r>
            <a:r>
              <a:rPr lang="en-GB" baseline="30000" dirty="0"/>
              <a:t>rd</a:t>
            </a:r>
            <a:r>
              <a:rPr lang="en-GB" dirty="0"/>
              <a:t> in 2008</a:t>
            </a:r>
          </a:p>
          <a:p>
            <a:r>
              <a:rPr lang="en-GB" dirty="0"/>
              <a:t>Winter Games</a:t>
            </a:r>
          </a:p>
          <a:p>
            <a:pPr lvl="1"/>
            <a:r>
              <a:rPr lang="en-GB" dirty="0"/>
              <a:t>3</a:t>
            </a:r>
            <a:r>
              <a:rPr lang="en-GB" baseline="30000" dirty="0"/>
              <a:t>rd</a:t>
            </a:r>
            <a:r>
              <a:rPr lang="en-GB" dirty="0"/>
              <a:t> 1994</a:t>
            </a:r>
          </a:p>
          <a:p>
            <a:pPr lvl="1"/>
            <a:r>
              <a:rPr lang="en-GB" dirty="0"/>
              <a:t>3</a:t>
            </a:r>
            <a:r>
              <a:rPr lang="en-GB" baseline="30000" dirty="0"/>
              <a:t>rd</a:t>
            </a:r>
            <a:r>
              <a:rPr lang="en-GB" dirty="0"/>
              <a:t> 1998</a:t>
            </a:r>
          </a:p>
          <a:p>
            <a:pPr lvl="1"/>
            <a:r>
              <a:rPr lang="en-GB" dirty="0"/>
              <a:t>6</a:t>
            </a:r>
            <a:r>
              <a:rPr lang="en-GB" baseline="30000" dirty="0"/>
              <a:t>th</a:t>
            </a:r>
            <a:r>
              <a:rPr lang="en-GB" dirty="0"/>
              <a:t> 2002</a:t>
            </a:r>
          </a:p>
          <a:p>
            <a:pPr lvl="1"/>
            <a:r>
              <a:rPr lang="en-GB" dirty="0"/>
              <a:t>5</a:t>
            </a:r>
            <a:r>
              <a:rPr lang="en-GB" baseline="30000" dirty="0"/>
              <a:t>th</a:t>
            </a:r>
            <a:r>
              <a:rPr lang="en-GB" dirty="0"/>
              <a:t> 2006 </a:t>
            </a:r>
          </a:p>
          <a:p>
            <a:pPr lvl="1"/>
            <a:r>
              <a:rPr lang="en-GB" dirty="0"/>
              <a:t>6</a:t>
            </a:r>
            <a:r>
              <a:rPr lang="en-GB" baseline="30000" dirty="0"/>
              <a:t>th</a:t>
            </a:r>
            <a:r>
              <a:rPr lang="en-GB" dirty="0"/>
              <a:t> 2010</a:t>
            </a:r>
          </a:p>
          <a:p>
            <a:r>
              <a:rPr lang="en-GB" dirty="0"/>
              <a:t>2016 Summer Games – Rio 4</a:t>
            </a:r>
            <a:r>
              <a:rPr lang="en-GB" baseline="30000" dirty="0"/>
              <a:t>th</a:t>
            </a:r>
            <a:r>
              <a:rPr lang="en-GB" dirty="0"/>
              <a:t>  </a:t>
            </a:r>
          </a:p>
        </p:txBody>
      </p:sp>
    </p:spTree>
    <p:extLst>
      <p:ext uri="{BB962C8B-B14F-4D97-AF65-F5344CB8AC3E}">
        <p14:creationId xmlns:p14="http://schemas.microsoft.com/office/powerpoint/2010/main" val="3840563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and Financing </a:t>
            </a:r>
          </a:p>
        </p:txBody>
      </p:sp>
      <p:sp>
        <p:nvSpPr>
          <p:cNvPr id="3" name="Content Placeholder 2"/>
          <p:cNvSpPr>
            <a:spLocks noGrp="1"/>
          </p:cNvSpPr>
          <p:nvPr>
            <p:ph idx="1"/>
          </p:nvPr>
        </p:nvSpPr>
        <p:spPr/>
        <p:txBody>
          <a:bodyPr>
            <a:noAutofit/>
          </a:bodyPr>
          <a:lstStyle/>
          <a:p>
            <a:pPr marL="0" indent="0">
              <a:buNone/>
            </a:pPr>
            <a:r>
              <a:rPr lang="en-GB" sz="1800" dirty="0"/>
              <a:t>The following organisational structures important for HPS in the USSR were developed after 1917 and reached their peak in the 1980s:</a:t>
            </a:r>
          </a:p>
          <a:p>
            <a:pPr marL="0" indent="0">
              <a:buNone/>
            </a:pPr>
            <a:endParaRPr lang="en-GB" sz="1800" dirty="0"/>
          </a:p>
          <a:p>
            <a:pPr lvl="1"/>
            <a:r>
              <a:rPr lang="en-GB" sz="1800" dirty="0"/>
              <a:t>multi-sport clubs supported by workplaces;</a:t>
            </a:r>
          </a:p>
          <a:p>
            <a:pPr lvl="1"/>
            <a:r>
              <a:rPr lang="en-GB" sz="1800" dirty="0"/>
              <a:t>uniform athlete and coach classification and rewards; and</a:t>
            </a:r>
          </a:p>
          <a:p>
            <a:pPr lvl="1"/>
            <a:r>
              <a:rPr lang="en-GB" sz="1800" dirty="0"/>
              <a:t>athlete paths from sport clubs through sport schools to sport colleges and sport universities.</a:t>
            </a:r>
          </a:p>
          <a:p>
            <a:pPr marL="0" indent="0">
              <a:buNone/>
            </a:pPr>
            <a:endParaRPr lang="en-GB" sz="2400" dirty="0"/>
          </a:p>
          <a:p>
            <a:endParaRPr lang="en-GB" sz="1400" dirty="0"/>
          </a:p>
        </p:txBody>
      </p:sp>
    </p:spTree>
    <p:extLst>
      <p:ext uri="{BB962C8B-B14F-4D97-AF65-F5344CB8AC3E}">
        <p14:creationId xmlns:p14="http://schemas.microsoft.com/office/powerpoint/2010/main" val="4039352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fontScale="70000" lnSpcReduction="20000"/>
          </a:bodyPr>
          <a:lstStyle/>
          <a:p>
            <a:r>
              <a:rPr lang="en-GB" dirty="0"/>
              <a:t>HPS had been supported by mass participation</a:t>
            </a:r>
          </a:p>
          <a:p>
            <a:pPr marL="0" indent="0">
              <a:buNone/>
            </a:pPr>
            <a:endParaRPr lang="en-GB" dirty="0"/>
          </a:p>
          <a:p>
            <a:r>
              <a:rPr lang="en-GB" dirty="0"/>
              <a:t>Financed by the government to provide free or heavily subsidized coaching, facilities and competitions for all. </a:t>
            </a:r>
          </a:p>
          <a:p>
            <a:pPr marL="0" indent="0">
              <a:buNone/>
            </a:pPr>
            <a:endParaRPr lang="en-GB" dirty="0"/>
          </a:p>
          <a:p>
            <a:r>
              <a:rPr lang="en-GB" dirty="0"/>
              <a:t>Construction of facilities was driven by the central government, </a:t>
            </a:r>
          </a:p>
          <a:p>
            <a:pPr marL="0" indent="0">
              <a:buNone/>
            </a:pPr>
            <a:endParaRPr lang="en-GB" dirty="0"/>
          </a:p>
          <a:p>
            <a:r>
              <a:rPr lang="en-GB" dirty="0"/>
              <a:t>Planning of sport programmes and competitions was coordinated by national and local sport commissions across towns/districts</a:t>
            </a:r>
          </a:p>
          <a:p>
            <a:pPr marL="0" indent="0">
              <a:buNone/>
            </a:pPr>
            <a:endParaRPr lang="en-GB" dirty="0"/>
          </a:p>
          <a:p>
            <a:r>
              <a:rPr lang="en-GB" dirty="0"/>
              <a:t>The Soviet government introduced a national lottery called </a:t>
            </a:r>
            <a:r>
              <a:rPr lang="en-GB" dirty="0" err="1"/>
              <a:t>Sportloto</a:t>
            </a:r>
            <a:r>
              <a:rPr lang="en-GB" dirty="0"/>
              <a:t> in 1970, which is still one of the most important support mechanisms for sport in Russia.</a:t>
            </a:r>
          </a:p>
          <a:p>
            <a:pPr marL="0" indent="0">
              <a:buNone/>
            </a:pPr>
            <a:endParaRPr lang="en-GB" dirty="0"/>
          </a:p>
          <a:p>
            <a:endParaRPr lang="en-US" dirty="0"/>
          </a:p>
        </p:txBody>
      </p:sp>
    </p:spTree>
    <p:extLst>
      <p:ext uri="{BB962C8B-B14F-4D97-AF65-F5344CB8AC3E}">
        <p14:creationId xmlns:p14="http://schemas.microsoft.com/office/powerpoint/2010/main" val="3186586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Events </a:t>
            </a:r>
          </a:p>
        </p:txBody>
      </p:sp>
      <p:sp>
        <p:nvSpPr>
          <p:cNvPr id="3" name="Content Placeholder 2"/>
          <p:cNvSpPr>
            <a:spLocks noGrp="1"/>
          </p:cNvSpPr>
          <p:nvPr>
            <p:ph idx="1"/>
          </p:nvPr>
        </p:nvSpPr>
        <p:spPr>
          <a:xfrm>
            <a:off x="457200" y="1268760"/>
            <a:ext cx="8229600" cy="4248473"/>
          </a:xfrm>
        </p:spPr>
        <p:txBody>
          <a:bodyPr>
            <a:noAutofit/>
          </a:bodyPr>
          <a:lstStyle/>
          <a:p>
            <a:r>
              <a:rPr lang="en-US" sz="1800" dirty="0" err="1"/>
              <a:t>Spartakiads</a:t>
            </a:r>
            <a:r>
              <a:rPr lang="en-US" sz="1800" dirty="0"/>
              <a:t> – multi-stage national festivals that included more sports than Olympic Games – were important in the Soviet system of competition. </a:t>
            </a:r>
          </a:p>
          <a:p>
            <a:r>
              <a:rPr lang="en-US" sz="1800" dirty="0"/>
              <a:t>The four-yearly finals of the </a:t>
            </a:r>
            <a:r>
              <a:rPr lang="en-US" sz="1800" dirty="0" err="1"/>
              <a:t>Spartakiads</a:t>
            </a:r>
            <a:r>
              <a:rPr lang="en-US" sz="1800" dirty="0"/>
              <a:t> were a rehearsal, one year before the Olympics. </a:t>
            </a:r>
          </a:p>
          <a:p>
            <a:r>
              <a:rPr lang="en-US" sz="1800" dirty="0"/>
              <a:t>In 1956, 20 million people participated in </a:t>
            </a:r>
            <a:r>
              <a:rPr lang="en-US" sz="1800" dirty="0" err="1"/>
              <a:t>Spartakiads</a:t>
            </a:r>
            <a:r>
              <a:rPr lang="en-US" sz="1800" dirty="0"/>
              <a:t> and by 1975 the number had grown to 80 million – one-third of the population (</a:t>
            </a:r>
            <a:r>
              <a:rPr lang="en-US" sz="1800" dirty="0" err="1"/>
              <a:t>Isaev</a:t>
            </a:r>
            <a:r>
              <a:rPr lang="en-US" sz="1800" dirty="0"/>
              <a:t>, 2002; Riordan, 1980).</a:t>
            </a:r>
          </a:p>
          <a:p>
            <a:r>
              <a:rPr lang="en-US" sz="1800" dirty="0"/>
              <a:t>Post-Soviet Russia revived the </a:t>
            </a:r>
            <a:r>
              <a:rPr lang="en-US" sz="1800" dirty="0" err="1"/>
              <a:t>Spartakiads</a:t>
            </a:r>
            <a:r>
              <a:rPr lang="en-US" sz="1800" dirty="0"/>
              <a:t> in 2002, and made them annual events and integrated them with student competitions. </a:t>
            </a:r>
          </a:p>
          <a:p>
            <a:r>
              <a:rPr lang="en-US" sz="1800" dirty="0"/>
              <a:t>The 2011 Youth </a:t>
            </a:r>
            <a:r>
              <a:rPr lang="en-US" sz="1800" dirty="0" err="1"/>
              <a:t>Spartakiad</a:t>
            </a:r>
            <a:r>
              <a:rPr lang="en-US" sz="1800" dirty="0"/>
              <a:t> had four tiers of competition: first at individual educational institutions, then in municipalities, in regions and culminating in the national finals (Ministry for Sport, 2011).</a:t>
            </a:r>
          </a:p>
        </p:txBody>
      </p:sp>
    </p:spTree>
    <p:extLst>
      <p:ext uri="{BB962C8B-B14F-4D97-AF65-F5344CB8AC3E}">
        <p14:creationId xmlns:p14="http://schemas.microsoft.com/office/powerpoint/2010/main" val="210175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Facilities </a:t>
            </a:r>
          </a:p>
        </p:txBody>
      </p:sp>
      <p:sp>
        <p:nvSpPr>
          <p:cNvPr id="3" name="Content Placeholder 2"/>
          <p:cNvSpPr>
            <a:spLocks noGrp="1"/>
          </p:cNvSpPr>
          <p:nvPr>
            <p:ph idx="1"/>
          </p:nvPr>
        </p:nvSpPr>
        <p:spPr/>
        <p:txBody>
          <a:bodyPr>
            <a:normAutofit fontScale="70000" lnSpcReduction="20000"/>
          </a:bodyPr>
          <a:lstStyle/>
          <a:p>
            <a:r>
              <a:rPr lang="en-US" dirty="0"/>
              <a:t>The development of the USSR training </a:t>
            </a:r>
            <a:r>
              <a:rPr lang="en-US" dirty="0" err="1"/>
              <a:t>centres</a:t>
            </a:r>
            <a:r>
              <a:rPr lang="en-US" dirty="0"/>
              <a:t> peaked during the preparation for the 1980 Olympic Games in Moscow. </a:t>
            </a:r>
          </a:p>
          <a:p>
            <a:endParaRPr lang="en-US" dirty="0"/>
          </a:p>
          <a:p>
            <a:r>
              <a:rPr lang="en-US" dirty="0"/>
              <a:t>A water sports facility developed in the 1970s included twelve swimming pools of four sizes for different levels of swimming, as well as a multi-speed transparent treadmill pool. </a:t>
            </a:r>
          </a:p>
          <a:p>
            <a:pPr lvl="1"/>
            <a:r>
              <a:rPr lang="en-US" dirty="0"/>
              <a:t>Seven of these pools operate in 2011. </a:t>
            </a:r>
          </a:p>
          <a:p>
            <a:pPr marL="457200" lvl="1" indent="0">
              <a:buNone/>
            </a:pPr>
            <a:endParaRPr lang="en-US" dirty="0"/>
          </a:p>
          <a:p>
            <a:r>
              <a:rPr lang="en-US" dirty="0"/>
              <a:t>In the 1970s, a network of training </a:t>
            </a:r>
            <a:r>
              <a:rPr lang="en-US" dirty="0" err="1"/>
              <a:t>centres</a:t>
            </a:r>
            <a:r>
              <a:rPr lang="en-US" dirty="0"/>
              <a:t> for all Olympic sports had been developed for different geographic, climatic and altitude conditions. </a:t>
            </a:r>
          </a:p>
        </p:txBody>
      </p:sp>
    </p:spTree>
    <p:extLst>
      <p:ext uri="{BB962C8B-B14F-4D97-AF65-F5344CB8AC3E}">
        <p14:creationId xmlns:p14="http://schemas.microsoft.com/office/powerpoint/2010/main" val="3458464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Talent ID &amp; Development </a:t>
            </a:r>
          </a:p>
        </p:txBody>
      </p:sp>
      <p:sp>
        <p:nvSpPr>
          <p:cNvPr id="3" name="Content Placeholder 2"/>
          <p:cNvSpPr>
            <a:spLocks noGrp="1"/>
          </p:cNvSpPr>
          <p:nvPr>
            <p:ph idx="1"/>
          </p:nvPr>
        </p:nvSpPr>
        <p:spPr>
          <a:xfrm>
            <a:off x="457200" y="1340768"/>
            <a:ext cx="8229600" cy="4176465"/>
          </a:xfrm>
        </p:spPr>
        <p:txBody>
          <a:bodyPr>
            <a:normAutofit fontScale="85000" lnSpcReduction="10000"/>
          </a:bodyPr>
          <a:lstStyle/>
          <a:p>
            <a:r>
              <a:rPr lang="en-US" dirty="0"/>
              <a:t>Coaches in the USSR and in present-day Russia - scout for potential athletes at schools. </a:t>
            </a:r>
          </a:p>
          <a:p>
            <a:pPr marL="0" indent="0">
              <a:buNone/>
            </a:pPr>
            <a:endParaRPr lang="en-US" dirty="0"/>
          </a:p>
          <a:p>
            <a:r>
              <a:rPr lang="en-US" dirty="0"/>
              <a:t>Guidelines athlete progression - include minimum safe starting ages for each sport as well as training, competition and recovery methodologies.</a:t>
            </a:r>
          </a:p>
          <a:p>
            <a:pPr marL="0" indent="0">
              <a:buNone/>
            </a:pPr>
            <a:r>
              <a:rPr lang="en-US" dirty="0"/>
              <a:t> </a:t>
            </a:r>
          </a:p>
          <a:p>
            <a:r>
              <a:rPr lang="en-US" dirty="0"/>
              <a:t>The system included three junior, three senior and four master ranks with minimum performance requirements and competition achievements. </a:t>
            </a:r>
          </a:p>
        </p:txBody>
      </p:sp>
    </p:spTree>
    <p:extLst>
      <p:ext uri="{BB962C8B-B14F-4D97-AF65-F5344CB8AC3E}">
        <p14:creationId xmlns:p14="http://schemas.microsoft.com/office/powerpoint/2010/main" val="353327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 …</a:t>
            </a:r>
          </a:p>
        </p:txBody>
      </p:sp>
      <p:sp>
        <p:nvSpPr>
          <p:cNvPr id="3" name="Content Placeholder 2"/>
          <p:cNvSpPr>
            <a:spLocks noGrp="1"/>
          </p:cNvSpPr>
          <p:nvPr>
            <p:ph idx="1"/>
          </p:nvPr>
        </p:nvSpPr>
        <p:spPr>
          <a:xfrm>
            <a:off x="467544" y="1340768"/>
            <a:ext cx="8229600" cy="3917032"/>
          </a:xfrm>
        </p:spPr>
        <p:txBody>
          <a:bodyPr>
            <a:normAutofit lnSpcReduction="10000"/>
          </a:bodyPr>
          <a:lstStyle/>
          <a:p>
            <a:r>
              <a:rPr lang="en-US" dirty="0"/>
              <a:t>Russian sport authorities provide a genetic test based on the analysis of blood and hair, </a:t>
            </a:r>
          </a:p>
          <a:p>
            <a:r>
              <a:rPr lang="en-US" dirty="0"/>
              <a:t>accompanied by recommendations from sport scientists regarding the right sport for particular individuals, specialization within the sport, and optimal training and lifestyle </a:t>
            </a:r>
            <a:r>
              <a:rPr lang="en-US" dirty="0" err="1"/>
              <a:t>programmes</a:t>
            </a:r>
            <a:r>
              <a:rPr lang="en-US" dirty="0"/>
              <a:t>. </a:t>
            </a:r>
          </a:p>
          <a:p>
            <a:endParaRPr lang="en-US" dirty="0"/>
          </a:p>
          <a:p>
            <a:pPr marL="0" indent="0">
              <a:buNone/>
            </a:pPr>
            <a:endParaRPr lang="en-US" dirty="0"/>
          </a:p>
        </p:txBody>
      </p:sp>
    </p:spTree>
    <p:extLst>
      <p:ext uri="{BB962C8B-B14F-4D97-AF65-F5344CB8AC3E}">
        <p14:creationId xmlns:p14="http://schemas.microsoft.com/office/powerpoint/2010/main" val="25727432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USA HPS System </a:t>
            </a:r>
          </a:p>
        </p:txBody>
      </p:sp>
      <p:sp>
        <p:nvSpPr>
          <p:cNvPr id="3" name="Content Placeholder 2"/>
          <p:cNvSpPr>
            <a:spLocks noGrp="1"/>
          </p:cNvSpPr>
          <p:nvPr>
            <p:ph idx="1"/>
          </p:nvPr>
        </p:nvSpPr>
        <p:spPr/>
        <p:txBody>
          <a:bodyPr>
            <a:normAutofit fontScale="92500" lnSpcReduction="10000"/>
          </a:bodyPr>
          <a:lstStyle/>
          <a:p>
            <a:r>
              <a:rPr lang="en-US" dirty="0"/>
              <a:t>The United States (US) has won more medals than any other country in the Summer Olympic Games and it has the second highest overall medals tally for the Winter Olympic Games. </a:t>
            </a:r>
          </a:p>
          <a:p>
            <a:pPr lvl="1"/>
            <a:r>
              <a:rPr lang="en-US" dirty="0"/>
              <a:t>However, as the US is the only successful sport nation where the federal government does not develop sport, the country’s sport performance is not stable. </a:t>
            </a:r>
          </a:p>
        </p:txBody>
      </p:sp>
    </p:spTree>
    <p:extLst>
      <p:ext uri="{BB962C8B-B14F-4D97-AF65-F5344CB8AC3E}">
        <p14:creationId xmlns:p14="http://schemas.microsoft.com/office/powerpoint/2010/main" val="2819301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Organization and Financing</a:t>
            </a:r>
          </a:p>
        </p:txBody>
      </p:sp>
      <p:sp>
        <p:nvSpPr>
          <p:cNvPr id="3" name="Content Placeholder 2"/>
          <p:cNvSpPr>
            <a:spLocks noGrp="1"/>
          </p:cNvSpPr>
          <p:nvPr>
            <p:ph idx="1"/>
          </p:nvPr>
        </p:nvSpPr>
        <p:spPr>
          <a:xfrm>
            <a:off x="457200" y="1484784"/>
            <a:ext cx="8229600" cy="4032449"/>
          </a:xfrm>
        </p:spPr>
        <p:txBody>
          <a:bodyPr>
            <a:noAutofit/>
          </a:bodyPr>
          <a:lstStyle/>
          <a:p>
            <a:r>
              <a:rPr lang="en-US" sz="2000" dirty="0"/>
              <a:t>HPS in the US is under the sway of market forces more than in other countries and is managed from the bottom up by the organizations governing individual sports, most importantly NSOs under the coordination of the United States Olympic Committee (USOC). </a:t>
            </a:r>
          </a:p>
          <a:p>
            <a:endParaRPr lang="en-US" sz="2000" dirty="0"/>
          </a:p>
          <a:p>
            <a:pPr lvl="1"/>
            <a:r>
              <a:rPr lang="en-US" sz="1600" dirty="0"/>
              <a:t>The National Collegiate Athletic Association (NCAA) and the National Federation of State High School Associations (NFHS) play important roles. </a:t>
            </a:r>
          </a:p>
          <a:p>
            <a:pPr marL="457200" lvl="1" indent="0">
              <a:buNone/>
            </a:pPr>
            <a:endParaRPr lang="en-US" sz="2000" dirty="0"/>
          </a:p>
          <a:p>
            <a:pPr lvl="1"/>
            <a:r>
              <a:rPr lang="en-US" sz="1600" dirty="0"/>
              <a:t>Professional leagues, such as the National Basketball Association (NBA), Major League Baseball (MLB) and the National Hockey League (NHL), allow their athletes represent the country and develop players through minor leagues. </a:t>
            </a:r>
          </a:p>
          <a:p>
            <a:pPr marL="0" indent="0">
              <a:buNone/>
            </a:pPr>
            <a:endParaRPr lang="en-US" sz="2000" dirty="0"/>
          </a:p>
          <a:p>
            <a:endParaRPr lang="en-US" sz="2000" dirty="0"/>
          </a:p>
        </p:txBody>
      </p:sp>
    </p:spTree>
    <p:extLst>
      <p:ext uri="{BB962C8B-B14F-4D97-AF65-F5344CB8AC3E}">
        <p14:creationId xmlns:p14="http://schemas.microsoft.com/office/powerpoint/2010/main" val="229720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a:t>
            </a:r>
          </a:p>
        </p:txBody>
      </p:sp>
      <p:sp>
        <p:nvSpPr>
          <p:cNvPr id="3" name="Content Placeholder 2"/>
          <p:cNvSpPr>
            <a:spLocks noGrp="1"/>
          </p:cNvSpPr>
          <p:nvPr>
            <p:ph idx="1"/>
          </p:nvPr>
        </p:nvSpPr>
        <p:spPr>
          <a:xfrm>
            <a:off x="457200" y="1412776"/>
            <a:ext cx="8229600" cy="4104457"/>
          </a:xfrm>
        </p:spPr>
        <p:txBody>
          <a:bodyPr>
            <a:normAutofit fontScale="85000" lnSpcReduction="20000"/>
          </a:bodyPr>
          <a:lstStyle/>
          <a:p>
            <a:r>
              <a:rPr lang="en-US" dirty="0"/>
              <a:t>The US government has been supporting HPS through the military since 1947. </a:t>
            </a:r>
          </a:p>
          <a:p>
            <a:endParaRPr lang="en-US" dirty="0"/>
          </a:p>
          <a:p>
            <a:r>
              <a:rPr lang="en-US" dirty="0"/>
              <a:t>President Kennedy requested that the military concentrate on minor sports in the Olympics. </a:t>
            </a:r>
          </a:p>
          <a:p>
            <a:pPr lvl="1"/>
            <a:r>
              <a:rPr lang="en-US" dirty="0"/>
              <a:t>Conditions for full-time paid Olympic preparation in the military were created during the 1960s and from the 1990s onwards these conditions have been strengthened. </a:t>
            </a:r>
          </a:p>
          <a:p>
            <a:pPr lvl="1"/>
            <a:r>
              <a:rPr lang="en-US" dirty="0"/>
              <a:t>Since 1948, 615 military personnel have represented the US at the Olympics as athletes and coaches, winning 142 medals.</a:t>
            </a:r>
          </a:p>
          <a:p>
            <a:endParaRPr lang="en-US" dirty="0"/>
          </a:p>
        </p:txBody>
      </p:sp>
    </p:spTree>
    <p:extLst>
      <p:ext uri="{BB962C8B-B14F-4D97-AF65-F5344CB8AC3E}">
        <p14:creationId xmlns:p14="http://schemas.microsoft.com/office/powerpoint/2010/main" val="327133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Events </a:t>
            </a:r>
          </a:p>
        </p:txBody>
      </p:sp>
      <p:sp>
        <p:nvSpPr>
          <p:cNvPr id="3" name="Content Placeholder 2"/>
          <p:cNvSpPr>
            <a:spLocks noGrp="1"/>
          </p:cNvSpPr>
          <p:nvPr>
            <p:ph idx="1"/>
          </p:nvPr>
        </p:nvSpPr>
        <p:spPr>
          <a:xfrm>
            <a:off x="457200" y="1196752"/>
            <a:ext cx="8229600" cy="4320481"/>
          </a:xfrm>
        </p:spPr>
        <p:txBody>
          <a:bodyPr>
            <a:normAutofit fontScale="70000" lnSpcReduction="20000"/>
          </a:bodyPr>
          <a:lstStyle/>
          <a:p>
            <a:r>
              <a:rPr lang="en-US" dirty="0"/>
              <a:t>The US has hosted the Olympic Games on eight occasions, four times each for the Summer and Winter games. </a:t>
            </a:r>
          </a:p>
          <a:p>
            <a:endParaRPr lang="en-US" dirty="0"/>
          </a:p>
          <a:p>
            <a:r>
              <a:rPr lang="en-US" dirty="0"/>
              <a:t>National multi-sport festivals were organized by the USOC from 1978 to 1995 and were held annually in the three years between Summer Olympics.</a:t>
            </a:r>
          </a:p>
          <a:p>
            <a:endParaRPr lang="en-US" dirty="0"/>
          </a:p>
          <a:p>
            <a:r>
              <a:rPr lang="en-US" dirty="0"/>
              <a:t>National State Games have been held biennially since 1999, serving as finals for state-level games. </a:t>
            </a:r>
          </a:p>
          <a:p>
            <a:pPr lvl="1"/>
            <a:r>
              <a:rPr lang="en-US" dirty="0"/>
              <a:t>Annually, more than 400,000 athletes compete in state games nationwide. Medal winners from forty-five state games earned the right to compete in 24-sport 2011 State Games of America.</a:t>
            </a:r>
          </a:p>
        </p:txBody>
      </p:sp>
    </p:spTree>
    <p:extLst>
      <p:ext uri="{BB962C8B-B14F-4D97-AF65-F5344CB8AC3E}">
        <p14:creationId xmlns:p14="http://schemas.microsoft.com/office/powerpoint/2010/main" val="836357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a:t>
            </a:r>
          </a:p>
        </p:txBody>
      </p:sp>
      <p:sp>
        <p:nvSpPr>
          <p:cNvPr id="3" name="Content Placeholder 2"/>
          <p:cNvSpPr>
            <a:spLocks noGrp="1"/>
          </p:cNvSpPr>
          <p:nvPr>
            <p:ph idx="1"/>
          </p:nvPr>
        </p:nvSpPr>
        <p:spPr>
          <a:xfrm>
            <a:off x="457200" y="1340768"/>
            <a:ext cx="8229600" cy="4176465"/>
          </a:xfrm>
        </p:spPr>
        <p:txBody>
          <a:bodyPr>
            <a:normAutofit fontScale="62500" lnSpcReduction="20000"/>
          </a:bodyPr>
          <a:lstStyle/>
          <a:p>
            <a:r>
              <a:rPr lang="en-US" dirty="0"/>
              <a:t>US national competitions are run in a limited range of sports compared to the thirty-five disciplines of the 2012 Olympics. </a:t>
            </a:r>
          </a:p>
          <a:p>
            <a:endParaRPr lang="en-US" dirty="0"/>
          </a:p>
          <a:p>
            <a:r>
              <a:rPr lang="en-US" dirty="0"/>
              <a:t>National competitions are held in about fifteen professional sports, twenty-four sports in the national state games and twenty sports in the NCAA. </a:t>
            </a:r>
          </a:p>
          <a:p>
            <a:pPr lvl="1"/>
            <a:r>
              <a:rPr lang="en-US" dirty="0"/>
              <a:t>In the 2008 Olympics, China won medals in twenty-five different sports, while the USA won medals in twenty-one.</a:t>
            </a:r>
          </a:p>
          <a:p>
            <a:endParaRPr lang="en-US" dirty="0"/>
          </a:p>
          <a:p>
            <a:r>
              <a:rPr lang="en-US" dirty="0"/>
              <a:t>In the market-driven professional US sport system, it is a particular challenge to integrate competitions across all levels of each sport. </a:t>
            </a:r>
          </a:p>
          <a:p>
            <a:pPr lvl="1"/>
            <a:r>
              <a:rPr lang="en-US" dirty="0"/>
              <a:t>The NBA integrated their competitions for the 2008 Olympics, but the MLB did not; the US Basketball team won two gold medals (men and women), the US Baseball team were placed third and the US Softball team were placed second.</a:t>
            </a:r>
          </a:p>
        </p:txBody>
      </p:sp>
    </p:spTree>
    <p:extLst>
      <p:ext uri="{BB962C8B-B14F-4D97-AF65-F5344CB8AC3E}">
        <p14:creationId xmlns:p14="http://schemas.microsoft.com/office/powerpoint/2010/main" val="1178986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Facilities</a:t>
            </a:r>
          </a:p>
        </p:txBody>
      </p:sp>
      <p:sp>
        <p:nvSpPr>
          <p:cNvPr id="3" name="Content Placeholder 2"/>
          <p:cNvSpPr>
            <a:spLocks noGrp="1"/>
          </p:cNvSpPr>
          <p:nvPr>
            <p:ph idx="1"/>
          </p:nvPr>
        </p:nvSpPr>
        <p:spPr>
          <a:xfrm>
            <a:off x="457200" y="1340768"/>
            <a:ext cx="8229600" cy="4176465"/>
          </a:xfrm>
        </p:spPr>
        <p:txBody>
          <a:bodyPr>
            <a:normAutofit fontScale="77500" lnSpcReduction="20000"/>
          </a:bodyPr>
          <a:lstStyle/>
          <a:p>
            <a:r>
              <a:rPr lang="en-US" dirty="0"/>
              <a:t>The network of Olympic training </a:t>
            </a:r>
            <a:r>
              <a:rPr lang="en-US" dirty="0" err="1"/>
              <a:t>centres</a:t>
            </a:r>
            <a:r>
              <a:rPr lang="en-US" dirty="0"/>
              <a:t> provides top-level centralized athlete preparation in different geo-climates and altitudes in Colorado, New York and California.</a:t>
            </a:r>
          </a:p>
          <a:p>
            <a:r>
              <a:rPr lang="en-US" dirty="0"/>
              <a:t>The USOC has been assisting intermediate-level athletes through its Community Olympic Development Program (CODP). </a:t>
            </a:r>
          </a:p>
          <a:p>
            <a:pPr lvl="1"/>
            <a:r>
              <a:rPr lang="en-US" dirty="0"/>
              <a:t>The CODP started in 1998 and partnered with fourteen NSOs and seven community sports groups. </a:t>
            </a:r>
          </a:p>
          <a:p>
            <a:pPr lvl="1"/>
            <a:r>
              <a:rPr lang="en-US" dirty="0"/>
              <a:t>There were 217 CODP training </a:t>
            </a:r>
            <a:r>
              <a:rPr lang="en-US" dirty="0" err="1"/>
              <a:t>centres</a:t>
            </a:r>
            <a:r>
              <a:rPr lang="en-US" dirty="0"/>
              <a:t> with 250,000 participants in 2011 (CODP, 2011). </a:t>
            </a:r>
          </a:p>
          <a:p>
            <a:pPr lvl="1"/>
            <a:r>
              <a:rPr lang="en-US" dirty="0"/>
              <a:t>Facilities in schools, colleges and universities also play a critical role in the USA’s sporting success.</a:t>
            </a:r>
          </a:p>
          <a:p>
            <a:endParaRPr lang="en-US" dirty="0"/>
          </a:p>
        </p:txBody>
      </p:sp>
    </p:spTree>
    <p:extLst>
      <p:ext uri="{BB962C8B-B14F-4D97-AF65-F5344CB8AC3E}">
        <p14:creationId xmlns:p14="http://schemas.microsoft.com/office/powerpoint/2010/main" val="449919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Talent ID and Development </a:t>
            </a:r>
          </a:p>
        </p:txBody>
      </p:sp>
      <p:sp>
        <p:nvSpPr>
          <p:cNvPr id="3" name="Content Placeholder 2"/>
          <p:cNvSpPr>
            <a:spLocks noGrp="1"/>
          </p:cNvSpPr>
          <p:nvPr>
            <p:ph idx="1"/>
          </p:nvPr>
        </p:nvSpPr>
        <p:spPr>
          <a:xfrm>
            <a:off x="457200" y="1340768"/>
            <a:ext cx="8229600" cy="4176465"/>
          </a:xfrm>
        </p:spPr>
        <p:txBody>
          <a:bodyPr>
            <a:normAutofit fontScale="77500" lnSpcReduction="20000"/>
          </a:bodyPr>
          <a:lstStyle/>
          <a:p>
            <a:r>
              <a:rPr lang="en-US" dirty="0"/>
              <a:t>Talent searches by coaches and scouts, try-outs as well as minor leagues, developmental competitions and camps are all used to identify potential high performers. </a:t>
            </a:r>
          </a:p>
          <a:p>
            <a:pPr marL="914400" lvl="2" indent="0">
              <a:buNone/>
            </a:pPr>
            <a:endParaRPr lang="en-US" dirty="0"/>
          </a:p>
          <a:p>
            <a:r>
              <a:rPr lang="en-US" dirty="0"/>
              <a:t>Atlas Sports Genetics offers a US$149 test to children from infancy to about 8 years old using a swab inside the child’s cheek and along the gums to collect DNA. </a:t>
            </a:r>
          </a:p>
          <a:p>
            <a:pPr lvl="1"/>
            <a:r>
              <a:rPr lang="en-US" dirty="0"/>
              <a:t>Atlas provides advice on whether the child will be suited to sprints, power and strength sports, endurance sports or activity sports. Atlas recommends which sports will be the most appropriate and what paths to follow so the child reaches his or her potential (</a:t>
            </a:r>
            <a:r>
              <a:rPr lang="en-US" dirty="0" err="1"/>
              <a:t>Markur</a:t>
            </a:r>
            <a:r>
              <a:rPr lang="en-US" dirty="0"/>
              <a:t>, 2008).</a:t>
            </a:r>
          </a:p>
          <a:p>
            <a:endParaRPr lang="en-US" dirty="0"/>
          </a:p>
        </p:txBody>
      </p:sp>
    </p:spTree>
    <p:extLst>
      <p:ext uri="{BB962C8B-B14F-4D97-AF65-F5344CB8AC3E}">
        <p14:creationId xmlns:p14="http://schemas.microsoft.com/office/powerpoint/2010/main" val="227382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a:t>
            </a:r>
          </a:p>
        </p:txBody>
      </p:sp>
      <p:sp>
        <p:nvSpPr>
          <p:cNvPr id="3" name="Content Placeholder 2"/>
          <p:cNvSpPr>
            <a:spLocks noGrp="1"/>
          </p:cNvSpPr>
          <p:nvPr>
            <p:ph idx="1"/>
          </p:nvPr>
        </p:nvSpPr>
        <p:spPr/>
        <p:txBody>
          <a:bodyPr>
            <a:normAutofit fontScale="70000" lnSpcReduction="20000"/>
          </a:bodyPr>
          <a:lstStyle/>
          <a:p>
            <a:r>
              <a:rPr lang="en-US" dirty="0"/>
              <a:t>USA Hockey adopted a long-term athlete development (LTAD) model to create the American Development Model (ADM). Launched in 2009, ADM provides a nationwide blueprint for age-appropriate training.</a:t>
            </a:r>
          </a:p>
          <a:p>
            <a:endParaRPr lang="en-US" dirty="0"/>
          </a:p>
          <a:p>
            <a:r>
              <a:rPr lang="en-US" dirty="0"/>
              <a:t>Academies play an increasingly important role in the development of talented US athletes, but mostly in a private capacity. </a:t>
            </a:r>
          </a:p>
          <a:p>
            <a:pPr marL="0" indent="0">
              <a:buNone/>
            </a:pPr>
            <a:endParaRPr lang="en-US" dirty="0"/>
          </a:p>
          <a:p>
            <a:r>
              <a:rPr lang="en-US" dirty="0">
                <a:hlinkClick r:id="rId2"/>
              </a:rPr>
              <a:t>The International Management Group Academies </a:t>
            </a:r>
            <a:r>
              <a:rPr lang="en-US" dirty="0"/>
              <a:t>in Florida provide pre-school, elementary, middle, high school and college preparation education integrated with sport training in seven sports. </a:t>
            </a:r>
          </a:p>
        </p:txBody>
      </p:sp>
    </p:spTree>
    <p:extLst>
      <p:ext uri="{BB962C8B-B14F-4D97-AF65-F5344CB8AC3E}">
        <p14:creationId xmlns:p14="http://schemas.microsoft.com/office/powerpoint/2010/main" val="250042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Comprehensive Support of Athletes </a:t>
            </a:r>
          </a:p>
        </p:txBody>
      </p:sp>
      <p:sp>
        <p:nvSpPr>
          <p:cNvPr id="3" name="Content Placeholder 2"/>
          <p:cNvSpPr>
            <a:spLocks noGrp="1"/>
          </p:cNvSpPr>
          <p:nvPr>
            <p:ph idx="1"/>
          </p:nvPr>
        </p:nvSpPr>
        <p:spPr/>
        <p:txBody>
          <a:bodyPr>
            <a:normAutofit lnSpcReduction="10000"/>
          </a:bodyPr>
          <a:lstStyle/>
          <a:p>
            <a:r>
              <a:rPr lang="en-US" dirty="0"/>
              <a:t>USOC relies on NSOs to decide the amount and type of support each athlete should receive, including health insurance, direct athlete support, grants for education and Operation Gold rewards from US$2,000 for eighth place to US$25,000 for the first place in global competitions. </a:t>
            </a:r>
          </a:p>
        </p:txBody>
      </p:sp>
    </p:spTree>
    <p:extLst>
      <p:ext uri="{BB962C8B-B14F-4D97-AF65-F5344CB8AC3E}">
        <p14:creationId xmlns:p14="http://schemas.microsoft.com/office/powerpoint/2010/main" val="49695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4C132C-2B4E-711A-B01F-8B20F9DD19E8}"/>
              </a:ext>
            </a:extLst>
          </p:cNvPr>
          <p:cNvSpPr>
            <a:spLocks noGrp="1"/>
          </p:cNvSpPr>
          <p:nvPr>
            <p:ph idx="1"/>
          </p:nvPr>
        </p:nvSpPr>
        <p:spPr>
          <a:xfrm>
            <a:off x="457200" y="309966"/>
            <a:ext cx="8229600" cy="5207267"/>
          </a:xfrm>
        </p:spPr>
        <p:txBody>
          <a:bodyPr>
            <a:normAutofit fontScale="85000" lnSpcReduction="20000"/>
          </a:bodyPr>
          <a:lstStyle/>
          <a:p>
            <a:r>
              <a:rPr lang="en-US" dirty="0"/>
              <a:t>USOC also provides NSOs with experts in:</a:t>
            </a:r>
          </a:p>
          <a:p>
            <a:pPr lvl="1"/>
            <a:r>
              <a:rPr lang="en-US" dirty="0"/>
              <a:t>nutrition, </a:t>
            </a:r>
          </a:p>
          <a:p>
            <a:pPr lvl="1"/>
            <a:r>
              <a:rPr lang="en-US" dirty="0"/>
              <a:t>biomechanics, </a:t>
            </a:r>
          </a:p>
          <a:p>
            <a:pPr lvl="1"/>
            <a:r>
              <a:rPr lang="en-US" dirty="0"/>
              <a:t>physiology, </a:t>
            </a:r>
          </a:p>
          <a:p>
            <a:pPr lvl="1"/>
            <a:r>
              <a:rPr lang="en-US" dirty="0"/>
              <a:t>psychology, </a:t>
            </a:r>
          </a:p>
          <a:p>
            <a:pPr lvl="1"/>
            <a:r>
              <a:rPr lang="en-US" dirty="0"/>
              <a:t>strength and conditioning, </a:t>
            </a:r>
          </a:p>
          <a:p>
            <a:pPr lvl="1"/>
            <a:r>
              <a:rPr lang="en-US" dirty="0"/>
              <a:t>performance technology, </a:t>
            </a:r>
          </a:p>
          <a:p>
            <a:pPr lvl="1"/>
            <a:r>
              <a:rPr lang="en-US" dirty="0"/>
              <a:t>sports medicine, </a:t>
            </a:r>
          </a:p>
          <a:p>
            <a:pPr lvl="1"/>
            <a:r>
              <a:rPr lang="en-US" dirty="0"/>
              <a:t>recovery services, </a:t>
            </a:r>
          </a:p>
          <a:p>
            <a:pPr lvl="1"/>
            <a:r>
              <a:rPr lang="en-US" dirty="0"/>
              <a:t>library services, </a:t>
            </a:r>
          </a:p>
          <a:p>
            <a:pPr lvl="1"/>
            <a:r>
              <a:rPr lang="en-US" dirty="0"/>
              <a:t>a quarterly Olympic coach e-magazine and conferences </a:t>
            </a:r>
          </a:p>
          <a:p>
            <a:pPr marL="0" indent="0" algn="r">
              <a:buNone/>
            </a:pPr>
            <a:r>
              <a:rPr lang="en-US" dirty="0"/>
              <a:t>(USOC, 2011).</a:t>
            </a:r>
          </a:p>
          <a:p>
            <a:endParaRPr lang="en-US" dirty="0"/>
          </a:p>
        </p:txBody>
      </p:sp>
    </p:spTree>
    <p:extLst>
      <p:ext uri="{BB962C8B-B14F-4D97-AF65-F5344CB8AC3E}">
        <p14:creationId xmlns:p14="http://schemas.microsoft.com/office/powerpoint/2010/main" val="3356445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a:t>
            </a:r>
          </a:p>
        </p:txBody>
      </p:sp>
      <p:sp>
        <p:nvSpPr>
          <p:cNvPr id="3" name="Content Placeholder 2"/>
          <p:cNvSpPr>
            <a:spLocks noGrp="1"/>
          </p:cNvSpPr>
          <p:nvPr>
            <p:ph idx="1"/>
          </p:nvPr>
        </p:nvSpPr>
        <p:spPr>
          <a:xfrm>
            <a:off x="457200" y="1268760"/>
            <a:ext cx="8229600" cy="4320480"/>
          </a:xfrm>
        </p:spPr>
        <p:txBody>
          <a:bodyPr>
            <a:normAutofit fontScale="85000" lnSpcReduction="10000"/>
          </a:bodyPr>
          <a:lstStyle/>
          <a:p>
            <a:r>
              <a:rPr lang="en-US" dirty="0"/>
              <a:t>The US Army World-Class Athlete Program (WCAP) was established in 1997 to employ Olympic and Paralympic hopefuls and release them from service for training and competition. </a:t>
            </a:r>
          </a:p>
          <a:p>
            <a:r>
              <a:rPr lang="en-US" dirty="0"/>
              <a:t>The largest fitness chain in the United States, 24 Hour Fitness, also employs Olympic athletes.</a:t>
            </a:r>
          </a:p>
          <a:p>
            <a:r>
              <a:rPr lang="en-US" dirty="0"/>
              <a:t>US sports authorities have worked successfully with the IOC to include in the Olympics </a:t>
            </a:r>
            <a:r>
              <a:rPr lang="en-US" dirty="0" err="1"/>
              <a:t>programme</a:t>
            </a:r>
            <a:r>
              <a:rPr lang="en-US" dirty="0"/>
              <a:t> sports that are popular in the US, such as beach volleyball, triathlon and golf. </a:t>
            </a:r>
          </a:p>
        </p:txBody>
      </p:sp>
    </p:spTree>
    <p:extLst>
      <p:ext uri="{BB962C8B-B14F-4D97-AF65-F5344CB8AC3E}">
        <p14:creationId xmlns:p14="http://schemas.microsoft.com/office/powerpoint/2010/main" val="3884967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988"/>
            <a:ext cx="8229600" cy="1143000"/>
          </a:xfrm>
        </p:spPr>
        <p:txBody>
          <a:bodyPr/>
          <a:lstStyle/>
          <a:p>
            <a:r>
              <a:rPr lang="en-GB" dirty="0"/>
              <a:t>Why Elite sport? </a:t>
            </a:r>
          </a:p>
        </p:txBody>
      </p:sp>
      <p:sp>
        <p:nvSpPr>
          <p:cNvPr id="3" name="Content Placeholder 2"/>
          <p:cNvSpPr>
            <a:spLocks noGrp="1"/>
          </p:cNvSpPr>
          <p:nvPr>
            <p:ph idx="1"/>
          </p:nvPr>
        </p:nvSpPr>
        <p:spPr>
          <a:xfrm>
            <a:off x="235975" y="1472587"/>
            <a:ext cx="8701548" cy="4351110"/>
          </a:xfrm>
        </p:spPr>
        <p:txBody>
          <a:bodyPr>
            <a:normAutofit/>
          </a:bodyPr>
          <a:lstStyle/>
          <a:p>
            <a:r>
              <a:rPr lang="en-GB" b="1" u="sng"/>
              <a:t>International </a:t>
            </a:r>
            <a:r>
              <a:rPr lang="en-GB" b="1" u="sng" dirty="0"/>
              <a:t>prestige </a:t>
            </a:r>
            <a:r>
              <a:rPr lang="en-GB" dirty="0"/>
              <a:t>and </a:t>
            </a:r>
            <a:r>
              <a:rPr lang="en-GB" b="1" u="sng" dirty="0"/>
              <a:t>diplomatic recognition</a:t>
            </a:r>
            <a:r>
              <a:rPr lang="en-GB" dirty="0"/>
              <a:t>, ideological competition and a belief that international </a:t>
            </a:r>
            <a:r>
              <a:rPr lang="en-GB" b="1" u="sng" dirty="0"/>
              <a:t>sporting success generates </a:t>
            </a:r>
            <a:r>
              <a:rPr lang="en-GB" dirty="0"/>
              <a:t>domestic political benefits ranging from the rather nebulous </a:t>
            </a:r>
            <a:r>
              <a:rPr lang="en-GB" b="1" u="sng" dirty="0"/>
              <a:t>‘feel good factor’ </a:t>
            </a:r>
            <a:r>
              <a:rPr lang="en-GB" dirty="0"/>
              <a:t>to more concrete economic</a:t>
            </a:r>
          </a:p>
        </p:txBody>
      </p:sp>
    </p:spTree>
    <p:extLst>
      <p:ext uri="{BB962C8B-B14F-4D97-AF65-F5344CB8AC3E}">
        <p14:creationId xmlns:p14="http://schemas.microsoft.com/office/powerpoint/2010/main" val="13237297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BE27D-BC74-7FC3-640E-165195C55B97}"/>
              </a:ext>
            </a:extLst>
          </p:cNvPr>
          <p:cNvSpPr>
            <a:spLocks noGrp="1"/>
          </p:cNvSpPr>
          <p:nvPr>
            <p:ph type="title"/>
          </p:nvPr>
        </p:nvSpPr>
        <p:spPr/>
        <p:txBody>
          <a:bodyPr/>
          <a:lstStyle/>
          <a:p>
            <a:r>
              <a:rPr lang="en-US" dirty="0"/>
              <a:t>Research Task</a:t>
            </a:r>
          </a:p>
        </p:txBody>
      </p:sp>
      <p:sp>
        <p:nvSpPr>
          <p:cNvPr id="3" name="Content Placeholder 2">
            <a:extLst>
              <a:ext uri="{FF2B5EF4-FFF2-40B4-BE49-F238E27FC236}">
                <a16:creationId xmlns:a16="http://schemas.microsoft.com/office/drawing/2014/main" id="{0823534F-15BD-03B5-A9CB-3B5A3C1CBE00}"/>
              </a:ext>
            </a:extLst>
          </p:cNvPr>
          <p:cNvSpPr>
            <a:spLocks noGrp="1"/>
          </p:cNvSpPr>
          <p:nvPr>
            <p:ph idx="1"/>
          </p:nvPr>
        </p:nvSpPr>
        <p:spPr/>
        <p:txBody>
          <a:bodyPr/>
          <a:lstStyle/>
          <a:p>
            <a:r>
              <a:rPr lang="en-US" dirty="0"/>
              <a:t>How much money has/is invested into elite sport in the UK. </a:t>
            </a:r>
          </a:p>
          <a:p>
            <a:pPr lvl="1"/>
            <a:r>
              <a:rPr lang="en-US" dirty="0"/>
              <a:t>Think, Olympic games.</a:t>
            </a:r>
          </a:p>
        </p:txBody>
      </p:sp>
    </p:spTree>
    <p:extLst>
      <p:ext uri="{BB962C8B-B14F-4D97-AF65-F5344CB8AC3E}">
        <p14:creationId xmlns:p14="http://schemas.microsoft.com/office/powerpoint/2010/main" val="3236917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ED09-2933-D544-94D4-371AA7189FE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8BD0AC-8BBC-1E45-BE14-89321ED80945}"/>
              </a:ext>
            </a:extLst>
          </p:cNvPr>
          <p:cNvSpPr>
            <a:spLocks noGrp="1"/>
          </p:cNvSpPr>
          <p:nvPr>
            <p:ph idx="1"/>
          </p:nvPr>
        </p:nvSpPr>
        <p:spPr/>
        <p:txBody>
          <a:bodyPr/>
          <a:lstStyle/>
          <a:p>
            <a:r>
              <a:rPr lang="en-US" dirty="0"/>
              <a:t>Question: </a:t>
            </a:r>
          </a:p>
          <a:p>
            <a:pPr marL="0" indent="0">
              <a:buNone/>
            </a:pPr>
            <a:endParaRPr lang="en-US" dirty="0"/>
          </a:p>
          <a:p>
            <a:pPr marL="0" indent="0" algn="ctr">
              <a:buNone/>
            </a:pPr>
            <a:r>
              <a:rPr lang="en-US" dirty="0"/>
              <a:t>Does money = success? </a:t>
            </a:r>
          </a:p>
        </p:txBody>
      </p:sp>
    </p:spTree>
    <p:extLst>
      <p:ext uri="{BB962C8B-B14F-4D97-AF65-F5344CB8AC3E}">
        <p14:creationId xmlns:p14="http://schemas.microsoft.com/office/powerpoint/2010/main" val="496480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Money = Successes? </a:t>
            </a:r>
          </a:p>
        </p:txBody>
      </p:sp>
      <p:sp>
        <p:nvSpPr>
          <p:cNvPr id="3" name="Content Placeholder 2"/>
          <p:cNvSpPr>
            <a:spLocks noGrp="1"/>
          </p:cNvSpPr>
          <p:nvPr>
            <p:ph idx="1"/>
          </p:nvPr>
        </p:nvSpPr>
        <p:spPr/>
        <p:txBody>
          <a:bodyPr>
            <a:normAutofit/>
          </a:bodyPr>
          <a:lstStyle/>
          <a:p>
            <a:r>
              <a:rPr lang="en-GB" dirty="0"/>
              <a:t> One of the key discussion about elite sport competition is to what extent medals can be “bought”. </a:t>
            </a:r>
          </a:p>
          <a:p>
            <a:r>
              <a:rPr lang="en-GB" dirty="0"/>
              <a:t>The countries that invest most in elite sport (Korea, Japan, France, Australia and Canada, are also the most successful nations in summer/winter sports. </a:t>
            </a:r>
          </a:p>
        </p:txBody>
      </p:sp>
    </p:spTree>
    <p:extLst>
      <p:ext uri="{BB962C8B-B14F-4D97-AF65-F5344CB8AC3E}">
        <p14:creationId xmlns:p14="http://schemas.microsoft.com/office/powerpoint/2010/main" val="1707708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0267" y="185712"/>
            <a:ext cx="8367395" cy="5299337"/>
          </a:xfrm>
          <a:prstGeom prst="rect">
            <a:avLst/>
          </a:prstGeom>
        </p:spPr>
      </p:pic>
      <p:sp>
        <p:nvSpPr>
          <p:cNvPr id="2" name="Title 1"/>
          <p:cNvSpPr>
            <a:spLocks noGrp="1"/>
          </p:cNvSpPr>
          <p:nvPr>
            <p:ph type="title"/>
          </p:nvPr>
        </p:nvSpPr>
        <p:spPr>
          <a:xfrm>
            <a:off x="457200" y="165692"/>
            <a:ext cx="8229600" cy="1143000"/>
          </a:xfrm>
        </p:spPr>
        <p:txBody>
          <a:bodyPr>
            <a:normAutofit fontScale="90000"/>
          </a:bodyPr>
          <a:lstStyle/>
          <a:p>
            <a:r>
              <a:rPr lang="en-US" dirty="0"/>
              <a:t>Team GB medal Cost at London 2012</a:t>
            </a:r>
          </a:p>
        </p:txBody>
      </p:sp>
      <p:sp>
        <p:nvSpPr>
          <p:cNvPr id="3" name="Content Placeholder 2"/>
          <p:cNvSpPr>
            <a:spLocks noGrp="1"/>
          </p:cNvSpPr>
          <p:nvPr>
            <p:ph idx="1"/>
          </p:nvPr>
        </p:nvSpPr>
        <p:spPr>
          <a:xfrm>
            <a:off x="553400" y="1754152"/>
            <a:ext cx="8229600" cy="4525963"/>
          </a:xfrm>
        </p:spPr>
        <p:txBody>
          <a:bodyPr/>
          <a:lstStyle/>
          <a:p>
            <a:pPr marL="0" indent="0">
              <a:buNone/>
            </a:pPr>
            <a:r>
              <a:rPr lang="en-US" dirty="0">
                <a:solidFill>
                  <a:srgbClr val="FFFFFF"/>
                </a:solidFill>
              </a:rPr>
              <a:t>An Olympic medal won by Team GB at the London 2012 Games cost an average of just over </a:t>
            </a:r>
            <a:r>
              <a:rPr lang="en-US" b="1" u="sng" dirty="0">
                <a:solidFill>
                  <a:srgbClr val="FFFFFF"/>
                </a:solidFill>
              </a:rPr>
              <a:t>£4.5 million</a:t>
            </a:r>
            <a:r>
              <a:rPr lang="en-US" dirty="0">
                <a:solidFill>
                  <a:srgbClr val="FFFFFF"/>
                </a:solidFill>
              </a:rPr>
              <a:t>. </a:t>
            </a:r>
          </a:p>
          <a:p>
            <a:pPr marL="0" indent="0">
              <a:buNone/>
            </a:pPr>
            <a:endParaRPr lang="en-US" dirty="0">
              <a:solidFill>
                <a:srgbClr val="FFFFFF"/>
              </a:solidFill>
            </a:endParaRPr>
          </a:p>
          <a:p>
            <a:pPr marL="0" indent="0">
              <a:buNone/>
            </a:pPr>
            <a:r>
              <a:rPr lang="en-US" dirty="0">
                <a:solidFill>
                  <a:srgbClr val="FFFFFF"/>
                </a:solidFill>
              </a:rPr>
              <a:t>Boxing was the most cost-effective sport in terms of funding per medal, with hockey the least.</a:t>
            </a:r>
          </a:p>
        </p:txBody>
      </p:sp>
    </p:spTree>
    <p:extLst>
      <p:ext uri="{BB962C8B-B14F-4D97-AF65-F5344CB8AC3E}">
        <p14:creationId xmlns:p14="http://schemas.microsoft.com/office/powerpoint/2010/main" val="46462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b="16908"/>
          <a:stretch/>
        </p:blipFill>
        <p:spPr>
          <a:xfrm>
            <a:off x="457200" y="274638"/>
            <a:ext cx="8229600" cy="4911725"/>
          </a:xfrm>
        </p:spPr>
      </p:pic>
    </p:spTree>
    <p:extLst>
      <p:ext uri="{BB962C8B-B14F-4D97-AF65-F5344CB8AC3E}">
        <p14:creationId xmlns:p14="http://schemas.microsoft.com/office/powerpoint/2010/main" val="40285805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Comparative Elite Sport Development </a:t>
            </a:r>
          </a:p>
        </p:txBody>
      </p:sp>
      <p:sp>
        <p:nvSpPr>
          <p:cNvPr id="3" name="Content Placeholder 2"/>
          <p:cNvSpPr>
            <a:spLocks noGrp="1"/>
          </p:cNvSpPr>
          <p:nvPr>
            <p:ph idx="1"/>
          </p:nvPr>
        </p:nvSpPr>
        <p:spPr/>
        <p:txBody>
          <a:bodyPr>
            <a:normAutofit fontScale="92500" lnSpcReduction="20000"/>
          </a:bodyPr>
          <a:lstStyle/>
          <a:p>
            <a:r>
              <a:rPr lang="en-GB" dirty="0"/>
              <a:t>In the 4 years prior to the Athens Olympic Games in 2004, the UK government allocated around £70 million in direct financial support to UK athletes.</a:t>
            </a:r>
          </a:p>
          <a:p>
            <a:endParaRPr lang="en-GB" dirty="0"/>
          </a:p>
          <a:p>
            <a:r>
              <a:rPr lang="en-GB" dirty="0"/>
              <a:t>At the Games, the Great Britain and Northern Ireland team obtained a total of 30 medals, 9 of which were gold – an approximate cost of £2.3 million per medal.</a:t>
            </a:r>
          </a:p>
        </p:txBody>
      </p:sp>
    </p:spTree>
    <p:extLst>
      <p:ext uri="{BB962C8B-B14F-4D97-AF65-F5344CB8AC3E}">
        <p14:creationId xmlns:p14="http://schemas.microsoft.com/office/powerpoint/2010/main" val="2849319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Cont..</a:t>
            </a:r>
          </a:p>
        </p:txBody>
      </p:sp>
      <p:sp>
        <p:nvSpPr>
          <p:cNvPr id="3" name="Content Placeholder 2"/>
          <p:cNvSpPr>
            <a:spLocks noGrp="1"/>
          </p:cNvSpPr>
          <p:nvPr>
            <p:ph idx="1"/>
          </p:nvPr>
        </p:nvSpPr>
        <p:spPr/>
        <p:txBody>
          <a:bodyPr/>
          <a:lstStyle/>
          <a:p>
            <a:r>
              <a:rPr lang="en-GB" dirty="0"/>
              <a:t>In the run up to the Beijing Games in 2008, the government has allocated a sum of £75 million in direct financial support.</a:t>
            </a:r>
          </a:p>
          <a:p>
            <a:endParaRPr lang="en-GB" dirty="0"/>
          </a:p>
        </p:txBody>
      </p:sp>
    </p:spTree>
    <p:extLst>
      <p:ext uri="{BB962C8B-B14F-4D97-AF65-F5344CB8AC3E}">
        <p14:creationId xmlns:p14="http://schemas.microsoft.com/office/powerpoint/2010/main" val="2042084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b="16908"/>
          <a:stretch/>
        </p:blipFill>
        <p:spPr>
          <a:xfrm>
            <a:off x="457200" y="274638"/>
            <a:ext cx="8229600" cy="4911725"/>
          </a:xfrm>
        </p:spPr>
      </p:pic>
    </p:spTree>
    <p:extLst>
      <p:ext uri="{BB962C8B-B14F-4D97-AF65-F5344CB8AC3E}">
        <p14:creationId xmlns:p14="http://schemas.microsoft.com/office/powerpoint/2010/main" val="34805660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B1A9D8-104A-83B8-4388-43338A463C06}"/>
              </a:ext>
            </a:extLst>
          </p:cNvPr>
          <p:cNvSpPr>
            <a:spLocks noGrp="1"/>
          </p:cNvSpPr>
          <p:nvPr>
            <p:ph idx="1"/>
          </p:nvPr>
        </p:nvSpPr>
        <p:spPr>
          <a:xfrm>
            <a:off x="457200" y="990601"/>
            <a:ext cx="8229600" cy="3917032"/>
          </a:xfrm>
        </p:spPr>
        <p:txBody>
          <a:bodyPr>
            <a:normAutofit fontScale="92500"/>
          </a:bodyPr>
          <a:lstStyle/>
          <a:p>
            <a:pPr marL="0" indent="0" algn="ctr">
              <a:buNone/>
            </a:pPr>
            <a:r>
              <a:rPr lang="en-US" dirty="0"/>
              <a:t>Can countries be successful without significant investment?</a:t>
            </a:r>
          </a:p>
          <a:p>
            <a:pPr marL="0" indent="0" algn="ctr">
              <a:buNone/>
            </a:pPr>
            <a:endParaRPr lang="en-US" dirty="0"/>
          </a:p>
          <a:p>
            <a:pPr algn="ctr"/>
            <a:r>
              <a:rPr lang="en-US" dirty="0"/>
              <a:t>Look over the  paper on: </a:t>
            </a:r>
          </a:p>
          <a:p>
            <a:pPr marL="0" indent="0" algn="ctr">
              <a:buNone/>
            </a:pPr>
            <a:r>
              <a:rPr lang="en-US" i="1" dirty="0"/>
              <a:t>Can a small nation be competitive in the global sporting arms race? The case of Denmark </a:t>
            </a:r>
          </a:p>
          <a:p>
            <a:pPr marL="0" indent="0" algn="ctr">
              <a:buNone/>
            </a:pPr>
            <a:r>
              <a:rPr lang="en-US" i="1" dirty="0"/>
              <a:t>See  Moodle </a:t>
            </a:r>
          </a:p>
          <a:p>
            <a:pPr algn="ctr"/>
            <a:endParaRPr lang="en-US" dirty="0"/>
          </a:p>
        </p:txBody>
      </p:sp>
    </p:spTree>
    <p:extLst>
      <p:ext uri="{BB962C8B-B14F-4D97-AF65-F5344CB8AC3E}">
        <p14:creationId xmlns:p14="http://schemas.microsoft.com/office/powerpoint/2010/main" val="3834749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CCB2F6-EC03-4574-8488-6ECFE099DE05}"/>
              </a:ext>
            </a:extLst>
          </p:cNvPr>
          <p:cNvSpPr>
            <a:spLocks noGrp="1"/>
          </p:cNvSpPr>
          <p:nvPr>
            <p:ph type="title"/>
          </p:nvPr>
        </p:nvSpPr>
        <p:spPr>
          <a:xfrm>
            <a:off x="457200" y="274638"/>
            <a:ext cx="8229600" cy="1143000"/>
          </a:xfrm>
        </p:spPr>
        <p:txBody>
          <a:bodyPr/>
          <a:lstStyle/>
          <a:p>
            <a:r>
              <a:rPr lang="en-US" dirty="0"/>
              <a:t>London 2012</a:t>
            </a:r>
          </a:p>
        </p:txBody>
      </p:sp>
      <p:pic>
        <p:nvPicPr>
          <p:cNvPr id="3" name="Picture 2">
            <a:hlinkClick r:id="rId2"/>
            <a:extLst>
              <a:ext uri="{FF2B5EF4-FFF2-40B4-BE49-F238E27FC236}">
                <a16:creationId xmlns:a16="http://schemas.microsoft.com/office/drawing/2014/main" id="{AB4FF68A-F9D6-8F40-8569-31C0F21A02C7}"/>
              </a:ext>
            </a:extLst>
          </p:cNvPr>
          <p:cNvPicPr>
            <a:picLocks noChangeAspect="1"/>
          </p:cNvPicPr>
          <p:nvPr/>
        </p:nvPicPr>
        <p:blipFill rotWithShape="1">
          <a:blip r:embed="rId3"/>
          <a:srcRect t="30020"/>
          <a:stretch/>
        </p:blipFill>
        <p:spPr>
          <a:xfrm>
            <a:off x="457200" y="1600201"/>
            <a:ext cx="8229600" cy="3917032"/>
          </a:xfrm>
          <a:prstGeom prst="rect">
            <a:avLst/>
          </a:prstGeom>
          <a:noFill/>
        </p:spPr>
      </p:pic>
    </p:spTree>
    <p:extLst>
      <p:ext uri="{BB962C8B-B14F-4D97-AF65-F5344CB8AC3E}">
        <p14:creationId xmlns:p14="http://schemas.microsoft.com/office/powerpoint/2010/main" val="4253201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Elite Athletes </a:t>
            </a:r>
          </a:p>
        </p:txBody>
      </p:sp>
      <p:sp>
        <p:nvSpPr>
          <p:cNvPr id="3" name="Content Placeholder 2"/>
          <p:cNvSpPr>
            <a:spLocks noGrp="1"/>
          </p:cNvSpPr>
          <p:nvPr>
            <p:ph idx="1"/>
          </p:nvPr>
        </p:nvSpPr>
        <p:spPr/>
        <p:txBody>
          <a:bodyPr/>
          <a:lstStyle/>
          <a:p>
            <a:r>
              <a:rPr lang="en-GB" dirty="0"/>
              <a:t>There have been a number of attempts to identify the ingredients of successful elite athlete development</a:t>
            </a:r>
          </a:p>
        </p:txBody>
      </p:sp>
    </p:spTree>
    <p:extLst>
      <p:ext uri="{BB962C8B-B14F-4D97-AF65-F5344CB8AC3E}">
        <p14:creationId xmlns:p14="http://schemas.microsoft.com/office/powerpoint/2010/main" val="38150438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1948"/>
            <a:ext cx="8229600" cy="5654215"/>
          </a:xfrm>
        </p:spPr>
        <p:txBody>
          <a:bodyPr>
            <a:normAutofit/>
          </a:bodyPr>
          <a:lstStyle/>
          <a:p>
            <a:pPr marL="0" indent="0">
              <a:buNone/>
            </a:pPr>
            <a:r>
              <a:rPr lang="en-GB" dirty="0"/>
              <a:t>The elements or characteristics - three reasonably distinct clusters: contextual, for example,</a:t>
            </a:r>
          </a:p>
          <a:p>
            <a:r>
              <a:rPr lang="en-GB" dirty="0"/>
              <a:t>the availability of funding/wealth; </a:t>
            </a:r>
          </a:p>
          <a:p>
            <a:r>
              <a:rPr lang="en-GB" dirty="0"/>
              <a:t>a system for identifying talent, determining</a:t>
            </a:r>
          </a:p>
          <a:p>
            <a:r>
              <a:rPr lang="en-GB" dirty="0"/>
              <a:t>which particular sports will be offered support;</a:t>
            </a:r>
          </a:p>
          <a:p>
            <a:r>
              <a:rPr lang="en-GB" dirty="0"/>
              <a:t>bespoke training facilities.</a:t>
            </a:r>
          </a:p>
        </p:txBody>
      </p:sp>
    </p:spTree>
    <p:extLst>
      <p:ext uri="{BB962C8B-B14F-4D97-AF65-F5344CB8AC3E}">
        <p14:creationId xmlns:p14="http://schemas.microsoft.com/office/powerpoint/2010/main" val="890736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2130425"/>
            <a:ext cx="7772400" cy="1984375"/>
          </a:xfrm>
        </p:spPr>
        <p:txBody>
          <a:bodyPr>
            <a:normAutofit fontScale="90000"/>
          </a:bodyPr>
          <a:lstStyle/>
          <a:p>
            <a:r>
              <a:rPr lang="en-GB" b="1" i="1" u="sng" dirty="0">
                <a:solidFill>
                  <a:srgbClr val="FFFFFF"/>
                </a:solidFill>
              </a:rPr>
              <a:t>SPLISS: Sports Policy factors Leading to International Sporting Success</a:t>
            </a:r>
            <a:br>
              <a:rPr lang="en-GB" b="1" i="1" u="sng" dirty="0">
                <a:solidFill>
                  <a:srgbClr val="FFFFFF"/>
                </a:solidFill>
              </a:rPr>
            </a:br>
            <a:endParaRPr lang="en-US" i="1" dirty="0">
              <a:solidFill>
                <a:srgbClr val="FFFFFF"/>
              </a:solidFill>
            </a:endParaRPr>
          </a:p>
        </p:txBody>
      </p:sp>
      <p:sp>
        <p:nvSpPr>
          <p:cNvPr id="5" name="Subtitle 4"/>
          <p:cNvSpPr>
            <a:spLocks noGrp="1"/>
          </p:cNvSpPr>
          <p:nvPr>
            <p:ph type="subTitle" idx="1"/>
          </p:nvPr>
        </p:nvSpPr>
        <p:spPr/>
        <p:txBody>
          <a:bodyPr/>
          <a:lstStyle/>
          <a:p>
            <a:endParaRPr lang="en-US"/>
          </a:p>
        </p:txBody>
      </p:sp>
    </p:spTree>
    <p:extLst>
      <p:ext uri="{BB962C8B-B14F-4D97-AF65-F5344CB8AC3E}">
        <p14:creationId xmlns:p14="http://schemas.microsoft.com/office/powerpoint/2010/main" val="42139534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582"/>
            <a:ext cx="8229600" cy="1143000"/>
          </a:xfrm>
        </p:spPr>
        <p:txBody>
          <a:bodyPr/>
          <a:lstStyle/>
          <a:p>
            <a:r>
              <a:rPr lang="en-GB" dirty="0"/>
              <a:t>SPLISS: Background </a:t>
            </a:r>
          </a:p>
        </p:txBody>
      </p:sp>
      <p:sp>
        <p:nvSpPr>
          <p:cNvPr id="3" name="Content Placeholder 2"/>
          <p:cNvSpPr>
            <a:spLocks noGrp="1"/>
          </p:cNvSpPr>
          <p:nvPr>
            <p:ph idx="1"/>
          </p:nvPr>
        </p:nvSpPr>
        <p:spPr>
          <a:xfrm>
            <a:off x="457200" y="1086820"/>
            <a:ext cx="8229600" cy="4953000"/>
          </a:xfrm>
        </p:spPr>
        <p:txBody>
          <a:bodyPr>
            <a:normAutofit fontScale="92500" lnSpcReduction="20000"/>
          </a:bodyPr>
          <a:lstStyle/>
          <a:p>
            <a:r>
              <a:rPr lang="en-GB" dirty="0"/>
              <a:t>At the end of 2002 a consortium of researchers from three nations (Belgium, the Netherlands and United Kingdom) initiated an international comparative study on elite sports policies. </a:t>
            </a:r>
          </a:p>
          <a:p>
            <a:pPr marL="0" indent="0">
              <a:buNone/>
            </a:pPr>
            <a:endParaRPr lang="en-GB" dirty="0"/>
          </a:p>
          <a:p>
            <a:r>
              <a:rPr lang="en-GB" dirty="0"/>
              <a:t>These researchers expressed common needs, all from their own perspective, to fill the gap in scientific research regarding the relationship between elite sport policies and international sporting success and to benchmark their nation against others.</a:t>
            </a:r>
          </a:p>
          <a:p>
            <a:pPr marL="0" indent="0">
              <a:buNone/>
            </a:pPr>
            <a:endParaRPr lang="en-GB" dirty="0"/>
          </a:p>
        </p:txBody>
      </p:sp>
    </p:spTree>
    <p:extLst>
      <p:ext uri="{BB962C8B-B14F-4D97-AF65-F5344CB8AC3E}">
        <p14:creationId xmlns:p14="http://schemas.microsoft.com/office/powerpoint/2010/main" val="22500802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840" y="274638"/>
            <a:ext cx="8504983" cy="5339778"/>
          </a:xfrm>
        </p:spPr>
      </p:pic>
    </p:spTree>
    <p:extLst>
      <p:ext uri="{BB962C8B-B14F-4D97-AF65-F5344CB8AC3E}">
        <p14:creationId xmlns:p14="http://schemas.microsoft.com/office/powerpoint/2010/main" val="13147980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09651"/>
            <a:ext cx="8229600" cy="4800600"/>
          </a:xfrm>
        </p:spPr>
        <p:txBody>
          <a:bodyPr>
            <a:normAutofit/>
          </a:bodyPr>
          <a:lstStyle/>
          <a:p>
            <a:r>
              <a:rPr lang="en-GB" dirty="0"/>
              <a:t>The mission of the SPLISS consortium group is </a:t>
            </a:r>
            <a:r>
              <a:rPr lang="en-GB" i="1" dirty="0"/>
              <a:t>“to create a sustainable international network that coordinates research and develops and shares expertise in innovative high performance sport at the </a:t>
            </a:r>
            <a:r>
              <a:rPr lang="en-GB" i="1" dirty="0" err="1"/>
              <a:t>meso</a:t>
            </a:r>
            <a:r>
              <a:rPr lang="en-GB" i="1" dirty="0"/>
              <a:t>-level (policy level) in cooperation with policy makers, NOCs, national and international organisations, and researchers worldwide”.</a:t>
            </a:r>
            <a:endParaRPr lang="en-GB" dirty="0"/>
          </a:p>
          <a:p>
            <a:endParaRPr lang="en-GB" dirty="0"/>
          </a:p>
        </p:txBody>
      </p:sp>
    </p:spTree>
    <p:extLst>
      <p:ext uri="{BB962C8B-B14F-4D97-AF65-F5344CB8AC3E}">
        <p14:creationId xmlns:p14="http://schemas.microsoft.com/office/powerpoint/2010/main" val="38963766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598740"/>
            <a:ext cx="8229600" cy="4525963"/>
          </a:xfrm>
        </p:spPr>
        <p:txBody>
          <a:bodyPr/>
          <a:lstStyle/>
          <a:p>
            <a:r>
              <a:rPr lang="en-GB" dirty="0"/>
              <a:t>The SPLISS studies are characterised by using existing and newly developed (theoretically well grounded) methods that can be used by nations to benchmark their policies and to measure their competitive position. </a:t>
            </a:r>
          </a:p>
          <a:p>
            <a:endParaRPr lang="en-GB" dirty="0"/>
          </a:p>
        </p:txBody>
      </p:sp>
    </p:spTree>
    <p:extLst>
      <p:ext uri="{BB962C8B-B14F-4D97-AF65-F5344CB8AC3E}">
        <p14:creationId xmlns:p14="http://schemas.microsoft.com/office/powerpoint/2010/main" val="192544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9849"/>
            <a:ext cx="8229600" cy="4693632"/>
          </a:xfrm>
        </p:spPr>
        <p:txBody>
          <a:bodyPr>
            <a:normAutofit/>
          </a:bodyPr>
          <a:lstStyle/>
          <a:p>
            <a:r>
              <a:rPr lang="en-GB" dirty="0"/>
              <a:t>The factors leading to success which are influenced by policy can be distilled down to </a:t>
            </a:r>
            <a:r>
              <a:rPr lang="en-GB" b="1" u="sng" dirty="0"/>
              <a:t>nine key factors</a:t>
            </a:r>
            <a:r>
              <a:rPr lang="en-GB" dirty="0"/>
              <a:t>. </a:t>
            </a:r>
          </a:p>
          <a:p>
            <a:endParaRPr lang="en-GB" dirty="0"/>
          </a:p>
          <a:p>
            <a:r>
              <a:rPr lang="en-GB" dirty="0"/>
              <a:t>These nine factors along with the notions of ‘ </a:t>
            </a:r>
            <a:r>
              <a:rPr lang="en-GB" b="1" u="sng" dirty="0"/>
              <a:t>Input</a:t>
            </a:r>
            <a:r>
              <a:rPr lang="en-GB" dirty="0"/>
              <a:t>’, ‘</a:t>
            </a:r>
            <a:r>
              <a:rPr lang="en-GB" b="1" u="sng" dirty="0"/>
              <a:t>Throughput</a:t>
            </a:r>
            <a:r>
              <a:rPr lang="en-GB" dirty="0"/>
              <a:t>’ and ‘ </a:t>
            </a:r>
            <a:r>
              <a:rPr lang="en-GB" b="1" u="sng" dirty="0"/>
              <a:t>Output</a:t>
            </a:r>
            <a:r>
              <a:rPr lang="en-GB" dirty="0"/>
              <a:t>’ form the basis of the S P L ISS analytical framework.</a:t>
            </a:r>
          </a:p>
        </p:txBody>
      </p:sp>
    </p:spTree>
    <p:extLst>
      <p:ext uri="{BB962C8B-B14F-4D97-AF65-F5344CB8AC3E}">
        <p14:creationId xmlns:p14="http://schemas.microsoft.com/office/powerpoint/2010/main" val="15212205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358" r="-23358"/>
          <a:stretch>
            <a:fillRect/>
          </a:stretch>
        </p:blipFill>
        <p:spPr bwMode="auto">
          <a:xfrm>
            <a:off x="362619" y="668013"/>
            <a:ext cx="8229600" cy="39170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618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038"/>
            <a:ext cx="8229600" cy="1143000"/>
          </a:xfrm>
        </p:spPr>
        <p:txBody>
          <a:bodyPr>
            <a:noAutofit/>
          </a:bodyPr>
          <a:lstStyle/>
          <a:p>
            <a:r>
              <a:rPr lang="en-US" sz="3200" dirty="0"/>
              <a:t>U.S. Olympians Describe the Success Factors and Obstacles that Most Influenced their Olympic Development </a:t>
            </a:r>
            <a:br>
              <a:rPr lang="en-US" sz="3200" dirty="0"/>
            </a:br>
            <a:endParaRPr lang="en-GB" sz="3200" dirty="0"/>
          </a:p>
        </p:txBody>
      </p:sp>
      <p:pic>
        <p:nvPicPr>
          <p:cNvPr id="6" name="Picture 5"/>
          <p:cNvPicPr>
            <a:picLocks noChangeAspect="1"/>
          </p:cNvPicPr>
          <p:nvPr/>
        </p:nvPicPr>
        <p:blipFill>
          <a:blip r:embed="rId2"/>
          <a:stretch>
            <a:fillRect/>
          </a:stretch>
        </p:blipFill>
        <p:spPr>
          <a:xfrm>
            <a:off x="457200" y="1680210"/>
            <a:ext cx="8229600" cy="3966959"/>
          </a:xfrm>
          <a:prstGeom prst="rect">
            <a:avLst/>
          </a:prstGeom>
        </p:spPr>
      </p:pic>
    </p:spTree>
    <p:extLst>
      <p:ext uri="{BB962C8B-B14F-4D97-AF65-F5344CB8AC3E}">
        <p14:creationId xmlns:p14="http://schemas.microsoft.com/office/powerpoint/2010/main" val="42310241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Pillar 1: Financial Support</a:t>
            </a:r>
          </a:p>
        </p:txBody>
      </p:sp>
      <p:sp>
        <p:nvSpPr>
          <p:cNvPr id="3" name="Content Placeholder 2"/>
          <p:cNvSpPr>
            <a:spLocks noGrp="1"/>
          </p:cNvSpPr>
          <p:nvPr>
            <p:ph idx="1"/>
          </p:nvPr>
        </p:nvSpPr>
        <p:spPr/>
        <p:txBody>
          <a:bodyPr>
            <a:normAutofit fontScale="85000" lnSpcReduction="20000"/>
          </a:bodyPr>
          <a:lstStyle/>
          <a:p>
            <a:r>
              <a:rPr lang="en-GB" dirty="0"/>
              <a:t>Financial resources are measures of input, because countries that invest more in (elite) sport are able, in theory, to create more opportunities for athletes to train under ideal circumstances.</a:t>
            </a:r>
          </a:p>
          <a:p>
            <a:r>
              <a:rPr lang="en-GB" dirty="0"/>
              <a:t>Although a relationship between expenditure on elite sport and success (output) can only rarely be found in literature, there are many examples of countries that have performed better after increasing their investment in elite sport.(</a:t>
            </a:r>
          </a:p>
          <a:p>
            <a:pPr lvl="1"/>
            <a:r>
              <a:rPr lang="en-GB" dirty="0"/>
              <a:t> This often happened after failure at important international events.</a:t>
            </a:r>
          </a:p>
        </p:txBody>
      </p:sp>
    </p:spTree>
    <p:extLst>
      <p:ext uri="{BB962C8B-B14F-4D97-AF65-F5344CB8AC3E}">
        <p14:creationId xmlns:p14="http://schemas.microsoft.com/office/powerpoint/2010/main" val="12408986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Pillar 2: Integrated Approach to Policy Development </a:t>
            </a:r>
          </a:p>
        </p:txBody>
      </p:sp>
      <p:sp>
        <p:nvSpPr>
          <p:cNvPr id="3" name="Content Placeholder 2"/>
          <p:cNvSpPr>
            <a:spLocks noGrp="1"/>
          </p:cNvSpPr>
          <p:nvPr>
            <p:ph idx="1"/>
          </p:nvPr>
        </p:nvSpPr>
        <p:spPr>
          <a:xfrm>
            <a:off x="457200" y="1600200"/>
            <a:ext cx="8229600" cy="4927600"/>
          </a:xfrm>
        </p:spPr>
        <p:txBody>
          <a:bodyPr>
            <a:noAutofit/>
          </a:bodyPr>
          <a:lstStyle/>
          <a:p>
            <a:r>
              <a:rPr lang="en-GB" sz="2400" dirty="0"/>
              <a:t>The amount of resource devoted to elite sport is important, but it is the organisation and structure of sport in a particular country and its relationship to society that enables efficient use of these resources to further the chances of elite sporting success (SIRC, 2002). </a:t>
            </a:r>
          </a:p>
          <a:p>
            <a:endParaRPr lang="en-GB" sz="2400" dirty="0"/>
          </a:p>
          <a:p>
            <a:r>
              <a:rPr lang="en-GB" sz="2400" dirty="0"/>
              <a:t>There is no consensus or preference regarding the necessity for centralisation or a high level of government intervention in elite sports policies (</a:t>
            </a:r>
            <a:r>
              <a:rPr lang="en-GB" sz="2400" dirty="0" err="1"/>
              <a:t>Houlihan</a:t>
            </a:r>
            <a:r>
              <a:rPr lang="en-GB" sz="2400" dirty="0"/>
              <a:t>, 1997). </a:t>
            </a:r>
          </a:p>
          <a:p>
            <a:endParaRPr lang="en-GB" sz="2400" dirty="0"/>
          </a:p>
        </p:txBody>
      </p:sp>
    </p:spTree>
    <p:extLst>
      <p:ext uri="{BB962C8B-B14F-4D97-AF65-F5344CB8AC3E}">
        <p14:creationId xmlns:p14="http://schemas.microsoft.com/office/powerpoint/2010/main" val="13263745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 Sport </a:t>
            </a:r>
          </a:p>
        </p:txBody>
      </p:sp>
      <p:sp>
        <p:nvSpPr>
          <p:cNvPr id="3" name="Content Placeholder 2"/>
          <p:cNvSpPr>
            <a:spLocks noGrp="1"/>
          </p:cNvSpPr>
          <p:nvPr>
            <p:ph idx="1"/>
          </p:nvPr>
        </p:nvSpPr>
        <p:spPr/>
        <p:txBody>
          <a:bodyPr/>
          <a:lstStyle/>
          <a:p>
            <a:pPr marL="0" indent="0">
              <a:buNone/>
            </a:pPr>
            <a:r>
              <a:rPr lang="en-US" dirty="0"/>
              <a:t>The primary role of UK Sport is to strategically invest National Lottery and Exchequer income to </a:t>
            </a:r>
            <a:r>
              <a:rPr lang="en-US" dirty="0" err="1"/>
              <a:t>maximise</a:t>
            </a:r>
            <a:r>
              <a:rPr lang="en-US" dirty="0"/>
              <a:t> the performance of UK athletes in the Olympic and Paralympic Games and the global events which precede them.</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0190198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Pillar 3: Participation in sport</a:t>
            </a:r>
            <a:endParaRPr lang="en-GB" dirty="0"/>
          </a:p>
        </p:txBody>
      </p:sp>
      <p:sp>
        <p:nvSpPr>
          <p:cNvPr id="3" name="Content Placeholder 2"/>
          <p:cNvSpPr>
            <a:spLocks noGrp="1"/>
          </p:cNvSpPr>
          <p:nvPr>
            <p:ph idx="1"/>
          </p:nvPr>
        </p:nvSpPr>
        <p:spPr>
          <a:xfrm>
            <a:off x="457200" y="1289470"/>
            <a:ext cx="8229600" cy="4953000"/>
          </a:xfrm>
        </p:spPr>
        <p:txBody>
          <a:bodyPr>
            <a:normAutofit/>
          </a:bodyPr>
          <a:lstStyle/>
          <a:p>
            <a:r>
              <a:rPr lang="en-GB" sz="2800" dirty="0"/>
              <a:t>Although the relationship between sport for all and elite sport is often inconclusive, most top athletes originate from grass roots participation.</a:t>
            </a:r>
          </a:p>
          <a:p>
            <a:endParaRPr lang="en-GB" sz="2800" dirty="0"/>
          </a:p>
          <a:p>
            <a:r>
              <a:rPr lang="en-GB" sz="2800" dirty="0"/>
              <a:t>Van </a:t>
            </a:r>
            <a:r>
              <a:rPr lang="en-GB" sz="2800" dirty="0" err="1"/>
              <a:t>Bottenburg</a:t>
            </a:r>
            <a:r>
              <a:rPr lang="en-GB" sz="2800" dirty="0"/>
              <a:t> (2003) found a significant correlation between mass participation and medals won during the Olympic Games (Barcelona and Sydney) especially when sport was ‘intensive and competitive’. </a:t>
            </a:r>
          </a:p>
        </p:txBody>
      </p:sp>
    </p:spTree>
    <p:extLst>
      <p:ext uri="{BB962C8B-B14F-4D97-AF65-F5344CB8AC3E}">
        <p14:creationId xmlns:p14="http://schemas.microsoft.com/office/powerpoint/2010/main" val="38570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Pillar 4: Talent Identification &amp; Development System</a:t>
            </a:r>
          </a:p>
        </p:txBody>
      </p:sp>
      <p:sp>
        <p:nvSpPr>
          <p:cNvPr id="3" name="Content Placeholder 2"/>
          <p:cNvSpPr>
            <a:spLocks noGrp="1"/>
          </p:cNvSpPr>
          <p:nvPr>
            <p:ph idx="1"/>
          </p:nvPr>
        </p:nvSpPr>
        <p:spPr>
          <a:xfrm>
            <a:off x="457200" y="1478610"/>
            <a:ext cx="8229600" cy="4525963"/>
          </a:xfrm>
        </p:spPr>
        <p:txBody>
          <a:bodyPr>
            <a:noAutofit/>
          </a:bodyPr>
          <a:lstStyle/>
          <a:p>
            <a:r>
              <a:rPr lang="en-GB" sz="2800" dirty="0"/>
              <a:t>It is particularly important in smaller countries that the highest possible number of prospective talented athletes is identified (</a:t>
            </a:r>
            <a:r>
              <a:rPr lang="en-GB" sz="2800" dirty="0" err="1"/>
              <a:t>Harre</a:t>
            </a:r>
            <a:r>
              <a:rPr lang="en-GB" sz="2800" dirty="0"/>
              <a:t>, 1982; </a:t>
            </a:r>
            <a:r>
              <a:rPr lang="en-GB" sz="2800" dirty="0" err="1"/>
              <a:t>Régnier</a:t>
            </a:r>
            <a:r>
              <a:rPr lang="en-GB" sz="2800" dirty="0"/>
              <a:t>, </a:t>
            </a:r>
            <a:r>
              <a:rPr lang="en-GB" sz="2800" dirty="0" err="1"/>
              <a:t>Salmela</a:t>
            </a:r>
            <a:r>
              <a:rPr lang="en-GB" sz="2800" dirty="0"/>
              <a:t> &amp; Russel, 1993). </a:t>
            </a:r>
          </a:p>
          <a:p>
            <a:endParaRPr lang="en-GB" sz="2800" dirty="0"/>
          </a:p>
          <a:p>
            <a:r>
              <a:rPr lang="en-GB" sz="2800" dirty="0"/>
              <a:t>necessity for: monitoring systems to identify talent characteristics; robust talent detection systems that minimise drop out; and well organised scouting systems (Rowe, 1994).</a:t>
            </a:r>
          </a:p>
        </p:txBody>
      </p:sp>
    </p:spTree>
    <p:extLst>
      <p:ext uri="{BB962C8B-B14F-4D97-AF65-F5344CB8AC3E}">
        <p14:creationId xmlns:p14="http://schemas.microsoft.com/office/powerpoint/2010/main" val="15279144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5630"/>
            <a:ext cx="8229600" cy="5720864"/>
          </a:xfrm>
        </p:spPr>
        <p:txBody>
          <a:bodyPr>
            <a:normAutofit fontScale="92500" lnSpcReduction="10000"/>
          </a:bodyPr>
          <a:lstStyle/>
          <a:p>
            <a:r>
              <a:rPr lang="en-GB" dirty="0"/>
              <a:t>In most nations talented athletes are recruited on a sport-specific basis, </a:t>
            </a:r>
          </a:p>
          <a:p>
            <a:endParaRPr lang="en-GB" dirty="0"/>
          </a:p>
          <a:p>
            <a:r>
              <a:rPr lang="en-GB" dirty="0"/>
              <a:t>Only a few countries have a generic talent identification system and these operate predominantly on a schools basis (such as the systems in the former Eastern bloc countries and those currently in use in Australia and China). </a:t>
            </a:r>
          </a:p>
          <a:p>
            <a:pPr lvl="1"/>
            <a:r>
              <a:rPr lang="en-GB" dirty="0"/>
              <a:t>The second phase of the pyramid is where the athlete follows a period of intensive training during which they develop a mastery of their sport. </a:t>
            </a:r>
          </a:p>
          <a:p>
            <a:endParaRPr lang="en-US" dirty="0"/>
          </a:p>
        </p:txBody>
      </p:sp>
    </p:spTree>
    <p:extLst>
      <p:ext uri="{BB962C8B-B14F-4D97-AF65-F5344CB8AC3E}">
        <p14:creationId xmlns:p14="http://schemas.microsoft.com/office/powerpoint/2010/main" val="22585516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we find the talent</a:t>
            </a: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Phase 1</a:t>
            </a:r>
            <a:br>
              <a:rPr lang="en-GB" dirty="0"/>
            </a:br>
            <a:br>
              <a:rPr lang="en-GB" dirty="0"/>
            </a:br>
            <a:r>
              <a:rPr lang="en-GB" dirty="0"/>
              <a:t>The selection process begins with a range of generic physical and skill-based tests at various testing centres around the UK. Tests may include: sprints, jumps, aerobic fitness, and upper and lower body-strength tests. These tests will vary from campaign to campaign depending on the sport. The selection process also includes an in depth analysis of each athlete’s training and competition history.</a:t>
            </a:r>
            <a:br>
              <a:rPr lang="en-GB" dirty="0"/>
            </a:br>
            <a:endParaRPr lang="en-GB" dirty="0"/>
          </a:p>
        </p:txBody>
      </p:sp>
    </p:spTree>
    <p:extLst>
      <p:ext uri="{BB962C8B-B14F-4D97-AF65-F5344CB8AC3E}">
        <p14:creationId xmlns:p14="http://schemas.microsoft.com/office/powerpoint/2010/main" val="29243616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b="1" u="sng" dirty="0"/>
              <a:t>Phase 2 - 3</a:t>
            </a:r>
            <a:br>
              <a:rPr lang="en-GB" dirty="0"/>
            </a:br>
            <a:br>
              <a:rPr lang="en-GB" dirty="0"/>
            </a:br>
            <a:r>
              <a:rPr lang="en-GB" dirty="0"/>
              <a:t>Phases 2 and 3 are designed to further assess an athlete’s suitability for a sport and better equip them for the journey ahead. The athlete’s pathway from identification to world class performance is also outlined. Sessions may include: functional movement screening, medical screening, performance lifestyle workshops and psychology and behavioural assessments. </a:t>
            </a:r>
            <a:br>
              <a:rPr lang="en-GB" dirty="0"/>
            </a:br>
            <a:br>
              <a:rPr lang="en-GB" dirty="0"/>
            </a:br>
            <a:endParaRPr lang="en-GB" dirty="0"/>
          </a:p>
        </p:txBody>
      </p:sp>
    </p:spTree>
    <p:extLst>
      <p:ext uri="{BB962C8B-B14F-4D97-AF65-F5344CB8AC3E}">
        <p14:creationId xmlns:p14="http://schemas.microsoft.com/office/powerpoint/2010/main" val="23658850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b="1" u="sng" dirty="0"/>
              <a:t>Confirmation Phase</a:t>
            </a:r>
            <a:br>
              <a:rPr lang="en-GB" dirty="0"/>
            </a:br>
            <a:br>
              <a:rPr lang="en-GB" dirty="0"/>
            </a:br>
            <a:r>
              <a:rPr lang="en-GB" dirty="0"/>
              <a:t>Selected athletes will embark on a 6 – 12 month confirmation phase during which they are immersed in the sport’s training environment. Athletes are exposed to a carefully constructed developmental experience and their rates of progression are tracked to further assess their suitability for the sport. Unsuccessful athletes are provided with opportunities to continue the sport through the club system.</a:t>
            </a:r>
          </a:p>
        </p:txBody>
      </p:sp>
    </p:spTree>
    <p:extLst>
      <p:ext uri="{BB962C8B-B14F-4D97-AF65-F5344CB8AC3E}">
        <p14:creationId xmlns:p14="http://schemas.microsoft.com/office/powerpoint/2010/main" val="7976461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UK Sport - Launch of Talent 2016 campaign.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51303" y="459340"/>
            <a:ext cx="8404237" cy="5012199"/>
          </a:xfrm>
        </p:spPr>
      </p:pic>
    </p:spTree>
    <p:extLst>
      <p:ext uri="{BB962C8B-B14F-4D97-AF65-F5344CB8AC3E}">
        <p14:creationId xmlns:p14="http://schemas.microsoft.com/office/powerpoint/2010/main" val="34669029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2188"/>
            <a:ext cx="8229600" cy="1143000"/>
          </a:xfrm>
        </p:spPr>
        <p:txBody>
          <a:bodyPr>
            <a:normAutofit fontScale="90000"/>
          </a:bodyPr>
          <a:lstStyle/>
          <a:p>
            <a:r>
              <a:rPr lang="en-GB" i="1" dirty="0"/>
              <a:t>Pillar 5: Athletic and Post Career Support</a:t>
            </a:r>
            <a:br>
              <a:rPr lang="en-GB" i="1" dirty="0"/>
            </a:br>
            <a:endParaRPr lang="en-GB" dirty="0"/>
          </a:p>
        </p:txBody>
      </p:sp>
      <p:sp>
        <p:nvSpPr>
          <p:cNvPr id="3" name="Content Placeholder 2"/>
          <p:cNvSpPr>
            <a:spLocks noGrp="1"/>
          </p:cNvSpPr>
          <p:nvPr>
            <p:ph idx="1"/>
          </p:nvPr>
        </p:nvSpPr>
        <p:spPr>
          <a:xfrm>
            <a:off x="457200" y="1256428"/>
            <a:ext cx="8229600" cy="4431271"/>
          </a:xfrm>
        </p:spPr>
        <p:txBody>
          <a:bodyPr>
            <a:normAutofit fontScale="70000" lnSpcReduction="20000"/>
          </a:bodyPr>
          <a:lstStyle/>
          <a:p>
            <a:r>
              <a:rPr lang="en-GB" dirty="0"/>
              <a:t>The logical extension of the talent identification and development phase is the production of elite athletes capable of competing at the highest level. Many athletes who have the potential to reach the top drop out.</a:t>
            </a:r>
          </a:p>
          <a:p>
            <a:pPr marL="0" indent="0">
              <a:buNone/>
            </a:pPr>
            <a:r>
              <a:rPr lang="en-GB" dirty="0"/>
              <a:t> </a:t>
            </a:r>
          </a:p>
          <a:p>
            <a:r>
              <a:rPr lang="en-GB" dirty="0"/>
              <a:t>In only a few sports can athletes make a living from their earnings and pay for all the costs they incur. Therefore some countries provide financial support for athletes to meet their living costs and for support programmes to give them access to the services needed to help them realise their potential. </a:t>
            </a:r>
          </a:p>
          <a:p>
            <a:endParaRPr lang="en-GB" dirty="0"/>
          </a:p>
          <a:p>
            <a:r>
              <a:rPr lang="en-GB" dirty="0"/>
              <a:t>Finally, athletes also need to be prepared for life after sport while they are still engaged in their athletic career</a:t>
            </a:r>
          </a:p>
        </p:txBody>
      </p:sp>
    </p:spTree>
    <p:extLst>
      <p:ext uri="{BB962C8B-B14F-4D97-AF65-F5344CB8AC3E}">
        <p14:creationId xmlns:p14="http://schemas.microsoft.com/office/powerpoint/2010/main" val="23532165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Jessica Ennis-Hill discusses UK Sport funding.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49275" y="467896"/>
            <a:ext cx="8045450" cy="5098213"/>
          </a:xfrm>
        </p:spPr>
      </p:pic>
    </p:spTree>
    <p:extLst>
      <p:ext uri="{BB962C8B-B14F-4D97-AF65-F5344CB8AC3E}">
        <p14:creationId xmlns:p14="http://schemas.microsoft.com/office/powerpoint/2010/main" val="21283795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8360"/>
            <a:ext cx="8229600" cy="5643563"/>
          </a:xfrm>
        </p:spPr>
        <p:txBody>
          <a:bodyPr>
            <a:normAutofit fontScale="92500" lnSpcReduction="10000"/>
          </a:bodyPr>
          <a:lstStyle/>
          <a:p>
            <a:r>
              <a:rPr lang="en-US" dirty="0"/>
              <a:t>Athletes on Podium level funding can currently receive APAs to the value of: </a:t>
            </a:r>
          </a:p>
          <a:p>
            <a:endParaRPr lang="en-US" dirty="0"/>
          </a:p>
          <a:p>
            <a:r>
              <a:rPr lang="en-US" dirty="0"/>
              <a:t>Band A – up to £28,000 pa</a:t>
            </a:r>
          </a:p>
          <a:p>
            <a:r>
              <a:rPr lang="en-US" dirty="0"/>
              <a:t>Band B - up to £21,500 pa</a:t>
            </a:r>
          </a:p>
          <a:p>
            <a:r>
              <a:rPr lang="en-US" dirty="0"/>
              <a:t>Band C - up to £15,000 pa</a:t>
            </a:r>
          </a:p>
          <a:p>
            <a:pPr marL="0" indent="0">
              <a:buNone/>
            </a:pPr>
            <a:endParaRPr lang="en-US" dirty="0"/>
          </a:p>
          <a:p>
            <a:r>
              <a:rPr lang="en-US" dirty="0"/>
              <a:t>Funding is awarded on the basis of an Olympic cycle and commences on 1 April (1st October for Winter Sports) in the year immediately following a Games, for a period of four years.</a:t>
            </a:r>
          </a:p>
        </p:txBody>
      </p:sp>
    </p:spTree>
    <p:extLst>
      <p:ext uri="{BB962C8B-B14F-4D97-AF65-F5344CB8AC3E}">
        <p14:creationId xmlns:p14="http://schemas.microsoft.com/office/powerpoint/2010/main" val="23354768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English Institute of Sport </a:t>
            </a:r>
          </a:p>
        </p:txBody>
      </p:sp>
      <p:sp>
        <p:nvSpPr>
          <p:cNvPr id="3" name="Content Placeholder 2"/>
          <p:cNvSpPr>
            <a:spLocks noGrp="1"/>
          </p:cNvSpPr>
          <p:nvPr>
            <p:ph idx="1"/>
          </p:nvPr>
        </p:nvSpPr>
        <p:spPr/>
        <p:txBody>
          <a:bodyPr>
            <a:normAutofit fontScale="92500" lnSpcReduction="20000"/>
          </a:bodyPr>
          <a:lstStyle/>
          <a:p>
            <a:r>
              <a:rPr lang="en-US" dirty="0"/>
              <a:t>The EIS Athlete Career Development </a:t>
            </a:r>
            <a:r>
              <a:rPr lang="en-US" dirty="0" err="1"/>
              <a:t>Programme</a:t>
            </a:r>
            <a:r>
              <a:rPr lang="en-US" dirty="0"/>
              <a:t> aims to provide athletes with opportunities to gain insight into the world of work and to develop their own specific career-related skill-set as part of a longer-term post-sport career strategy. </a:t>
            </a:r>
          </a:p>
          <a:p>
            <a:r>
              <a:rPr lang="en-US" dirty="0"/>
              <a:t>Relationships have been developed with a number of BOA Partners, Suppliers and Providers resulting in valuable athlete career development and employment opportunities. </a:t>
            </a:r>
          </a:p>
        </p:txBody>
      </p:sp>
    </p:spTree>
    <p:extLst>
      <p:ext uri="{BB962C8B-B14F-4D97-AF65-F5344CB8AC3E}">
        <p14:creationId xmlns:p14="http://schemas.microsoft.com/office/powerpoint/2010/main" val="520487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Pillar 6: Training facilities</a:t>
            </a:r>
            <a:br>
              <a:rPr lang="en-GB" i="1" dirty="0"/>
            </a:br>
            <a:endParaRPr lang="en-GB" dirty="0"/>
          </a:p>
        </p:txBody>
      </p:sp>
      <p:sp>
        <p:nvSpPr>
          <p:cNvPr id="3" name="Content Placeholder 2"/>
          <p:cNvSpPr>
            <a:spLocks noGrp="1"/>
          </p:cNvSpPr>
          <p:nvPr>
            <p:ph idx="1"/>
          </p:nvPr>
        </p:nvSpPr>
        <p:spPr>
          <a:xfrm>
            <a:off x="457200" y="1040268"/>
            <a:ext cx="8229600" cy="5552599"/>
          </a:xfrm>
        </p:spPr>
        <p:txBody>
          <a:bodyPr>
            <a:normAutofit lnSpcReduction="10000"/>
          </a:bodyPr>
          <a:lstStyle/>
          <a:p>
            <a:r>
              <a:rPr lang="en-GB" dirty="0"/>
              <a:t>Four other pillars are present during the throughput stage, supporting the athlete during his/her entire career. </a:t>
            </a:r>
          </a:p>
          <a:p>
            <a:r>
              <a:rPr lang="en-GB" dirty="0"/>
              <a:t>Training facilities are an important success factor enabling athletes to train in a high quality environment. </a:t>
            </a:r>
          </a:p>
          <a:p>
            <a:r>
              <a:rPr lang="en-GB" dirty="0"/>
              <a:t>Facility provision also provides a link between participation and excellence.</a:t>
            </a:r>
          </a:p>
          <a:p>
            <a:pPr lvl="1"/>
            <a:r>
              <a:rPr lang="en-GB" dirty="0"/>
              <a:t>De </a:t>
            </a:r>
            <a:r>
              <a:rPr lang="en-GB" dirty="0" err="1"/>
              <a:t>Bosscher</a:t>
            </a:r>
            <a:r>
              <a:rPr lang="en-GB" dirty="0"/>
              <a:t> and De Knop (2002) showed that the number of tennis courts was highly correlated with international success of nations in tennis (r=0,858).</a:t>
            </a:r>
          </a:p>
        </p:txBody>
      </p:sp>
    </p:spTree>
    <p:extLst>
      <p:ext uri="{BB962C8B-B14F-4D97-AF65-F5344CB8AC3E}">
        <p14:creationId xmlns:p14="http://schemas.microsoft.com/office/powerpoint/2010/main" val="11939386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Loughborough University- Where Sport and Science Unite.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t="7699" b="7699"/>
          <a:stretch>
            <a:fillRect/>
          </a:stretch>
        </p:blipFill>
        <p:spPr>
          <a:xfrm>
            <a:off x="457200" y="824108"/>
            <a:ext cx="8229600" cy="4693125"/>
          </a:xfrm>
        </p:spPr>
      </p:pic>
    </p:spTree>
    <p:extLst>
      <p:ext uri="{BB962C8B-B14F-4D97-AF65-F5344CB8AC3E}">
        <p14:creationId xmlns:p14="http://schemas.microsoft.com/office/powerpoint/2010/main" val="15024583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Inside Oregon's Football Performance Center.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t="7699" b="7699"/>
          <a:stretch>
            <a:fillRect/>
          </a:stretch>
        </p:blipFill>
        <p:spPr>
          <a:xfrm>
            <a:off x="457200" y="824108"/>
            <a:ext cx="8229600" cy="4693125"/>
          </a:xfrm>
        </p:spPr>
      </p:pic>
    </p:spTree>
    <p:extLst>
      <p:ext uri="{BB962C8B-B14F-4D97-AF65-F5344CB8AC3E}">
        <p14:creationId xmlns:p14="http://schemas.microsoft.com/office/powerpoint/2010/main" val="19000139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hlinkClick r:id="rId2"/>
              </a:rPr>
              <a:t>Pillar 7: Coaching Provision &amp; Coach Development</a:t>
            </a:r>
            <a:endParaRPr lang="en-GB" dirty="0"/>
          </a:p>
        </p:txBody>
      </p:sp>
      <p:sp>
        <p:nvSpPr>
          <p:cNvPr id="3" name="Content Placeholder 2"/>
          <p:cNvSpPr>
            <a:spLocks noGrp="1"/>
          </p:cNvSpPr>
          <p:nvPr>
            <p:ph idx="1"/>
          </p:nvPr>
        </p:nvSpPr>
        <p:spPr>
          <a:xfrm>
            <a:off x="457200" y="1600200"/>
            <a:ext cx="8229600" cy="5073727"/>
          </a:xfrm>
        </p:spPr>
        <p:txBody>
          <a:bodyPr>
            <a:normAutofit/>
          </a:bodyPr>
          <a:lstStyle/>
          <a:p>
            <a:r>
              <a:rPr lang="en-GB" dirty="0"/>
              <a:t>The quality and quantity of coaches is important at each level of the sport development continuum.</a:t>
            </a:r>
          </a:p>
        </p:txBody>
      </p:sp>
    </p:spTree>
    <p:extLst>
      <p:ext uri="{BB962C8B-B14F-4D97-AF65-F5344CB8AC3E}">
        <p14:creationId xmlns:p14="http://schemas.microsoft.com/office/powerpoint/2010/main" val="1308230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p>
        </p:txBody>
      </p:sp>
      <p:sp>
        <p:nvSpPr>
          <p:cNvPr id="3" name="Content Placeholder 2"/>
          <p:cNvSpPr>
            <a:spLocks noGrp="1"/>
          </p:cNvSpPr>
          <p:nvPr>
            <p:ph idx="1"/>
          </p:nvPr>
        </p:nvSpPr>
        <p:spPr/>
        <p:txBody>
          <a:bodyPr>
            <a:normAutofit fontScale="92500" lnSpcReduction="10000"/>
          </a:bodyPr>
          <a:lstStyle/>
          <a:p>
            <a:r>
              <a:rPr lang="en-GB" dirty="0"/>
              <a:t>At the high-performance level, two criteria provide particular points of comparison in this respect. </a:t>
            </a:r>
          </a:p>
          <a:p>
            <a:pPr lvl="1"/>
            <a:r>
              <a:rPr lang="en-GB" dirty="0"/>
              <a:t>The first considers the quality and organisation of training certification systems. In some countries, like France and Australia, certification of coaches is required in sports clubs (</a:t>
            </a:r>
            <a:r>
              <a:rPr lang="en-GB" dirty="0" err="1"/>
              <a:t>López</a:t>
            </a:r>
            <a:r>
              <a:rPr lang="en-GB" dirty="0"/>
              <a:t> D’Amico, 2000). </a:t>
            </a:r>
          </a:p>
          <a:p>
            <a:pPr lvl="1"/>
            <a:r>
              <a:rPr lang="en-GB" dirty="0"/>
              <a:t>The second is concerned with the individual circumstances of (elite) coach.</a:t>
            </a:r>
          </a:p>
          <a:p>
            <a:endParaRPr lang="en-US" dirty="0"/>
          </a:p>
        </p:txBody>
      </p:sp>
    </p:spTree>
    <p:extLst>
      <p:ext uri="{BB962C8B-B14F-4D97-AF65-F5344CB8AC3E}">
        <p14:creationId xmlns:p14="http://schemas.microsoft.com/office/powerpoint/2010/main" val="20436613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Pillar 8: (Inter)national competition</a:t>
            </a:r>
            <a:br>
              <a:rPr lang="en-GB" i="1" dirty="0"/>
            </a:br>
            <a:endParaRPr lang="en-GB" dirty="0"/>
          </a:p>
        </p:txBody>
      </p:sp>
      <p:sp>
        <p:nvSpPr>
          <p:cNvPr id="3" name="Content Placeholder 2"/>
          <p:cNvSpPr>
            <a:spLocks noGrp="1"/>
          </p:cNvSpPr>
          <p:nvPr>
            <p:ph idx="1"/>
          </p:nvPr>
        </p:nvSpPr>
        <p:spPr>
          <a:xfrm>
            <a:off x="457200" y="932188"/>
            <a:ext cx="8229600" cy="5566109"/>
          </a:xfrm>
        </p:spPr>
        <p:txBody>
          <a:bodyPr>
            <a:normAutofit/>
          </a:bodyPr>
          <a:lstStyle/>
          <a:p>
            <a:r>
              <a:rPr lang="en-GB" sz="2400" dirty="0"/>
              <a:t>A coordinated approach to the staging of international events is the eighth identified indicator for successful elite sports policies. </a:t>
            </a:r>
          </a:p>
          <a:p>
            <a:endParaRPr lang="en-GB" sz="2400" dirty="0"/>
          </a:p>
          <a:p>
            <a:r>
              <a:rPr lang="en-GB" sz="2400" dirty="0"/>
              <a:t>It has been shown in many studies on the Olympic Games that the organisation of international events in the home country has a positive effect on international success (Bernard and </a:t>
            </a:r>
            <a:r>
              <a:rPr lang="en-GB" sz="2400" dirty="0" err="1"/>
              <a:t>Busse</a:t>
            </a:r>
            <a:r>
              <a:rPr lang="en-GB" sz="2400" dirty="0"/>
              <a:t>, 2000; Clarke, 2002…..).  </a:t>
            </a:r>
          </a:p>
          <a:p>
            <a:endParaRPr lang="en-GB" sz="2400" dirty="0"/>
          </a:p>
          <a:p>
            <a:r>
              <a:rPr lang="en-GB" sz="2400" dirty="0"/>
              <a:t>In addition, the national competition structure is a significant criterion as competition is a necessary factor in player development (</a:t>
            </a:r>
            <a:r>
              <a:rPr lang="en-GB" sz="2400" dirty="0" err="1"/>
              <a:t>Crespo</a:t>
            </a:r>
            <a:r>
              <a:rPr lang="en-GB" sz="2400" dirty="0"/>
              <a:t> et al 2001).</a:t>
            </a:r>
          </a:p>
        </p:txBody>
      </p:sp>
    </p:spTree>
    <p:extLst>
      <p:ext uri="{BB962C8B-B14F-4D97-AF65-F5344CB8AC3E}">
        <p14:creationId xmlns:p14="http://schemas.microsoft.com/office/powerpoint/2010/main" val="395579571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08"/>
            <a:ext cx="8229600" cy="1143000"/>
          </a:xfrm>
        </p:spPr>
        <p:txBody>
          <a:bodyPr>
            <a:normAutofit/>
          </a:bodyPr>
          <a:lstStyle/>
          <a:p>
            <a:r>
              <a:rPr lang="en-GB" i="1" dirty="0"/>
              <a:t>Pillar 9: Scientific Research</a:t>
            </a:r>
            <a:endParaRPr lang="en-GB" dirty="0"/>
          </a:p>
        </p:txBody>
      </p:sp>
      <p:sp>
        <p:nvSpPr>
          <p:cNvPr id="3" name="Content Placeholder 2"/>
          <p:cNvSpPr>
            <a:spLocks noGrp="1"/>
          </p:cNvSpPr>
          <p:nvPr>
            <p:ph idx="1"/>
          </p:nvPr>
        </p:nvSpPr>
        <p:spPr>
          <a:xfrm>
            <a:off x="457200" y="1053777"/>
            <a:ext cx="8229600" cy="5403989"/>
          </a:xfrm>
        </p:spPr>
        <p:txBody>
          <a:bodyPr>
            <a:normAutofit/>
          </a:bodyPr>
          <a:lstStyle/>
          <a:p>
            <a:pPr marL="0" indent="0">
              <a:buNone/>
            </a:pPr>
            <a:r>
              <a:rPr lang="en-GB" sz="2400" dirty="0"/>
              <a:t>Scientific research concerns the systematic gathering and dissemination of scientific information in areas such as:</a:t>
            </a:r>
          </a:p>
          <a:p>
            <a:pPr marL="0" indent="0">
              <a:buNone/>
            </a:pPr>
            <a:endParaRPr lang="en-GB" sz="2400" dirty="0"/>
          </a:p>
          <a:p>
            <a:r>
              <a:rPr lang="en-GB" sz="2400" b="1" u="sng" dirty="0"/>
              <a:t>Talent Identification &amp; Development</a:t>
            </a:r>
            <a:r>
              <a:rPr lang="en-GB" sz="2400" dirty="0"/>
              <a:t> </a:t>
            </a:r>
          </a:p>
          <a:p>
            <a:r>
              <a:rPr lang="en-GB" sz="2400" b="1" u="sng" dirty="0"/>
              <a:t>Medicine </a:t>
            </a:r>
          </a:p>
          <a:p>
            <a:r>
              <a:rPr lang="en-GB" sz="2400" b="1" u="sng" dirty="0"/>
              <a:t>Nutrition</a:t>
            </a:r>
          </a:p>
          <a:p>
            <a:r>
              <a:rPr lang="en-GB" sz="2400" b="1" u="sng" dirty="0"/>
              <a:t>Psychology</a:t>
            </a:r>
          </a:p>
          <a:p>
            <a:r>
              <a:rPr lang="en-GB" sz="2400" b="1" u="sng" dirty="0"/>
              <a:t>Physiology </a:t>
            </a:r>
          </a:p>
          <a:p>
            <a:r>
              <a:rPr lang="en-GB" sz="2400" b="1" u="sng" dirty="0"/>
              <a:t>Biomechanics</a:t>
            </a:r>
            <a:r>
              <a:rPr lang="en-GB" sz="2400" dirty="0"/>
              <a:t>. </a:t>
            </a:r>
          </a:p>
        </p:txBody>
      </p:sp>
    </p:spTree>
    <p:extLst>
      <p:ext uri="{BB962C8B-B14F-4D97-AF65-F5344CB8AC3E}">
        <p14:creationId xmlns:p14="http://schemas.microsoft.com/office/powerpoint/2010/main" val="29947231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 Sport &amp; BASES?</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Britain’s leading athletes and coaches will be improved following an agreement between the UK Sports Institute and the British Association of Sport and Exercise Science (BASES).</a:t>
            </a:r>
          </a:p>
          <a:p>
            <a:pPr marL="0" indent="0">
              <a:buNone/>
            </a:pPr>
            <a:endParaRPr lang="en-US" dirty="0"/>
          </a:p>
          <a:p>
            <a:pPr marL="0" indent="0">
              <a:buNone/>
            </a:pPr>
            <a:r>
              <a:rPr lang="en-US" dirty="0"/>
              <a:t>Sport and Exercise Science is the application of scientific principles to the promotion, maintenance and enhancement of sport and exercise related behaviors.</a:t>
            </a:r>
          </a:p>
        </p:txBody>
      </p:sp>
    </p:spTree>
    <p:extLst>
      <p:ext uri="{BB962C8B-B14F-4D97-AF65-F5344CB8AC3E}">
        <p14:creationId xmlns:p14="http://schemas.microsoft.com/office/powerpoint/2010/main" val="2370105296"/>
      </p:ext>
    </p:extLst>
  </p:cSld>
  <p:clrMapOvr>
    <a:masterClrMapping/>
  </p:clrMapOvr>
</p:sld>
</file>

<file path=ppt/theme/theme1.xml><?xml version="1.0" encoding="utf-8"?>
<a:theme xmlns:a="http://schemas.openxmlformats.org/drawingml/2006/main" name="UWTSD PowerPoint Presentation 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274</TotalTime>
  <Words>3728</Words>
  <Application>Microsoft Macintosh PowerPoint</Application>
  <PresentationFormat>On-screen Show (4:3)</PresentationFormat>
  <Paragraphs>279</Paragraphs>
  <Slides>69</Slides>
  <Notes>5</Notes>
  <HiddenSlides>2</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69</vt:i4>
      </vt:variant>
    </vt:vector>
  </HeadingPairs>
  <TitlesOfParts>
    <vt:vector size="73" baseType="lpstr">
      <vt:lpstr>Arial</vt:lpstr>
      <vt:lpstr>Calibri</vt:lpstr>
      <vt:lpstr>Myriad Pro</vt:lpstr>
      <vt:lpstr>UWTSD PowerPoint Presentation Template</vt:lpstr>
      <vt:lpstr>Professional &amp; Elite Sports Management </vt:lpstr>
      <vt:lpstr>Elite Sport </vt:lpstr>
      <vt:lpstr>1970-80s</vt:lpstr>
      <vt:lpstr>High Performance Sport Model</vt:lpstr>
      <vt:lpstr>German Democratic Republic</vt:lpstr>
      <vt:lpstr>Cont..</vt:lpstr>
      <vt:lpstr>East Germany – Doping </vt:lpstr>
      <vt:lpstr>The USSR &amp; Post-soviet Russian HPS System </vt:lpstr>
      <vt:lpstr>Post- Soviet Russia </vt:lpstr>
      <vt:lpstr>Organisation and Financing </vt:lpstr>
      <vt:lpstr>PowerPoint Presentation</vt:lpstr>
      <vt:lpstr>Events </vt:lpstr>
      <vt:lpstr>Facilities </vt:lpstr>
      <vt:lpstr>Talent ID &amp; Development </vt:lpstr>
      <vt:lpstr>Cont …</vt:lpstr>
      <vt:lpstr>The USA HPS System </vt:lpstr>
      <vt:lpstr>Organization and Financing</vt:lpstr>
      <vt:lpstr>Cont…</vt:lpstr>
      <vt:lpstr>Events </vt:lpstr>
      <vt:lpstr>Cont…</vt:lpstr>
      <vt:lpstr>Facilities</vt:lpstr>
      <vt:lpstr>Talent ID and Development </vt:lpstr>
      <vt:lpstr>Cont…</vt:lpstr>
      <vt:lpstr>Comprehensive Support of Athletes </vt:lpstr>
      <vt:lpstr>PowerPoint Presentation</vt:lpstr>
      <vt:lpstr>Cont…</vt:lpstr>
      <vt:lpstr>Why Elite sport? </vt:lpstr>
      <vt:lpstr>Research Task</vt:lpstr>
      <vt:lpstr>PowerPoint Presentation</vt:lpstr>
      <vt:lpstr>Does Money = Successes? </vt:lpstr>
      <vt:lpstr>Team GB medal Cost at London 2012</vt:lpstr>
      <vt:lpstr>PowerPoint Presentation</vt:lpstr>
      <vt:lpstr>Comparative Elite Sport Development </vt:lpstr>
      <vt:lpstr>Cont..</vt:lpstr>
      <vt:lpstr>PowerPoint Presentation</vt:lpstr>
      <vt:lpstr>PowerPoint Presentation</vt:lpstr>
      <vt:lpstr>London 2012</vt:lpstr>
      <vt:lpstr>Developing Elite Athletes </vt:lpstr>
      <vt:lpstr>PowerPoint Presentation</vt:lpstr>
      <vt:lpstr>SPLISS: Sports Policy factors Leading to International Sporting Success </vt:lpstr>
      <vt:lpstr>SPLISS: Background </vt:lpstr>
      <vt:lpstr>PowerPoint Presentation</vt:lpstr>
      <vt:lpstr>PowerPoint Presentation</vt:lpstr>
      <vt:lpstr>PowerPoint Presentation</vt:lpstr>
      <vt:lpstr>PowerPoint Presentation</vt:lpstr>
      <vt:lpstr>PowerPoint Presentation</vt:lpstr>
      <vt:lpstr>U.S. Olympians Describe the Success Factors and Obstacles that Most Influenced their Olympic Development  </vt:lpstr>
      <vt:lpstr>Pillar 1: Financial Support</vt:lpstr>
      <vt:lpstr>Pillar 2: Integrated Approach to Policy Development </vt:lpstr>
      <vt:lpstr>UK Sport </vt:lpstr>
      <vt:lpstr>Pillar 3: Participation in sport</vt:lpstr>
      <vt:lpstr>Pillar 4: Talent Identification &amp; Development System</vt:lpstr>
      <vt:lpstr>PowerPoint Presentation</vt:lpstr>
      <vt:lpstr>How we find the talent</vt:lpstr>
      <vt:lpstr>PowerPoint Presentation</vt:lpstr>
      <vt:lpstr>PowerPoint Presentation</vt:lpstr>
      <vt:lpstr>PowerPoint Presentation</vt:lpstr>
      <vt:lpstr>Pillar 5: Athletic and Post Career Support </vt:lpstr>
      <vt:lpstr>PowerPoint Presentation</vt:lpstr>
      <vt:lpstr>PowerPoint Presentation</vt:lpstr>
      <vt:lpstr>English Institute of Sport </vt:lpstr>
      <vt:lpstr>Pillar 6: Training facilities </vt:lpstr>
      <vt:lpstr>PowerPoint Presentation</vt:lpstr>
      <vt:lpstr>PowerPoint Presentation</vt:lpstr>
      <vt:lpstr>Pillar 7: Coaching Provision &amp; Coach Development</vt:lpstr>
      <vt:lpstr>Cont..</vt:lpstr>
      <vt:lpstr>Pillar 8: (Inter)national competition </vt:lpstr>
      <vt:lpstr>Pillar 9: Scientific Research</vt:lpstr>
      <vt:lpstr>UK Sport &amp; BASES?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&amp; Elite Sports Management </dc:title>
  <dc:creator>James Prosser</dc:creator>
  <cp:lastModifiedBy>James Prosser</cp:lastModifiedBy>
  <cp:revision>5</cp:revision>
  <dcterms:created xsi:type="dcterms:W3CDTF">2020-10-02T06:44:00Z</dcterms:created>
  <dcterms:modified xsi:type="dcterms:W3CDTF">2022-10-07T04:53:32Z</dcterms:modified>
</cp:coreProperties>
</file>