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0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8" r:id="rId9"/>
    <p:sldId id="264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A76EB9D5-7E1A-4433-8B21-2237CC26FA2C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15166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F837-FEDB-44F2-8FB5-4F56FC548A33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337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EC2AB55-62C0-407E-B706-C907B44B0BFC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933516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BB33F-FEF5-4E73-A5F9-307689FE77C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08772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5FA4-F0B8-4D71-BC92-932E3A1502F8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84596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9F80-C2CE-4D6A-80E4-D3515AD92BC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890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4220E-EF40-477E-B84C-637FC7CE78DB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69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FD0B8D63-E026-4E54-B301-C824E1BD14F3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07494529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6C423185-9573-406A-8068-0AB4F2335019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7984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98A19-B9D6-4696-A74D-9FEF900C8B6A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395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05100-39B0-4914-BBD6-34F267582565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712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C5516DA-9D86-4E1E-A623-C11F9F74EB59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81564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id="{8A25BF79-9ED2-4290-8C48-1AB107B67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402EC-3596-43EF-B82F-74F54DA7DF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2943" y="1068755"/>
            <a:ext cx="6273998" cy="4720490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tx1"/>
                </a:solidFill>
              </a:rPr>
              <a:t>Origins of the cult of saints</a:t>
            </a: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6159C197-C92F-4EEC-9821-4C2CAABD6D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034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4521D5-C453-49D3-A749-A788B7F26E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44361" y="1306286"/>
            <a:ext cx="2566235" cy="424542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2A1A00"/>
                </a:solidFill>
              </a:rPr>
              <a:t>Lecture 2</a:t>
            </a:r>
          </a:p>
        </p:txBody>
      </p:sp>
      <p:sp>
        <p:nvSpPr>
          <p:cNvPr id="13" name="Rectangle 11">
            <a:extLst>
              <a:ext uri="{FF2B5EF4-FFF2-40B4-BE49-F238E27FC236}">
                <a16:creationId xmlns:a16="http://schemas.microsoft.com/office/drawing/2014/main" id="{F318D58F-96AE-499D-AB10-312690101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472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5">
            <a:extLst>
              <a:ext uri="{FF2B5EF4-FFF2-40B4-BE49-F238E27FC236}">
                <a16:creationId xmlns:a16="http://schemas.microsoft.com/office/drawing/2014/main" id="{CFC012A5-170D-4B0F-A916-A8EE2C6CE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7">
            <a:extLst>
              <a:ext uri="{FF2B5EF4-FFF2-40B4-BE49-F238E27FC236}">
                <a16:creationId xmlns:a16="http://schemas.microsoft.com/office/drawing/2014/main" id="{37F40654-5E8C-468A-9596-50927AF1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4598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33BFF-303E-48C0-A326-34AD69FB3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1" y="1354945"/>
            <a:ext cx="2059048" cy="4148110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2A1A00"/>
                </a:solidFill>
              </a:rPr>
              <a:t>Early days</a:t>
            </a:r>
          </a:p>
        </p:txBody>
      </p:sp>
      <p:sp>
        <p:nvSpPr>
          <p:cNvPr id="35" name="Rectangle 39">
            <a:extLst>
              <a:ext uri="{FF2B5EF4-FFF2-40B4-BE49-F238E27FC236}">
                <a16:creationId xmlns:a16="http://schemas.microsoft.com/office/drawing/2014/main" id="{50B1BD4A-8DE6-4266-9C27-59260F938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3467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E0E3C92C-B0EE-4F23-84AA-4D5CE79DF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8580" y="1354945"/>
            <a:ext cx="7601419" cy="4148110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‘Martyrs’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‘Witnesses’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Importance of suffering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Gatherings at tombs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Emperor Nero and his successors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/>
          </a:p>
          <a:p>
            <a:pPr lvl="1">
              <a:buFont typeface="Arial" panose="020B0604020202020204" pitchFamily="34" charset="0"/>
              <a:buChar char="•"/>
            </a:pPr>
            <a:r>
              <a:rPr lang="en-GB"/>
              <a:t>Cyprian, Bishop of Carthage</a:t>
            </a:r>
          </a:p>
        </p:txBody>
      </p:sp>
    </p:spTree>
    <p:extLst>
      <p:ext uri="{BB962C8B-B14F-4D97-AF65-F5344CB8AC3E}">
        <p14:creationId xmlns:p14="http://schemas.microsoft.com/office/powerpoint/2010/main" val="1570642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4F107-F36E-4ECA-81E1-ADD1AE2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Religious Revolution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7D754B-2572-40FC-AFCD-57E1120FCC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Emperor Constantine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6D61C-A4CB-41F1-9716-BECDD8FDE7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Made Christianity the official religion of the state</a:t>
            </a:r>
          </a:p>
          <a:p>
            <a:r>
              <a:rPr lang="en-GB" dirty="0"/>
              <a:t>Bartlett: ‘from radical revivalist cult to an established religion’</a:t>
            </a:r>
          </a:p>
          <a:p>
            <a:r>
              <a:rPr lang="en-GB" dirty="0"/>
              <a:t>Catacombs opened up, tombs beautified, marble added, and light allowed in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9D9462-F259-4BD2-8D30-675BBB8563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MONUMENTALISATION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FA9FA6-A896-414F-915C-327EC00606E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 public physical presence was established</a:t>
            </a:r>
          </a:p>
          <a:p>
            <a:r>
              <a:rPr lang="en-GB" dirty="0"/>
              <a:t>Lead to the construction of  BASILICAS</a:t>
            </a:r>
          </a:p>
          <a:p>
            <a:r>
              <a:rPr lang="en-GB" dirty="0"/>
              <a:t>Most famous: St Peters on Vatican Hill, Rome</a:t>
            </a:r>
          </a:p>
        </p:txBody>
      </p:sp>
    </p:spTree>
    <p:extLst>
      <p:ext uri="{BB962C8B-B14F-4D97-AF65-F5344CB8AC3E}">
        <p14:creationId xmlns:p14="http://schemas.microsoft.com/office/powerpoint/2010/main" val="1197412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id="{06F0F283-C8B6-4598-89C9-C404C98A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E473B0C0-761B-443F-97A0-9D6E01FBB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-2"/>
            <a:ext cx="6300250" cy="6858002"/>
          </a:xfrm>
          <a:custGeom>
            <a:avLst/>
            <a:gdLst>
              <a:gd name="connsiteX0" fmla="*/ 0 w 6300250"/>
              <a:gd name="connsiteY0" fmla="*/ 0 h 6858002"/>
              <a:gd name="connsiteX1" fmla="*/ 3149600 w 6300250"/>
              <a:gd name="connsiteY1" fmla="*/ 0 h 6858002"/>
              <a:gd name="connsiteX2" fmla="*/ 3149600 w 6300250"/>
              <a:gd name="connsiteY2" fmla="*/ 2 h 6858002"/>
              <a:gd name="connsiteX3" fmla="*/ 6110455 w 6300250"/>
              <a:gd name="connsiteY3" fmla="*/ 2 h 6858002"/>
              <a:gd name="connsiteX4" fmla="*/ 6115495 w 6300250"/>
              <a:gd name="connsiteY4" fmla="*/ 66677 h 6858002"/>
              <a:gd name="connsiteX5" fmla="*/ 6123892 w 6300250"/>
              <a:gd name="connsiteY5" fmla="*/ 122239 h 6858002"/>
              <a:gd name="connsiteX6" fmla="*/ 6133970 w 6300250"/>
              <a:gd name="connsiteY6" fmla="*/ 174627 h 6858002"/>
              <a:gd name="connsiteX7" fmla="*/ 6150766 w 6300250"/>
              <a:gd name="connsiteY7" fmla="*/ 217489 h 6858002"/>
              <a:gd name="connsiteX8" fmla="*/ 6167562 w 6300250"/>
              <a:gd name="connsiteY8" fmla="*/ 260352 h 6858002"/>
              <a:gd name="connsiteX9" fmla="*/ 6187717 w 6300250"/>
              <a:gd name="connsiteY9" fmla="*/ 296864 h 6858002"/>
              <a:gd name="connsiteX10" fmla="*/ 6207872 w 6300250"/>
              <a:gd name="connsiteY10" fmla="*/ 334964 h 6858002"/>
              <a:gd name="connsiteX11" fmla="*/ 6226348 w 6300250"/>
              <a:gd name="connsiteY11" fmla="*/ 369889 h 6858002"/>
              <a:gd name="connsiteX12" fmla="*/ 6244823 w 6300250"/>
              <a:gd name="connsiteY12" fmla="*/ 409577 h 6858002"/>
              <a:gd name="connsiteX13" fmla="*/ 6261619 w 6300250"/>
              <a:gd name="connsiteY13" fmla="*/ 450852 h 6858002"/>
              <a:gd name="connsiteX14" fmla="*/ 6276736 w 6300250"/>
              <a:gd name="connsiteY14" fmla="*/ 496889 h 6858002"/>
              <a:gd name="connsiteX15" fmla="*/ 6288493 w 6300250"/>
              <a:gd name="connsiteY15" fmla="*/ 546102 h 6858002"/>
              <a:gd name="connsiteX16" fmla="*/ 6296891 w 6300250"/>
              <a:gd name="connsiteY16" fmla="*/ 606427 h 6858002"/>
              <a:gd name="connsiteX17" fmla="*/ 6300250 w 6300250"/>
              <a:gd name="connsiteY17" fmla="*/ 673102 h 6858002"/>
              <a:gd name="connsiteX18" fmla="*/ 6296891 w 6300250"/>
              <a:gd name="connsiteY18" fmla="*/ 744539 h 6858002"/>
              <a:gd name="connsiteX19" fmla="*/ 6288493 w 6300250"/>
              <a:gd name="connsiteY19" fmla="*/ 801689 h 6858002"/>
              <a:gd name="connsiteX20" fmla="*/ 6276736 w 6300250"/>
              <a:gd name="connsiteY20" fmla="*/ 854077 h 6858002"/>
              <a:gd name="connsiteX21" fmla="*/ 6261619 w 6300250"/>
              <a:gd name="connsiteY21" fmla="*/ 901702 h 6858002"/>
              <a:gd name="connsiteX22" fmla="*/ 6244823 w 6300250"/>
              <a:gd name="connsiteY22" fmla="*/ 942977 h 6858002"/>
              <a:gd name="connsiteX23" fmla="*/ 6224668 w 6300250"/>
              <a:gd name="connsiteY23" fmla="*/ 981077 h 6858002"/>
              <a:gd name="connsiteX24" fmla="*/ 6204513 w 6300250"/>
              <a:gd name="connsiteY24" fmla="*/ 1017589 h 6858002"/>
              <a:gd name="connsiteX25" fmla="*/ 6184358 w 6300250"/>
              <a:gd name="connsiteY25" fmla="*/ 1055689 h 6858002"/>
              <a:gd name="connsiteX26" fmla="*/ 6165882 w 6300250"/>
              <a:gd name="connsiteY26" fmla="*/ 1095377 h 6858002"/>
              <a:gd name="connsiteX27" fmla="*/ 6147406 w 6300250"/>
              <a:gd name="connsiteY27" fmla="*/ 1136652 h 6858002"/>
              <a:gd name="connsiteX28" fmla="*/ 6132291 w 6300250"/>
              <a:gd name="connsiteY28" fmla="*/ 1182689 h 6858002"/>
              <a:gd name="connsiteX29" fmla="*/ 6122213 w 6300250"/>
              <a:gd name="connsiteY29" fmla="*/ 1235077 h 6858002"/>
              <a:gd name="connsiteX30" fmla="*/ 6112135 w 6300250"/>
              <a:gd name="connsiteY30" fmla="*/ 1295402 h 6858002"/>
              <a:gd name="connsiteX31" fmla="*/ 6110455 w 6300250"/>
              <a:gd name="connsiteY31" fmla="*/ 1363664 h 6858002"/>
              <a:gd name="connsiteX32" fmla="*/ 6112135 w 6300250"/>
              <a:gd name="connsiteY32" fmla="*/ 1431927 h 6858002"/>
              <a:gd name="connsiteX33" fmla="*/ 6122213 w 6300250"/>
              <a:gd name="connsiteY33" fmla="*/ 1492252 h 6858002"/>
              <a:gd name="connsiteX34" fmla="*/ 6132291 w 6300250"/>
              <a:gd name="connsiteY34" fmla="*/ 1544639 h 6858002"/>
              <a:gd name="connsiteX35" fmla="*/ 6147406 w 6300250"/>
              <a:gd name="connsiteY35" fmla="*/ 1589089 h 6858002"/>
              <a:gd name="connsiteX36" fmla="*/ 6165882 w 6300250"/>
              <a:gd name="connsiteY36" fmla="*/ 1631952 h 6858002"/>
              <a:gd name="connsiteX37" fmla="*/ 6184358 w 6300250"/>
              <a:gd name="connsiteY37" fmla="*/ 1671639 h 6858002"/>
              <a:gd name="connsiteX38" fmla="*/ 6204513 w 6300250"/>
              <a:gd name="connsiteY38" fmla="*/ 1708152 h 6858002"/>
              <a:gd name="connsiteX39" fmla="*/ 6224668 w 6300250"/>
              <a:gd name="connsiteY39" fmla="*/ 1743077 h 6858002"/>
              <a:gd name="connsiteX40" fmla="*/ 6244823 w 6300250"/>
              <a:gd name="connsiteY40" fmla="*/ 1782764 h 6858002"/>
              <a:gd name="connsiteX41" fmla="*/ 6261619 w 6300250"/>
              <a:gd name="connsiteY41" fmla="*/ 1824039 h 6858002"/>
              <a:gd name="connsiteX42" fmla="*/ 6276736 w 6300250"/>
              <a:gd name="connsiteY42" fmla="*/ 1870077 h 6858002"/>
              <a:gd name="connsiteX43" fmla="*/ 6288493 w 6300250"/>
              <a:gd name="connsiteY43" fmla="*/ 1922464 h 6858002"/>
              <a:gd name="connsiteX44" fmla="*/ 6296891 w 6300250"/>
              <a:gd name="connsiteY44" fmla="*/ 1982789 h 6858002"/>
              <a:gd name="connsiteX45" fmla="*/ 6300250 w 6300250"/>
              <a:gd name="connsiteY45" fmla="*/ 2051052 h 6858002"/>
              <a:gd name="connsiteX46" fmla="*/ 6296891 w 6300250"/>
              <a:gd name="connsiteY46" fmla="*/ 2119314 h 6858002"/>
              <a:gd name="connsiteX47" fmla="*/ 6288493 w 6300250"/>
              <a:gd name="connsiteY47" fmla="*/ 2179639 h 6858002"/>
              <a:gd name="connsiteX48" fmla="*/ 6276736 w 6300250"/>
              <a:gd name="connsiteY48" fmla="*/ 2232027 h 6858002"/>
              <a:gd name="connsiteX49" fmla="*/ 6261619 w 6300250"/>
              <a:gd name="connsiteY49" fmla="*/ 2278064 h 6858002"/>
              <a:gd name="connsiteX50" fmla="*/ 6244823 w 6300250"/>
              <a:gd name="connsiteY50" fmla="*/ 2319339 h 6858002"/>
              <a:gd name="connsiteX51" fmla="*/ 6224668 w 6300250"/>
              <a:gd name="connsiteY51" fmla="*/ 2359027 h 6858002"/>
              <a:gd name="connsiteX52" fmla="*/ 6204513 w 6300250"/>
              <a:gd name="connsiteY52" fmla="*/ 2395539 h 6858002"/>
              <a:gd name="connsiteX53" fmla="*/ 6184358 w 6300250"/>
              <a:gd name="connsiteY53" fmla="*/ 2433639 h 6858002"/>
              <a:gd name="connsiteX54" fmla="*/ 6165882 w 6300250"/>
              <a:gd name="connsiteY54" fmla="*/ 2471739 h 6858002"/>
              <a:gd name="connsiteX55" fmla="*/ 6147406 w 6300250"/>
              <a:gd name="connsiteY55" fmla="*/ 2513014 h 6858002"/>
              <a:gd name="connsiteX56" fmla="*/ 6132291 w 6300250"/>
              <a:gd name="connsiteY56" fmla="*/ 2560639 h 6858002"/>
              <a:gd name="connsiteX57" fmla="*/ 6122213 w 6300250"/>
              <a:gd name="connsiteY57" fmla="*/ 2613027 h 6858002"/>
              <a:gd name="connsiteX58" fmla="*/ 6112135 w 6300250"/>
              <a:gd name="connsiteY58" fmla="*/ 2671764 h 6858002"/>
              <a:gd name="connsiteX59" fmla="*/ 6110455 w 6300250"/>
              <a:gd name="connsiteY59" fmla="*/ 2741614 h 6858002"/>
              <a:gd name="connsiteX60" fmla="*/ 6112135 w 6300250"/>
              <a:gd name="connsiteY60" fmla="*/ 2809877 h 6858002"/>
              <a:gd name="connsiteX61" fmla="*/ 6122213 w 6300250"/>
              <a:gd name="connsiteY61" fmla="*/ 2868614 h 6858002"/>
              <a:gd name="connsiteX62" fmla="*/ 6132291 w 6300250"/>
              <a:gd name="connsiteY62" fmla="*/ 2922589 h 6858002"/>
              <a:gd name="connsiteX63" fmla="*/ 6147406 w 6300250"/>
              <a:gd name="connsiteY63" fmla="*/ 2967039 h 6858002"/>
              <a:gd name="connsiteX64" fmla="*/ 6165882 w 6300250"/>
              <a:gd name="connsiteY64" fmla="*/ 3009902 h 6858002"/>
              <a:gd name="connsiteX65" fmla="*/ 6184358 w 6300250"/>
              <a:gd name="connsiteY65" fmla="*/ 3046414 h 6858002"/>
              <a:gd name="connsiteX66" fmla="*/ 6204513 w 6300250"/>
              <a:gd name="connsiteY66" fmla="*/ 3084514 h 6858002"/>
              <a:gd name="connsiteX67" fmla="*/ 6224668 w 6300250"/>
              <a:gd name="connsiteY67" fmla="*/ 3121027 h 6858002"/>
              <a:gd name="connsiteX68" fmla="*/ 6244823 w 6300250"/>
              <a:gd name="connsiteY68" fmla="*/ 3160714 h 6858002"/>
              <a:gd name="connsiteX69" fmla="*/ 6261619 w 6300250"/>
              <a:gd name="connsiteY69" fmla="*/ 3201989 h 6858002"/>
              <a:gd name="connsiteX70" fmla="*/ 6276736 w 6300250"/>
              <a:gd name="connsiteY70" fmla="*/ 3248027 h 6858002"/>
              <a:gd name="connsiteX71" fmla="*/ 6288493 w 6300250"/>
              <a:gd name="connsiteY71" fmla="*/ 3300414 h 6858002"/>
              <a:gd name="connsiteX72" fmla="*/ 6296891 w 6300250"/>
              <a:gd name="connsiteY72" fmla="*/ 3360739 h 6858002"/>
              <a:gd name="connsiteX73" fmla="*/ 6300250 w 6300250"/>
              <a:gd name="connsiteY73" fmla="*/ 3427414 h 6858002"/>
              <a:gd name="connsiteX74" fmla="*/ 6296891 w 6300250"/>
              <a:gd name="connsiteY74" fmla="*/ 3497264 h 6858002"/>
              <a:gd name="connsiteX75" fmla="*/ 6288493 w 6300250"/>
              <a:gd name="connsiteY75" fmla="*/ 3557589 h 6858002"/>
              <a:gd name="connsiteX76" fmla="*/ 6276736 w 6300250"/>
              <a:gd name="connsiteY76" fmla="*/ 3609977 h 6858002"/>
              <a:gd name="connsiteX77" fmla="*/ 6261619 w 6300250"/>
              <a:gd name="connsiteY77" fmla="*/ 3656014 h 6858002"/>
              <a:gd name="connsiteX78" fmla="*/ 6244823 w 6300250"/>
              <a:gd name="connsiteY78" fmla="*/ 3697289 h 6858002"/>
              <a:gd name="connsiteX79" fmla="*/ 6224668 w 6300250"/>
              <a:gd name="connsiteY79" fmla="*/ 3736977 h 6858002"/>
              <a:gd name="connsiteX80" fmla="*/ 6184358 w 6300250"/>
              <a:gd name="connsiteY80" fmla="*/ 3811589 h 6858002"/>
              <a:gd name="connsiteX81" fmla="*/ 6165882 w 6300250"/>
              <a:gd name="connsiteY81" fmla="*/ 3848102 h 6858002"/>
              <a:gd name="connsiteX82" fmla="*/ 6147406 w 6300250"/>
              <a:gd name="connsiteY82" fmla="*/ 3890964 h 6858002"/>
              <a:gd name="connsiteX83" fmla="*/ 6132291 w 6300250"/>
              <a:gd name="connsiteY83" fmla="*/ 3935414 h 6858002"/>
              <a:gd name="connsiteX84" fmla="*/ 6122213 w 6300250"/>
              <a:gd name="connsiteY84" fmla="*/ 3987802 h 6858002"/>
              <a:gd name="connsiteX85" fmla="*/ 6112135 w 6300250"/>
              <a:gd name="connsiteY85" fmla="*/ 4048127 h 6858002"/>
              <a:gd name="connsiteX86" fmla="*/ 6110455 w 6300250"/>
              <a:gd name="connsiteY86" fmla="*/ 4116389 h 6858002"/>
              <a:gd name="connsiteX87" fmla="*/ 6112135 w 6300250"/>
              <a:gd name="connsiteY87" fmla="*/ 4186239 h 6858002"/>
              <a:gd name="connsiteX88" fmla="*/ 6122213 w 6300250"/>
              <a:gd name="connsiteY88" fmla="*/ 4244977 h 6858002"/>
              <a:gd name="connsiteX89" fmla="*/ 6132291 w 6300250"/>
              <a:gd name="connsiteY89" fmla="*/ 4297364 h 6858002"/>
              <a:gd name="connsiteX90" fmla="*/ 6147406 w 6300250"/>
              <a:gd name="connsiteY90" fmla="*/ 4343402 h 6858002"/>
              <a:gd name="connsiteX91" fmla="*/ 6165882 w 6300250"/>
              <a:gd name="connsiteY91" fmla="*/ 4386264 h 6858002"/>
              <a:gd name="connsiteX92" fmla="*/ 6184358 w 6300250"/>
              <a:gd name="connsiteY92" fmla="*/ 4424364 h 6858002"/>
              <a:gd name="connsiteX93" fmla="*/ 6224668 w 6300250"/>
              <a:gd name="connsiteY93" fmla="*/ 4498977 h 6858002"/>
              <a:gd name="connsiteX94" fmla="*/ 6244823 w 6300250"/>
              <a:gd name="connsiteY94" fmla="*/ 4537077 h 6858002"/>
              <a:gd name="connsiteX95" fmla="*/ 6261619 w 6300250"/>
              <a:gd name="connsiteY95" fmla="*/ 4579939 h 6858002"/>
              <a:gd name="connsiteX96" fmla="*/ 6276736 w 6300250"/>
              <a:gd name="connsiteY96" fmla="*/ 4625977 h 6858002"/>
              <a:gd name="connsiteX97" fmla="*/ 6288493 w 6300250"/>
              <a:gd name="connsiteY97" fmla="*/ 4678364 h 6858002"/>
              <a:gd name="connsiteX98" fmla="*/ 6296891 w 6300250"/>
              <a:gd name="connsiteY98" fmla="*/ 4738689 h 6858002"/>
              <a:gd name="connsiteX99" fmla="*/ 6300250 w 6300250"/>
              <a:gd name="connsiteY99" fmla="*/ 4806952 h 6858002"/>
              <a:gd name="connsiteX100" fmla="*/ 6296891 w 6300250"/>
              <a:gd name="connsiteY100" fmla="*/ 4875214 h 6858002"/>
              <a:gd name="connsiteX101" fmla="*/ 6288493 w 6300250"/>
              <a:gd name="connsiteY101" fmla="*/ 4935539 h 6858002"/>
              <a:gd name="connsiteX102" fmla="*/ 6276736 w 6300250"/>
              <a:gd name="connsiteY102" fmla="*/ 4987927 h 6858002"/>
              <a:gd name="connsiteX103" fmla="*/ 6261619 w 6300250"/>
              <a:gd name="connsiteY103" fmla="*/ 5033964 h 6858002"/>
              <a:gd name="connsiteX104" fmla="*/ 6244823 w 6300250"/>
              <a:gd name="connsiteY104" fmla="*/ 5075239 h 6858002"/>
              <a:gd name="connsiteX105" fmla="*/ 6224668 w 6300250"/>
              <a:gd name="connsiteY105" fmla="*/ 5114927 h 6858002"/>
              <a:gd name="connsiteX106" fmla="*/ 6204513 w 6300250"/>
              <a:gd name="connsiteY106" fmla="*/ 5149852 h 6858002"/>
              <a:gd name="connsiteX107" fmla="*/ 6184358 w 6300250"/>
              <a:gd name="connsiteY107" fmla="*/ 5186364 h 6858002"/>
              <a:gd name="connsiteX108" fmla="*/ 6165882 w 6300250"/>
              <a:gd name="connsiteY108" fmla="*/ 5226052 h 6858002"/>
              <a:gd name="connsiteX109" fmla="*/ 6147406 w 6300250"/>
              <a:gd name="connsiteY109" fmla="*/ 5268914 h 6858002"/>
              <a:gd name="connsiteX110" fmla="*/ 6132291 w 6300250"/>
              <a:gd name="connsiteY110" fmla="*/ 5313364 h 6858002"/>
              <a:gd name="connsiteX111" fmla="*/ 6122213 w 6300250"/>
              <a:gd name="connsiteY111" fmla="*/ 5365752 h 6858002"/>
              <a:gd name="connsiteX112" fmla="*/ 6112135 w 6300250"/>
              <a:gd name="connsiteY112" fmla="*/ 5426077 h 6858002"/>
              <a:gd name="connsiteX113" fmla="*/ 6110455 w 6300250"/>
              <a:gd name="connsiteY113" fmla="*/ 5494339 h 6858002"/>
              <a:gd name="connsiteX114" fmla="*/ 6112135 w 6300250"/>
              <a:gd name="connsiteY114" fmla="*/ 5562602 h 6858002"/>
              <a:gd name="connsiteX115" fmla="*/ 6122213 w 6300250"/>
              <a:gd name="connsiteY115" fmla="*/ 5622927 h 6858002"/>
              <a:gd name="connsiteX116" fmla="*/ 6132291 w 6300250"/>
              <a:gd name="connsiteY116" fmla="*/ 5675314 h 6858002"/>
              <a:gd name="connsiteX117" fmla="*/ 6147406 w 6300250"/>
              <a:gd name="connsiteY117" fmla="*/ 5721352 h 6858002"/>
              <a:gd name="connsiteX118" fmla="*/ 6165882 w 6300250"/>
              <a:gd name="connsiteY118" fmla="*/ 5762627 h 6858002"/>
              <a:gd name="connsiteX119" fmla="*/ 6184358 w 6300250"/>
              <a:gd name="connsiteY119" fmla="*/ 5802314 h 6858002"/>
              <a:gd name="connsiteX120" fmla="*/ 6204513 w 6300250"/>
              <a:gd name="connsiteY120" fmla="*/ 5840414 h 6858002"/>
              <a:gd name="connsiteX121" fmla="*/ 6224668 w 6300250"/>
              <a:gd name="connsiteY121" fmla="*/ 5876927 h 6858002"/>
              <a:gd name="connsiteX122" fmla="*/ 6244823 w 6300250"/>
              <a:gd name="connsiteY122" fmla="*/ 5915027 h 6858002"/>
              <a:gd name="connsiteX123" fmla="*/ 6261619 w 6300250"/>
              <a:gd name="connsiteY123" fmla="*/ 5956302 h 6858002"/>
              <a:gd name="connsiteX124" fmla="*/ 6276736 w 6300250"/>
              <a:gd name="connsiteY124" fmla="*/ 6003927 h 6858002"/>
              <a:gd name="connsiteX125" fmla="*/ 6288493 w 6300250"/>
              <a:gd name="connsiteY125" fmla="*/ 6056314 h 6858002"/>
              <a:gd name="connsiteX126" fmla="*/ 6296891 w 6300250"/>
              <a:gd name="connsiteY126" fmla="*/ 6113464 h 6858002"/>
              <a:gd name="connsiteX127" fmla="*/ 6300250 w 6300250"/>
              <a:gd name="connsiteY127" fmla="*/ 6183314 h 6858002"/>
              <a:gd name="connsiteX128" fmla="*/ 6296891 w 6300250"/>
              <a:gd name="connsiteY128" fmla="*/ 6251577 h 6858002"/>
              <a:gd name="connsiteX129" fmla="*/ 6288493 w 6300250"/>
              <a:gd name="connsiteY129" fmla="*/ 6311902 h 6858002"/>
              <a:gd name="connsiteX130" fmla="*/ 6276736 w 6300250"/>
              <a:gd name="connsiteY130" fmla="*/ 6361114 h 6858002"/>
              <a:gd name="connsiteX131" fmla="*/ 6261619 w 6300250"/>
              <a:gd name="connsiteY131" fmla="*/ 6407152 h 6858002"/>
              <a:gd name="connsiteX132" fmla="*/ 6244823 w 6300250"/>
              <a:gd name="connsiteY132" fmla="*/ 6448427 h 6858002"/>
              <a:gd name="connsiteX133" fmla="*/ 6226348 w 6300250"/>
              <a:gd name="connsiteY133" fmla="*/ 6488114 h 6858002"/>
              <a:gd name="connsiteX134" fmla="*/ 6207872 w 6300250"/>
              <a:gd name="connsiteY134" fmla="*/ 6523039 h 6858002"/>
              <a:gd name="connsiteX135" fmla="*/ 6187717 w 6300250"/>
              <a:gd name="connsiteY135" fmla="*/ 6561139 h 6858002"/>
              <a:gd name="connsiteX136" fmla="*/ 6167562 w 6300250"/>
              <a:gd name="connsiteY136" fmla="*/ 6597652 h 6858002"/>
              <a:gd name="connsiteX137" fmla="*/ 6150766 w 6300250"/>
              <a:gd name="connsiteY137" fmla="*/ 6640514 h 6858002"/>
              <a:gd name="connsiteX138" fmla="*/ 6133970 w 6300250"/>
              <a:gd name="connsiteY138" fmla="*/ 6683377 h 6858002"/>
              <a:gd name="connsiteX139" fmla="*/ 6123892 w 6300250"/>
              <a:gd name="connsiteY139" fmla="*/ 6735764 h 6858002"/>
              <a:gd name="connsiteX140" fmla="*/ 6115495 w 6300250"/>
              <a:gd name="connsiteY140" fmla="*/ 6791327 h 6858002"/>
              <a:gd name="connsiteX141" fmla="*/ 6110455 w 6300250"/>
              <a:gd name="connsiteY141" fmla="*/ 6858002 h 6858002"/>
              <a:gd name="connsiteX142" fmla="*/ 3149600 w 6300250"/>
              <a:gd name="connsiteY142" fmla="*/ 6858002 h 6858002"/>
              <a:gd name="connsiteX143" fmla="*/ 2707087 w 6300250"/>
              <a:gd name="connsiteY143" fmla="*/ 6858002 h 6858002"/>
              <a:gd name="connsiteX144" fmla="*/ 0 w 6300250"/>
              <a:gd name="connsiteY144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6300250" h="6858002">
                <a:moveTo>
                  <a:pt x="0" y="0"/>
                </a:moveTo>
                <a:lnTo>
                  <a:pt x="3149600" y="0"/>
                </a:lnTo>
                <a:lnTo>
                  <a:pt x="3149600" y="2"/>
                </a:lnTo>
                <a:lnTo>
                  <a:pt x="6110455" y="2"/>
                </a:lnTo>
                <a:lnTo>
                  <a:pt x="6115495" y="66677"/>
                </a:lnTo>
                <a:lnTo>
                  <a:pt x="6123892" y="122239"/>
                </a:lnTo>
                <a:lnTo>
                  <a:pt x="6133970" y="174627"/>
                </a:lnTo>
                <a:lnTo>
                  <a:pt x="6150766" y="217489"/>
                </a:lnTo>
                <a:lnTo>
                  <a:pt x="6167562" y="260352"/>
                </a:lnTo>
                <a:lnTo>
                  <a:pt x="6187717" y="296864"/>
                </a:lnTo>
                <a:lnTo>
                  <a:pt x="6207872" y="334964"/>
                </a:lnTo>
                <a:lnTo>
                  <a:pt x="6226348" y="369889"/>
                </a:lnTo>
                <a:lnTo>
                  <a:pt x="6244823" y="409577"/>
                </a:lnTo>
                <a:lnTo>
                  <a:pt x="6261619" y="450852"/>
                </a:lnTo>
                <a:lnTo>
                  <a:pt x="6276736" y="496889"/>
                </a:lnTo>
                <a:lnTo>
                  <a:pt x="6288493" y="546102"/>
                </a:lnTo>
                <a:lnTo>
                  <a:pt x="6296891" y="606427"/>
                </a:lnTo>
                <a:lnTo>
                  <a:pt x="6300250" y="673102"/>
                </a:lnTo>
                <a:lnTo>
                  <a:pt x="6296891" y="744539"/>
                </a:lnTo>
                <a:lnTo>
                  <a:pt x="6288493" y="801689"/>
                </a:lnTo>
                <a:lnTo>
                  <a:pt x="6276736" y="854077"/>
                </a:lnTo>
                <a:lnTo>
                  <a:pt x="6261619" y="901702"/>
                </a:lnTo>
                <a:lnTo>
                  <a:pt x="6244823" y="942977"/>
                </a:lnTo>
                <a:lnTo>
                  <a:pt x="6224668" y="981077"/>
                </a:lnTo>
                <a:lnTo>
                  <a:pt x="6204513" y="1017589"/>
                </a:lnTo>
                <a:lnTo>
                  <a:pt x="6184358" y="1055689"/>
                </a:lnTo>
                <a:lnTo>
                  <a:pt x="6165882" y="1095377"/>
                </a:lnTo>
                <a:lnTo>
                  <a:pt x="6147406" y="1136652"/>
                </a:lnTo>
                <a:lnTo>
                  <a:pt x="6132291" y="1182689"/>
                </a:lnTo>
                <a:lnTo>
                  <a:pt x="6122213" y="1235077"/>
                </a:lnTo>
                <a:lnTo>
                  <a:pt x="6112135" y="1295402"/>
                </a:lnTo>
                <a:lnTo>
                  <a:pt x="6110455" y="1363664"/>
                </a:lnTo>
                <a:lnTo>
                  <a:pt x="6112135" y="1431927"/>
                </a:lnTo>
                <a:lnTo>
                  <a:pt x="6122213" y="1492252"/>
                </a:lnTo>
                <a:lnTo>
                  <a:pt x="6132291" y="1544639"/>
                </a:lnTo>
                <a:lnTo>
                  <a:pt x="6147406" y="1589089"/>
                </a:lnTo>
                <a:lnTo>
                  <a:pt x="6165882" y="1631952"/>
                </a:lnTo>
                <a:lnTo>
                  <a:pt x="6184358" y="1671639"/>
                </a:lnTo>
                <a:lnTo>
                  <a:pt x="6204513" y="1708152"/>
                </a:lnTo>
                <a:lnTo>
                  <a:pt x="6224668" y="1743077"/>
                </a:lnTo>
                <a:lnTo>
                  <a:pt x="6244823" y="1782764"/>
                </a:lnTo>
                <a:lnTo>
                  <a:pt x="6261619" y="1824039"/>
                </a:lnTo>
                <a:lnTo>
                  <a:pt x="6276736" y="1870077"/>
                </a:lnTo>
                <a:lnTo>
                  <a:pt x="6288493" y="1922464"/>
                </a:lnTo>
                <a:lnTo>
                  <a:pt x="6296891" y="1982789"/>
                </a:lnTo>
                <a:lnTo>
                  <a:pt x="6300250" y="2051052"/>
                </a:lnTo>
                <a:lnTo>
                  <a:pt x="6296891" y="2119314"/>
                </a:lnTo>
                <a:lnTo>
                  <a:pt x="6288493" y="2179639"/>
                </a:lnTo>
                <a:lnTo>
                  <a:pt x="6276736" y="2232027"/>
                </a:lnTo>
                <a:lnTo>
                  <a:pt x="6261619" y="2278064"/>
                </a:lnTo>
                <a:lnTo>
                  <a:pt x="6244823" y="2319339"/>
                </a:lnTo>
                <a:lnTo>
                  <a:pt x="6224668" y="2359027"/>
                </a:lnTo>
                <a:lnTo>
                  <a:pt x="6204513" y="2395539"/>
                </a:lnTo>
                <a:lnTo>
                  <a:pt x="6184358" y="2433639"/>
                </a:lnTo>
                <a:lnTo>
                  <a:pt x="6165882" y="2471739"/>
                </a:lnTo>
                <a:lnTo>
                  <a:pt x="6147406" y="2513014"/>
                </a:lnTo>
                <a:lnTo>
                  <a:pt x="6132291" y="2560639"/>
                </a:lnTo>
                <a:lnTo>
                  <a:pt x="6122213" y="2613027"/>
                </a:lnTo>
                <a:lnTo>
                  <a:pt x="6112135" y="2671764"/>
                </a:lnTo>
                <a:lnTo>
                  <a:pt x="6110455" y="2741614"/>
                </a:lnTo>
                <a:lnTo>
                  <a:pt x="6112135" y="2809877"/>
                </a:lnTo>
                <a:lnTo>
                  <a:pt x="6122213" y="2868614"/>
                </a:lnTo>
                <a:lnTo>
                  <a:pt x="6132291" y="2922589"/>
                </a:lnTo>
                <a:lnTo>
                  <a:pt x="6147406" y="2967039"/>
                </a:lnTo>
                <a:lnTo>
                  <a:pt x="6165882" y="3009902"/>
                </a:lnTo>
                <a:lnTo>
                  <a:pt x="6184358" y="3046414"/>
                </a:lnTo>
                <a:lnTo>
                  <a:pt x="6204513" y="3084514"/>
                </a:lnTo>
                <a:lnTo>
                  <a:pt x="6224668" y="3121027"/>
                </a:lnTo>
                <a:lnTo>
                  <a:pt x="6244823" y="3160714"/>
                </a:lnTo>
                <a:lnTo>
                  <a:pt x="6261619" y="3201989"/>
                </a:lnTo>
                <a:lnTo>
                  <a:pt x="6276736" y="3248027"/>
                </a:lnTo>
                <a:lnTo>
                  <a:pt x="6288493" y="3300414"/>
                </a:lnTo>
                <a:lnTo>
                  <a:pt x="6296891" y="3360739"/>
                </a:lnTo>
                <a:lnTo>
                  <a:pt x="6300250" y="3427414"/>
                </a:lnTo>
                <a:lnTo>
                  <a:pt x="6296891" y="3497264"/>
                </a:lnTo>
                <a:lnTo>
                  <a:pt x="6288493" y="3557589"/>
                </a:lnTo>
                <a:lnTo>
                  <a:pt x="6276736" y="3609977"/>
                </a:lnTo>
                <a:lnTo>
                  <a:pt x="6261619" y="3656014"/>
                </a:lnTo>
                <a:lnTo>
                  <a:pt x="6244823" y="3697289"/>
                </a:lnTo>
                <a:lnTo>
                  <a:pt x="6224668" y="3736977"/>
                </a:lnTo>
                <a:lnTo>
                  <a:pt x="6184358" y="3811589"/>
                </a:lnTo>
                <a:lnTo>
                  <a:pt x="6165882" y="3848102"/>
                </a:lnTo>
                <a:lnTo>
                  <a:pt x="6147406" y="3890964"/>
                </a:lnTo>
                <a:lnTo>
                  <a:pt x="6132291" y="3935414"/>
                </a:lnTo>
                <a:lnTo>
                  <a:pt x="6122213" y="3987802"/>
                </a:lnTo>
                <a:lnTo>
                  <a:pt x="6112135" y="4048127"/>
                </a:lnTo>
                <a:lnTo>
                  <a:pt x="6110455" y="4116389"/>
                </a:lnTo>
                <a:lnTo>
                  <a:pt x="6112135" y="4186239"/>
                </a:lnTo>
                <a:lnTo>
                  <a:pt x="6122213" y="4244977"/>
                </a:lnTo>
                <a:lnTo>
                  <a:pt x="6132291" y="4297364"/>
                </a:lnTo>
                <a:lnTo>
                  <a:pt x="6147406" y="4343402"/>
                </a:lnTo>
                <a:lnTo>
                  <a:pt x="6165882" y="4386264"/>
                </a:lnTo>
                <a:lnTo>
                  <a:pt x="6184358" y="4424364"/>
                </a:lnTo>
                <a:lnTo>
                  <a:pt x="6224668" y="4498977"/>
                </a:lnTo>
                <a:lnTo>
                  <a:pt x="6244823" y="4537077"/>
                </a:lnTo>
                <a:lnTo>
                  <a:pt x="6261619" y="4579939"/>
                </a:lnTo>
                <a:lnTo>
                  <a:pt x="6276736" y="4625977"/>
                </a:lnTo>
                <a:lnTo>
                  <a:pt x="6288493" y="4678364"/>
                </a:lnTo>
                <a:lnTo>
                  <a:pt x="6296891" y="4738689"/>
                </a:lnTo>
                <a:lnTo>
                  <a:pt x="6300250" y="4806952"/>
                </a:lnTo>
                <a:lnTo>
                  <a:pt x="6296891" y="4875214"/>
                </a:lnTo>
                <a:lnTo>
                  <a:pt x="6288493" y="4935539"/>
                </a:lnTo>
                <a:lnTo>
                  <a:pt x="6276736" y="4987927"/>
                </a:lnTo>
                <a:lnTo>
                  <a:pt x="6261619" y="5033964"/>
                </a:lnTo>
                <a:lnTo>
                  <a:pt x="6244823" y="5075239"/>
                </a:lnTo>
                <a:lnTo>
                  <a:pt x="6224668" y="5114927"/>
                </a:lnTo>
                <a:lnTo>
                  <a:pt x="6204513" y="5149852"/>
                </a:lnTo>
                <a:lnTo>
                  <a:pt x="6184358" y="5186364"/>
                </a:lnTo>
                <a:lnTo>
                  <a:pt x="6165882" y="5226052"/>
                </a:lnTo>
                <a:lnTo>
                  <a:pt x="6147406" y="5268914"/>
                </a:lnTo>
                <a:lnTo>
                  <a:pt x="6132291" y="5313364"/>
                </a:lnTo>
                <a:lnTo>
                  <a:pt x="6122213" y="5365752"/>
                </a:lnTo>
                <a:lnTo>
                  <a:pt x="6112135" y="5426077"/>
                </a:lnTo>
                <a:lnTo>
                  <a:pt x="6110455" y="5494339"/>
                </a:lnTo>
                <a:lnTo>
                  <a:pt x="6112135" y="5562602"/>
                </a:lnTo>
                <a:lnTo>
                  <a:pt x="6122213" y="5622927"/>
                </a:lnTo>
                <a:lnTo>
                  <a:pt x="6132291" y="5675314"/>
                </a:lnTo>
                <a:lnTo>
                  <a:pt x="6147406" y="5721352"/>
                </a:lnTo>
                <a:lnTo>
                  <a:pt x="6165882" y="5762627"/>
                </a:lnTo>
                <a:lnTo>
                  <a:pt x="6184358" y="5802314"/>
                </a:lnTo>
                <a:lnTo>
                  <a:pt x="6204513" y="5840414"/>
                </a:lnTo>
                <a:lnTo>
                  <a:pt x="6224668" y="5876927"/>
                </a:lnTo>
                <a:lnTo>
                  <a:pt x="6244823" y="5915027"/>
                </a:lnTo>
                <a:lnTo>
                  <a:pt x="6261619" y="5956302"/>
                </a:lnTo>
                <a:lnTo>
                  <a:pt x="6276736" y="6003927"/>
                </a:lnTo>
                <a:lnTo>
                  <a:pt x="6288493" y="6056314"/>
                </a:lnTo>
                <a:lnTo>
                  <a:pt x="6296891" y="6113464"/>
                </a:lnTo>
                <a:lnTo>
                  <a:pt x="6300250" y="6183314"/>
                </a:lnTo>
                <a:lnTo>
                  <a:pt x="6296891" y="6251577"/>
                </a:lnTo>
                <a:lnTo>
                  <a:pt x="6288493" y="6311902"/>
                </a:lnTo>
                <a:lnTo>
                  <a:pt x="6276736" y="6361114"/>
                </a:lnTo>
                <a:lnTo>
                  <a:pt x="6261619" y="6407152"/>
                </a:lnTo>
                <a:lnTo>
                  <a:pt x="6244823" y="6448427"/>
                </a:lnTo>
                <a:lnTo>
                  <a:pt x="6226348" y="6488114"/>
                </a:lnTo>
                <a:lnTo>
                  <a:pt x="6207872" y="6523039"/>
                </a:lnTo>
                <a:lnTo>
                  <a:pt x="6187717" y="6561139"/>
                </a:lnTo>
                <a:lnTo>
                  <a:pt x="6167562" y="6597652"/>
                </a:lnTo>
                <a:lnTo>
                  <a:pt x="6150766" y="6640514"/>
                </a:lnTo>
                <a:lnTo>
                  <a:pt x="6133970" y="6683377"/>
                </a:lnTo>
                <a:lnTo>
                  <a:pt x="6123892" y="6735764"/>
                </a:lnTo>
                <a:lnTo>
                  <a:pt x="6115495" y="6791327"/>
                </a:lnTo>
                <a:lnTo>
                  <a:pt x="6110455" y="6858002"/>
                </a:lnTo>
                <a:lnTo>
                  <a:pt x="3149600" y="6858002"/>
                </a:lnTo>
                <a:lnTo>
                  <a:pt x="2707087" y="6858002"/>
                </a:lnTo>
                <a:lnTo>
                  <a:pt x="0" y="6858002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7C7FB-05FB-43B0-8FCF-DDAEE70EB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933" y="1162940"/>
            <a:ext cx="4515598" cy="4532120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2A1A00"/>
                </a:solidFill>
              </a:rPr>
              <a:t>translation</a:t>
            </a:r>
          </a:p>
        </p:txBody>
      </p:sp>
      <p:sp>
        <p:nvSpPr>
          <p:cNvPr id="13" name="Rectangle 11">
            <a:extLst>
              <a:ext uri="{FF2B5EF4-FFF2-40B4-BE49-F238E27FC236}">
                <a16:creationId xmlns:a16="http://schemas.microsoft.com/office/drawing/2014/main" id="{E3B475C6-1445-41C7-9360-49FD7C1C1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195E6-9D36-451A-82A5-F6A6B6228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271" y="1128451"/>
            <a:ext cx="4680729" cy="4566609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/>
              <a:t>Not all churches were over a tomb or possessed relics – dilemma!</a:t>
            </a:r>
          </a:p>
          <a:p>
            <a:pPr>
              <a:lnSpc>
                <a:spcPct val="100000"/>
              </a:lnSpc>
            </a:pPr>
            <a:r>
              <a:rPr lang="en-GB" sz="1700"/>
              <a:t>Movement of relics from one site to another</a:t>
            </a:r>
          </a:p>
          <a:p>
            <a:pPr>
              <a:lnSpc>
                <a:spcPct val="100000"/>
              </a:lnSpc>
            </a:pPr>
            <a:r>
              <a:rPr lang="en-GB" sz="1700"/>
              <a:t>Sparked quests for new relics</a:t>
            </a:r>
          </a:p>
          <a:p>
            <a:pPr>
              <a:lnSpc>
                <a:spcPct val="100000"/>
              </a:lnSpc>
            </a:pPr>
            <a:r>
              <a:rPr lang="en-GB" sz="1700"/>
              <a:t>In particular tracing the burial places of the Apostles</a:t>
            </a:r>
          </a:p>
          <a:p>
            <a:pPr>
              <a:lnSpc>
                <a:spcPct val="100000"/>
              </a:lnSpc>
            </a:pPr>
            <a:r>
              <a:rPr lang="en-GB" sz="1700"/>
              <a:t>Not always translation of corporeal relics though</a:t>
            </a:r>
          </a:p>
          <a:p>
            <a:pPr>
              <a:lnSpc>
                <a:spcPct val="100000"/>
              </a:lnSpc>
            </a:pPr>
            <a:r>
              <a:rPr lang="en-GB" sz="1700"/>
              <a:t>Contact relics more common</a:t>
            </a:r>
          </a:p>
          <a:p>
            <a:pPr>
              <a:lnSpc>
                <a:spcPct val="100000"/>
              </a:lnSpc>
            </a:pPr>
            <a:r>
              <a:rPr lang="en-GB" sz="1700"/>
              <a:t>Included:</a:t>
            </a:r>
          </a:p>
          <a:p>
            <a:pPr lvl="1">
              <a:lnSpc>
                <a:spcPct val="100000"/>
              </a:lnSpc>
            </a:pPr>
            <a:r>
              <a:rPr lang="en-GB" sz="1700"/>
              <a:t>Oil </a:t>
            </a:r>
          </a:p>
          <a:p>
            <a:pPr lvl="1">
              <a:lnSpc>
                <a:spcPct val="100000"/>
              </a:lnSpc>
            </a:pPr>
            <a:r>
              <a:rPr lang="en-GB" sz="1700"/>
              <a:t>Dust </a:t>
            </a:r>
          </a:p>
        </p:txBody>
      </p:sp>
    </p:spTree>
    <p:extLst>
      <p:ext uri="{BB962C8B-B14F-4D97-AF65-F5344CB8AC3E}">
        <p14:creationId xmlns:p14="http://schemas.microsoft.com/office/powerpoint/2010/main" val="1864634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B680D4D6-B06E-4316-8BBC-7A65A10AC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EA6CE-5DB9-4C82-824F-7E1E2AD9D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6" y="1153287"/>
            <a:ext cx="3570566" cy="4551426"/>
          </a:xfrm>
        </p:spPr>
        <p:txBody>
          <a:bodyPr anchor="ctr">
            <a:normAutofit/>
          </a:bodyPr>
          <a:lstStyle/>
          <a:p>
            <a:pPr algn="r"/>
            <a:r>
              <a:rPr lang="en-GB" sz="3200"/>
              <a:t>Commemoration and invocation</a:t>
            </a: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ED72A37F-0C2F-473C-9D71-B80AEE71B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3796" y="1962397"/>
            <a:ext cx="0" cy="2933206"/>
          </a:xfrm>
          <a:prstGeom prst="line">
            <a:avLst/>
          </a:prstGeom>
          <a:ln w="22225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6BAB8-9BB9-42F1-8409-BF60C1039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1153287"/>
            <a:ext cx="6453969" cy="4551426"/>
          </a:xfrm>
        </p:spPr>
        <p:txBody>
          <a:bodyPr anchor="ctr">
            <a:normAutofit/>
          </a:bodyPr>
          <a:lstStyle/>
          <a:p>
            <a:r>
              <a:rPr lang="en-GB" sz="1600"/>
              <a:t>With the fixing of ‘birth’-days, commemoration rituals could evolve</a:t>
            </a:r>
          </a:p>
          <a:p>
            <a:r>
              <a:rPr lang="en-GB" sz="1600"/>
              <a:t>NOT picnics though</a:t>
            </a:r>
          </a:p>
          <a:p>
            <a:r>
              <a:rPr lang="en-GB" sz="1600"/>
              <a:t>Those visited had the power to intercede </a:t>
            </a:r>
          </a:p>
          <a:p>
            <a:r>
              <a:rPr lang="en-GB" sz="1600"/>
              <a:t>Healing and banishing demons the most common </a:t>
            </a: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64016ABB-4F5D-4BFA-9406-7CD61399B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774263" y="440267"/>
            <a:ext cx="6434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98197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FEE24-D91A-4507-B7A9-1B912805D7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Evolution of the cult of martyrs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D5757F-5484-433E-8E5D-21CB9B8631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more martyrs . . 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92A5E-9CEA-4D17-9F65-AB997F3741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New brand of saint emerged:</a:t>
            </a:r>
          </a:p>
          <a:p>
            <a:r>
              <a:rPr lang="en-GB" dirty="0"/>
              <a:t>The ‘CONFESSOR’</a:t>
            </a:r>
          </a:p>
          <a:p>
            <a:r>
              <a:rPr lang="en-GB" dirty="0"/>
              <a:t>Lived for their faith</a:t>
            </a:r>
          </a:p>
          <a:p>
            <a:r>
              <a:rPr lang="en-GB" dirty="0"/>
              <a:t>Extreme form of religious life</a:t>
            </a:r>
          </a:p>
          <a:p>
            <a:pPr lvl="1"/>
            <a:r>
              <a:rPr lang="en-GB" dirty="0"/>
              <a:t>Chastity</a:t>
            </a:r>
          </a:p>
          <a:p>
            <a:pPr lvl="1"/>
            <a:r>
              <a:rPr lang="en-GB" dirty="0"/>
              <a:t>Poverty</a:t>
            </a:r>
          </a:p>
          <a:p>
            <a:pPr lvl="1"/>
            <a:r>
              <a:rPr lang="en-GB" dirty="0"/>
              <a:t>Solitude</a:t>
            </a:r>
          </a:p>
          <a:p>
            <a:pPr lvl="1"/>
            <a:r>
              <a:rPr lang="en-GB" dirty="0"/>
              <a:t>Fasting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17B7C0-D543-431A-A335-F67AAA4547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Early examples: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F6E9AB-D6F5-4F96-B6C8-948F1EDC3A7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Antony of Egypt</a:t>
            </a:r>
          </a:p>
          <a:p>
            <a:pPr lvl="1"/>
            <a:r>
              <a:rPr lang="en-GB" dirty="0"/>
              <a:t>d. 356</a:t>
            </a:r>
          </a:p>
          <a:p>
            <a:pPr lvl="1"/>
            <a:r>
              <a:rPr lang="en-GB" dirty="0"/>
              <a:t>Hermit, prophet, healer, wise man</a:t>
            </a:r>
          </a:p>
          <a:p>
            <a:r>
              <a:rPr lang="en-GB" dirty="0"/>
              <a:t>Martin of Tours</a:t>
            </a:r>
          </a:p>
          <a:p>
            <a:pPr lvl="1"/>
            <a:r>
              <a:rPr lang="en-GB" dirty="0"/>
              <a:t>d. 397</a:t>
            </a:r>
          </a:p>
          <a:p>
            <a:pPr lvl="1"/>
            <a:r>
              <a:rPr lang="en-GB" dirty="0"/>
              <a:t>Bishop of Tours, monk-bishop, evangelist, healer</a:t>
            </a:r>
          </a:p>
        </p:txBody>
      </p:sp>
    </p:spTree>
    <p:extLst>
      <p:ext uri="{BB962C8B-B14F-4D97-AF65-F5344CB8AC3E}">
        <p14:creationId xmlns:p14="http://schemas.microsoft.com/office/powerpoint/2010/main" val="902565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8EBE1-D5AB-4BFB-8821-A4414C128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hagiography: Saints lives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375D4-D39D-4E46-A7FC-B129888BEB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Martin and Antony had ‘Lives’ written about them</a:t>
            </a:r>
          </a:p>
          <a:p>
            <a:r>
              <a:rPr lang="en-GB" dirty="0"/>
              <a:t>Exemplary life</a:t>
            </a:r>
          </a:p>
          <a:p>
            <a:r>
              <a:rPr lang="en-GB" dirty="0"/>
              <a:t>Model of Christian behaviour</a:t>
            </a:r>
          </a:p>
          <a:p>
            <a:r>
              <a:rPr lang="en-GB" dirty="0"/>
              <a:t>Recognised literary genre</a:t>
            </a:r>
          </a:p>
          <a:p>
            <a:pPr lvl="1"/>
            <a:r>
              <a:rPr lang="en-GB" dirty="0"/>
              <a:t>Athanasius’s </a:t>
            </a:r>
            <a:r>
              <a:rPr lang="en-GB" i="1" dirty="0"/>
              <a:t>Life of St Anthony</a:t>
            </a:r>
          </a:p>
          <a:p>
            <a:pPr lvl="1"/>
            <a:r>
              <a:rPr lang="en-GB" dirty="0"/>
              <a:t>Jerome’s </a:t>
            </a:r>
            <a:r>
              <a:rPr lang="en-GB" i="1" dirty="0"/>
              <a:t>Life of Paul the Hermit</a:t>
            </a:r>
          </a:p>
          <a:p>
            <a:pPr lvl="1"/>
            <a:r>
              <a:rPr lang="en-GB" dirty="0" err="1"/>
              <a:t>Sulpicius</a:t>
            </a:r>
            <a:r>
              <a:rPr lang="en-GB" dirty="0"/>
              <a:t> Severus’s </a:t>
            </a:r>
            <a:r>
              <a:rPr lang="en-GB" i="1" dirty="0"/>
              <a:t>Life of St Martin</a:t>
            </a:r>
          </a:p>
          <a:p>
            <a:r>
              <a:rPr lang="en-GB" dirty="0"/>
              <a:t>‘Passions’ or ‘Sufferings’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CEF9FF-2312-4C0F-A462-30699CC27A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08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C1BFA-A950-4479-B7EB-F20164887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Miracle 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EC0C6-27C2-4B1C-9297-E317D2F41D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Collections of miracles </a:t>
            </a:r>
          </a:p>
          <a:p>
            <a:r>
              <a:rPr lang="en-GB" dirty="0"/>
              <a:t>Started with St Stephen</a:t>
            </a:r>
          </a:p>
          <a:p>
            <a:r>
              <a:rPr lang="en-GB" dirty="0"/>
              <a:t>Augustine of Hippo</a:t>
            </a:r>
          </a:p>
          <a:p>
            <a:r>
              <a:rPr lang="en-GB" dirty="0"/>
              <a:t>Model of stories to come:</a:t>
            </a:r>
          </a:p>
          <a:p>
            <a:pPr lvl="1"/>
            <a:r>
              <a:rPr lang="en-GB" dirty="0"/>
              <a:t>Pilgrim visits the shrine</a:t>
            </a:r>
          </a:p>
          <a:p>
            <a:pPr lvl="1"/>
            <a:r>
              <a:rPr lang="en-GB" dirty="0"/>
              <a:t>Prays to saint to intercede</a:t>
            </a:r>
          </a:p>
          <a:p>
            <a:pPr lvl="1"/>
            <a:r>
              <a:rPr lang="en-GB" dirty="0"/>
              <a:t>Gets close to relic(s)</a:t>
            </a:r>
          </a:p>
          <a:p>
            <a:pPr lvl="1"/>
            <a:r>
              <a:rPr lang="en-GB" dirty="0"/>
              <a:t>Is cured</a:t>
            </a:r>
          </a:p>
          <a:p>
            <a:pPr lvl="1"/>
            <a:r>
              <a:rPr lang="en-GB" dirty="0"/>
              <a:t>Gives thanks</a:t>
            </a:r>
          </a:p>
          <a:p>
            <a:pPr lvl="1"/>
            <a:r>
              <a:rPr lang="en-GB" dirty="0"/>
              <a:t>Publicly announces the event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E4E41E-227C-433D-AD24-8E1CB1512E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851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3B44D-E63E-45C5-8806-53DD0F7AC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of native saints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5631AF-55DB-4FC4-BE7B-56922A6DFC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IRISH SAINTS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70CA4A-D4F0-4DE8-BEA8-2BF29D609D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 Columba</a:t>
            </a:r>
          </a:p>
          <a:p>
            <a:r>
              <a:rPr lang="en-GB" dirty="0"/>
              <a:t>St Patrick</a:t>
            </a:r>
          </a:p>
          <a:p>
            <a:r>
              <a:rPr lang="en-GB" dirty="0"/>
              <a:t>St Brigid</a:t>
            </a:r>
          </a:p>
          <a:p>
            <a:pPr lvl="1"/>
            <a:r>
              <a:rPr lang="en-GB" dirty="0"/>
              <a:t>Local</a:t>
            </a:r>
          </a:p>
          <a:p>
            <a:pPr lvl="1"/>
            <a:r>
              <a:rPr lang="en-GB" dirty="0"/>
              <a:t>Pastoral</a:t>
            </a:r>
          </a:p>
          <a:p>
            <a:pPr lvl="1"/>
            <a:r>
              <a:rPr lang="en-GB" dirty="0"/>
              <a:t>Attribute-focused – </a:t>
            </a:r>
          </a:p>
          <a:p>
            <a:pPr lvl="2"/>
            <a:r>
              <a:rPr lang="en-GB" dirty="0"/>
              <a:t>Bells, staffs, books, etc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9F94C5-91CC-449F-9299-647CA95B48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MEROVINGIAN SAINTS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EDB31-E08C-41F9-B758-F061E2AC126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Gregory of Tours key</a:t>
            </a:r>
          </a:p>
          <a:p>
            <a:pPr lvl="1"/>
            <a:r>
              <a:rPr lang="en-GB" i="1" dirty="0"/>
              <a:t>History of the Franks</a:t>
            </a:r>
          </a:p>
          <a:p>
            <a:pPr lvl="1"/>
            <a:r>
              <a:rPr lang="en-GB" i="1" dirty="0"/>
              <a:t>The Glory of the Martyrs</a:t>
            </a:r>
          </a:p>
          <a:p>
            <a:pPr lvl="1"/>
            <a:r>
              <a:rPr lang="en-GB" i="1" dirty="0"/>
              <a:t>The Passion and Miracles of St Julian</a:t>
            </a:r>
          </a:p>
          <a:p>
            <a:pPr lvl="1"/>
            <a:r>
              <a:rPr lang="en-GB" i="1" dirty="0"/>
              <a:t>The Miracles of St Martin</a:t>
            </a:r>
          </a:p>
          <a:p>
            <a:pPr lvl="1"/>
            <a:r>
              <a:rPr lang="en-GB" i="1" dirty="0"/>
              <a:t>The Lives of the Fathers</a:t>
            </a:r>
          </a:p>
          <a:p>
            <a:pPr lvl="1"/>
            <a:r>
              <a:rPr lang="en-GB" i="1" dirty="0"/>
              <a:t>The Glory of the Confessors</a:t>
            </a:r>
          </a:p>
          <a:p>
            <a:r>
              <a:rPr lang="en-GB" dirty="0"/>
              <a:t>St Martin</a:t>
            </a:r>
          </a:p>
          <a:p>
            <a:r>
              <a:rPr lang="en-GB" dirty="0"/>
              <a:t>St </a:t>
            </a:r>
            <a:r>
              <a:rPr lang="en-GB" dirty="0" err="1"/>
              <a:t>Genevive</a:t>
            </a:r>
            <a:endParaRPr lang="en-GB" dirty="0"/>
          </a:p>
          <a:p>
            <a:r>
              <a:rPr lang="en-GB" dirty="0"/>
              <a:t>St Denis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259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06F0F283-C8B6-4598-89C9-C404C98A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E473B0C0-761B-443F-97A0-9D6E01FBB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-2"/>
            <a:ext cx="6300250" cy="6858002"/>
          </a:xfrm>
          <a:custGeom>
            <a:avLst/>
            <a:gdLst>
              <a:gd name="connsiteX0" fmla="*/ 0 w 6300250"/>
              <a:gd name="connsiteY0" fmla="*/ 0 h 6858002"/>
              <a:gd name="connsiteX1" fmla="*/ 3149600 w 6300250"/>
              <a:gd name="connsiteY1" fmla="*/ 0 h 6858002"/>
              <a:gd name="connsiteX2" fmla="*/ 3149600 w 6300250"/>
              <a:gd name="connsiteY2" fmla="*/ 2 h 6858002"/>
              <a:gd name="connsiteX3" fmla="*/ 6110455 w 6300250"/>
              <a:gd name="connsiteY3" fmla="*/ 2 h 6858002"/>
              <a:gd name="connsiteX4" fmla="*/ 6115495 w 6300250"/>
              <a:gd name="connsiteY4" fmla="*/ 66677 h 6858002"/>
              <a:gd name="connsiteX5" fmla="*/ 6123892 w 6300250"/>
              <a:gd name="connsiteY5" fmla="*/ 122239 h 6858002"/>
              <a:gd name="connsiteX6" fmla="*/ 6133970 w 6300250"/>
              <a:gd name="connsiteY6" fmla="*/ 174627 h 6858002"/>
              <a:gd name="connsiteX7" fmla="*/ 6150766 w 6300250"/>
              <a:gd name="connsiteY7" fmla="*/ 217489 h 6858002"/>
              <a:gd name="connsiteX8" fmla="*/ 6167562 w 6300250"/>
              <a:gd name="connsiteY8" fmla="*/ 260352 h 6858002"/>
              <a:gd name="connsiteX9" fmla="*/ 6187717 w 6300250"/>
              <a:gd name="connsiteY9" fmla="*/ 296864 h 6858002"/>
              <a:gd name="connsiteX10" fmla="*/ 6207872 w 6300250"/>
              <a:gd name="connsiteY10" fmla="*/ 334964 h 6858002"/>
              <a:gd name="connsiteX11" fmla="*/ 6226348 w 6300250"/>
              <a:gd name="connsiteY11" fmla="*/ 369889 h 6858002"/>
              <a:gd name="connsiteX12" fmla="*/ 6244823 w 6300250"/>
              <a:gd name="connsiteY12" fmla="*/ 409577 h 6858002"/>
              <a:gd name="connsiteX13" fmla="*/ 6261619 w 6300250"/>
              <a:gd name="connsiteY13" fmla="*/ 450852 h 6858002"/>
              <a:gd name="connsiteX14" fmla="*/ 6276736 w 6300250"/>
              <a:gd name="connsiteY14" fmla="*/ 496889 h 6858002"/>
              <a:gd name="connsiteX15" fmla="*/ 6288493 w 6300250"/>
              <a:gd name="connsiteY15" fmla="*/ 546102 h 6858002"/>
              <a:gd name="connsiteX16" fmla="*/ 6296891 w 6300250"/>
              <a:gd name="connsiteY16" fmla="*/ 606427 h 6858002"/>
              <a:gd name="connsiteX17" fmla="*/ 6300250 w 6300250"/>
              <a:gd name="connsiteY17" fmla="*/ 673102 h 6858002"/>
              <a:gd name="connsiteX18" fmla="*/ 6296891 w 6300250"/>
              <a:gd name="connsiteY18" fmla="*/ 744539 h 6858002"/>
              <a:gd name="connsiteX19" fmla="*/ 6288493 w 6300250"/>
              <a:gd name="connsiteY19" fmla="*/ 801689 h 6858002"/>
              <a:gd name="connsiteX20" fmla="*/ 6276736 w 6300250"/>
              <a:gd name="connsiteY20" fmla="*/ 854077 h 6858002"/>
              <a:gd name="connsiteX21" fmla="*/ 6261619 w 6300250"/>
              <a:gd name="connsiteY21" fmla="*/ 901702 h 6858002"/>
              <a:gd name="connsiteX22" fmla="*/ 6244823 w 6300250"/>
              <a:gd name="connsiteY22" fmla="*/ 942977 h 6858002"/>
              <a:gd name="connsiteX23" fmla="*/ 6224668 w 6300250"/>
              <a:gd name="connsiteY23" fmla="*/ 981077 h 6858002"/>
              <a:gd name="connsiteX24" fmla="*/ 6204513 w 6300250"/>
              <a:gd name="connsiteY24" fmla="*/ 1017589 h 6858002"/>
              <a:gd name="connsiteX25" fmla="*/ 6184358 w 6300250"/>
              <a:gd name="connsiteY25" fmla="*/ 1055689 h 6858002"/>
              <a:gd name="connsiteX26" fmla="*/ 6165882 w 6300250"/>
              <a:gd name="connsiteY26" fmla="*/ 1095377 h 6858002"/>
              <a:gd name="connsiteX27" fmla="*/ 6147406 w 6300250"/>
              <a:gd name="connsiteY27" fmla="*/ 1136652 h 6858002"/>
              <a:gd name="connsiteX28" fmla="*/ 6132291 w 6300250"/>
              <a:gd name="connsiteY28" fmla="*/ 1182689 h 6858002"/>
              <a:gd name="connsiteX29" fmla="*/ 6122213 w 6300250"/>
              <a:gd name="connsiteY29" fmla="*/ 1235077 h 6858002"/>
              <a:gd name="connsiteX30" fmla="*/ 6112135 w 6300250"/>
              <a:gd name="connsiteY30" fmla="*/ 1295402 h 6858002"/>
              <a:gd name="connsiteX31" fmla="*/ 6110455 w 6300250"/>
              <a:gd name="connsiteY31" fmla="*/ 1363664 h 6858002"/>
              <a:gd name="connsiteX32" fmla="*/ 6112135 w 6300250"/>
              <a:gd name="connsiteY32" fmla="*/ 1431927 h 6858002"/>
              <a:gd name="connsiteX33" fmla="*/ 6122213 w 6300250"/>
              <a:gd name="connsiteY33" fmla="*/ 1492252 h 6858002"/>
              <a:gd name="connsiteX34" fmla="*/ 6132291 w 6300250"/>
              <a:gd name="connsiteY34" fmla="*/ 1544639 h 6858002"/>
              <a:gd name="connsiteX35" fmla="*/ 6147406 w 6300250"/>
              <a:gd name="connsiteY35" fmla="*/ 1589089 h 6858002"/>
              <a:gd name="connsiteX36" fmla="*/ 6165882 w 6300250"/>
              <a:gd name="connsiteY36" fmla="*/ 1631952 h 6858002"/>
              <a:gd name="connsiteX37" fmla="*/ 6184358 w 6300250"/>
              <a:gd name="connsiteY37" fmla="*/ 1671639 h 6858002"/>
              <a:gd name="connsiteX38" fmla="*/ 6204513 w 6300250"/>
              <a:gd name="connsiteY38" fmla="*/ 1708152 h 6858002"/>
              <a:gd name="connsiteX39" fmla="*/ 6224668 w 6300250"/>
              <a:gd name="connsiteY39" fmla="*/ 1743077 h 6858002"/>
              <a:gd name="connsiteX40" fmla="*/ 6244823 w 6300250"/>
              <a:gd name="connsiteY40" fmla="*/ 1782764 h 6858002"/>
              <a:gd name="connsiteX41" fmla="*/ 6261619 w 6300250"/>
              <a:gd name="connsiteY41" fmla="*/ 1824039 h 6858002"/>
              <a:gd name="connsiteX42" fmla="*/ 6276736 w 6300250"/>
              <a:gd name="connsiteY42" fmla="*/ 1870077 h 6858002"/>
              <a:gd name="connsiteX43" fmla="*/ 6288493 w 6300250"/>
              <a:gd name="connsiteY43" fmla="*/ 1922464 h 6858002"/>
              <a:gd name="connsiteX44" fmla="*/ 6296891 w 6300250"/>
              <a:gd name="connsiteY44" fmla="*/ 1982789 h 6858002"/>
              <a:gd name="connsiteX45" fmla="*/ 6300250 w 6300250"/>
              <a:gd name="connsiteY45" fmla="*/ 2051052 h 6858002"/>
              <a:gd name="connsiteX46" fmla="*/ 6296891 w 6300250"/>
              <a:gd name="connsiteY46" fmla="*/ 2119314 h 6858002"/>
              <a:gd name="connsiteX47" fmla="*/ 6288493 w 6300250"/>
              <a:gd name="connsiteY47" fmla="*/ 2179639 h 6858002"/>
              <a:gd name="connsiteX48" fmla="*/ 6276736 w 6300250"/>
              <a:gd name="connsiteY48" fmla="*/ 2232027 h 6858002"/>
              <a:gd name="connsiteX49" fmla="*/ 6261619 w 6300250"/>
              <a:gd name="connsiteY49" fmla="*/ 2278064 h 6858002"/>
              <a:gd name="connsiteX50" fmla="*/ 6244823 w 6300250"/>
              <a:gd name="connsiteY50" fmla="*/ 2319339 h 6858002"/>
              <a:gd name="connsiteX51" fmla="*/ 6224668 w 6300250"/>
              <a:gd name="connsiteY51" fmla="*/ 2359027 h 6858002"/>
              <a:gd name="connsiteX52" fmla="*/ 6204513 w 6300250"/>
              <a:gd name="connsiteY52" fmla="*/ 2395539 h 6858002"/>
              <a:gd name="connsiteX53" fmla="*/ 6184358 w 6300250"/>
              <a:gd name="connsiteY53" fmla="*/ 2433639 h 6858002"/>
              <a:gd name="connsiteX54" fmla="*/ 6165882 w 6300250"/>
              <a:gd name="connsiteY54" fmla="*/ 2471739 h 6858002"/>
              <a:gd name="connsiteX55" fmla="*/ 6147406 w 6300250"/>
              <a:gd name="connsiteY55" fmla="*/ 2513014 h 6858002"/>
              <a:gd name="connsiteX56" fmla="*/ 6132291 w 6300250"/>
              <a:gd name="connsiteY56" fmla="*/ 2560639 h 6858002"/>
              <a:gd name="connsiteX57" fmla="*/ 6122213 w 6300250"/>
              <a:gd name="connsiteY57" fmla="*/ 2613027 h 6858002"/>
              <a:gd name="connsiteX58" fmla="*/ 6112135 w 6300250"/>
              <a:gd name="connsiteY58" fmla="*/ 2671764 h 6858002"/>
              <a:gd name="connsiteX59" fmla="*/ 6110455 w 6300250"/>
              <a:gd name="connsiteY59" fmla="*/ 2741614 h 6858002"/>
              <a:gd name="connsiteX60" fmla="*/ 6112135 w 6300250"/>
              <a:gd name="connsiteY60" fmla="*/ 2809877 h 6858002"/>
              <a:gd name="connsiteX61" fmla="*/ 6122213 w 6300250"/>
              <a:gd name="connsiteY61" fmla="*/ 2868614 h 6858002"/>
              <a:gd name="connsiteX62" fmla="*/ 6132291 w 6300250"/>
              <a:gd name="connsiteY62" fmla="*/ 2922589 h 6858002"/>
              <a:gd name="connsiteX63" fmla="*/ 6147406 w 6300250"/>
              <a:gd name="connsiteY63" fmla="*/ 2967039 h 6858002"/>
              <a:gd name="connsiteX64" fmla="*/ 6165882 w 6300250"/>
              <a:gd name="connsiteY64" fmla="*/ 3009902 h 6858002"/>
              <a:gd name="connsiteX65" fmla="*/ 6184358 w 6300250"/>
              <a:gd name="connsiteY65" fmla="*/ 3046414 h 6858002"/>
              <a:gd name="connsiteX66" fmla="*/ 6204513 w 6300250"/>
              <a:gd name="connsiteY66" fmla="*/ 3084514 h 6858002"/>
              <a:gd name="connsiteX67" fmla="*/ 6224668 w 6300250"/>
              <a:gd name="connsiteY67" fmla="*/ 3121027 h 6858002"/>
              <a:gd name="connsiteX68" fmla="*/ 6244823 w 6300250"/>
              <a:gd name="connsiteY68" fmla="*/ 3160714 h 6858002"/>
              <a:gd name="connsiteX69" fmla="*/ 6261619 w 6300250"/>
              <a:gd name="connsiteY69" fmla="*/ 3201989 h 6858002"/>
              <a:gd name="connsiteX70" fmla="*/ 6276736 w 6300250"/>
              <a:gd name="connsiteY70" fmla="*/ 3248027 h 6858002"/>
              <a:gd name="connsiteX71" fmla="*/ 6288493 w 6300250"/>
              <a:gd name="connsiteY71" fmla="*/ 3300414 h 6858002"/>
              <a:gd name="connsiteX72" fmla="*/ 6296891 w 6300250"/>
              <a:gd name="connsiteY72" fmla="*/ 3360739 h 6858002"/>
              <a:gd name="connsiteX73" fmla="*/ 6300250 w 6300250"/>
              <a:gd name="connsiteY73" fmla="*/ 3427414 h 6858002"/>
              <a:gd name="connsiteX74" fmla="*/ 6296891 w 6300250"/>
              <a:gd name="connsiteY74" fmla="*/ 3497264 h 6858002"/>
              <a:gd name="connsiteX75" fmla="*/ 6288493 w 6300250"/>
              <a:gd name="connsiteY75" fmla="*/ 3557589 h 6858002"/>
              <a:gd name="connsiteX76" fmla="*/ 6276736 w 6300250"/>
              <a:gd name="connsiteY76" fmla="*/ 3609977 h 6858002"/>
              <a:gd name="connsiteX77" fmla="*/ 6261619 w 6300250"/>
              <a:gd name="connsiteY77" fmla="*/ 3656014 h 6858002"/>
              <a:gd name="connsiteX78" fmla="*/ 6244823 w 6300250"/>
              <a:gd name="connsiteY78" fmla="*/ 3697289 h 6858002"/>
              <a:gd name="connsiteX79" fmla="*/ 6224668 w 6300250"/>
              <a:gd name="connsiteY79" fmla="*/ 3736977 h 6858002"/>
              <a:gd name="connsiteX80" fmla="*/ 6184358 w 6300250"/>
              <a:gd name="connsiteY80" fmla="*/ 3811589 h 6858002"/>
              <a:gd name="connsiteX81" fmla="*/ 6165882 w 6300250"/>
              <a:gd name="connsiteY81" fmla="*/ 3848102 h 6858002"/>
              <a:gd name="connsiteX82" fmla="*/ 6147406 w 6300250"/>
              <a:gd name="connsiteY82" fmla="*/ 3890964 h 6858002"/>
              <a:gd name="connsiteX83" fmla="*/ 6132291 w 6300250"/>
              <a:gd name="connsiteY83" fmla="*/ 3935414 h 6858002"/>
              <a:gd name="connsiteX84" fmla="*/ 6122213 w 6300250"/>
              <a:gd name="connsiteY84" fmla="*/ 3987802 h 6858002"/>
              <a:gd name="connsiteX85" fmla="*/ 6112135 w 6300250"/>
              <a:gd name="connsiteY85" fmla="*/ 4048127 h 6858002"/>
              <a:gd name="connsiteX86" fmla="*/ 6110455 w 6300250"/>
              <a:gd name="connsiteY86" fmla="*/ 4116389 h 6858002"/>
              <a:gd name="connsiteX87" fmla="*/ 6112135 w 6300250"/>
              <a:gd name="connsiteY87" fmla="*/ 4186239 h 6858002"/>
              <a:gd name="connsiteX88" fmla="*/ 6122213 w 6300250"/>
              <a:gd name="connsiteY88" fmla="*/ 4244977 h 6858002"/>
              <a:gd name="connsiteX89" fmla="*/ 6132291 w 6300250"/>
              <a:gd name="connsiteY89" fmla="*/ 4297364 h 6858002"/>
              <a:gd name="connsiteX90" fmla="*/ 6147406 w 6300250"/>
              <a:gd name="connsiteY90" fmla="*/ 4343402 h 6858002"/>
              <a:gd name="connsiteX91" fmla="*/ 6165882 w 6300250"/>
              <a:gd name="connsiteY91" fmla="*/ 4386264 h 6858002"/>
              <a:gd name="connsiteX92" fmla="*/ 6184358 w 6300250"/>
              <a:gd name="connsiteY92" fmla="*/ 4424364 h 6858002"/>
              <a:gd name="connsiteX93" fmla="*/ 6224668 w 6300250"/>
              <a:gd name="connsiteY93" fmla="*/ 4498977 h 6858002"/>
              <a:gd name="connsiteX94" fmla="*/ 6244823 w 6300250"/>
              <a:gd name="connsiteY94" fmla="*/ 4537077 h 6858002"/>
              <a:gd name="connsiteX95" fmla="*/ 6261619 w 6300250"/>
              <a:gd name="connsiteY95" fmla="*/ 4579939 h 6858002"/>
              <a:gd name="connsiteX96" fmla="*/ 6276736 w 6300250"/>
              <a:gd name="connsiteY96" fmla="*/ 4625977 h 6858002"/>
              <a:gd name="connsiteX97" fmla="*/ 6288493 w 6300250"/>
              <a:gd name="connsiteY97" fmla="*/ 4678364 h 6858002"/>
              <a:gd name="connsiteX98" fmla="*/ 6296891 w 6300250"/>
              <a:gd name="connsiteY98" fmla="*/ 4738689 h 6858002"/>
              <a:gd name="connsiteX99" fmla="*/ 6300250 w 6300250"/>
              <a:gd name="connsiteY99" fmla="*/ 4806952 h 6858002"/>
              <a:gd name="connsiteX100" fmla="*/ 6296891 w 6300250"/>
              <a:gd name="connsiteY100" fmla="*/ 4875214 h 6858002"/>
              <a:gd name="connsiteX101" fmla="*/ 6288493 w 6300250"/>
              <a:gd name="connsiteY101" fmla="*/ 4935539 h 6858002"/>
              <a:gd name="connsiteX102" fmla="*/ 6276736 w 6300250"/>
              <a:gd name="connsiteY102" fmla="*/ 4987927 h 6858002"/>
              <a:gd name="connsiteX103" fmla="*/ 6261619 w 6300250"/>
              <a:gd name="connsiteY103" fmla="*/ 5033964 h 6858002"/>
              <a:gd name="connsiteX104" fmla="*/ 6244823 w 6300250"/>
              <a:gd name="connsiteY104" fmla="*/ 5075239 h 6858002"/>
              <a:gd name="connsiteX105" fmla="*/ 6224668 w 6300250"/>
              <a:gd name="connsiteY105" fmla="*/ 5114927 h 6858002"/>
              <a:gd name="connsiteX106" fmla="*/ 6204513 w 6300250"/>
              <a:gd name="connsiteY106" fmla="*/ 5149852 h 6858002"/>
              <a:gd name="connsiteX107" fmla="*/ 6184358 w 6300250"/>
              <a:gd name="connsiteY107" fmla="*/ 5186364 h 6858002"/>
              <a:gd name="connsiteX108" fmla="*/ 6165882 w 6300250"/>
              <a:gd name="connsiteY108" fmla="*/ 5226052 h 6858002"/>
              <a:gd name="connsiteX109" fmla="*/ 6147406 w 6300250"/>
              <a:gd name="connsiteY109" fmla="*/ 5268914 h 6858002"/>
              <a:gd name="connsiteX110" fmla="*/ 6132291 w 6300250"/>
              <a:gd name="connsiteY110" fmla="*/ 5313364 h 6858002"/>
              <a:gd name="connsiteX111" fmla="*/ 6122213 w 6300250"/>
              <a:gd name="connsiteY111" fmla="*/ 5365752 h 6858002"/>
              <a:gd name="connsiteX112" fmla="*/ 6112135 w 6300250"/>
              <a:gd name="connsiteY112" fmla="*/ 5426077 h 6858002"/>
              <a:gd name="connsiteX113" fmla="*/ 6110455 w 6300250"/>
              <a:gd name="connsiteY113" fmla="*/ 5494339 h 6858002"/>
              <a:gd name="connsiteX114" fmla="*/ 6112135 w 6300250"/>
              <a:gd name="connsiteY114" fmla="*/ 5562602 h 6858002"/>
              <a:gd name="connsiteX115" fmla="*/ 6122213 w 6300250"/>
              <a:gd name="connsiteY115" fmla="*/ 5622927 h 6858002"/>
              <a:gd name="connsiteX116" fmla="*/ 6132291 w 6300250"/>
              <a:gd name="connsiteY116" fmla="*/ 5675314 h 6858002"/>
              <a:gd name="connsiteX117" fmla="*/ 6147406 w 6300250"/>
              <a:gd name="connsiteY117" fmla="*/ 5721352 h 6858002"/>
              <a:gd name="connsiteX118" fmla="*/ 6165882 w 6300250"/>
              <a:gd name="connsiteY118" fmla="*/ 5762627 h 6858002"/>
              <a:gd name="connsiteX119" fmla="*/ 6184358 w 6300250"/>
              <a:gd name="connsiteY119" fmla="*/ 5802314 h 6858002"/>
              <a:gd name="connsiteX120" fmla="*/ 6204513 w 6300250"/>
              <a:gd name="connsiteY120" fmla="*/ 5840414 h 6858002"/>
              <a:gd name="connsiteX121" fmla="*/ 6224668 w 6300250"/>
              <a:gd name="connsiteY121" fmla="*/ 5876927 h 6858002"/>
              <a:gd name="connsiteX122" fmla="*/ 6244823 w 6300250"/>
              <a:gd name="connsiteY122" fmla="*/ 5915027 h 6858002"/>
              <a:gd name="connsiteX123" fmla="*/ 6261619 w 6300250"/>
              <a:gd name="connsiteY123" fmla="*/ 5956302 h 6858002"/>
              <a:gd name="connsiteX124" fmla="*/ 6276736 w 6300250"/>
              <a:gd name="connsiteY124" fmla="*/ 6003927 h 6858002"/>
              <a:gd name="connsiteX125" fmla="*/ 6288493 w 6300250"/>
              <a:gd name="connsiteY125" fmla="*/ 6056314 h 6858002"/>
              <a:gd name="connsiteX126" fmla="*/ 6296891 w 6300250"/>
              <a:gd name="connsiteY126" fmla="*/ 6113464 h 6858002"/>
              <a:gd name="connsiteX127" fmla="*/ 6300250 w 6300250"/>
              <a:gd name="connsiteY127" fmla="*/ 6183314 h 6858002"/>
              <a:gd name="connsiteX128" fmla="*/ 6296891 w 6300250"/>
              <a:gd name="connsiteY128" fmla="*/ 6251577 h 6858002"/>
              <a:gd name="connsiteX129" fmla="*/ 6288493 w 6300250"/>
              <a:gd name="connsiteY129" fmla="*/ 6311902 h 6858002"/>
              <a:gd name="connsiteX130" fmla="*/ 6276736 w 6300250"/>
              <a:gd name="connsiteY130" fmla="*/ 6361114 h 6858002"/>
              <a:gd name="connsiteX131" fmla="*/ 6261619 w 6300250"/>
              <a:gd name="connsiteY131" fmla="*/ 6407152 h 6858002"/>
              <a:gd name="connsiteX132" fmla="*/ 6244823 w 6300250"/>
              <a:gd name="connsiteY132" fmla="*/ 6448427 h 6858002"/>
              <a:gd name="connsiteX133" fmla="*/ 6226348 w 6300250"/>
              <a:gd name="connsiteY133" fmla="*/ 6488114 h 6858002"/>
              <a:gd name="connsiteX134" fmla="*/ 6207872 w 6300250"/>
              <a:gd name="connsiteY134" fmla="*/ 6523039 h 6858002"/>
              <a:gd name="connsiteX135" fmla="*/ 6187717 w 6300250"/>
              <a:gd name="connsiteY135" fmla="*/ 6561139 h 6858002"/>
              <a:gd name="connsiteX136" fmla="*/ 6167562 w 6300250"/>
              <a:gd name="connsiteY136" fmla="*/ 6597652 h 6858002"/>
              <a:gd name="connsiteX137" fmla="*/ 6150766 w 6300250"/>
              <a:gd name="connsiteY137" fmla="*/ 6640514 h 6858002"/>
              <a:gd name="connsiteX138" fmla="*/ 6133970 w 6300250"/>
              <a:gd name="connsiteY138" fmla="*/ 6683377 h 6858002"/>
              <a:gd name="connsiteX139" fmla="*/ 6123892 w 6300250"/>
              <a:gd name="connsiteY139" fmla="*/ 6735764 h 6858002"/>
              <a:gd name="connsiteX140" fmla="*/ 6115495 w 6300250"/>
              <a:gd name="connsiteY140" fmla="*/ 6791327 h 6858002"/>
              <a:gd name="connsiteX141" fmla="*/ 6110455 w 6300250"/>
              <a:gd name="connsiteY141" fmla="*/ 6858002 h 6858002"/>
              <a:gd name="connsiteX142" fmla="*/ 3149600 w 6300250"/>
              <a:gd name="connsiteY142" fmla="*/ 6858002 h 6858002"/>
              <a:gd name="connsiteX143" fmla="*/ 2707087 w 6300250"/>
              <a:gd name="connsiteY143" fmla="*/ 6858002 h 6858002"/>
              <a:gd name="connsiteX144" fmla="*/ 0 w 6300250"/>
              <a:gd name="connsiteY144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6300250" h="6858002">
                <a:moveTo>
                  <a:pt x="0" y="0"/>
                </a:moveTo>
                <a:lnTo>
                  <a:pt x="3149600" y="0"/>
                </a:lnTo>
                <a:lnTo>
                  <a:pt x="3149600" y="2"/>
                </a:lnTo>
                <a:lnTo>
                  <a:pt x="6110455" y="2"/>
                </a:lnTo>
                <a:lnTo>
                  <a:pt x="6115495" y="66677"/>
                </a:lnTo>
                <a:lnTo>
                  <a:pt x="6123892" y="122239"/>
                </a:lnTo>
                <a:lnTo>
                  <a:pt x="6133970" y="174627"/>
                </a:lnTo>
                <a:lnTo>
                  <a:pt x="6150766" y="217489"/>
                </a:lnTo>
                <a:lnTo>
                  <a:pt x="6167562" y="260352"/>
                </a:lnTo>
                <a:lnTo>
                  <a:pt x="6187717" y="296864"/>
                </a:lnTo>
                <a:lnTo>
                  <a:pt x="6207872" y="334964"/>
                </a:lnTo>
                <a:lnTo>
                  <a:pt x="6226348" y="369889"/>
                </a:lnTo>
                <a:lnTo>
                  <a:pt x="6244823" y="409577"/>
                </a:lnTo>
                <a:lnTo>
                  <a:pt x="6261619" y="450852"/>
                </a:lnTo>
                <a:lnTo>
                  <a:pt x="6276736" y="496889"/>
                </a:lnTo>
                <a:lnTo>
                  <a:pt x="6288493" y="546102"/>
                </a:lnTo>
                <a:lnTo>
                  <a:pt x="6296891" y="606427"/>
                </a:lnTo>
                <a:lnTo>
                  <a:pt x="6300250" y="673102"/>
                </a:lnTo>
                <a:lnTo>
                  <a:pt x="6296891" y="744539"/>
                </a:lnTo>
                <a:lnTo>
                  <a:pt x="6288493" y="801689"/>
                </a:lnTo>
                <a:lnTo>
                  <a:pt x="6276736" y="854077"/>
                </a:lnTo>
                <a:lnTo>
                  <a:pt x="6261619" y="901702"/>
                </a:lnTo>
                <a:lnTo>
                  <a:pt x="6244823" y="942977"/>
                </a:lnTo>
                <a:lnTo>
                  <a:pt x="6224668" y="981077"/>
                </a:lnTo>
                <a:lnTo>
                  <a:pt x="6204513" y="1017589"/>
                </a:lnTo>
                <a:lnTo>
                  <a:pt x="6184358" y="1055689"/>
                </a:lnTo>
                <a:lnTo>
                  <a:pt x="6165882" y="1095377"/>
                </a:lnTo>
                <a:lnTo>
                  <a:pt x="6147406" y="1136652"/>
                </a:lnTo>
                <a:lnTo>
                  <a:pt x="6132291" y="1182689"/>
                </a:lnTo>
                <a:lnTo>
                  <a:pt x="6122213" y="1235077"/>
                </a:lnTo>
                <a:lnTo>
                  <a:pt x="6112135" y="1295402"/>
                </a:lnTo>
                <a:lnTo>
                  <a:pt x="6110455" y="1363664"/>
                </a:lnTo>
                <a:lnTo>
                  <a:pt x="6112135" y="1431927"/>
                </a:lnTo>
                <a:lnTo>
                  <a:pt x="6122213" y="1492252"/>
                </a:lnTo>
                <a:lnTo>
                  <a:pt x="6132291" y="1544639"/>
                </a:lnTo>
                <a:lnTo>
                  <a:pt x="6147406" y="1589089"/>
                </a:lnTo>
                <a:lnTo>
                  <a:pt x="6165882" y="1631952"/>
                </a:lnTo>
                <a:lnTo>
                  <a:pt x="6184358" y="1671639"/>
                </a:lnTo>
                <a:lnTo>
                  <a:pt x="6204513" y="1708152"/>
                </a:lnTo>
                <a:lnTo>
                  <a:pt x="6224668" y="1743077"/>
                </a:lnTo>
                <a:lnTo>
                  <a:pt x="6244823" y="1782764"/>
                </a:lnTo>
                <a:lnTo>
                  <a:pt x="6261619" y="1824039"/>
                </a:lnTo>
                <a:lnTo>
                  <a:pt x="6276736" y="1870077"/>
                </a:lnTo>
                <a:lnTo>
                  <a:pt x="6288493" y="1922464"/>
                </a:lnTo>
                <a:lnTo>
                  <a:pt x="6296891" y="1982789"/>
                </a:lnTo>
                <a:lnTo>
                  <a:pt x="6300250" y="2051052"/>
                </a:lnTo>
                <a:lnTo>
                  <a:pt x="6296891" y="2119314"/>
                </a:lnTo>
                <a:lnTo>
                  <a:pt x="6288493" y="2179639"/>
                </a:lnTo>
                <a:lnTo>
                  <a:pt x="6276736" y="2232027"/>
                </a:lnTo>
                <a:lnTo>
                  <a:pt x="6261619" y="2278064"/>
                </a:lnTo>
                <a:lnTo>
                  <a:pt x="6244823" y="2319339"/>
                </a:lnTo>
                <a:lnTo>
                  <a:pt x="6224668" y="2359027"/>
                </a:lnTo>
                <a:lnTo>
                  <a:pt x="6204513" y="2395539"/>
                </a:lnTo>
                <a:lnTo>
                  <a:pt x="6184358" y="2433639"/>
                </a:lnTo>
                <a:lnTo>
                  <a:pt x="6165882" y="2471739"/>
                </a:lnTo>
                <a:lnTo>
                  <a:pt x="6147406" y="2513014"/>
                </a:lnTo>
                <a:lnTo>
                  <a:pt x="6132291" y="2560639"/>
                </a:lnTo>
                <a:lnTo>
                  <a:pt x="6122213" y="2613027"/>
                </a:lnTo>
                <a:lnTo>
                  <a:pt x="6112135" y="2671764"/>
                </a:lnTo>
                <a:lnTo>
                  <a:pt x="6110455" y="2741614"/>
                </a:lnTo>
                <a:lnTo>
                  <a:pt x="6112135" y="2809877"/>
                </a:lnTo>
                <a:lnTo>
                  <a:pt x="6122213" y="2868614"/>
                </a:lnTo>
                <a:lnTo>
                  <a:pt x="6132291" y="2922589"/>
                </a:lnTo>
                <a:lnTo>
                  <a:pt x="6147406" y="2967039"/>
                </a:lnTo>
                <a:lnTo>
                  <a:pt x="6165882" y="3009902"/>
                </a:lnTo>
                <a:lnTo>
                  <a:pt x="6184358" y="3046414"/>
                </a:lnTo>
                <a:lnTo>
                  <a:pt x="6204513" y="3084514"/>
                </a:lnTo>
                <a:lnTo>
                  <a:pt x="6224668" y="3121027"/>
                </a:lnTo>
                <a:lnTo>
                  <a:pt x="6244823" y="3160714"/>
                </a:lnTo>
                <a:lnTo>
                  <a:pt x="6261619" y="3201989"/>
                </a:lnTo>
                <a:lnTo>
                  <a:pt x="6276736" y="3248027"/>
                </a:lnTo>
                <a:lnTo>
                  <a:pt x="6288493" y="3300414"/>
                </a:lnTo>
                <a:lnTo>
                  <a:pt x="6296891" y="3360739"/>
                </a:lnTo>
                <a:lnTo>
                  <a:pt x="6300250" y="3427414"/>
                </a:lnTo>
                <a:lnTo>
                  <a:pt x="6296891" y="3497264"/>
                </a:lnTo>
                <a:lnTo>
                  <a:pt x="6288493" y="3557589"/>
                </a:lnTo>
                <a:lnTo>
                  <a:pt x="6276736" y="3609977"/>
                </a:lnTo>
                <a:lnTo>
                  <a:pt x="6261619" y="3656014"/>
                </a:lnTo>
                <a:lnTo>
                  <a:pt x="6244823" y="3697289"/>
                </a:lnTo>
                <a:lnTo>
                  <a:pt x="6224668" y="3736977"/>
                </a:lnTo>
                <a:lnTo>
                  <a:pt x="6184358" y="3811589"/>
                </a:lnTo>
                <a:lnTo>
                  <a:pt x="6165882" y="3848102"/>
                </a:lnTo>
                <a:lnTo>
                  <a:pt x="6147406" y="3890964"/>
                </a:lnTo>
                <a:lnTo>
                  <a:pt x="6132291" y="3935414"/>
                </a:lnTo>
                <a:lnTo>
                  <a:pt x="6122213" y="3987802"/>
                </a:lnTo>
                <a:lnTo>
                  <a:pt x="6112135" y="4048127"/>
                </a:lnTo>
                <a:lnTo>
                  <a:pt x="6110455" y="4116389"/>
                </a:lnTo>
                <a:lnTo>
                  <a:pt x="6112135" y="4186239"/>
                </a:lnTo>
                <a:lnTo>
                  <a:pt x="6122213" y="4244977"/>
                </a:lnTo>
                <a:lnTo>
                  <a:pt x="6132291" y="4297364"/>
                </a:lnTo>
                <a:lnTo>
                  <a:pt x="6147406" y="4343402"/>
                </a:lnTo>
                <a:lnTo>
                  <a:pt x="6165882" y="4386264"/>
                </a:lnTo>
                <a:lnTo>
                  <a:pt x="6184358" y="4424364"/>
                </a:lnTo>
                <a:lnTo>
                  <a:pt x="6224668" y="4498977"/>
                </a:lnTo>
                <a:lnTo>
                  <a:pt x="6244823" y="4537077"/>
                </a:lnTo>
                <a:lnTo>
                  <a:pt x="6261619" y="4579939"/>
                </a:lnTo>
                <a:lnTo>
                  <a:pt x="6276736" y="4625977"/>
                </a:lnTo>
                <a:lnTo>
                  <a:pt x="6288493" y="4678364"/>
                </a:lnTo>
                <a:lnTo>
                  <a:pt x="6296891" y="4738689"/>
                </a:lnTo>
                <a:lnTo>
                  <a:pt x="6300250" y="4806952"/>
                </a:lnTo>
                <a:lnTo>
                  <a:pt x="6296891" y="4875214"/>
                </a:lnTo>
                <a:lnTo>
                  <a:pt x="6288493" y="4935539"/>
                </a:lnTo>
                <a:lnTo>
                  <a:pt x="6276736" y="4987927"/>
                </a:lnTo>
                <a:lnTo>
                  <a:pt x="6261619" y="5033964"/>
                </a:lnTo>
                <a:lnTo>
                  <a:pt x="6244823" y="5075239"/>
                </a:lnTo>
                <a:lnTo>
                  <a:pt x="6224668" y="5114927"/>
                </a:lnTo>
                <a:lnTo>
                  <a:pt x="6204513" y="5149852"/>
                </a:lnTo>
                <a:lnTo>
                  <a:pt x="6184358" y="5186364"/>
                </a:lnTo>
                <a:lnTo>
                  <a:pt x="6165882" y="5226052"/>
                </a:lnTo>
                <a:lnTo>
                  <a:pt x="6147406" y="5268914"/>
                </a:lnTo>
                <a:lnTo>
                  <a:pt x="6132291" y="5313364"/>
                </a:lnTo>
                <a:lnTo>
                  <a:pt x="6122213" y="5365752"/>
                </a:lnTo>
                <a:lnTo>
                  <a:pt x="6112135" y="5426077"/>
                </a:lnTo>
                <a:lnTo>
                  <a:pt x="6110455" y="5494339"/>
                </a:lnTo>
                <a:lnTo>
                  <a:pt x="6112135" y="5562602"/>
                </a:lnTo>
                <a:lnTo>
                  <a:pt x="6122213" y="5622927"/>
                </a:lnTo>
                <a:lnTo>
                  <a:pt x="6132291" y="5675314"/>
                </a:lnTo>
                <a:lnTo>
                  <a:pt x="6147406" y="5721352"/>
                </a:lnTo>
                <a:lnTo>
                  <a:pt x="6165882" y="5762627"/>
                </a:lnTo>
                <a:lnTo>
                  <a:pt x="6184358" y="5802314"/>
                </a:lnTo>
                <a:lnTo>
                  <a:pt x="6204513" y="5840414"/>
                </a:lnTo>
                <a:lnTo>
                  <a:pt x="6224668" y="5876927"/>
                </a:lnTo>
                <a:lnTo>
                  <a:pt x="6244823" y="5915027"/>
                </a:lnTo>
                <a:lnTo>
                  <a:pt x="6261619" y="5956302"/>
                </a:lnTo>
                <a:lnTo>
                  <a:pt x="6276736" y="6003927"/>
                </a:lnTo>
                <a:lnTo>
                  <a:pt x="6288493" y="6056314"/>
                </a:lnTo>
                <a:lnTo>
                  <a:pt x="6296891" y="6113464"/>
                </a:lnTo>
                <a:lnTo>
                  <a:pt x="6300250" y="6183314"/>
                </a:lnTo>
                <a:lnTo>
                  <a:pt x="6296891" y="6251577"/>
                </a:lnTo>
                <a:lnTo>
                  <a:pt x="6288493" y="6311902"/>
                </a:lnTo>
                <a:lnTo>
                  <a:pt x="6276736" y="6361114"/>
                </a:lnTo>
                <a:lnTo>
                  <a:pt x="6261619" y="6407152"/>
                </a:lnTo>
                <a:lnTo>
                  <a:pt x="6244823" y="6448427"/>
                </a:lnTo>
                <a:lnTo>
                  <a:pt x="6226348" y="6488114"/>
                </a:lnTo>
                <a:lnTo>
                  <a:pt x="6207872" y="6523039"/>
                </a:lnTo>
                <a:lnTo>
                  <a:pt x="6187717" y="6561139"/>
                </a:lnTo>
                <a:lnTo>
                  <a:pt x="6167562" y="6597652"/>
                </a:lnTo>
                <a:lnTo>
                  <a:pt x="6150766" y="6640514"/>
                </a:lnTo>
                <a:lnTo>
                  <a:pt x="6133970" y="6683377"/>
                </a:lnTo>
                <a:lnTo>
                  <a:pt x="6123892" y="6735764"/>
                </a:lnTo>
                <a:lnTo>
                  <a:pt x="6115495" y="6791327"/>
                </a:lnTo>
                <a:lnTo>
                  <a:pt x="6110455" y="6858002"/>
                </a:lnTo>
                <a:lnTo>
                  <a:pt x="3149600" y="6858002"/>
                </a:lnTo>
                <a:lnTo>
                  <a:pt x="2707087" y="6858002"/>
                </a:lnTo>
                <a:lnTo>
                  <a:pt x="0" y="6858002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29171-CE0B-4993-822F-386048D9F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933" y="1162940"/>
            <a:ext cx="4515598" cy="4532120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2A1A00"/>
                </a:solidFill>
              </a:rPr>
              <a:t>Gregory the great and the </a:t>
            </a:r>
            <a:r>
              <a:rPr lang="en-GB" sz="4400" i="1">
                <a:solidFill>
                  <a:srgbClr val="2A1A00"/>
                </a:solidFill>
              </a:rPr>
              <a:t>dialogues</a:t>
            </a: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E3B475C6-1445-41C7-9360-49FD7C1C1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5CEB5-4245-4A0F-9980-112BFBF96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271" y="1128451"/>
            <a:ext cx="4680729" cy="4566609"/>
          </a:xfrm>
        </p:spPr>
        <p:txBody>
          <a:bodyPr anchor="ctr">
            <a:normAutofit/>
          </a:bodyPr>
          <a:lstStyle/>
          <a:p>
            <a:r>
              <a:rPr lang="en-GB"/>
              <a:t>Collection of  Italian saints’ miracles</a:t>
            </a:r>
          </a:p>
          <a:p>
            <a:r>
              <a:rPr lang="en-GB"/>
              <a:t>Including those of one St Benedict (of Montecassino)</a:t>
            </a:r>
          </a:p>
          <a:p>
            <a:r>
              <a:rPr lang="en-GB"/>
              <a:t>Gregory great support of Benedict’s Rule</a:t>
            </a:r>
          </a:p>
          <a:p>
            <a:r>
              <a:rPr lang="en-GB"/>
              <a:t>As was Charlemagne</a:t>
            </a:r>
          </a:p>
          <a:p>
            <a:r>
              <a:rPr lang="en-GB"/>
              <a:t>And Charlemagne’s son Louis the Pious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744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A144F-467D-4F25-B39C-CF68B15E0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788416"/>
            <a:ext cx="7923264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The Venerable Bede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9EA2A-5A2D-498F-8EA6-8B51D3139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327" y="2489202"/>
            <a:ext cx="7923264" cy="3554614"/>
          </a:xfrm>
        </p:spPr>
        <p:txBody>
          <a:bodyPr>
            <a:normAutofit/>
          </a:bodyPr>
          <a:lstStyle/>
          <a:p>
            <a:r>
              <a:rPr lang="en-GB" i="1" dirty="0"/>
              <a:t>Ecclesiastical History of the English People</a:t>
            </a:r>
          </a:p>
          <a:p>
            <a:r>
              <a:rPr lang="en-GB" i="1" dirty="0"/>
              <a:t>Life of St Cuthbert</a:t>
            </a:r>
          </a:p>
          <a:p>
            <a:r>
              <a:rPr lang="en-GB" i="1" dirty="0" err="1"/>
              <a:t>Martyrology</a:t>
            </a:r>
            <a:endParaRPr lang="en-GB" i="1" dirty="0"/>
          </a:p>
          <a:p>
            <a:r>
              <a:rPr lang="en-GB" dirty="0"/>
              <a:t>Works spread through the Benedictine network</a:t>
            </a:r>
          </a:p>
        </p:txBody>
      </p:sp>
    </p:spTree>
    <p:extLst>
      <p:ext uri="{BB962C8B-B14F-4D97-AF65-F5344CB8AC3E}">
        <p14:creationId xmlns:p14="http://schemas.microsoft.com/office/powerpoint/2010/main" val="41365247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B4247-117C-49C4-B7D1-80A9F2492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and evidence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4C3811-61D2-4D88-AFA8-303B6D783E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cult of saints</a:t>
            </a:r>
          </a:p>
        </p:txBody>
      </p:sp>
    </p:spTree>
    <p:extLst>
      <p:ext uri="{BB962C8B-B14F-4D97-AF65-F5344CB8AC3E}">
        <p14:creationId xmlns:p14="http://schemas.microsoft.com/office/powerpoint/2010/main" val="42676337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CC22A-D508-4E72-B423-AFEB72549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evidence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A3003-92D7-43D1-8C3C-1C4F809917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textual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248620-9D73-4823-B0AA-6621768CE5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Lives</a:t>
            </a:r>
          </a:p>
          <a:p>
            <a:r>
              <a:rPr lang="en-GB" dirty="0"/>
              <a:t>Miracle collections</a:t>
            </a:r>
          </a:p>
          <a:p>
            <a:r>
              <a:rPr lang="en-GB" dirty="0" err="1"/>
              <a:t>Martyrologies</a:t>
            </a:r>
            <a:r>
              <a:rPr lang="en-GB" dirty="0"/>
              <a:t>  </a:t>
            </a:r>
          </a:p>
          <a:p>
            <a:r>
              <a:rPr lang="en-GB" dirty="0"/>
              <a:t>Sermons </a:t>
            </a:r>
          </a:p>
          <a:p>
            <a:r>
              <a:rPr lang="en-GB" dirty="0"/>
              <a:t>Historical </a:t>
            </a:r>
            <a:r>
              <a:rPr lang="en-GB" dirty="0" err="1"/>
              <a:t>narratices</a:t>
            </a:r>
            <a:endParaRPr lang="en-GB" dirty="0"/>
          </a:p>
          <a:p>
            <a:r>
              <a:rPr lang="en-GB" dirty="0" err="1"/>
              <a:t>Legendaries</a:t>
            </a:r>
            <a:r>
              <a:rPr lang="en-GB" dirty="0"/>
              <a:t> </a:t>
            </a:r>
          </a:p>
          <a:p>
            <a:r>
              <a:rPr lang="en-GB" dirty="0"/>
              <a:t>Literature  of canonisation proceedings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B800F0-FFB7-426C-BFBA-C34E1B32A8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physical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70E4EE-6BD0-472B-9CE7-2C9505ADD8C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Tombs </a:t>
            </a:r>
          </a:p>
          <a:p>
            <a:r>
              <a:rPr lang="en-GB" dirty="0"/>
              <a:t>Shrines </a:t>
            </a:r>
          </a:p>
          <a:p>
            <a:r>
              <a:rPr lang="en-GB" dirty="0"/>
              <a:t>Relics </a:t>
            </a:r>
          </a:p>
          <a:p>
            <a:r>
              <a:rPr lang="en-GB" dirty="0"/>
              <a:t>Reliquaries </a:t>
            </a:r>
          </a:p>
          <a:p>
            <a:r>
              <a:rPr lang="en-GB"/>
              <a:t>Dedication of </a:t>
            </a:r>
            <a:r>
              <a:rPr lang="en-GB" dirty="0"/>
              <a:t>churches </a:t>
            </a:r>
            <a:r>
              <a:rPr lang="en-GB"/>
              <a:t>and altars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362189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491</Words>
  <Application>Microsoft Office PowerPoint</Application>
  <PresentationFormat>Widescreen</PresentationFormat>
  <Paragraphs>120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Gill Sans MT</vt:lpstr>
      <vt:lpstr>Impact</vt:lpstr>
      <vt:lpstr>Badge</vt:lpstr>
      <vt:lpstr>Origins of the cult of saints</vt:lpstr>
      <vt:lpstr>Early days</vt:lpstr>
      <vt:lpstr>Religious Revolution</vt:lpstr>
      <vt:lpstr>translation</vt:lpstr>
      <vt:lpstr>Commemoration and invocation</vt:lpstr>
      <vt:lpstr>Evolution of the cult of martyrs</vt:lpstr>
      <vt:lpstr>hagiography: Saints lives</vt:lpstr>
      <vt:lpstr>Miracle books</vt:lpstr>
      <vt:lpstr>Introduction of native saints</vt:lpstr>
      <vt:lpstr>Gregory the great and the dialogues</vt:lpstr>
      <vt:lpstr>The Venerable Bede</vt:lpstr>
      <vt:lpstr>Sources and evidence</vt:lpstr>
      <vt:lpstr>Types of evidence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Origins of the cult of saints</dc:title>
  <dc:creator>Harriet Webster</dc:creator>
  <cp:lastModifiedBy>Harriet Webster</cp:lastModifiedBy>
  <cp:revision>1</cp:revision>
  <dcterms:created xsi:type="dcterms:W3CDTF">2019-03-13T17:33:51Z</dcterms:created>
  <dcterms:modified xsi:type="dcterms:W3CDTF">2019-03-13T17:38:12Z</dcterms:modified>
</cp:coreProperties>
</file>