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9"/>
  </p:notesMasterIdLst>
  <p:sldIdLst>
    <p:sldId id="256" r:id="rId2"/>
    <p:sldId id="257" r:id="rId3"/>
    <p:sldId id="269" r:id="rId4"/>
    <p:sldId id="258" r:id="rId5"/>
    <p:sldId id="259" r:id="rId6"/>
    <p:sldId id="260" r:id="rId7"/>
    <p:sldId id="261" r:id="rId8"/>
    <p:sldId id="262" r:id="rId9"/>
    <p:sldId id="263" r:id="rId10"/>
    <p:sldId id="264" r:id="rId11"/>
    <p:sldId id="265" r:id="rId12"/>
    <p:sldId id="266" r:id="rId13"/>
    <p:sldId id="270" r:id="rId14"/>
    <p:sldId id="272" r:id="rId15"/>
    <p:sldId id="271"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6247" autoAdjust="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688B6B-AF41-4AE5-A79C-7B64B33E563F}" type="datetimeFigureOut">
              <a:rPr lang="en-GB" smtClean="0"/>
              <a:pPr/>
              <a:t>06/12/2025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ACEA21-D5CA-4816-AAF4-D2C9F874CDA0}" type="slidenum">
              <a:rPr lang="en-GB" smtClean="0"/>
              <a:pPr/>
              <a:t>‹#›</a:t>
            </a:fld>
            <a:endParaRPr lang="en-GB"/>
          </a:p>
        </p:txBody>
      </p:sp>
    </p:spTree>
    <p:extLst>
      <p:ext uri="{BB962C8B-B14F-4D97-AF65-F5344CB8AC3E}">
        <p14:creationId xmlns:p14="http://schemas.microsoft.com/office/powerpoint/2010/main" val="3595186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3</a:t>
            </a:fld>
            <a:endParaRPr lang="en-GB"/>
          </a:p>
        </p:txBody>
      </p:sp>
    </p:spTree>
    <p:extLst>
      <p:ext uri="{BB962C8B-B14F-4D97-AF65-F5344CB8AC3E}">
        <p14:creationId xmlns:p14="http://schemas.microsoft.com/office/powerpoint/2010/main" val="139119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4</a:t>
            </a:fld>
            <a:endParaRPr lang="en-GB"/>
          </a:p>
        </p:txBody>
      </p:sp>
    </p:spTree>
    <p:extLst>
      <p:ext uri="{BB962C8B-B14F-4D97-AF65-F5344CB8AC3E}">
        <p14:creationId xmlns:p14="http://schemas.microsoft.com/office/powerpoint/2010/main" val="139119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5</a:t>
            </a:fld>
            <a:endParaRPr lang="en-GB"/>
          </a:p>
        </p:txBody>
      </p:sp>
    </p:spTree>
    <p:extLst>
      <p:ext uri="{BB962C8B-B14F-4D97-AF65-F5344CB8AC3E}">
        <p14:creationId xmlns:p14="http://schemas.microsoft.com/office/powerpoint/2010/main" val="2697807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6</a:t>
            </a:fld>
            <a:endParaRPr lang="en-GB"/>
          </a:p>
        </p:txBody>
      </p:sp>
    </p:spTree>
    <p:extLst>
      <p:ext uri="{BB962C8B-B14F-4D97-AF65-F5344CB8AC3E}">
        <p14:creationId xmlns:p14="http://schemas.microsoft.com/office/powerpoint/2010/main" val="3809658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7</a:t>
            </a:fld>
            <a:endParaRPr lang="en-GB"/>
          </a:p>
        </p:txBody>
      </p:sp>
    </p:spTree>
    <p:extLst>
      <p:ext uri="{BB962C8B-B14F-4D97-AF65-F5344CB8AC3E}">
        <p14:creationId xmlns:p14="http://schemas.microsoft.com/office/powerpoint/2010/main" val="3319463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8</a:t>
            </a:fld>
            <a:endParaRPr lang="en-GB"/>
          </a:p>
        </p:txBody>
      </p:sp>
    </p:spTree>
    <p:extLst>
      <p:ext uri="{BB962C8B-B14F-4D97-AF65-F5344CB8AC3E}">
        <p14:creationId xmlns:p14="http://schemas.microsoft.com/office/powerpoint/2010/main" val="1452642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9</a:t>
            </a:fld>
            <a:endParaRPr lang="en-GB"/>
          </a:p>
        </p:txBody>
      </p:sp>
    </p:spTree>
    <p:extLst>
      <p:ext uri="{BB962C8B-B14F-4D97-AF65-F5344CB8AC3E}">
        <p14:creationId xmlns:p14="http://schemas.microsoft.com/office/powerpoint/2010/main" val="1368266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10</a:t>
            </a:fld>
            <a:endParaRPr lang="en-GB"/>
          </a:p>
        </p:txBody>
      </p:sp>
    </p:spTree>
    <p:extLst>
      <p:ext uri="{BB962C8B-B14F-4D97-AF65-F5344CB8AC3E}">
        <p14:creationId xmlns:p14="http://schemas.microsoft.com/office/powerpoint/2010/main" val="722402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Combining information gained from both internal and external analysis, the </a:t>
            </a:r>
            <a:r>
              <a:rPr lang="en-US" dirty="0" err="1"/>
              <a:t>EcoWash</a:t>
            </a:r>
            <a:r>
              <a:rPr lang="en-US" dirty="0"/>
              <a:t> Refill Hub can develop its own strategic plan and become more efficient in operations, and grow in its presence in the marketplace. By continuing to focus on innovative ideas, engaging with stakeholders, and promoting environmental stewardship, </a:t>
            </a:r>
            <a:r>
              <a:rPr lang="en-US" dirty="0" err="1"/>
              <a:t>EcoWash</a:t>
            </a:r>
            <a:r>
              <a:rPr lang="en-US" dirty="0"/>
              <a:t> Refill Hub will not only keep an advantage over competitors but will also be an active participant in achieving a cleaner and more sustainable future. </a:t>
            </a:r>
            <a:r>
              <a:rPr lang="en-US" dirty="0" err="1"/>
              <a:t>EcoWash</a:t>
            </a:r>
            <a:r>
              <a:rPr lang="en-US" dirty="0"/>
              <a:t> Refill Hub shows that purpose-driven enterprises can flourish by integrating sustainability into the center of their business strategy.</a:t>
            </a:r>
          </a:p>
          <a:p>
            <a:endParaRPr lang="en-US" dirty="0"/>
          </a:p>
        </p:txBody>
      </p:sp>
      <p:sp>
        <p:nvSpPr>
          <p:cNvPr id="4" name="Slide Number Placeholder 3"/>
          <p:cNvSpPr>
            <a:spLocks noGrp="1"/>
          </p:cNvSpPr>
          <p:nvPr>
            <p:ph type="sldNum" sz="quarter" idx="10"/>
          </p:nvPr>
        </p:nvSpPr>
        <p:spPr/>
        <p:txBody>
          <a:bodyPr/>
          <a:lstStyle/>
          <a:p>
            <a:fld id="{65ACEA21-D5CA-4816-AAF4-D2C9F874CDA0}" type="slidenum">
              <a:rPr lang="en-GB" smtClean="0"/>
              <a:pPr/>
              <a:t>14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conclusion highlights how the business idea fits rising sustainability expectations while staying financially realistic. It reinforces the strength of the partnership structure, the early break-even point and the market appeal. The aim is to leave the audience confident that </a:t>
            </a:r>
            <a:r>
              <a:rPr lang="en-US" dirty="0" err="1"/>
              <a:t>EcoWash</a:t>
            </a:r>
            <a:r>
              <a:rPr lang="en-US" dirty="0"/>
              <a:t> Refill Hub is both achievable and well-positioned for growth. These trends will provide growth and market differentiation for </a:t>
            </a:r>
            <a:r>
              <a:rPr lang="en-US" dirty="0" err="1"/>
              <a:t>EcoWash</a:t>
            </a:r>
            <a:r>
              <a:rPr lang="en-US" dirty="0"/>
              <a:t> Refill Hub. However, </a:t>
            </a:r>
            <a:r>
              <a:rPr lang="en-US" dirty="0" err="1"/>
              <a:t>EcoWash</a:t>
            </a:r>
            <a:r>
              <a:rPr lang="en-US" dirty="0"/>
              <a:t> Refill Hub also faces competitive pressures, varying prices from suppliers, and the ongoing need for public education regarding refill systems; all of these represent significant external risks that require continual management.</a:t>
            </a:r>
            <a:endParaRPr lang="en-IN" dirty="0"/>
          </a:p>
        </p:txBody>
      </p:sp>
      <p:sp>
        <p:nvSpPr>
          <p:cNvPr id="4" name="Slide Number Placeholder 3"/>
          <p:cNvSpPr>
            <a:spLocks noGrp="1"/>
          </p:cNvSpPr>
          <p:nvPr>
            <p:ph type="sldNum" sz="quarter" idx="5"/>
          </p:nvPr>
        </p:nvSpPr>
        <p:spPr/>
        <p:txBody>
          <a:bodyPr/>
          <a:lstStyle/>
          <a:p>
            <a:fld id="{65ACEA21-D5CA-4816-AAF4-D2C9F874CDA0}" type="slidenum">
              <a:rPr lang="en-GB" smtClean="0"/>
              <a:pPr/>
              <a:t>15</a:t>
            </a:fld>
            <a:endParaRPr lang="en-GB"/>
          </a:p>
        </p:txBody>
      </p:sp>
    </p:spTree>
    <p:extLst>
      <p:ext uri="{BB962C8B-B14F-4D97-AF65-F5344CB8AC3E}">
        <p14:creationId xmlns:p14="http://schemas.microsoft.com/office/powerpoint/2010/main" val="1356990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4144110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358444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742106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277536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2947192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2785325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3130651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1503511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399885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3920526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63ED8E-BEF7-4180-B3B1-FFF2B1975B11}" type="datetimeFigureOut">
              <a:rPr lang="en-GB" smtClean="0"/>
              <a:pPr/>
              <a:t>06/12/2025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955017-214C-4226-B928-398D2F8D1C48}" type="slidenum">
              <a:rPr lang="en-GB" smtClean="0"/>
              <a:pPr/>
              <a:t>‹#›</a:t>
            </a:fld>
            <a:endParaRPr lang="en-GB"/>
          </a:p>
        </p:txBody>
      </p:sp>
    </p:spTree>
    <p:extLst>
      <p:ext uri="{BB962C8B-B14F-4D97-AF65-F5344CB8AC3E}">
        <p14:creationId xmlns:p14="http://schemas.microsoft.com/office/powerpoint/2010/main" val="2103912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AF63ED8E-BEF7-4180-B3B1-FFF2B1975B11}" type="datetimeFigureOut">
              <a:rPr lang="en-GB" smtClean="0"/>
              <a:pPr/>
              <a:t>06/12/2025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7955017-214C-4226-B928-398D2F8D1C48}" type="slidenum">
              <a:rPr lang="en-GB" smtClean="0"/>
              <a:pPr/>
              <a:t>‹#›</a:t>
            </a:fld>
            <a:endParaRPr lang="en-GB"/>
          </a:p>
        </p:txBody>
      </p:sp>
    </p:spTree>
    <p:extLst>
      <p:ext uri="{BB962C8B-B14F-4D97-AF65-F5344CB8AC3E}">
        <p14:creationId xmlns:p14="http://schemas.microsoft.com/office/powerpoint/2010/main" val="62434861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29AAB-FD94-E692-AD14-B59168AC831F}"/>
              </a:ext>
            </a:extLst>
          </p:cNvPr>
          <p:cNvSpPr>
            <a:spLocks noGrp="1"/>
          </p:cNvSpPr>
          <p:nvPr>
            <p:ph type="ctrTitle"/>
          </p:nvPr>
        </p:nvSpPr>
        <p:spPr>
          <a:xfrm>
            <a:off x="952531" y="1052052"/>
            <a:ext cx="7315200" cy="1113178"/>
          </a:xfrm>
        </p:spPr>
        <p:txBody>
          <a:bodyPr>
            <a:normAutofit/>
          </a:bodyPr>
          <a:lstStyle/>
          <a:p>
            <a:pPr algn="ctr"/>
            <a:r>
              <a:rPr lang="en-GB" sz="3200" b="1" dirty="0">
                <a:latin typeface="Times New Roman" panose="02020603050405020304" pitchFamily="18" charset="0"/>
                <a:cs typeface="Times New Roman" panose="02020603050405020304" pitchFamily="18" charset="0"/>
              </a:rPr>
              <a:t>INDIVIDUAL PRESENTATION </a:t>
            </a:r>
          </a:p>
        </p:txBody>
      </p:sp>
      <p:sp>
        <p:nvSpPr>
          <p:cNvPr id="3" name="Subtitle 2">
            <a:extLst>
              <a:ext uri="{FF2B5EF4-FFF2-40B4-BE49-F238E27FC236}">
                <a16:creationId xmlns:a16="http://schemas.microsoft.com/office/drawing/2014/main" id="{7964969A-926A-7BD8-C5A4-DB607F3143BF}"/>
              </a:ext>
            </a:extLst>
          </p:cNvPr>
          <p:cNvSpPr>
            <a:spLocks noGrp="1"/>
          </p:cNvSpPr>
          <p:nvPr>
            <p:ph type="subTitle" idx="1"/>
          </p:nvPr>
        </p:nvSpPr>
        <p:spPr>
          <a:xfrm>
            <a:off x="766924" y="2813922"/>
            <a:ext cx="7315200" cy="1516538"/>
          </a:xfrm>
        </p:spPr>
        <p:txBody>
          <a:bodyPr>
            <a:noAutofit/>
          </a:bodyPr>
          <a:lstStyle/>
          <a:p>
            <a:pPr algn="ctr"/>
            <a:r>
              <a:rPr lang="en-GB" sz="2000" b="1" dirty="0">
                <a:latin typeface="Times New Roman" panose="02020603050405020304" pitchFamily="18" charset="0"/>
                <a:cs typeface="Times New Roman" panose="02020603050405020304" pitchFamily="18" charset="0"/>
              </a:rPr>
              <a:t>Module title: Enterprise and Entrepreneurship</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Module code: LCLM4006</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a:p>
            <a:pPr algn="ctr"/>
            <a:r>
              <a:rPr lang="en-GB" sz="2000" b="1" dirty="0">
                <a:latin typeface="Times New Roman" panose="02020603050405020304" pitchFamily="18" charset="0"/>
                <a:cs typeface="Times New Roman" panose="02020603050405020304" pitchFamily="18" charset="0"/>
              </a:rPr>
              <a:t>Name: Ana Maria Solcan</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Student ID number: 2427756</a:t>
            </a:r>
          </a:p>
          <a:p>
            <a:pPr algn="ctr"/>
            <a:r>
              <a:rPr lang="en-GB" sz="2000" b="1" dirty="0">
                <a:latin typeface="Times New Roman" panose="02020603050405020304" pitchFamily="18" charset="0"/>
                <a:cs typeface="Times New Roman" panose="02020603050405020304" pitchFamily="18" charset="0"/>
              </a:rPr>
              <a:t>Lecturer Name: Thomas Adeyemi</a:t>
            </a:r>
          </a:p>
        </p:txBody>
      </p:sp>
      <p:pic>
        <p:nvPicPr>
          <p:cNvPr id="4" name="image2.png">
            <a:extLst>
              <a:ext uri="{FF2B5EF4-FFF2-40B4-BE49-F238E27FC236}">
                <a16:creationId xmlns:a16="http://schemas.microsoft.com/office/drawing/2014/main" id="{73BCF5A1-B557-2EC8-A8C9-9F652B570106}"/>
              </a:ext>
            </a:extLst>
          </p:cNvPr>
          <p:cNvPicPr/>
          <p:nvPr/>
        </p:nvPicPr>
        <p:blipFill>
          <a:blip r:embed="rId2" cstate="print"/>
          <a:srcRect/>
          <a:stretch>
            <a:fillRect/>
          </a:stretch>
        </p:blipFill>
        <p:spPr>
          <a:xfrm>
            <a:off x="9861096" y="2936421"/>
            <a:ext cx="1809750" cy="723900"/>
          </a:xfrm>
          <a:prstGeom prst="rect">
            <a:avLst/>
          </a:prstGeom>
          <a:ln/>
        </p:spPr>
      </p:pic>
    </p:spTree>
    <p:extLst>
      <p:ext uri="{BB962C8B-B14F-4D97-AF65-F5344CB8AC3E}">
        <p14:creationId xmlns:p14="http://schemas.microsoft.com/office/powerpoint/2010/main" val="1994090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51370-4A7E-B874-0D6C-0ED7C092A427}"/>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E6609DDB-5FD7-B6DD-2016-EA01B3AF9EE0}"/>
              </a:ext>
            </a:extLst>
          </p:cNvPr>
          <p:cNvSpPr>
            <a:spLocks noGrp="1"/>
          </p:cNvSpPr>
          <p:nvPr>
            <p:ph idx="1"/>
          </p:nvPr>
        </p:nvSpPr>
        <p:spPr/>
        <p:txBody>
          <a:bodyPr>
            <a:noAutofit/>
          </a:bodyPr>
          <a:lstStyle/>
          <a:p>
            <a:pPr>
              <a:lnSpc>
                <a:spcPct val="150000"/>
              </a:lnSpc>
            </a:pPr>
            <a:r>
              <a:rPr lang="en-GB" dirty="0">
                <a:solidFill>
                  <a:schemeClr val="tx1"/>
                </a:solidFill>
                <a:latin typeface="Times New Roman" panose="02020603050405020304" pitchFamily="18" charset="0"/>
                <a:cs typeface="Times New Roman" panose="02020603050405020304" pitchFamily="18" charset="0"/>
              </a:rPr>
              <a:t>Introduction</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Overview of the Business Idea</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Legal Format and Management Structure</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Example: An organisational chart of a restaurant</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PESTEL Analysis</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Marketing Strategies</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Funding Requirements and Allocation</a:t>
            </a: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References</a:t>
            </a:r>
            <a:endParaRPr lang="ru-RU" dirty="0">
              <a:solidFill>
                <a:schemeClr val="tx1"/>
              </a:solidFill>
              <a:latin typeface="Times New Roman" panose="02020603050405020304" pitchFamily="18" charset="0"/>
              <a:cs typeface="Times New Roman" panose="02020603050405020304" pitchFamily="18" charset="0"/>
            </a:endParaRPr>
          </a:p>
          <a:p>
            <a:pPr>
              <a:lnSpc>
                <a:spcPct val="150000"/>
              </a:lnSpc>
            </a:pPr>
            <a:r>
              <a:rPr lang="ru-RU" dirty="0" err="1">
                <a:solidFill>
                  <a:schemeClr val="tx1"/>
                </a:solidFill>
                <a:latin typeface="Times New Roman" panose="02020603050405020304" pitchFamily="18" charset="0"/>
                <a:cs typeface="Times New Roman" panose="02020603050405020304" pitchFamily="18" charset="0"/>
              </a:rPr>
              <a:t>Conclusion</a:t>
            </a:r>
            <a:r>
              <a:rPr lang="en-US" dirty="0">
                <a:solidFill>
                  <a:schemeClr val="tx1"/>
                </a:solidFill>
                <a:latin typeface="Times New Roman" panose="02020603050405020304" pitchFamily="18" charset="0"/>
                <a:cs typeface="Times New Roman" panose="02020603050405020304" pitchFamily="18" charset="0"/>
              </a:rPr>
              <a:t>s</a:t>
            </a:r>
            <a:endParaRPr lang="en-GB"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GB" dirty="0">
                <a:solidFill>
                  <a:schemeClr val="tx1"/>
                </a:solidFill>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2910319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7FDD-5013-23C8-84B9-6BAB85EBD738}"/>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20DBEFDC-AC58-03A9-9BA5-367207E35413}"/>
              </a:ext>
            </a:extLst>
          </p:cNvPr>
          <p:cNvSpPr>
            <a:spLocks noGrp="1"/>
          </p:cNvSpPr>
          <p:nvPr>
            <p:ph idx="1"/>
          </p:nvPr>
        </p:nvSpPr>
        <p:spPr>
          <a:xfrm>
            <a:off x="3869269" y="864108"/>
            <a:ext cx="7150828" cy="5120640"/>
          </a:xfrm>
        </p:spPr>
        <p:txBody>
          <a:bodyPr>
            <a:normAutofit/>
          </a:bodyPr>
          <a:lstStyle/>
          <a:p>
            <a:pPr marL="0" lvl="0" indent="0" algn="just">
              <a:lnSpc>
                <a:spcPct val="150000"/>
              </a:lnSpc>
              <a:spcBef>
                <a:spcPts val="0"/>
              </a:spcBef>
              <a:buClrTx/>
              <a:buNone/>
              <a:defRPr/>
            </a:pPr>
            <a:r>
              <a:rPr lang="en-GB" dirty="0">
                <a:solidFill>
                  <a:schemeClr val="tx1"/>
                </a:solidFill>
                <a:latin typeface="Times New Roman" pitchFamily="18" charset="0"/>
                <a:cs typeface="Times New Roman" pitchFamily="18" charset="0"/>
              </a:rPr>
              <a:t>This presentation is aimed at summarising the main elements of the business plan and showing my knowledge of entrepreneurial planning, opportunity identification, and strategic decision-making. I would like to convey that this environmentally friendly refill hub will impact an ever-expanding market demand and still be financially sustainable and socially responsible. During the presentation, I will point out some main findings of my business analysis and demonstrate how the concept fits the trends of sustainability and consumer behaviour in the UK.</a:t>
            </a:r>
          </a:p>
        </p:txBody>
      </p:sp>
      <p:pic>
        <p:nvPicPr>
          <p:cNvPr id="5" name="Picture 4">
            <a:extLst>
              <a:ext uri="{FF2B5EF4-FFF2-40B4-BE49-F238E27FC236}">
                <a16:creationId xmlns:a16="http://schemas.microsoft.com/office/drawing/2014/main" id="{708177EB-BA42-C5D1-1075-CED35D8CDDBA}"/>
              </a:ext>
            </a:extLst>
          </p:cNvPr>
          <p:cNvPicPr>
            <a:picLocks noChangeAspect="1"/>
          </p:cNvPicPr>
          <p:nvPr/>
        </p:nvPicPr>
        <p:blipFill>
          <a:blip r:embed="rId3" cstate="print"/>
          <a:stretch>
            <a:fillRect/>
          </a:stretch>
        </p:blipFill>
        <p:spPr>
          <a:xfrm>
            <a:off x="76794" y="755265"/>
            <a:ext cx="3299731" cy="2046514"/>
          </a:xfrm>
          <a:prstGeom prst="rect">
            <a:avLst/>
          </a:prstGeom>
        </p:spPr>
      </p:pic>
    </p:spTree>
    <p:extLst>
      <p:ext uri="{BB962C8B-B14F-4D97-AF65-F5344CB8AC3E}">
        <p14:creationId xmlns:p14="http://schemas.microsoft.com/office/powerpoint/2010/main" val="716740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7FDD-5013-23C8-84B9-6BAB85EBD738}"/>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20DBEFDC-AC58-03A9-9BA5-367207E35413}"/>
              </a:ext>
            </a:extLst>
          </p:cNvPr>
          <p:cNvSpPr>
            <a:spLocks noGrp="1"/>
          </p:cNvSpPr>
          <p:nvPr>
            <p:ph idx="1"/>
          </p:nvPr>
        </p:nvSpPr>
        <p:spPr>
          <a:xfrm>
            <a:off x="3869269" y="864108"/>
            <a:ext cx="7150828" cy="5120640"/>
          </a:xfrm>
        </p:spPr>
        <p:txBody>
          <a:bodyPr>
            <a:normAutofit/>
          </a:bodyPr>
          <a:lstStyle/>
          <a:p>
            <a:pPr marL="0" lvl="0" indent="0" algn="just">
              <a:lnSpc>
                <a:spcPct val="150000"/>
              </a:lnSpc>
              <a:buNone/>
            </a:pPr>
            <a:r>
              <a:rPr lang="en-US" dirty="0" err="1">
                <a:solidFill>
                  <a:schemeClr val="tx1"/>
                </a:solidFill>
                <a:latin typeface="Times New Roman" panose="02020603050405020304" pitchFamily="18" charset="0"/>
                <a:cs typeface="Times New Roman" panose="02020603050405020304" pitchFamily="18" charset="0"/>
              </a:rPr>
              <a:t>EcoWash</a:t>
            </a:r>
            <a:r>
              <a:rPr lang="en-US" dirty="0">
                <a:solidFill>
                  <a:schemeClr val="tx1"/>
                </a:solidFill>
                <a:latin typeface="Times New Roman" panose="02020603050405020304" pitchFamily="18" charset="0"/>
                <a:cs typeface="Times New Roman" panose="02020603050405020304" pitchFamily="18" charset="0"/>
              </a:rPr>
              <a:t> Refill Hub is a sustainable business concept focused on reducing plastic waste through refillable cleaning products. The aim is to present the idea clearly, show its practical value, and demonstrate that the model is both viable and strategically planned.</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08177EB-BA42-C5D1-1075-CED35D8CDDBA}"/>
              </a:ext>
            </a:extLst>
          </p:cNvPr>
          <p:cNvPicPr>
            <a:picLocks noChangeAspect="1"/>
          </p:cNvPicPr>
          <p:nvPr/>
        </p:nvPicPr>
        <p:blipFill>
          <a:blip r:embed="rId3" cstate="print"/>
          <a:stretch>
            <a:fillRect/>
          </a:stretch>
        </p:blipFill>
        <p:spPr>
          <a:xfrm>
            <a:off x="76794" y="755265"/>
            <a:ext cx="3299731" cy="2046514"/>
          </a:xfrm>
          <a:prstGeom prst="rect">
            <a:avLst/>
          </a:prstGeom>
        </p:spPr>
      </p:pic>
    </p:spTree>
    <p:extLst>
      <p:ext uri="{BB962C8B-B14F-4D97-AF65-F5344CB8AC3E}">
        <p14:creationId xmlns:p14="http://schemas.microsoft.com/office/powerpoint/2010/main" val="716740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1.png">
            <a:extLst>
              <a:ext uri="{FF2B5EF4-FFF2-40B4-BE49-F238E27FC236}">
                <a16:creationId xmlns:a16="http://schemas.microsoft.com/office/drawing/2014/main" id="{6157BE05-DAB7-9E5C-48BF-EC7EE621163C}"/>
              </a:ext>
            </a:extLst>
          </p:cNvPr>
          <p:cNvPicPr/>
          <p:nvPr/>
        </p:nvPicPr>
        <p:blipFill>
          <a:blip r:embed="rId3" cstate="print"/>
          <a:srcRect/>
          <a:stretch>
            <a:fillRect/>
          </a:stretch>
        </p:blipFill>
        <p:spPr>
          <a:xfrm>
            <a:off x="0" y="4114801"/>
            <a:ext cx="3439886" cy="2743199"/>
          </a:xfrm>
          <a:prstGeom prst="rect">
            <a:avLst/>
          </a:prstGeom>
          <a:ln w="12700">
            <a:solidFill>
              <a:srgbClr val="000000"/>
            </a:solidFill>
            <a:prstDash val="solid"/>
          </a:ln>
        </p:spPr>
      </p:pic>
      <p:sp>
        <p:nvSpPr>
          <p:cNvPr id="2" name="Title 1">
            <a:extLst>
              <a:ext uri="{FF2B5EF4-FFF2-40B4-BE49-F238E27FC236}">
                <a16:creationId xmlns:a16="http://schemas.microsoft.com/office/drawing/2014/main" id="{6E66435B-4A3C-15CC-AD58-DDB6B723F280}"/>
              </a:ext>
            </a:extLst>
          </p:cNvPr>
          <p:cNvSpPr>
            <a:spLocks noGrp="1"/>
          </p:cNvSpPr>
          <p:nvPr>
            <p:ph type="title"/>
          </p:nvPr>
        </p:nvSpPr>
        <p:spPr>
          <a:xfrm>
            <a:off x="405319" y="0"/>
            <a:ext cx="2947482" cy="4601183"/>
          </a:xfrm>
        </p:spPr>
        <p:txBody>
          <a:bodyPr>
            <a:normAutofit/>
          </a:bodyPr>
          <a:lstStyle/>
          <a:p>
            <a:pPr algn="ctr"/>
            <a:r>
              <a:rPr lang="en-GB" sz="2800" b="1" dirty="0">
                <a:latin typeface="Times New Roman" panose="02020603050405020304" pitchFamily="18" charset="0"/>
                <a:cs typeface="Times New Roman" panose="02020603050405020304" pitchFamily="18" charset="0"/>
              </a:rPr>
              <a:t>Section 1 - Overview of the Business Idea</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BB207FA-2732-DFAE-FA1F-F4F1DD45DFAE}"/>
              </a:ext>
            </a:extLst>
          </p:cNvPr>
          <p:cNvSpPr>
            <a:spLocks noGrp="1"/>
          </p:cNvSpPr>
          <p:nvPr>
            <p:ph idx="1"/>
          </p:nvPr>
        </p:nvSpPr>
        <p:spPr>
          <a:xfrm>
            <a:off x="3752491" y="1708030"/>
            <a:ext cx="7246188" cy="4257341"/>
          </a:xfrm>
        </p:spPr>
        <p:txBody>
          <a:bodyPr>
            <a:noAutofit/>
          </a:bodyPr>
          <a:lstStyle/>
          <a:p>
            <a:pPr marL="0" lvl="0" indent="0" algn="just">
              <a:lnSpc>
                <a:spcPct val="150000"/>
              </a:lnSpc>
              <a:spcBef>
                <a:spcPts val="0"/>
              </a:spcBef>
              <a:buClrTx/>
              <a:buNone/>
              <a:defRPr/>
            </a:pPr>
            <a:r>
              <a:rPr lang="en-GB" dirty="0" err="1">
                <a:solidFill>
                  <a:schemeClr val="tx1"/>
                </a:solidFill>
                <a:latin typeface="Times New Roman" pitchFamily="18" charset="0"/>
                <a:cs typeface="Times New Roman" pitchFamily="18" charset="0"/>
              </a:rPr>
              <a:t>EcoWash</a:t>
            </a:r>
            <a:r>
              <a:rPr lang="en-GB" dirty="0">
                <a:solidFill>
                  <a:schemeClr val="tx1"/>
                </a:solidFill>
                <a:latin typeface="Times New Roman" pitchFamily="18" charset="0"/>
                <a:cs typeface="Times New Roman" pitchFamily="18" charset="0"/>
              </a:rPr>
              <a:t> Refill Hub is a retail store specialising in refilling products like </a:t>
            </a:r>
            <a:r>
              <a:rPr lang="en-GB" dirty="0" err="1">
                <a:solidFill>
                  <a:schemeClr val="tx1"/>
                </a:solidFill>
                <a:latin typeface="Times New Roman" pitchFamily="18" charset="0"/>
                <a:cs typeface="Times New Roman" pitchFamily="18" charset="0"/>
              </a:rPr>
              <a:t>dishwash</a:t>
            </a:r>
            <a:r>
              <a:rPr lang="en-GB" dirty="0">
                <a:solidFill>
                  <a:schemeClr val="tx1"/>
                </a:solidFill>
                <a:latin typeface="Times New Roman" pitchFamily="18" charset="0"/>
                <a:cs typeface="Times New Roman" pitchFamily="18" charset="0"/>
              </a:rPr>
              <a:t>, </a:t>
            </a:r>
            <a:r>
              <a:rPr lang="en-GB" dirty="0" err="1">
                <a:solidFill>
                  <a:schemeClr val="tx1"/>
                </a:solidFill>
                <a:latin typeface="Times New Roman" pitchFamily="18" charset="0"/>
                <a:cs typeface="Times New Roman" pitchFamily="18" charset="0"/>
              </a:rPr>
              <a:t>handwash</a:t>
            </a:r>
            <a:r>
              <a:rPr lang="en-GB" dirty="0">
                <a:solidFill>
                  <a:schemeClr val="tx1"/>
                </a:solidFill>
                <a:latin typeface="Times New Roman" pitchFamily="18" charset="0"/>
                <a:cs typeface="Times New Roman" pitchFamily="18" charset="0"/>
              </a:rPr>
              <a:t>, floor cleaner and laundry detergent, which are environmentally friendly cleaning liquids. Customers carry their containers and fill them at a reduced price, which helps in decreasing plastic waste and provides sustainable living (Batista, 2024). It is fast, guided, no-frills and easy to use with the option of reusable bottles. To make the most out of the visibility and accessibility, the business will be run in a small shop in a busy city centre. This concept focuses on integrating environmental friendliness with low pricing towards consumers who would prefer to limit wastage without spending more. This company is a direct reaction to the increasing eco-consciousness in the UK.</a:t>
            </a:r>
          </a:p>
        </p:txBody>
      </p:sp>
    </p:spTree>
    <p:extLst>
      <p:ext uri="{BB962C8B-B14F-4D97-AF65-F5344CB8AC3E}">
        <p14:creationId xmlns:p14="http://schemas.microsoft.com/office/powerpoint/2010/main" val="1069427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00774-8E74-0057-25A1-6A973A652AAB}"/>
              </a:ext>
            </a:extLst>
          </p:cNvPr>
          <p:cNvSpPr>
            <a:spLocks noGrp="1"/>
          </p:cNvSpPr>
          <p:nvPr>
            <p:ph type="title"/>
          </p:nvPr>
        </p:nvSpPr>
        <p:spPr>
          <a:xfrm>
            <a:off x="252919" y="1123837"/>
            <a:ext cx="2947482" cy="2300591"/>
          </a:xfrm>
        </p:spPr>
        <p:txBody>
          <a:bodyPr>
            <a:normAutofit/>
          </a:bodyPr>
          <a:lstStyle/>
          <a:p>
            <a:pPr algn="ctr"/>
            <a:r>
              <a:rPr lang="en-GB" sz="2800" b="1" dirty="0">
                <a:latin typeface="Times New Roman" panose="02020603050405020304" pitchFamily="18" charset="0"/>
                <a:cs typeface="Times New Roman" panose="02020603050405020304" pitchFamily="18" charset="0"/>
              </a:rPr>
              <a:t>Section 2 - Legal Format and Management Structure</a:t>
            </a:r>
          </a:p>
        </p:txBody>
      </p:sp>
      <p:sp>
        <p:nvSpPr>
          <p:cNvPr id="3" name="Content Placeholder 2">
            <a:extLst>
              <a:ext uri="{FF2B5EF4-FFF2-40B4-BE49-F238E27FC236}">
                <a16:creationId xmlns:a16="http://schemas.microsoft.com/office/drawing/2014/main" id="{DB7C963D-73CD-E338-5C2E-DBA1F4AD60AE}"/>
              </a:ext>
            </a:extLst>
          </p:cNvPr>
          <p:cNvSpPr>
            <a:spLocks noGrp="1"/>
          </p:cNvSpPr>
          <p:nvPr>
            <p:ph idx="1"/>
          </p:nvPr>
        </p:nvSpPr>
        <p:spPr>
          <a:xfrm>
            <a:off x="4065911" y="1023257"/>
            <a:ext cx="7538259" cy="5159829"/>
          </a:xfrm>
        </p:spPr>
        <p:txBody>
          <a:bodyPr>
            <a:noAutofit/>
          </a:bodyPr>
          <a:lstStyle/>
          <a:p>
            <a:pPr marL="0" lvl="0" indent="0" algn="just">
              <a:lnSpc>
                <a:spcPct val="150000"/>
              </a:lnSpc>
              <a:spcBef>
                <a:spcPts val="0"/>
              </a:spcBef>
              <a:buClrTx/>
              <a:buNone/>
              <a:defRPr/>
            </a:pPr>
            <a:r>
              <a:rPr lang="en-GB" dirty="0" err="1">
                <a:solidFill>
                  <a:schemeClr val="tx1"/>
                </a:solidFill>
                <a:latin typeface="Times New Roman" pitchFamily="18" charset="0"/>
                <a:cs typeface="Times New Roman" pitchFamily="18" charset="0"/>
              </a:rPr>
              <a:t>EcoWash</a:t>
            </a:r>
            <a:r>
              <a:rPr lang="en-GB" dirty="0">
                <a:solidFill>
                  <a:schemeClr val="tx1"/>
                </a:solidFill>
                <a:latin typeface="Times New Roman" pitchFamily="18" charset="0"/>
                <a:cs typeface="Times New Roman" pitchFamily="18" charset="0"/>
              </a:rPr>
              <a:t> Refill Hub is going to be a partnership. The reason why this legal structure was selected is due to the fact that it is flexible, has low set-up costs and shared responsibility, crucial in the case of small community-based start-ups. Being a partnership, both the owners have the opportunity of bringing in different strengths to the business (</a:t>
            </a:r>
            <a:r>
              <a:rPr lang="en-GB" dirty="0" err="1">
                <a:solidFill>
                  <a:schemeClr val="tx1"/>
                </a:solidFill>
                <a:latin typeface="Times New Roman" pitchFamily="18" charset="0"/>
                <a:cs typeface="Times New Roman" pitchFamily="18" charset="0"/>
              </a:rPr>
              <a:t>Ramírez-Peña</a:t>
            </a:r>
            <a:r>
              <a:rPr lang="en-GB" dirty="0">
                <a:solidFill>
                  <a:schemeClr val="tx1"/>
                </a:solidFill>
                <a:latin typeface="Times New Roman" pitchFamily="18" charset="0"/>
                <a:cs typeface="Times New Roman" pitchFamily="18" charset="0"/>
              </a:rPr>
              <a:t> </a:t>
            </a:r>
            <a:r>
              <a:rPr lang="en-GB" i="1" dirty="0">
                <a:solidFill>
                  <a:schemeClr val="tx1"/>
                </a:solidFill>
                <a:latin typeface="Times New Roman" pitchFamily="18" charset="0"/>
                <a:cs typeface="Times New Roman" pitchFamily="18" charset="0"/>
              </a:rPr>
              <a:t>et al.,</a:t>
            </a:r>
            <a:r>
              <a:rPr lang="en-GB" dirty="0">
                <a:solidFill>
                  <a:schemeClr val="tx1"/>
                </a:solidFill>
                <a:latin typeface="Times New Roman" pitchFamily="18" charset="0"/>
                <a:cs typeface="Times New Roman" pitchFamily="18" charset="0"/>
              </a:rPr>
              <a:t> 2023). Day-to-day operations, management of stocks and coordination with suppliers will be taken care of by Partner 1 so that things run smoothly. Partner 2 will deal with financial management, marketing operations, and customer services in order to promote the growth of the business. This organisational structure guarantees that there is a balanced workload, a faster decision-making process and high accountability. The model is in line with the business objectives of establishing trust, effectiveness, and a robust community.</a:t>
            </a:r>
          </a:p>
        </p:txBody>
      </p:sp>
      <p:pic>
        <p:nvPicPr>
          <p:cNvPr id="5" name="Picture 4">
            <a:extLst>
              <a:ext uri="{FF2B5EF4-FFF2-40B4-BE49-F238E27FC236}">
                <a16:creationId xmlns:a16="http://schemas.microsoft.com/office/drawing/2014/main" id="{EA529E62-0FBD-32E0-BC28-B2276FFBDDD7}"/>
              </a:ext>
            </a:extLst>
          </p:cNvPr>
          <p:cNvPicPr>
            <a:picLocks noChangeAspect="1"/>
          </p:cNvPicPr>
          <p:nvPr/>
        </p:nvPicPr>
        <p:blipFill>
          <a:blip r:embed="rId3" cstate="print"/>
          <a:stretch>
            <a:fillRect/>
          </a:stretch>
        </p:blipFill>
        <p:spPr>
          <a:xfrm>
            <a:off x="57010" y="3795448"/>
            <a:ext cx="3339300" cy="2044913"/>
          </a:xfrm>
          <a:prstGeom prst="rect">
            <a:avLst/>
          </a:prstGeom>
        </p:spPr>
      </p:pic>
    </p:spTree>
    <p:extLst>
      <p:ext uri="{BB962C8B-B14F-4D97-AF65-F5344CB8AC3E}">
        <p14:creationId xmlns:p14="http://schemas.microsoft.com/office/powerpoint/2010/main" val="3166525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C5AA0-EC0B-2DC2-343F-E2FBB3159D65}"/>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Example: An organisational chart </a:t>
            </a:r>
            <a:endParaRPr lang="en-GB" sz="2800" dirty="0">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7C391E62-70F2-C151-031D-5E8D65BAE61E}"/>
              </a:ext>
            </a:extLst>
          </p:cNvPr>
          <p:cNvPicPr>
            <a:picLocks noGrp="1"/>
          </p:cNvPicPr>
          <p:nvPr>
            <p:ph idx="1"/>
          </p:nvPr>
        </p:nvPicPr>
        <p:blipFill>
          <a:blip r:embed="rId3" cstate="print"/>
          <a:stretch>
            <a:fillRect/>
          </a:stretch>
        </p:blipFill>
        <p:spPr>
          <a:xfrm>
            <a:off x="4223657" y="3418114"/>
            <a:ext cx="7162800" cy="3091543"/>
          </a:xfrm>
          <a:prstGeom prst="rect">
            <a:avLst/>
          </a:prstGeom>
        </p:spPr>
      </p:pic>
      <p:sp>
        <p:nvSpPr>
          <p:cNvPr id="5" name="TextBox 4"/>
          <p:cNvSpPr txBox="1"/>
          <p:nvPr/>
        </p:nvSpPr>
        <p:spPr>
          <a:xfrm>
            <a:off x="3614057" y="304801"/>
            <a:ext cx="8164286" cy="3170099"/>
          </a:xfrm>
          <a:prstGeom prst="rect">
            <a:avLst/>
          </a:prstGeom>
          <a:noFill/>
        </p:spPr>
        <p:txBody>
          <a:bodyPr wrap="square" rtlCol="0">
            <a:spAutoFit/>
          </a:bodyPr>
          <a:lstStyle/>
          <a:p>
            <a:pPr lvl="0" algn="just" defTabSz="914400">
              <a:defRPr/>
            </a:pPr>
            <a:r>
              <a:rPr lang="en-GB" sz="2000" dirty="0">
                <a:latin typeface="Times New Roman" pitchFamily="18" charset="0"/>
                <a:cs typeface="Times New Roman" pitchFamily="18" charset="0"/>
              </a:rPr>
              <a:t>This slide presents a sample of the organisation structure of a basic organisational chart. </a:t>
            </a:r>
            <a:r>
              <a:rPr lang="en-GB" sz="2000" dirty="0" err="1">
                <a:latin typeface="Times New Roman" pitchFamily="18" charset="0"/>
                <a:cs typeface="Times New Roman" pitchFamily="18" charset="0"/>
              </a:rPr>
              <a:t>EcoWash</a:t>
            </a:r>
            <a:r>
              <a:rPr lang="en-GB" sz="2000" dirty="0">
                <a:latin typeface="Times New Roman" pitchFamily="18" charset="0"/>
                <a:cs typeface="Times New Roman" pitchFamily="18" charset="0"/>
              </a:rPr>
              <a:t> Refill Hub will adhere to the same format, but the partners will hold the top positions of management and will control the key functions of work. The efficient structure will guarantee efficiency, reduce confusion, and even enable expansion in the future, such as employing part-time workers as the business expands. Such visual tools can be used to explain reporting relations and duties. In the case of a small </a:t>
            </a:r>
            <a:r>
              <a:rPr lang="en-GB" sz="2000" dirty="0" err="1">
                <a:latin typeface="Times New Roman" pitchFamily="18" charset="0"/>
                <a:cs typeface="Times New Roman" pitchFamily="18" charset="0"/>
              </a:rPr>
              <a:t>startup</a:t>
            </a:r>
            <a:r>
              <a:rPr lang="en-GB" sz="2000" dirty="0">
                <a:latin typeface="Times New Roman" pitchFamily="18" charset="0"/>
                <a:cs typeface="Times New Roman" pitchFamily="18" charset="0"/>
              </a:rPr>
              <a:t>, it is important to have a simple structure to provide flexibility and still make sure that all functions, such as operations, financial, marketing, and customer service, are well managed.</a:t>
            </a:r>
          </a:p>
        </p:txBody>
      </p:sp>
    </p:spTree>
    <p:extLst>
      <p:ext uri="{BB962C8B-B14F-4D97-AF65-F5344CB8AC3E}">
        <p14:creationId xmlns:p14="http://schemas.microsoft.com/office/powerpoint/2010/main" val="120835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8CC0-1572-AAF6-E484-EB2324A5CDCA}"/>
              </a:ext>
            </a:extLst>
          </p:cNvPr>
          <p:cNvSpPr>
            <a:spLocks noGrp="1"/>
          </p:cNvSpPr>
          <p:nvPr>
            <p:ph type="title"/>
          </p:nvPr>
        </p:nvSpPr>
        <p:spPr>
          <a:xfrm>
            <a:off x="252919" y="1123838"/>
            <a:ext cx="2947482" cy="1658692"/>
          </a:xfrm>
        </p:spPr>
        <p:txBody>
          <a:bodyPr>
            <a:normAutofit/>
          </a:bodyPr>
          <a:lstStyle/>
          <a:p>
            <a:pPr algn="ctr"/>
            <a:r>
              <a:rPr lang="en-GB" sz="2800" b="1" dirty="0">
                <a:latin typeface="Times New Roman" panose="02020603050405020304" pitchFamily="18" charset="0"/>
                <a:cs typeface="Times New Roman" panose="02020603050405020304" pitchFamily="18" charset="0"/>
              </a:rPr>
              <a:t>Section 3 – PESTEL Analysis</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FCA00B-9278-FC0E-5BAA-17DF2E4230EB}"/>
              </a:ext>
            </a:extLst>
          </p:cNvPr>
          <p:cNvSpPr>
            <a:spLocks noGrp="1"/>
          </p:cNvSpPr>
          <p:nvPr>
            <p:ph idx="1"/>
          </p:nvPr>
        </p:nvSpPr>
        <p:spPr>
          <a:xfrm>
            <a:off x="4027980" y="807574"/>
            <a:ext cx="7489106" cy="5120640"/>
          </a:xfrm>
        </p:spPr>
        <p:txBody>
          <a:bodyPr>
            <a:normAutofit fontScale="92500" lnSpcReduction="10000"/>
          </a:bodyPr>
          <a:lstStyle/>
          <a:p>
            <a:pPr marL="0" lvl="0" indent="0" algn="just">
              <a:lnSpc>
                <a:spcPct val="150000"/>
              </a:lnSpc>
              <a:spcBef>
                <a:spcPts val="0"/>
              </a:spcBef>
              <a:buClrTx/>
              <a:buNone/>
              <a:defRPr/>
            </a:pPr>
            <a:r>
              <a:rPr lang="en-GB" dirty="0">
                <a:solidFill>
                  <a:schemeClr val="tx1"/>
                </a:solidFill>
                <a:latin typeface="Times New Roman" pitchFamily="18" charset="0"/>
                <a:cs typeface="Times New Roman" pitchFamily="18" charset="0"/>
              </a:rPr>
              <a:t>The PESTEL analysis demonstrates the effects of the external environmental factors on </a:t>
            </a:r>
            <a:r>
              <a:rPr lang="en-GB" dirty="0" err="1">
                <a:solidFill>
                  <a:schemeClr val="tx1"/>
                </a:solidFill>
                <a:latin typeface="Times New Roman" pitchFamily="18" charset="0"/>
                <a:cs typeface="Times New Roman" pitchFamily="18" charset="0"/>
              </a:rPr>
              <a:t>EcoWash</a:t>
            </a:r>
            <a:r>
              <a:rPr lang="en-GB" dirty="0">
                <a:solidFill>
                  <a:schemeClr val="tx1"/>
                </a:solidFill>
                <a:latin typeface="Times New Roman" pitchFamily="18" charset="0"/>
                <a:cs typeface="Times New Roman" pitchFamily="18" charset="0"/>
              </a:rPr>
              <a:t> Refill Hub. UK sustainability policies, like the Plastics Pact, aid refill-based businesses with regard to politics. Inflation economically puts consumers in cost-saving modes, such as refilling. The social trends demonstrate that there is an increased eco-conscious behaviour, particularly among young adults. Efficiency is enhanced by technological devices, such as QR pricing and digital payments. Climate consciousness would promote waste reduction in the environment. The business will have to respond to the safety and labelling laws of chemical products that are enforced in the UK. Through the alignment of strategies, </a:t>
            </a:r>
            <a:r>
              <a:rPr lang="en-GB" dirty="0" err="1">
                <a:solidFill>
                  <a:schemeClr val="tx1"/>
                </a:solidFill>
                <a:latin typeface="Times New Roman" pitchFamily="18" charset="0"/>
                <a:cs typeface="Times New Roman" pitchFamily="18" charset="0"/>
              </a:rPr>
              <a:t>EcoWash</a:t>
            </a:r>
            <a:r>
              <a:rPr lang="en-GB" dirty="0">
                <a:solidFill>
                  <a:schemeClr val="tx1"/>
                </a:solidFill>
                <a:latin typeface="Times New Roman" pitchFamily="18" charset="0"/>
                <a:cs typeface="Times New Roman" pitchFamily="18" charset="0"/>
              </a:rPr>
              <a:t> Refill Hub will be able to minimise risk, grasp opportunities, and stay competitive in a dynamic market.</a:t>
            </a:r>
          </a:p>
        </p:txBody>
      </p:sp>
      <p:pic>
        <p:nvPicPr>
          <p:cNvPr id="5" name="Picture 4">
            <a:extLst>
              <a:ext uri="{FF2B5EF4-FFF2-40B4-BE49-F238E27FC236}">
                <a16:creationId xmlns:a16="http://schemas.microsoft.com/office/drawing/2014/main" id="{A48CBEA4-C2D1-876C-3C7A-9500AD145EFC}"/>
              </a:ext>
            </a:extLst>
          </p:cNvPr>
          <p:cNvPicPr>
            <a:picLocks noChangeAspect="1"/>
          </p:cNvPicPr>
          <p:nvPr/>
        </p:nvPicPr>
        <p:blipFill>
          <a:blip r:embed="rId3" cstate="print"/>
          <a:stretch>
            <a:fillRect/>
          </a:stretch>
        </p:blipFill>
        <p:spPr>
          <a:xfrm>
            <a:off x="122158" y="2782530"/>
            <a:ext cx="3209004" cy="3045279"/>
          </a:xfrm>
          <a:prstGeom prst="rect">
            <a:avLst/>
          </a:prstGeom>
        </p:spPr>
      </p:pic>
    </p:spTree>
    <p:extLst>
      <p:ext uri="{BB962C8B-B14F-4D97-AF65-F5344CB8AC3E}">
        <p14:creationId xmlns:p14="http://schemas.microsoft.com/office/powerpoint/2010/main" val="213484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46E3-538D-2DD2-677C-5B6940ED3EBA}"/>
              </a:ext>
            </a:extLst>
          </p:cNvPr>
          <p:cNvSpPr>
            <a:spLocks noGrp="1"/>
          </p:cNvSpPr>
          <p:nvPr>
            <p:ph type="title"/>
          </p:nvPr>
        </p:nvSpPr>
        <p:spPr>
          <a:xfrm>
            <a:off x="252919" y="1123838"/>
            <a:ext cx="2947482" cy="1511208"/>
          </a:xfrm>
        </p:spPr>
        <p:txBody>
          <a:bodyPr>
            <a:normAutofit/>
          </a:bodyPr>
          <a:lstStyle/>
          <a:p>
            <a:pPr algn="ctr"/>
            <a:r>
              <a:rPr lang="en-GB" sz="2800" b="1" dirty="0">
                <a:latin typeface="Times New Roman" panose="02020603050405020304" pitchFamily="18" charset="0"/>
                <a:cs typeface="Times New Roman" panose="02020603050405020304" pitchFamily="18" charset="0"/>
              </a:rPr>
              <a:t>Section 4 - Marketing Strategies</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017914-A3D6-7E86-936F-02657D5591D3}"/>
              </a:ext>
            </a:extLst>
          </p:cNvPr>
          <p:cNvSpPr>
            <a:spLocks noGrp="1"/>
          </p:cNvSpPr>
          <p:nvPr>
            <p:ph idx="1"/>
          </p:nvPr>
        </p:nvSpPr>
        <p:spPr>
          <a:xfrm>
            <a:off x="3620818" y="696686"/>
            <a:ext cx="7939811" cy="4942114"/>
          </a:xfrm>
        </p:spPr>
        <p:txBody>
          <a:bodyPr>
            <a:normAutofit lnSpcReduction="10000"/>
          </a:bodyPr>
          <a:lstStyle/>
          <a:p>
            <a:pPr marL="0" lvl="0" indent="0" algn="just">
              <a:lnSpc>
                <a:spcPct val="150000"/>
              </a:lnSpc>
              <a:spcBef>
                <a:spcPts val="0"/>
              </a:spcBef>
              <a:buClrTx/>
              <a:buNone/>
              <a:defRPr/>
            </a:pPr>
            <a:r>
              <a:rPr lang="en-GB" dirty="0">
                <a:solidFill>
                  <a:schemeClr val="tx1"/>
                </a:solidFill>
                <a:latin typeface="Times New Roman" pitchFamily="18" charset="0"/>
                <a:cs typeface="Times New Roman" pitchFamily="18" charset="0"/>
              </a:rPr>
              <a:t>The company will also focus on customers who are aware of their environment and are primarily young adults between 18 and 40 years who are concerned about sustainability. Such customers are sensitive to price and low-waste products. This study has a unique selling point, which consists of refilling cleaning liquids at a low cost, and this will reduce the amount of plastic waste. Marketing strategies will involve effective online presence on </a:t>
            </a:r>
            <a:r>
              <a:rPr lang="en-GB" dirty="0" err="1">
                <a:solidFill>
                  <a:schemeClr val="tx1"/>
                </a:solidFill>
                <a:latin typeface="Times New Roman" pitchFamily="18" charset="0"/>
                <a:cs typeface="Times New Roman" pitchFamily="18" charset="0"/>
              </a:rPr>
              <a:t>TikTok</a:t>
            </a:r>
            <a:r>
              <a:rPr lang="en-GB" dirty="0">
                <a:solidFill>
                  <a:schemeClr val="tx1"/>
                </a:solidFill>
                <a:latin typeface="Times New Roman" pitchFamily="18" charset="0"/>
                <a:cs typeface="Times New Roman" pitchFamily="18" charset="0"/>
              </a:rPr>
              <a:t>, </a:t>
            </a:r>
            <a:r>
              <a:rPr lang="en-GB" dirty="0" err="1">
                <a:solidFill>
                  <a:schemeClr val="tx1"/>
                </a:solidFill>
                <a:latin typeface="Times New Roman" pitchFamily="18" charset="0"/>
                <a:cs typeface="Times New Roman" pitchFamily="18" charset="0"/>
              </a:rPr>
              <a:t>Instagram</a:t>
            </a:r>
            <a:r>
              <a:rPr lang="en-GB" dirty="0">
                <a:solidFill>
                  <a:schemeClr val="tx1"/>
                </a:solidFill>
                <a:latin typeface="Times New Roman" pitchFamily="18" charset="0"/>
                <a:cs typeface="Times New Roman" pitchFamily="18" charset="0"/>
              </a:rPr>
              <a:t>, and </a:t>
            </a:r>
            <a:r>
              <a:rPr lang="en-GB" dirty="0" err="1">
                <a:solidFill>
                  <a:schemeClr val="tx1"/>
                </a:solidFill>
                <a:latin typeface="Times New Roman" pitchFamily="18" charset="0"/>
                <a:cs typeface="Times New Roman" pitchFamily="18" charset="0"/>
              </a:rPr>
              <a:t>Facebook</a:t>
            </a:r>
            <a:r>
              <a:rPr lang="en-GB" dirty="0">
                <a:solidFill>
                  <a:schemeClr val="tx1"/>
                </a:solidFill>
                <a:latin typeface="Times New Roman" pitchFamily="18" charset="0"/>
                <a:cs typeface="Times New Roman" pitchFamily="18" charset="0"/>
              </a:rPr>
              <a:t> to appeal to the young audience. To create trust and visibility, this study will also employ community events, loyalty cards, referral discounts, and local partnerships. The strategies can be used to differentiate the business and to establish long-term relationships with customers.</a:t>
            </a:r>
          </a:p>
        </p:txBody>
      </p:sp>
      <p:pic>
        <p:nvPicPr>
          <p:cNvPr id="3074" name="Picture 2" descr="Scale Your Business with Precision: A Step-by-Step Guide to ...">
            <a:extLst>
              <a:ext uri="{FF2B5EF4-FFF2-40B4-BE49-F238E27FC236}">
                <a16:creationId xmlns:a16="http://schemas.microsoft.com/office/drawing/2014/main" id="{2CF727B0-EAE1-2219-304A-4ED3394C15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324100"/>
            <a:ext cx="3620818" cy="2945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6714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0DFF-18A6-70AD-DBD1-0616C6F0D488}"/>
              </a:ext>
            </a:extLst>
          </p:cNvPr>
          <p:cNvSpPr>
            <a:spLocks noGrp="1"/>
          </p:cNvSpPr>
          <p:nvPr>
            <p:ph type="title"/>
          </p:nvPr>
        </p:nvSpPr>
        <p:spPr>
          <a:xfrm>
            <a:off x="252919" y="1123837"/>
            <a:ext cx="2947482" cy="2140473"/>
          </a:xfrm>
        </p:spPr>
        <p:txBody>
          <a:bodyPr>
            <a:normAutofit/>
          </a:bodyPr>
          <a:lstStyle/>
          <a:p>
            <a:pPr algn="ctr"/>
            <a:r>
              <a:rPr lang="en-GB" sz="2800" b="1" dirty="0">
                <a:latin typeface="Times New Roman" panose="02020603050405020304" pitchFamily="18" charset="0"/>
                <a:cs typeface="Times New Roman" panose="02020603050405020304" pitchFamily="18" charset="0"/>
              </a:rPr>
              <a:t>Section 5 - Funding Requirements and Allocation</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176FE6F-E95F-6E2C-0DE3-ECC75EC84CAC}"/>
              </a:ext>
            </a:extLst>
          </p:cNvPr>
          <p:cNvSpPr>
            <a:spLocks noGrp="1"/>
          </p:cNvSpPr>
          <p:nvPr>
            <p:ph idx="1"/>
          </p:nvPr>
        </p:nvSpPr>
        <p:spPr>
          <a:xfrm>
            <a:off x="3901649" y="814578"/>
            <a:ext cx="7680751" cy="5120640"/>
          </a:xfrm>
        </p:spPr>
        <p:txBody>
          <a:bodyPr>
            <a:normAutofit/>
          </a:bodyPr>
          <a:lstStyle/>
          <a:p>
            <a:pPr marL="0" lvl="0" indent="0" algn="just">
              <a:lnSpc>
                <a:spcPct val="150000"/>
              </a:lnSpc>
              <a:spcBef>
                <a:spcPts val="0"/>
              </a:spcBef>
              <a:buClrTx/>
              <a:buNone/>
              <a:defRPr/>
            </a:pPr>
            <a:r>
              <a:rPr lang="ru-RU" dirty="0" err="1">
                <a:solidFill>
                  <a:schemeClr val="tx1"/>
                </a:solidFill>
                <a:latin typeface="Times New Roman" pitchFamily="18" charset="0"/>
                <a:cs typeface="Times New Roman" pitchFamily="18" charset="0"/>
              </a:rPr>
              <a:t>The</a:t>
            </a:r>
            <a:r>
              <a:rPr lang="ru-RU" dirty="0">
                <a:solidFill>
                  <a:schemeClr val="tx1"/>
                </a:solidFill>
                <a:latin typeface="Times New Roman" pitchFamily="18" charset="0"/>
                <a:cs typeface="Times New Roman" pitchFamily="18" charset="0"/>
              </a:rPr>
              <a:t> </a:t>
            </a:r>
            <a:r>
              <a:rPr lang="ru-RU" dirty="0" err="1">
                <a:solidFill>
                  <a:schemeClr val="tx1"/>
                </a:solidFill>
                <a:latin typeface="Times New Roman" pitchFamily="18" charset="0"/>
                <a:cs typeface="Times New Roman" pitchFamily="18" charset="0"/>
              </a:rPr>
              <a:t>business</a:t>
            </a:r>
            <a:r>
              <a:rPr lang="ru-RU" dirty="0">
                <a:solidFill>
                  <a:schemeClr val="tx1"/>
                </a:solidFill>
                <a:latin typeface="Times New Roman" pitchFamily="18" charset="0"/>
                <a:cs typeface="Times New Roman" pitchFamily="18" charset="0"/>
              </a:rPr>
              <a:t> </a:t>
            </a:r>
            <a:r>
              <a:rPr lang="en-GB" dirty="0">
                <a:solidFill>
                  <a:schemeClr val="tx1"/>
                </a:solidFill>
                <a:latin typeface="Times New Roman" pitchFamily="18" charset="0"/>
                <a:cs typeface="Times New Roman" pitchFamily="18" charset="0"/>
              </a:rPr>
              <a:t>will need to be financed to the tune of £12,000, including partner savings and a small business loan of £8,000. The start-up expenses include rent, stock, equipment, branding and safety compliance, which amounts to 8250. The monthly fixed expenses, including rent and utilities, insurance, and loan payments, amount to 5550. Variable costs vary with sales, such as electricity, raw materials and hourly staff. As per the financial forecast, the first three months will be lost to the business which will break even during the fourth month and thereafter, it will start making a profit during the fourth month. This shows high financial sustainability and a feasible growth curve.</a:t>
            </a:r>
          </a:p>
        </p:txBody>
      </p:sp>
      <p:pic>
        <p:nvPicPr>
          <p:cNvPr id="6" name="Picture 5">
            <a:extLst>
              <a:ext uri="{FF2B5EF4-FFF2-40B4-BE49-F238E27FC236}">
                <a16:creationId xmlns:a16="http://schemas.microsoft.com/office/drawing/2014/main" id="{FB6979AA-DE74-662A-650C-8B2DB2E8B426}"/>
              </a:ext>
            </a:extLst>
          </p:cNvPr>
          <p:cNvPicPr>
            <a:picLocks noChangeAspect="1"/>
          </p:cNvPicPr>
          <p:nvPr/>
        </p:nvPicPr>
        <p:blipFill>
          <a:blip r:embed="rId3" cstate="print"/>
          <a:stretch>
            <a:fillRect/>
          </a:stretch>
        </p:blipFill>
        <p:spPr>
          <a:xfrm>
            <a:off x="252920" y="3374898"/>
            <a:ext cx="2952230" cy="2023012"/>
          </a:xfrm>
          <a:prstGeom prst="rect">
            <a:avLst/>
          </a:prstGeom>
        </p:spPr>
      </p:pic>
    </p:spTree>
    <p:extLst>
      <p:ext uri="{BB962C8B-B14F-4D97-AF65-F5344CB8AC3E}">
        <p14:creationId xmlns:p14="http://schemas.microsoft.com/office/powerpoint/2010/main" val="15052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1CEB-F4AD-29AD-12B5-7479B6FA07EB}"/>
              </a:ext>
            </a:extLst>
          </p:cNvPr>
          <p:cNvSpPr>
            <a:spLocks noGrp="1"/>
          </p:cNvSpPr>
          <p:nvPr>
            <p:ph type="title"/>
          </p:nvPr>
        </p:nvSpPr>
        <p:spPr>
          <a:xfrm>
            <a:off x="207675" y="708008"/>
            <a:ext cx="2947482" cy="616473"/>
          </a:xfrm>
        </p:spPr>
        <p:txBody>
          <a:bodyPr>
            <a:normAutofit/>
          </a:bodyPr>
          <a:lstStyle/>
          <a:p>
            <a:pPr algn="ctr"/>
            <a:r>
              <a:rPr lang="en-GB" sz="2800" b="1" dirty="0">
                <a:latin typeface="Times New Roman" panose="02020603050405020304" pitchFamily="18" charset="0"/>
                <a:cs typeface="Times New Roman" panose="02020603050405020304" pitchFamily="18" charset="0"/>
              </a:rPr>
              <a:t>Continue..</a:t>
            </a:r>
            <a:endParaRPr lang="en-GB" sz="28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779EDDB5-3C5D-5180-11F1-A350275E63A2}"/>
              </a:ext>
            </a:extLst>
          </p:cNvPr>
          <p:cNvGraphicFramePr>
            <a:graphicFrameLocks noGrp="1"/>
          </p:cNvGraphicFramePr>
          <p:nvPr>
            <p:extLst>
              <p:ext uri="{D42A27DB-BD31-4B8C-83A1-F6EECF244321}">
                <p14:modId xmlns:p14="http://schemas.microsoft.com/office/powerpoint/2010/main" val="4180587869"/>
              </p:ext>
            </p:extLst>
          </p:nvPr>
        </p:nvGraphicFramePr>
        <p:xfrm>
          <a:off x="3963988" y="478971"/>
          <a:ext cx="3771900" cy="5744889"/>
        </p:xfrm>
        <a:graphic>
          <a:graphicData uri="http://schemas.openxmlformats.org/drawingml/2006/table">
            <a:tbl>
              <a:tblPr>
                <a:tableStyleId>{327F97BB-C833-4FB7-BDE5-3F7075034690}</a:tableStyleId>
              </a:tblPr>
              <a:tblGrid>
                <a:gridCol w="2368550">
                  <a:extLst>
                    <a:ext uri="{9D8B030D-6E8A-4147-A177-3AD203B41FA5}">
                      <a16:colId xmlns:a16="http://schemas.microsoft.com/office/drawing/2014/main" val="3169484691"/>
                    </a:ext>
                  </a:extLst>
                </a:gridCol>
                <a:gridCol w="1403350">
                  <a:extLst>
                    <a:ext uri="{9D8B030D-6E8A-4147-A177-3AD203B41FA5}">
                      <a16:colId xmlns:a16="http://schemas.microsoft.com/office/drawing/2014/main" val="2140939995"/>
                    </a:ext>
                  </a:extLst>
                </a:gridCol>
              </a:tblGrid>
              <a:tr h="452168">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Category</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Cost (£)</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715029163"/>
                  </a:ext>
                </a:extLst>
              </a:tr>
              <a:tr h="59204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Deposit + First Rent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769460932"/>
                  </a:ext>
                </a:extLst>
              </a:tr>
              <a:tr h="79472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Storage Containers &amp; Safety Equipment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2,200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179014457"/>
                  </a:ext>
                </a:extLst>
              </a:tr>
              <a:tr h="79472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Bulk Stock of Cleaning Liquids</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3,000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153674373"/>
                  </a:ext>
                </a:extLst>
              </a:tr>
              <a:tr h="79472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POS System + Scale + QR Labelling</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78765222"/>
                  </a:ext>
                </a:extLst>
              </a:tr>
              <a:tr h="79472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Branding &amp; Marketing Materials</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400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461167931"/>
                  </a:ext>
                </a:extLst>
              </a:tr>
              <a:tr h="79472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Insurance, Licences &amp; Compliance</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300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636404176"/>
                  </a:ext>
                </a:extLst>
              </a:tr>
              <a:tr h="727069">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Total Startup Cost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8,250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444522388"/>
                  </a:ext>
                </a:extLst>
              </a:tr>
            </a:tbl>
          </a:graphicData>
        </a:graphic>
      </p:graphicFrame>
      <p:graphicFrame>
        <p:nvGraphicFramePr>
          <p:cNvPr id="5" name="Table 4">
            <a:extLst>
              <a:ext uri="{FF2B5EF4-FFF2-40B4-BE49-F238E27FC236}">
                <a16:creationId xmlns:a16="http://schemas.microsoft.com/office/drawing/2014/main" id="{6C215304-1230-8F2C-F653-42F807C2CB07}"/>
              </a:ext>
            </a:extLst>
          </p:cNvPr>
          <p:cNvGraphicFramePr>
            <a:graphicFrameLocks noGrp="1"/>
          </p:cNvGraphicFramePr>
          <p:nvPr>
            <p:extLst>
              <p:ext uri="{D42A27DB-BD31-4B8C-83A1-F6EECF244321}">
                <p14:modId xmlns:p14="http://schemas.microsoft.com/office/powerpoint/2010/main" val="659680476"/>
              </p:ext>
            </p:extLst>
          </p:nvPr>
        </p:nvGraphicFramePr>
        <p:xfrm>
          <a:off x="8367259" y="1165642"/>
          <a:ext cx="3084512" cy="4146666"/>
        </p:xfrm>
        <a:graphic>
          <a:graphicData uri="http://schemas.openxmlformats.org/drawingml/2006/table">
            <a:tbl>
              <a:tblPr>
                <a:tableStyleId>{284E427A-3D55-4303-BF80-6455036E1DE7}</a:tableStyleId>
              </a:tblPr>
              <a:tblGrid>
                <a:gridCol w="1703777">
                  <a:extLst>
                    <a:ext uri="{9D8B030D-6E8A-4147-A177-3AD203B41FA5}">
                      <a16:colId xmlns:a16="http://schemas.microsoft.com/office/drawing/2014/main" val="3346158810"/>
                    </a:ext>
                  </a:extLst>
                </a:gridCol>
                <a:gridCol w="1380735">
                  <a:extLst>
                    <a:ext uri="{9D8B030D-6E8A-4147-A177-3AD203B41FA5}">
                      <a16:colId xmlns:a16="http://schemas.microsoft.com/office/drawing/2014/main" val="2557177661"/>
                    </a:ext>
                  </a:extLst>
                </a:gridCol>
              </a:tblGrid>
              <a:tr h="971020">
                <a:tc>
                  <a:txBody>
                    <a:bodyPr/>
                    <a:lstStyle/>
                    <a:p>
                      <a:pPr algn="just">
                        <a:lnSpc>
                          <a:spcPct val="150000"/>
                        </a:lnSpc>
                        <a:spcBef>
                          <a:spcPts val="1200"/>
                        </a:spcBef>
                        <a:buNone/>
                      </a:pPr>
                      <a:r>
                        <a:rPr lang="en-GB" sz="1800" b="1" dirty="0">
                          <a:solidFill>
                            <a:schemeClr val="tx1"/>
                          </a:solidFill>
                          <a:effectLst/>
                          <a:latin typeface="Times New Roman" panose="02020603050405020304" pitchFamily="18" charset="0"/>
                          <a:cs typeface="Times New Roman" panose="02020603050405020304" pitchFamily="18" charset="0"/>
                        </a:rPr>
                        <a:t>Item</a:t>
                      </a:r>
                      <a:endParaRPr lang="en-GB"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800" b="1" dirty="0">
                          <a:solidFill>
                            <a:schemeClr val="tx1"/>
                          </a:solidFill>
                          <a:effectLst/>
                          <a:latin typeface="Times New Roman" panose="02020603050405020304" pitchFamily="18" charset="0"/>
                          <a:cs typeface="Times New Roman" panose="02020603050405020304" pitchFamily="18" charset="0"/>
                        </a:rPr>
                        <a:t>Fixed Cost (£)</a:t>
                      </a:r>
                      <a:endParaRPr lang="en-GB"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892150664"/>
                  </a:ext>
                </a:extLst>
              </a:tr>
              <a:tr h="665842">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Shop Rent</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2150</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997511397"/>
                  </a:ext>
                </a:extLst>
              </a:tr>
              <a:tr h="776816">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Utilities</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1200</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24194967"/>
                  </a:ext>
                </a:extLst>
              </a:tr>
              <a:tr h="846175">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Loan Repayments</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1000</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53616831"/>
                  </a:ext>
                </a:extLst>
              </a:tr>
              <a:tr h="832304">
                <a:tc>
                  <a:txBody>
                    <a:bodyPr/>
                    <a:lstStyle/>
                    <a:p>
                      <a:pPr algn="just">
                        <a:lnSpc>
                          <a:spcPct val="150000"/>
                        </a:lnSpc>
                        <a:spcBef>
                          <a:spcPts val="1200"/>
                        </a:spcBef>
                        <a:buNone/>
                      </a:pPr>
                      <a:r>
                        <a:rPr lang="en-GB" sz="1800">
                          <a:solidFill>
                            <a:schemeClr val="tx1"/>
                          </a:solidFill>
                          <a:effectLst/>
                          <a:latin typeface="Times New Roman" panose="02020603050405020304" pitchFamily="18" charset="0"/>
                          <a:cs typeface="Times New Roman" panose="02020603050405020304" pitchFamily="18" charset="0"/>
                        </a:rPr>
                        <a:t>Insurance</a:t>
                      </a:r>
                      <a:endParaRPr lang="en-GB" sz="18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800" dirty="0">
                          <a:solidFill>
                            <a:schemeClr val="tx1"/>
                          </a:solidFill>
                          <a:effectLst/>
                          <a:latin typeface="Times New Roman" panose="02020603050405020304" pitchFamily="18" charset="0"/>
                          <a:cs typeface="Times New Roman" panose="02020603050405020304" pitchFamily="18" charset="0"/>
                        </a:rPr>
                        <a:t>1200</a:t>
                      </a:r>
                      <a:endPar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088656731"/>
                  </a:ext>
                </a:extLst>
              </a:tr>
            </a:tbl>
          </a:graphicData>
        </a:graphic>
      </p:graphicFrame>
      <p:sp>
        <p:nvSpPr>
          <p:cNvPr id="7" name="TextBox 6">
            <a:extLst>
              <a:ext uri="{FF2B5EF4-FFF2-40B4-BE49-F238E27FC236}">
                <a16:creationId xmlns:a16="http://schemas.microsoft.com/office/drawing/2014/main" id="{49FE85D4-A2E3-725C-AF52-430AE3DB8A0D}"/>
              </a:ext>
            </a:extLst>
          </p:cNvPr>
          <p:cNvSpPr txBox="1"/>
          <p:nvPr/>
        </p:nvSpPr>
        <p:spPr>
          <a:xfrm>
            <a:off x="8544719" y="478971"/>
            <a:ext cx="2729592" cy="458074"/>
          </a:xfrm>
          <a:prstGeom prst="rect">
            <a:avLst/>
          </a:prstGeom>
          <a:noFill/>
        </p:spPr>
        <p:txBody>
          <a:bodyPr wrap="square">
            <a:spAutoFit/>
          </a:bodyPr>
          <a:lstStyle/>
          <a:p>
            <a:pPr algn="just">
              <a:lnSpc>
                <a:spcPct val="150000"/>
              </a:lnSpc>
              <a:spcBef>
                <a:spcPts val="1400"/>
              </a:spcBef>
              <a:buNone/>
            </a:pPr>
            <a:r>
              <a:rPr lang="en-GB" sz="1800" b="1" dirty="0">
                <a:effectLst/>
                <a:latin typeface="Times New Roman" panose="02020603050405020304" pitchFamily="18" charset="0"/>
                <a:ea typeface="Times New Roman" panose="02020603050405020304" pitchFamily="18" charset="0"/>
              </a:rPr>
              <a:t>Fixed Costs per Month</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9CEC1076-3C96-41F4-30CE-28526FC67188}"/>
              </a:ext>
            </a:extLst>
          </p:cNvPr>
          <p:cNvSpPr txBox="1"/>
          <p:nvPr/>
        </p:nvSpPr>
        <p:spPr>
          <a:xfrm>
            <a:off x="5023984" y="6223860"/>
            <a:ext cx="1651907" cy="458074"/>
          </a:xfrm>
          <a:prstGeom prst="rect">
            <a:avLst/>
          </a:prstGeom>
          <a:noFill/>
        </p:spPr>
        <p:txBody>
          <a:bodyPr wrap="square">
            <a:spAutoFit/>
          </a:bodyPr>
          <a:lstStyle/>
          <a:p>
            <a:pPr algn="just">
              <a:lnSpc>
                <a:spcPct val="150000"/>
              </a:lnSpc>
              <a:spcBef>
                <a:spcPts val="1000"/>
              </a:spcBef>
              <a:buNone/>
            </a:pPr>
            <a:r>
              <a:rPr lang="en-GB" sz="1800" b="1" dirty="0">
                <a:effectLst/>
                <a:latin typeface="Times New Roman" panose="02020603050405020304" pitchFamily="18" charset="0"/>
                <a:ea typeface="Times New Roman" panose="02020603050405020304" pitchFamily="18" charset="0"/>
              </a:rPr>
              <a:t>Startup Costs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86474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4F8F2-D39C-A9AA-457E-57ABEC81F47A}"/>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Continue..</a:t>
            </a:r>
            <a:endParaRPr lang="en-GB" sz="2800" dirty="0"/>
          </a:p>
        </p:txBody>
      </p:sp>
      <p:graphicFrame>
        <p:nvGraphicFramePr>
          <p:cNvPr id="4" name="Table 3">
            <a:extLst>
              <a:ext uri="{FF2B5EF4-FFF2-40B4-BE49-F238E27FC236}">
                <a16:creationId xmlns:a16="http://schemas.microsoft.com/office/drawing/2014/main" id="{6CF0EF01-C8EE-6157-562B-ABAE70D45BA0}"/>
              </a:ext>
            </a:extLst>
          </p:cNvPr>
          <p:cNvGraphicFramePr>
            <a:graphicFrameLocks noGrp="1"/>
          </p:cNvGraphicFramePr>
          <p:nvPr>
            <p:extLst>
              <p:ext uri="{D42A27DB-BD31-4B8C-83A1-F6EECF244321}">
                <p14:modId xmlns:p14="http://schemas.microsoft.com/office/powerpoint/2010/main" val="3690912609"/>
              </p:ext>
            </p:extLst>
          </p:nvPr>
        </p:nvGraphicFramePr>
        <p:xfrm>
          <a:off x="3897313" y="674914"/>
          <a:ext cx="7031944" cy="5519056"/>
        </p:xfrm>
        <a:graphic>
          <a:graphicData uri="http://schemas.openxmlformats.org/drawingml/2006/table">
            <a:tbl>
              <a:tblPr>
                <a:tableStyleId>{D7AC3CCA-C797-4891-BE02-D94E43425B78}</a:tableStyleId>
              </a:tblPr>
              <a:tblGrid>
                <a:gridCol w="1463501">
                  <a:extLst>
                    <a:ext uri="{9D8B030D-6E8A-4147-A177-3AD203B41FA5}">
                      <a16:colId xmlns:a16="http://schemas.microsoft.com/office/drawing/2014/main" val="607862777"/>
                    </a:ext>
                  </a:extLst>
                </a:gridCol>
                <a:gridCol w="797192">
                  <a:extLst>
                    <a:ext uri="{9D8B030D-6E8A-4147-A177-3AD203B41FA5}">
                      <a16:colId xmlns:a16="http://schemas.microsoft.com/office/drawing/2014/main" val="3191326111"/>
                    </a:ext>
                  </a:extLst>
                </a:gridCol>
                <a:gridCol w="868582">
                  <a:extLst>
                    <a:ext uri="{9D8B030D-6E8A-4147-A177-3AD203B41FA5}">
                      <a16:colId xmlns:a16="http://schemas.microsoft.com/office/drawing/2014/main" val="3388434063"/>
                    </a:ext>
                  </a:extLst>
                </a:gridCol>
                <a:gridCol w="951871">
                  <a:extLst>
                    <a:ext uri="{9D8B030D-6E8A-4147-A177-3AD203B41FA5}">
                      <a16:colId xmlns:a16="http://schemas.microsoft.com/office/drawing/2014/main" val="2052275651"/>
                    </a:ext>
                  </a:extLst>
                </a:gridCol>
                <a:gridCol w="939972">
                  <a:extLst>
                    <a:ext uri="{9D8B030D-6E8A-4147-A177-3AD203B41FA5}">
                      <a16:colId xmlns:a16="http://schemas.microsoft.com/office/drawing/2014/main" val="2983432779"/>
                    </a:ext>
                  </a:extLst>
                </a:gridCol>
                <a:gridCol w="975667">
                  <a:extLst>
                    <a:ext uri="{9D8B030D-6E8A-4147-A177-3AD203B41FA5}">
                      <a16:colId xmlns:a16="http://schemas.microsoft.com/office/drawing/2014/main" val="3409852917"/>
                    </a:ext>
                  </a:extLst>
                </a:gridCol>
                <a:gridCol w="1035159">
                  <a:extLst>
                    <a:ext uri="{9D8B030D-6E8A-4147-A177-3AD203B41FA5}">
                      <a16:colId xmlns:a16="http://schemas.microsoft.com/office/drawing/2014/main" val="1268409317"/>
                    </a:ext>
                  </a:extLst>
                </a:gridCol>
              </a:tblGrid>
              <a:tr h="894043">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Variable Costs</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Jan</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Feb</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Mar</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Apr</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May</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Jun</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023716898"/>
                  </a:ext>
                </a:extLst>
              </a:tr>
              <a:tr h="894043">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Electricity</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£300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£400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38945562"/>
                  </a:ext>
                </a:extLst>
              </a:tr>
              <a:tr h="894043">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Raw Materials</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£400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£600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£650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399179672"/>
                  </a:ext>
                </a:extLst>
              </a:tr>
              <a:tr h="1602381">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Hourly Paid Employees</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£600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£600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£700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170477740"/>
                  </a:ext>
                </a:extLst>
              </a:tr>
              <a:tr h="1234546">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Total Variable Cost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£1,650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£2,100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£2,100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£2,450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09212096"/>
                  </a:ext>
                </a:extLst>
              </a:tr>
            </a:tbl>
          </a:graphicData>
        </a:graphic>
      </p:graphicFrame>
      <p:sp>
        <p:nvSpPr>
          <p:cNvPr id="9" name="TextBox 8">
            <a:extLst>
              <a:ext uri="{FF2B5EF4-FFF2-40B4-BE49-F238E27FC236}">
                <a16:creationId xmlns:a16="http://schemas.microsoft.com/office/drawing/2014/main" id="{CF495840-97A7-59CD-19D7-BE58FCB3A0B7}"/>
              </a:ext>
            </a:extLst>
          </p:cNvPr>
          <p:cNvSpPr txBox="1"/>
          <p:nvPr/>
        </p:nvSpPr>
        <p:spPr>
          <a:xfrm>
            <a:off x="6523265" y="0"/>
            <a:ext cx="1836964" cy="458074"/>
          </a:xfrm>
          <a:prstGeom prst="rect">
            <a:avLst/>
          </a:prstGeom>
          <a:noFill/>
        </p:spPr>
        <p:txBody>
          <a:bodyPr wrap="square">
            <a:spAutoFit/>
          </a:bodyPr>
          <a:lstStyle/>
          <a:p>
            <a:pPr algn="ctr">
              <a:lnSpc>
                <a:spcPct val="150000"/>
              </a:lnSpc>
              <a:spcBef>
                <a:spcPts val="1200"/>
              </a:spcBef>
              <a:buNone/>
            </a:pPr>
            <a:r>
              <a:rPr lang="en-GB" sz="1800" b="1" dirty="0">
                <a:effectLst/>
                <a:latin typeface="Times New Roman" panose="02020603050405020304" pitchFamily="18" charset="0"/>
                <a:ea typeface="Times New Roman" panose="02020603050405020304" pitchFamily="18" charset="0"/>
              </a:rPr>
              <a:t>Variable Costs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37670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4F8F2-D39C-A9AA-457E-57ABEC81F47A}"/>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Continue..</a:t>
            </a:r>
            <a:endParaRPr lang="en-GB" sz="2800" dirty="0"/>
          </a:p>
        </p:txBody>
      </p:sp>
      <p:graphicFrame>
        <p:nvGraphicFramePr>
          <p:cNvPr id="5" name="Table 4">
            <a:extLst>
              <a:ext uri="{FF2B5EF4-FFF2-40B4-BE49-F238E27FC236}">
                <a16:creationId xmlns:a16="http://schemas.microsoft.com/office/drawing/2014/main" id="{C9E536B5-78D4-E734-3214-147DFED50713}"/>
              </a:ext>
            </a:extLst>
          </p:cNvPr>
          <p:cNvGraphicFramePr>
            <a:graphicFrameLocks noGrp="1"/>
          </p:cNvGraphicFramePr>
          <p:nvPr>
            <p:extLst>
              <p:ext uri="{D42A27DB-BD31-4B8C-83A1-F6EECF244321}">
                <p14:modId xmlns:p14="http://schemas.microsoft.com/office/powerpoint/2010/main" val="714904378"/>
              </p:ext>
            </p:extLst>
          </p:nvPr>
        </p:nvGraphicFramePr>
        <p:xfrm>
          <a:off x="4005943" y="674914"/>
          <a:ext cx="7608435" cy="5595255"/>
        </p:xfrm>
        <a:graphic>
          <a:graphicData uri="http://schemas.openxmlformats.org/drawingml/2006/table">
            <a:tbl>
              <a:tblPr>
                <a:tableStyleId>{5C22544A-7EE6-4342-B048-85BDC9FD1C3A}</a:tableStyleId>
              </a:tblPr>
              <a:tblGrid>
                <a:gridCol w="1304303">
                  <a:extLst>
                    <a:ext uri="{9D8B030D-6E8A-4147-A177-3AD203B41FA5}">
                      <a16:colId xmlns:a16="http://schemas.microsoft.com/office/drawing/2014/main" val="1488740490"/>
                    </a:ext>
                  </a:extLst>
                </a:gridCol>
                <a:gridCol w="1112494">
                  <a:extLst>
                    <a:ext uri="{9D8B030D-6E8A-4147-A177-3AD203B41FA5}">
                      <a16:colId xmlns:a16="http://schemas.microsoft.com/office/drawing/2014/main" val="3057696073"/>
                    </a:ext>
                  </a:extLst>
                </a:gridCol>
                <a:gridCol w="1022983">
                  <a:extLst>
                    <a:ext uri="{9D8B030D-6E8A-4147-A177-3AD203B41FA5}">
                      <a16:colId xmlns:a16="http://schemas.microsoft.com/office/drawing/2014/main" val="2514025865"/>
                    </a:ext>
                  </a:extLst>
                </a:gridCol>
                <a:gridCol w="959046">
                  <a:extLst>
                    <a:ext uri="{9D8B030D-6E8A-4147-A177-3AD203B41FA5}">
                      <a16:colId xmlns:a16="http://schemas.microsoft.com/office/drawing/2014/main" val="3089390370"/>
                    </a:ext>
                  </a:extLst>
                </a:gridCol>
                <a:gridCol w="1074132">
                  <a:extLst>
                    <a:ext uri="{9D8B030D-6E8A-4147-A177-3AD203B41FA5}">
                      <a16:colId xmlns:a16="http://schemas.microsoft.com/office/drawing/2014/main" val="2181193126"/>
                    </a:ext>
                  </a:extLst>
                </a:gridCol>
                <a:gridCol w="1035770">
                  <a:extLst>
                    <a:ext uri="{9D8B030D-6E8A-4147-A177-3AD203B41FA5}">
                      <a16:colId xmlns:a16="http://schemas.microsoft.com/office/drawing/2014/main" val="306321865"/>
                    </a:ext>
                  </a:extLst>
                </a:gridCol>
                <a:gridCol w="1099707">
                  <a:extLst>
                    <a:ext uri="{9D8B030D-6E8A-4147-A177-3AD203B41FA5}">
                      <a16:colId xmlns:a16="http://schemas.microsoft.com/office/drawing/2014/main" val="3157654478"/>
                    </a:ext>
                  </a:extLst>
                </a:gridCol>
              </a:tblGrid>
              <a:tr h="832167">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 </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Jan</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Feb</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Mar</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a:solidFill>
                            <a:schemeClr val="tx1"/>
                          </a:solidFill>
                          <a:effectLst/>
                          <a:latin typeface="Times New Roman" panose="02020603050405020304" pitchFamily="18" charset="0"/>
                          <a:cs typeface="Times New Roman" panose="02020603050405020304" pitchFamily="18" charset="0"/>
                        </a:rPr>
                        <a:t>Apr</a:t>
                      </a:r>
                      <a:endParaRPr lang="en-GB" sz="1400" b="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May</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b="1" dirty="0">
                          <a:solidFill>
                            <a:schemeClr val="tx1"/>
                          </a:solidFill>
                          <a:effectLst/>
                          <a:latin typeface="Times New Roman" panose="02020603050405020304" pitchFamily="18" charset="0"/>
                          <a:cs typeface="Times New Roman" panose="02020603050405020304" pitchFamily="18" charset="0"/>
                        </a:rPr>
                        <a:t>Jun</a:t>
                      </a:r>
                      <a:endParaRPr lang="en-GB"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452920355"/>
                  </a:ext>
                </a:extLst>
              </a:tr>
              <a:tr h="832167">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Fixed</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£5,550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688547771"/>
                  </a:ext>
                </a:extLst>
              </a:tr>
              <a:tr h="1117482">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Variable cost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£1,650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£2,100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£2,100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£2,450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890500656"/>
                  </a:ext>
                </a:extLst>
              </a:tr>
              <a:tr h="832167">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Total cost</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£6,250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£7,050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£7,200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£7,650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£7,650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62190721"/>
                  </a:ext>
                </a:extLst>
              </a:tr>
              <a:tr h="832167">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Revenue</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£3,000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£4,500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£6,000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£8,000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£8,600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£9,500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11077225"/>
                  </a:ext>
                </a:extLst>
              </a:tr>
              <a:tr h="1149105">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Profit/Loss</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-£3,250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-£2,550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-£1,200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£350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a:solidFill>
                            <a:schemeClr val="tx1"/>
                          </a:solidFill>
                          <a:effectLst/>
                          <a:latin typeface="Times New Roman" panose="02020603050405020304" pitchFamily="18" charset="0"/>
                          <a:cs typeface="Times New Roman" panose="02020603050405020304" pitchFamily="18" charset="0"/>
                        </a:rPr>
                        <a:t>£950</a:t>
                      </a:r>
                      <a:endParaRPr lang="en-GB" sz="14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200"/>
                        </a:spcBef>
                        <a:buNone/>
                      </a:pPr>
                      <a:r>
                        <a:rPr lang="en-GB" sz="1400" dirty="0">
                          <a:solidFill>
                            <a:schemeClr val="tx1"/>
                          </a:solidFill>
                          <a:effectLst/>
                          <a:latin typeface="Times New Roman" panose="02020603050405020304" pitchFamily="18" charset="0"/>
                          <a:cs typeface="Times New Roman" panose="02020603050405020304" pitchFamily="18" charset="0"/>
                        </a:rPr>
                        <a:t>£1,500</a:t>
                      </a:r>
                      <a:endPar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870937326"/>
                  </a:ext>
                </a:extLst>
              </a:tr>
            </a:tbl>
          </a:graphicData>
        </a:graphic>
      </p:graphicFrame>
      <p:sp>
        <p:nvSpPr>
          <p:cNvPr id="7" name="TextBox 6">
            <a:extLst>
              <a:ext uri="{FF2B5EF4-FFF2-40B4-BE49-F238E27FC236}">
                <a16:creationId xmlns:a16="http://schemas.microsoft.com/office/drawing/2014/main" id="{B1128B23-2B3F-F53C-E53A-6D23A4D86F48}"/>
              </a:ext>
            </a:extLst>
          </p:cNvPr>
          <p:cNvSpPr txBox="1"/>
          <p:nvPr/>
        </p:nvSpPr>
        <p:spPr>
          <a:xfrm>
            <a:off x="5978979" y="6095997"/>
            <a:ext cx="3230335" cy="458074"/>
          </a:xfrm>
          <a:prstGeom prst="rect">
            <a:avLst/>
          </a:prstGeom>
          <a:noFill/>
        </p:spPr>
        <p:txBody>
          <a:bodyPr wrap="square">
            <a:spAutoFit/>
          </a:bodyPr>
          <a:lstStyle/>
          <a:p>
            <a:pPr algn="just">
              <a:lnSpc>
                <a:spcPct val="150000"/>
              </a:lnSpc>
              <a:spcBef>
                <a:spcPts val="1000"/>
              </a:spcBef>
              <a:buNone/>
            </a:pPr>
            <a:r>
              <a:rPr lang="en-GB" sz="1800" b="1" dirty="0">
                <a:effectLst/>
                <a:latin typeface="Times New Roman" panose="02020603050405020304" pitchFamily="18" charset="0"/>
                <a:ea typeface="Times New Roman" panose="02020603050405020304" pitchFamily="18" charset="0"/>
              </a:rPr>
              <a:t>Monthly Financial Forecast</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37670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3769059" y="839243"/>
            <a:ext cx="7053429" cy="4972834"/>
          </a:xfrm>
        </p:spPr>
        <p:txBody>
          <a:bodyPr>
            <a:noAutofit/>
          </a:bodyPr>
          <a:lstStyle/>
          <a:p>
            <a:pPr algn="just">
              <a:lnSpc>
                <a:spcPct val="200000"/>
              </a:lnSpc>
              <a:buNone/>
            </a:pPr>
            <a:r>
              <a:rPr lang="en-US" sz="1800" dirty="0">
                <a:solidFill>
                  <a:schemeClr val="tx1"/>
                </a:solidFill>
                <a:latin typeface="Times New Roman" pitchFamily="18" charset="0"/>
                <a:cs typeface="Times New Roman" pitchFamily="18" charset="0"/>
              </a:rPr>
              <a:t>Combining information gained from both internal and external analysis, the </a:t>
            </a:r>
            <a:r>
              <a:rPr lang="en-US" sz="1800" dirty="0" err="1">
                <a:solidFill>
                  <a:schemeClr val="tx1"/>
                </a:solidFill>
                <a:latin typeface="Times New Roman" pitchFamily="18" charset="0"/>
                <a:cs typeface="Times New Roman" pitchFamily="18" charset="0"/>
              </a:rPr>
              <a:t>EcoWash</a:t>
            </a:r>
            <a:r>
              <a:rPr lang="en-US" sz="1800" dirty="0">
                <a:solidFill>
                  <a:schemeClr val="tx1"/>
                </a:solidFill>
                <a:latin typeface="Times New Roman" pitchFamily="18" charset="0"/>
                <a:cs typeface="Times New Roman" pitchFamily="18" charset="0"/>
              </a:rPr>
              <a:t> Refill Hub can develop its own strategic plan and become more efficient in operations, and grow in its presence in the marketplace. By continuing to focus on innovative ideas, engaging with stakeholders, and promoting environmental stewardship, </a:t>
            </a:r>
            <a:r>
              <a:rPr lang="en-US" sz="1800" dirty="0" err="1">
                <a:solidFill>
                  <a:schemeClr val="tx1"/>
                </a:solidFill>
                <a:latin typeface="Times New Roman" pitchFamily="18" charset="0"/>
                <a:cs typeface="Times New Roman" pitchFamily="18" charset="0"/>
              </a:rPr>
              <a:t>EcoWash</a:t>
            </a:r>
            <a:r>
              <a:rPr lang="en-US" sz="1800" dirty="0">
                <a:solidFill>
                  <a:schemeClr val="tx1"/>
                </a:solidFill>
                <a:latin typeface="Times New Roman" pitchFamily="18" charset="0"/>
                <a:cs typeface="Times New Roman" pitchFamily="18" charset="0"/>
              </a:rPr>
              <a:t> Refill Hub will not only keep an advantage over competitors but will also be an active participant in achieving a cleaner and more sustainable future. </a:t>
            </a:r>
            <a:r>
              <a:rPr lang="en-US" sz="1800" dirty="0" err="1">
                <a:solidFill>
                  <a:schemeClr val="tx1"/>
                </a:solidFill>
                <a:latin typeface="Times New Roman" pitchFamily="18" charset="0"/>
                <a:cs typeface="Times New Roman" pitchFamily="18" charset="0"/>
              </a:rPr>
              <a:t>EcoWash</a:t>
            </a:r>
            <a:r>
              <a:rPr lang="en-US" sz="1800" dirty="0">
                <a:solidFill>
                  <a:schemeClr val="tx1"/>
                </a:solidFill>
                <a:latin typeface="Times New Roman" pitchFamily="18" charset="0"/>
                <a:cs typeface="Times New Roman" pitchFamily="18" charset="0"/>
              </a:rPr>
              <a:t> Refill Hub shows that purpose-driven enterprises can flourish by integrating sustainability into the center of their business strategy.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19A70-2671-4D19-E3FD-354916BEE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745271-3623-0BE3-BF8A-5D812F3AA9FA}"/>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Conclusion</a:t>
            </a:r>
            <a:endParaRPr lang="en-GB" sz="2800" dirty="0"/>
          </a:p>
        </p:txBody>
      </p:sp>
      <p:sp>
        <p:nvSpPr>
          <p:cNvPr id="4" name="TextBox 3">
            <a:extLst>
              <a:ext uri="{FF2B5EF4-FFF2-40B4-BE49-F238E27FC236}">
                <a16:creationId xmlns:a16="http://schemas.microsoft.com/office/drawing/2014/main" id="{E8E65162-1598-DF60-ABCC-2B753C809E17}"/>
              </a:ext>
            </a:extLst>
          </p:cNvPr>
          <p:cNvSpPr txBox="1"/>
          <p:nvPr/>
        </p:nvSpPr>
        <p:spPr>
          <a:xfrm>
            <a:off x="3820438" y="1047293"/>
            <a:ext cx="5085566" cy="4197559"/>
          </a:xfrm>
          <a:prstGeom prst="rect">
            <a:avLst/>
          </a:prstGeom>
          <a:noFill/>
        </p:spPr>
        <p:txBody>
          <a:bodyPr wrap="square">
            <a:spAutoFit/>
          </a:bodyPr>
          <a:lstStyle/>
          <a:p>
            <a:pPr algn="just">
              <a:lnSpc>
                <a:spcPct val="150000"/>
              </a:lnSpc>
            </a:pPr>
            <a:r>
              <a:rPr lang="en-US" dirty="0" err="1">
                <a:latin typeface="Times New Roman" panose="02020603050405020304" pitchFamily="18" charset="0"/>
                <a:cs typeface="Times New Roman" panose="02020603050405020304" pitchFamily="18" charset="0"/>
              </a:rPr>
              <a:t>EcoWash</a:t>
            </a:r>
            <a:r>
              <a:rPr lang="en-US" dirty="0">
                <a:latin typeface="Times New Roman" panose="02020603050405020304" pitchFamily="18" charset="0"/>
                <a:cs typeface="Times New Roman" panose="02020603050405020304" pitchFamily="18" charset="0"/>
              </a:rPr>
              <a:t> Refill Hub offers an affordable, low-waste solution that aligns with UK sustainability trends. The business model is practical, financially viable and supported by strong market demand, making it a promising and responsible start-up opportunity. However, </a:t>
            </a:r>
            <a:r>
              <a:rPr lang="en-US" dirty="0" err="1">
                <a:latin typeface="Times New Roman" pitchFamily="18" charset="0"/>
                <a:cs typeface="Times New Roman" pitchFamily="18" charset="0"/>
              </a:rPr>
              <a:t>EcoWash</a:t>
            </a:r>
            <a:r>
              <a:rPr lang="en-US" dirty="0">
                <a:latin typeface="Times New Roman" pitchFamily="18" charset="0"/>
                <a:cs typeface="Times New Roman" pitchFamily="18" charset="0"/>
              </a:rPr>
              <a:t> Refill Hub also faces competitive pressures, varying prices from suppliers, and the ongoing need for public education regarding refill systems; all of these represent significant external risks that require continual management.</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259882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630A-74E9-9272-4A83-973DC2D9F142}"/>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2241688E-A771-56B7-8274-927811D4D9B5}"/>
              </a:ext>
            </a:extLst>
          </p:cNvPr>
          <p:cNvSpPr>
            <a:spLocks noGrp="1"/>
          </p:cNvSpPr>
          <p:nvPr>
            <p:ph idx="1"/>
          </p:nvPr>
        </p:nvSpPr>
        <p:spPr>
          <a:xfrm>
            <a:off x="3869268" y="446314"/>
            <a:ext cx="7315200" cy="5954486"/>
          </a:xfrm>
        </p:spPr>
        <p:txBody>
          <a:bodyPr>
            <a:normAutofit fontScale="92500" lnSpcReduction="20000"/>
          </a:bodyPr>
          <a:lstStyle/>
          <a:p>
            <a:pPr marL="0" indent="0">
              <a:buNone/>
            </a:pPr>
            <a:r>
              <a:rPr lang="en-GB" dirty="0">
                <a:solidFill>
                  <a:schemeClr val="tx1"/>
                </a:solidFill>
                <a:latin typeface="Times New Roman" panose="02020603050405020304" pitchFamily="18" charset="0"/>
                <a:cs typeface="Times New Roman" panose="02020603050405020304" pitchFamily="18" charset="0"/>
              </a:rPr>
              <a:t>Batista, C. (2024) </a:t>
            </a:r>
            <a:r>
              <a:rPr lang="en-GB" i="1" dirty="0">
                <a:solidFill>
                  <a:schemeClr val="tx1"/>
                </a:solidFill>
                <a:latin typeface="Times New Roman" panose="02020603050405020304" pitchFamily="18" charset="0"/>
                <a:cs typeface="Times New Roman" panose="02020603050405020304" pitchFamily="18" charset="0"/>
              </a:rPr>
              <a:t>Sustained: Creating a Sustainable House Through Small Changes, Money-Saving Habits, and Natural Solutions.</a:t>
            </a:r>
            <a:r>
              <a:rPr lang="en-GB" dirty="0">
                <a:solidFill>
                  <a:schemeClr val="tx1"/>
                </a:solidFill>
                <a:latin typeface="Times New Roman" panose="02020603050405020304" pitchFamily="18" charset="0"/>
                <a:cs typeface="Times New Roman" panose="02020603050405020304" pitchFamily="18" charset="0"/>
              </a:rPr>
              <a:t> Ireland: Mango Media.</a:t>
            </a:r>
          </a:p>
          <a:p>
            <a:pPr marL="0" indent="0">
              <a:buNone/>
            </a:pPr>
            <a:r>
              <a:rPr lang="en-GB" dirty="0">
                <a:solidFill>
                  <a:schemeClr val="tx1"/>
                </a:solidFill>
                <a:latin typeface="Times New Roman" panose="02020603050405020304" pitchFamily="18" charset="0"/>
                <a:cs typeface="Times New Roman" panose="02020603050405020304" pitchFamily="18" charset="0"/>
              </a:rPr>
              <a:t>Chapter, I.G.B. (2021) </a:t>
            </a:r>
            <a:r>
              <a:rPr lang="en-GB" i="1" dirty="0">
                <a:solidFill>
                  <a:schemeClr val="tx1"/>
                </a:solidFill>
                <a:latin typeface="Times New Roman" panose="02020603050405020304" pitchFamily="18" charset="0"/>
                <a:cs typeface="Times New Roman" panose="02020603050405020304" pitchFamily="18" charset="0"/>
              </a:rPr>
              <a:t>UK economic outlook: the future isn’t what it used to be.</a:t>
            </a:r>
            <a:r>
              <a:rPr lang="en-GB" dirty="0">
                <a:solidFill>
                  <a:schemeClr val="tx1"/>
                </a:solidFill>
                <a:latin typeface="Times New Roman" panose="02020603050405020304" pitchFamily="18" charset="0"/>
                <a:cs typeface="Times New Roman" panose="02020603050405020304" pitchFamily="18" charset="0"/>
              </a:rPr>
              <a:t> London: The Institute for Fiscal Studies.</a:t>
            </a:r>
          </a:p>
          <a:p>
            <a:pPr marL="0" indent="0">
              <a:buNone/>
            </a:pPr>
            <a:r>
              <a:rPr lang="en-GB" dirty="0">
                <a:solidFill>
                  <a:schemeClr val="tx1"/>
                </a:solidFill>
                <a:latin typeface="Times New Roman" panose="02020603050405020304" pitchFamily="18" charset="0"/>
                <a:cs typeface="Times New Roman" panose="02020603050405020304" pitchFamily="18" charset="0"/>
              </a:rPr>
              <a:t>Gupta, T. and Sarkar, A.K. (2022) ‘Impact of Health Consciousness and Food Safety Concern on Consumer Buying Behaviour–A Review on Organic Food Products’, </a:t>
            </a:r>
            <a:r>
              <a:rPr lang="en-GB" i="1" dirty="0">
                <a:solidFill>
                  <a:schemeClr val="tx1"/>
                </a:solidFill>
                <a:latin typeface="Times New Roman" panose="02020603050405020304" pitchFamily="18" charset="0"/>
                <a:cs typeface="Times New Roman" panose="02020603050405020304" pitchFamily="18" charset="0"/>
              </a:rPr>
              <a:t>Asian J. Org. Med. Chem, 7,</a:t>
            </a:r>
            <a:r>
              <a:rPr lang="en-GB" dirty="0">
                <a:solidFill>
                  <a:schemeClr val="tx1"/>
                </a:solidFill>
                <a:latin typeface="Times New Roman" panose="02020603050405020304" pitchFamily="18" charset="0"/>
                <a:cs typeface="Times New Roman" panose="02020603050405020304" pitchFamily="18" charset="0"/>
              </a:rPr>
              <a:t> pp.676-686.</a:t>
            </a:r>
          </a:p>
          <a:p>
            <a:pPr marL="0" indent="0">
              <a:buNone/>
            </a:pPr>
            <a:r>
              <a:rPr lang="en-GB" dirty="0">
                <a:solidFill>
                  <a:schemeClr val="tx1"/>
                </a:solidFill>
                <a:latin typeface="Times New Roman" panose="02020603050405020304" pitchFamily="18" charset="0"/>
                <a:cs typeface="Times New Roman" panose="02020603050405020304" pitchFamily="18" charset="0"/>
              </a:rPr>
              <a:t>Marion, T.J. and </a:t>
            </a:r>
            <a:r>
              <a:rPr lang="en-GB" dirty="0" err="1">
                <a:solidFill>
                  <a:schemeClr val="tx1"/>
                </a:solidFill>
                <a:latin typeface="Times New Roman" panose="02020603050405020304" pitchFamily="18" charset="0"/>
                <a:cs typeface="Times New Roman" panose="02020603050405020304" pitchFamily="18" charset="0"/>
              </a:rPr>
              <a:t>Fixson</a:t>
            </a:r>
            <a:r>
              <a:rPr lang="en-GB" dirty="0">
                <a:solidFill>
                  <a:schemeClr val="tx1"/>
                </a:solidFill>
                <a:latin typeface="Times New Roman" panose="02020603050405020304" pitchFamily="18" charset="0"/>
                <a:cs typeface="Times New Roman" panose="02020603050405020304" pitchFamily="18" charset="0"/>
              </a:rPr>
              <a:t>, S.K. (2021) ‘The transformation of the innovation process: How digital tools are changing work, collaboration, and organizations in new product development’, </a:t>
            </a:r>
            <a:r>
              <a:rPr lang="en-GB" i="1" dirty="0">
                <a:solidFill>
                  <a:schemeClr val="tx1"/>
                </a:solidFill>
                <a:latin typeface="Times New Roman" panose="02020603050405020304" pitchFamily="18" charset="0"/>
                <a:cs typeface="Times New Roman" panose="02020603050405020304" pitchFamily="18" charset="0"/>
              </a:rPr>
              <a:t>Journal of Product Innovation Management, 38</a:t>
            </a:r>
            <a:r>
              <a:rPr lang="en-GB" dirty="0">
                <a:solidFill>
                  <a:schemeClr val="tx1"/>
                </a:solidFill>
                <a:latin typeface="Times New Roman" panose="02020603050405020304" pitchFamily="18" charset="0"/>
                <a:cs typeface="Times New Roman" panose="02020603050405020304" pitchFamily="18" charset="0"/>
              </a:rPr>
              <a:t>(1), pp.192-215.</a:t>
            </a:r>
          </a:p>
          <a:p>
            <a:pPr marL="0" indent="0">
              <a:buNone/>
            </a:pPr>
            <a:r>
              <a:rPr lang="en-GB" dirty="0">
                <a:solidFill>
                  <a:schemeClr val="tx1"/>
                </a:solidFill>
                <a:latin typeface="Times New Roman" panose="02020603050405020304" pitchFamily="18" charset="0"/>
                <a:cs typeface="Times New Roman" panose="02020603050405020304" pitchFamily="18" charset="0"/>
              </a:rPr>
              <a:t>Marion, T.J. and </a:t>
            </a:r>
            <a:r>
              <a:rPr lang="en-GB" dirty="0" err="1">
                <a:solidFill>
                  <a:schemeClr val="tx1"/>
                </a:solidFill>
                <a:latin typeface="Times New Roman" panose="02020603050405020304" pitchFamily="18" charset="0"/>
                <a:cs typeface="Times New Roman" panose="02020603050405020304" pitchFamily="18" charset="0"/>
              </a:rPr>
              <a:t>Fixson</a:t>
            </a:r>
            <a:r>
              <a:rPr lang="en-GB" dirty="0">
                <a:solidFill>
                  <a:schemeClr val="tx1"/>
                </a:solidFill>
                <a:latin typeface="Times New Roman" panose="02020603050405020304" pitchFamily="18" charset="0"/>
                <a:cs typeface="Times New Roman" panose="02020603050405020304" pitchFamily="18" charset="0"/>
              </a:rPr>
              <a:t>, S.K. (2021) ‘The transformation of the innovation process: How digital tools are changing work, collaboration, and organizations in new product development’, </a:t>
            </a:r>
            <a:r>
              <a:rPr lang="en-GB" i="1" dirty="0">
                <a:solidFill>
                  <a:schemeClr val="tx1"/>
                </a:solidFill>
                <a:latin typeface="Times New Roman" panose="02020603050405020304" pitchFamily="18" charset="0"/>
                <a:cs typeface="Times New Roman" panose="02020603050405020304" pitchFamily="18" charset="0"/>
              </a:rPr>
              <a:t>Journal of Product Innovation Management, 38</a:t>
            </a:r>
            <a:r>
              <a:rPr lang="en-GB" dirty="0">
                <a:solidFill>
                  <a:schemeClr val="tx1"/>
                </a:solidFill>
                <a:latin typeface="Times New Roman" panose="02020603050405020304" pitchFamily="18" charset="0"/>
                <a:cs typeface="Times New Roman" panose="02020603050405020304" pitchFamily="18" charset="0"/>
              </a:rPr>
              <a:t>(1), pp.192-215.</a:t>
            </a:r>
          </a:p>
          <a:p>
            <a:pPr marL="0" indent="0">
              <a:buNone/>
            </a:pPr>
            <a:r>
              <a:rPr lang="en-GB" dirty="0">
                <a:solidFill>
                  <a:schemeClr val="tx1"/>
                </a:solidFill>
                <a:latin typeface="Times New Roman" panose="02020603050405020304" pitchFamily="18" charset="0"/>
                <a:cs typeface="Times New Roman" panose="02020603050405020304" pitchFamily="18" charset="0"/>
              </a:rPr>
              <a:t>Meng, M., Wen, Z., Luo, W. and Wang, S. (2021) ‘Approaches and policies to promote Zero-waste City construction: China’s practices and lessons’, </a:t>
            </a:r>
            <a:r>
              <a:rPr lang="en-GB" i="1" dirty="0">
                <a:solidFill>
                  <a:schemeClr val="tx1"/>
                </a:solidFill>
                <a:latin typeface="Times New Roman" panose="02020603050405020304" pitchFamily="18" charset="0"/>
                <a:cs typeface="Times New Roman" panose="02020603050405020304" pitchFamily="18" charset="0"/>
              </a:rPr>
              <a:t>Sustainability, 13</a:t>
            </a:r>
            <a:r>
              <a:rPr lang="en-GB" dirty="0">
                <a:solidFill>
                  <a:schemeClr val="tx1"/>
                </a:solidFill>
                <a:latin typeface="Times New Roman" panose="02020603050405020304" pitchFamily="18" charset="0"/>
                <a:cs typeface="Times New Roman" panose="02020603050405020304" pitchFamily="18" charset="0"/>
              </a:rPr>
              <a:t>(24), p.13537.</a:t>
            </a:r>
          </a:p>
          <a:p>
            <a:pPr marL="0" indent="0">
              <a:buNone/>
            </a:pPr>
            <a:r>
              <a:rPr lang="en-GB" dirty="0">
                <a:solidFill>
                  <a:schemeClr val="tx1"/>
                </a:solidFill>
                <a:latin typeface="Times New Roman" panose="02020603050405020304" pitchFamily="18" charset="0"/>
                <a:cs typeface="Times New Roman" panose="02020603050405020304" pitchFamily="18" charset="0"/>
              </a:rPr>
              <a:t>Ramírez-Peña, M., Cerezo-Narváez, A., Pastor-Fernández, A., Otero-Mateo, M. and Ballesteros-Pérez, P. (2023) ‘Determination of requirements for the improvement of occupational safety in the cleaning of vertical tanks of petroleum products’, </a:t>
            </a:r>
            <a:r>
              <a:rPr lang="en-GB" i="1" dirty="0">
                <a:solidFill>
                  <a:schemeClr val="tx1"/>
                </a:solidFill>
                <a:latin typeface="Times New Roman" panose="02020603050405020304" pitchFamily="18" charset="0"/>
                <a:cs typeface="Times New Roman" panose="02020603050405020304" pitchFamily="18" charset="0"/>
              </a:rPr>
              <a:t>Safety, 9(</a:t>
            </a:r>
            <a:r>
              <a:rPr lang="en-GB" dirty="0">
                <a:solidFill>
                  <a:schemeClr val="tx1"/>
                </a:solidFill>
                <a:latin typeface="Times New Roman" panose="02020603050405020304" pitchFamily="18" charset="0"/>
                <a:cs typeface="Times New Roman" panose="02020603050405020304" pitchFamily="18" charset="0"/>
              </a:rPr>
              <a:t>1), p.6.</a:t>
            </a:r>
          </a:p>
        </p:txBody>
      </p:sp>
    </p:spTree>
    <p:extLst>
      <p:ext uri="{BB962C8B-B14F-4D97-AF65-F5344CB8AC3E}">
        <p14:creationId xmlns:p14="http://schemas.microsoft.com/office/powerpoint/2010/main" val="845356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8FC950-F045-AF02-41B9-6785BA4D47BA}"/>
              </a:ext>
            </a:extLst>
          </p:cNvPr>
          <p:cNvPicPr>
            <a:picLocks noChangeAspect="1"/>
          </p:cNvPicPr>
          <p:nvPr/>
        </p:nvPicPr>
        <p:blipFill>
          <a:blip r:embed="rId2" cstate="print"/>
          <a:stretch>
            <a:fillRect/>
          </a:stretch>
        </p:blipFill>
        <p:spPr>
          <a:xfrm>
            <a:off x="4830535" y="1592716"/>
            <a:ext cx="5295900" cy="3476625"/>
          </a:xfrm>
          <a:prstGeom prst="rect">
            <a:avLst/>
          </a:prstGeom>
        </p:spPr>
      </p:pic>
    </p:spTree>
    <p:extLst>
      <p:ext uri="{BB962C8B-B14F-4D97-AF65-F5344CB8AC3E}">
        <p14:creationId xmlns:p14="http://schemas.microsoft.com/office/powerpoint/2010/main" val="427426710"/>
      </p:ext>
    </p:extLst>
  </p:cSld>
  <p:clrMapOvr>
    <a:masterClrMapping/>
  </p:clrMapOvr>
</p:sld>
</file>

<file path=ppt/theme/theme1.xml><?xml version="1.0" encoding="utf-8"?>
<a:theme xmlns:a="http://schemas.openxmlformats.org/drawingml/2006/main" name="Fra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rame">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83</TotalTime>
  <Words>1973</Words>
  <Application>Microsoft Office PowerPoint</Application>
  <PresentationFormat>Widescreen</PresentationFormat>
  <Paragraphs>165</Paragraphs>
  <Slides>17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Corbel</vt:lpstr>
      <vt:lpstr>Times New Roman</vt:lpstr>
      <vt:lpstr>Wingdings 2</vt:lpstr>
      <vt:lpstr>Frame</vt:lpstr>
      <vt:lpstr>INDIVIDUAL PRESENTATION </vt:lpstr>
      <vt:lpstr>Table of Contents</vt:lpstr>
      <vt:lpstr>Introduction</vt:lpstr>
      <vt:lpstr>Introduction</vt:lpstr>
      <vt:lpstr>Section 1 - Overview of the Business Idea</vt:lpstr>
      <vt:lpstr>Section 2 - Legal Format and Management Structure</vt:lpstr>
      <vt:lpstr>Example: An organisational chart </vt:lpstr>
      <vt:lpstr>Section 3 – PESTEL Analysis</vt:lpstr>
      <vt:lpstr>Section 4 - Marketing Strategies</vt:lpstr>
      <vt:lpstr>Section 5 - Funding Requirements and Allocation</vt:lpstr>
      <vt:lpstr>Continue..</vt:lpstr>
      <vt:lpstr>Continue..</vt:lpstr>
      <vt:lpstr>Continue..</vt:lpstr>
      <vt:lpstr>Conclusion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2: INDIVIDUAL PRESENTATION PITCH TO LECTURER</dc:title>
  <dc:creator>HP</dc:creator>
  <cp:lastModifiedBy>Ana Solcan</cp:lastModifiedBy>
  <cp:revision>55</cp:revision>
  <dcterms:created xsi:type="dcterms:W3CDTF">2025-12-03T06:15:10Z</dcterms:created>
  <dcterms:modified xsi:type="dcterms:W3CDTF">2025-12-06T18:01:22Z</dcterms:modified>
</cp:coreProperties>
</file>