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65" r:id="rId5"/>
    <p:sldId id="259" r:id="rId6"/>
    <p:sldId id="266" r:id="rId7"/>
    <p:sldId id="263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D9331"/>
    <a:srgbClr val="22AE39"/>
    <a:srgbClr val="187A28"/>
    <a:srgbClr val="0D6711"/>
    <a:srgbClr val="75923A"/>
    <a:srgbClr val="465723"/>
    <a:srgbClr val="000099"/>
    <a:srgbClr val="009900"/>
    <a:srgbClr val="33CC33"/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>
      <p:cViewPr varScale="1">
        <p:scale>
          <a:sx n="64" d="100"/>
          <a:sy n="64" d="100"/>
        </p:scale>
        <p:origin x="-62" y="-27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84F84D-F215-49DB-BEE6-48FDCF30DC99}" type="datetimeFigureOut">
              <a:rPr lang="en-US" smtClean="0"/>
              <a:t>5/9/2024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F4BB7D-E8E3-4904-BC45-4B69EF3020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50476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F4BB7D-E8E3-4904-BC45-4B69EF30207D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91249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F4BB7D-E8E3-4904-BC45-4B69EF30207D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91249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F4BB7D-E8E3-4904-BC45-4B69EF30207D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91249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F4BB7D-E8E3-4904-BC45-4B69EF30207D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91249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F4BB7D-E8E3-4904-BC45-4B69EF30207D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912498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F4BB7D-E8E3-4904-BC45-4B69EF30207D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91249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1397A-B9B7-4A6C-B919-1130B5458FDD}" type="datetimeFigureOut">
              <a:rPr lang="en-US" smtClean="0"/>
              <a:t>5/9/2024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B97F7-7F8A-4FB6-A197-331230016E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63968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1397A-B9B7-4A6C-B919-1130B5458FDD}" type="datetimeFigureOut">
              <a:rPr lang="en-US" smtClean="0"/>
              <a:t>5/9/2024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B97F7-7F8A-4FB6-A197-331230016E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0707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1397A-B9B7-4A6C-B919-1130B5458FDD}" type="datetimeFigureOut">
              <a:rPr lang="en-US" smtClean="0"/>
              <a:t>5/9/2024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B97F7-7F8A-4FB6-A197-331230016E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68187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1397A-B9B7-4A6C-B919-1130B5458FDD}" type="datetimeFigureOut">
              <a:rPr lang="en-US" smtClean="0"/>
              <a:t>5/9/2024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B97F7-7F8A-4FB6-A197-331230016E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47919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1397A-B9B7-4A6C-B919-1130B5458FDD}" type="datetimeFigureOut">
              <a:rPr lang="en-US" smtClean="0"/>
              <a:t>5/9/2024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B97F7-7F8A-4FB6-A197-331230016E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72624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1397A-B9B7-4A6C-B919-1130B5458FDD}" type="datetimeFigureOut">
              <a:rPr lang="en-US" smtClean="0"/>
              <a:t>5/9/2024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B97F7-7F8A-4FB6-A197-331230016E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95432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1397A-B9B7-4A6C-B919-1130B5458FDD}" type="datetimeFigureOut">
              <a:rPr lang="en-US" smtClean="0"/>
              <a:t>5/9/2024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B97F7-7F8A-4FB6-A197-331230016E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24048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1397A-B9B7-4A6C-B919-1130B5458FDD}" type="datetimeFigureOut">
              <a:rPr lang="en-US" smtClean="0"/>
              <a:t>5/9/2024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B97F7-7F8A-4FB6-A197-331230016E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36380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1397A-B9B7-4A6C-B919-1130B5458FDD}" type="datetimeFigureOut">
              <a:rPr lang="en-US" smtClean="0"/>
              <a:t>5/9/2024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B97F7-7F8A-4FB6-A197-331230016E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10642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1397A-B9B7-4A6C-B919-1130B5458FDD}" type="datetimeFigureOut">
              <a:rPr lang="en-US" smtClean="0"/>
              <a:t>5/9/2024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B97F7-7F8A-4FB6-A197-331230016E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7766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1397A-B9B7-4A6C-B919-1130B5458FDD}" type="datetimeFigureOut">
              <a:rPr lang="en-US" smtClean="0"/>
              <a:t>5/9/2024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B97F7-7F8A-4FB6-A197-331230016E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61114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F1397A-B9B7-4A6C-B919-1130B5458FDD}" type="datetimeFigureOut">
              <a:rPr lang="en-US" smtClean="0"/>
              <a:t>5/9/2024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1B97F7-7F8A-4FB6-A197-331230016E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52273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4208" y="1916832"/>
            <a:ext cx="6624736" cy="412336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99592" y="764704"/>
            <a:ext cx="7488832" cy="362471"/>
          </a:xfrm>
        </p:spPr>
        <p:txBody>
          <a:bodyPr>
            <a:normAutofit fontScale="90000"/>
          </a:bodyPr>
          <a:lstStyle/>
          <a:p>
            <a:r>
              <a:rPr lang="en-GB" sz="3900" b="1" dirty="0" smtClean="0"/>
              <a:t/>
            </a:r>
            <a:br>
              <a:rPr lang="en-GB" sz="3900" b="1" dirty="0" smtClean="0"/>
            </a:br>
            <a:r>
              <a:rPr lang="en-GB" sz="3900" b="1" dirty="0"/>
              <a:t/>
            </a:r>
            <a:br>
              <a:rPr lang="en-GB" sz="3900" b="1" dirty="0"/>
            </a:br>
            <a:r>
              <a:rPr lang="en-GB" sz="3900" b="1" dirty="0" smtClean="0">
                <a:solidFill>
                  <a:srgbClr val="000099"/>
                </a:solidFill>
              </a:rPr>
              <a:t/>
            </a:r>
            <a:br>
              <a:rPr lang="en-GB" sz="3900" b="1" dirty="0" smtClean="0">
                <a:solidFill>
                  <a:srgbClr val="000099"/>
                </a:solidFill>
              </a:rPr>
            </a:br>
            <a:r>
              <a:rPr lang="en-GB" sz="3300" b="1" dirty="0" smtClean="0"/>
              <a:t>Understanding </a:t>
            </a:r>
            <a:r>
              <a:rPr lang="en-GB" sz="3300" b="1" dirty="0"/>
              <a:t>ultra-processed </a:t>
            </a:r>
            <a:r>
              <a:rPr lang="en-GB" sz="3300" b="1" dirty="0" smtClean="0"/>
              <a:t>foods: </a:t>
            </a:r>
            <a:r>
              <a:rPr lang="en-GB" sz="3300" b="1" dirty="0"/>
              <a:t>examining ways to lead healthier food </a:t>
            </a:r>
            <a:r>
              <a:rPr lang="en-GB" sz="3300" b="1" dirty="0" smtClean="0"/>
              <a:t>choices</a:t>
            </a:r>
            <a:r>
              <a:rPr lang="en-US" b="1" dirty="0"/>
              <a:t/>
            </a:r>
            <a:br>
              <a:rPr lang="en-US" b="1" dirty="0"/>
            </a:br>
            <a:endParaRPr lang="en-US" b="1" dirty="0"/>
          </a:p>
        </p:txBody>
      </p:sp>
      <p:sp>
        <p:nvSpPr>
          <p:cNvPr id="4" name="AutoShape 2" descr="healthy and unhealthy food Vector Imag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" name="AutoShape 4" descr="healthy and unhealthy food Vector Image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73356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6325" y="4350258"/>
            <a:ext cx="4257675" cy="247650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620688"/>
            <a:ext cx="7772400" cy="792088"/>
          </a:xfrm>
        </p:spPr>
        <p:txBody>
          <a:bodyPr>
            <a:noAutofit/>
          </a:bodyPr>
          <a:lstStyle/>
          <a:p>
            <a:r>
              <a:rPr lang="en-US" sz="4500" b="1" dirty="0" smtClean="0"/>
              <a:t>Introduction</a:t>
            </a:r>
            <a:endParaRPr lang="en-US" sz="4500" b="1" dirty="0"/>
          </a:p>
        </p:txBody>
      </p:sp>
      <p:sp>
        <p:nvSpPr>
          <p:cNvPr id="10" name="TextBox 9"/>
          <p:cNvSpPr txBox="1"/>
          <p:nvPr/>
        </p:nvSpPr>
        <p:spPr>
          <a:xfrm>
            <a:off x="400072" y="1484784"/>
            <a:ext cx="806489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Blip>
                <a:blip r:embed="rId4"/>
              </a:buBlip>
            </a:pPr>
            <a:r>
              <a:rPr lang="en-US" dirty="0" smtClean="0"/>
              <a:t>As  per the Nova classification group 4 popularly known as ultra-processed foods (UPFs) are foods generally industrially formulated and contain ingredients not often found in home cooking including emulsifiers, firming and anticaking agents </a:t>
            </a:r>
            <a:r>
              <a:rPr lang="en-US" dirty="0" smtClean="0">
                <a:solidFill>
                  <a:schemeClr val="accent6">
                    <a:lumMod val="50000"/>
                  </a:schemeClr>
                </a:solidFill>
              </a:rPr>
              <a:t>(Steele </a:t>
            </a:r>
            <a:r>
              <a:rPr lang="en-US" dirty="0">
                <a:solidFill>
                  <a:schemeClr val="accent6">
                    <a:lumMod val="50000"/>
                  </a:schemeClr>
                </a:solidFill>
              </a:rPr>
              <a:t>et al., 2016)</a:t>
            </a:r>
            <a:r>
              <a:rPr lang="en-US" dirty="0" smtClean="0">
                <a:solidFill>
                  <a:schemeClr val="accent6">
                    <a:lumMod val="50000"/>
                  </a:schemeClr>
                </a:solidFill>
              </a:rPr>
              <a:t>.</a:t>
            </a:r>
          </a:p>
          <a:p>
            <a:pPr algn="just"/>
            <a:endParaRPr lang="en-US" dirty="0" smtClean="0"/>
          </a:p>
          <a:p>
            <a:pPr marL="285750" indent="-285750" algn="just">
              <a:buBlip>
                <a:blip r:embed="rId4"/>
              </a:buBlip>
            </a:pPr>
            <a:r>
              <a:rPr lang="en-US" dirty="0" smtClean="0"/>
              <a:t>There is an increase in the consumption of UPFs and it has been associated with many non-communicable diseases including type-2 diabetes and cardio vascular diseases </a:t>
            </a:r>
            <a:r>
              <a:rPr lang="en-US" dirty="0" smtClean="0">
                <a:solidFill>
                  <a:schemeClr val="accent6">
                    <a:lumMod val="50000"/>
                  </a:schemeClr>
                </a:solidFill>
              </a:rPr>
              <a:t>(Wright et al., 2017).</a:t>
            </a:r>
          </a:p>
          <a:p>
            <a:pPr algn="just"/>
            <a:endParaRPr lang="en-US" dirty="0"/>
          </a:p>
          <a:p>
            <a:pPr marL="285750" indent="-285750" algn="just">
              <a:buBlip>
                <a:blip r:embed="rId4"/>
              </a:buBlip>
            </a:pPr>
            <a:r>
              <a:rPr lang="en-US" dirty="0" smtClean="0"/>
              <a:t>50% of people despite knowing UPFs are bad for their health do not understand the term or how to identify </a:t>
            </a:r>
            <a:r>
              <a:rPr lang="en-US" dirty="0" smtClean="0"/>
              <a:t>them </a:t>
            </a:r>
            <a:r>
              <a:rPr lang="en-US" dirty="0" smtClean="0">
                <a:solidFill>
                  <a:schemeClr val="accent6">
                    <a:lumMod val="50000"/>
                  </a:schemeClr>
                </a:solidFill>
              </a:rPr>
              <a:t>(British </a:t>
            </a:r>
            <a:r>
              <a:rPr lang="en-US" dirty="0" smtClean="0">
                <a:solidFill>
                  <a:schemeClr val="accent6">
                    <a:lumMod val="50000"/>
                  </a:schemeClr>
                </a:solidFill>
              </a:rPr>
              <a:t>Health Foundation, </a:t>
            </a:r>
            <a:r>
              <a:rPr lang="en-US" dirty="0" err="1" smtClean="0">
                <a:solidFill>
                  <a:schemeClr val="accent6">
                    <a:lumMod val="50000"/>
                  </a:schemeClr>
                </a:solidFill>
              </a:rPr>
              <a:t>n.d</a:t>
            </a:r>
            <a:r>
              <a:rPr lang="en-US" dirty="0" smtClean="0">
                <a:solidFill>
                  <a:schemeClr val="accent6">
                    <a:lumMod val="50000"/>
                  </a:schemeClr>
                </a:solidFill>
              </a:rPr>
              <a:t>).</a:t>
            </a:r>
            <a:endParaRPr lang="en-US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just"/>
            <a:endParaRPr lang="en-US" b="1" dirty="0" smtClean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179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620688"/>
            <a:ext cx="7772400" cy="792088"/>
          </a:xfrm>
        </p:spPr>
        <p:txBody>
          <a:bodyPr>
            <a:noAutofit/>
          </a:bodyPr>
          <a:lstStyle/>
          <a:p>
            <a:r>
              <a:rPr lang="en-US" sz="4500" b="1" dirty="0" smtClean="0"/>
              <a:t>Aims</a:t>
            </a:r>
            <a:endParaRPr lang="en-US" sz="4500" b="1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6325" y="4350258"/>
            <a:ext cx="4257675" cy="247650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021369" y="1487936"/>
            <a:ext cx="655272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Blip>
                <a:blip r:embed="rId4"/>
              </a:buBlip>
            </a:pPr>
            <a:r>
              <a:rPr lang="en-US" dirty="0" smtClean="0"/>
              <a:t>To </a:t>
            </a:r>
            <a:r>
              <a:rPr lang="en-US" dirty="0"/>
              <a:t>provide a summary of the current state of affairs on ultra-processed foods; this includes whether people understand what they </a:t>
            </a:r>
            <a:r>
              <a:rPr lang="en-US" dirty="0" smtClean="0"/>
              <a:t>are, why and </a:t>
            </a:r>
            <a:r>
              <a:rPr lang="en-US" dirty="0"/>
              <a:t>how they </a:t>
            </a:r>
            <a:r>
              <a:rPr lang="en-US" dirty="0" smtClean="0"/>
              <a:t>impact health. </a:t>
            </a:r>
          </a:p>
          <a:p>
            <a:pPr algn="just"/>
            <a:endParaRPr lang="en-US" dirty="0" smtClean="0"/>
          </a:p>
          <a:p>
            <a:pPr algn="just"/>
            <a:endParaRPr lang="en-US" dirty="0"/>
          </a:p>
          <a:p>
            <a:pPr marL="285750" indent="-285750" algn="just">
              <a:buBlip>
                <a:blip r:embed="rId4"/>
              </a:buBlip>
            </a:pPr>
            <a:r>
              <a:rPr lang="en-US" dirty="0" smtClean="0"/>
              <a:t>To critically explore </a:t>
            </a:r>
            <a:r>
              <a:rPr lang="en-US" dirty="0"/>
              <a:t>the policies and strategies used to </a:t>
            </a:r>
            <a:r>
              <a:rPr lang="en-US" dirty="0" smtClean="0"/>
              <a:t>reduce UPF consumption </a:t>
            </a:r>
            <a:r>
              <a:rPr lang="en-US" dirty="0"/>
              <a:t>and determine what may be the most effective in promoting better food choices amongst the general population. </a:t>
            </a:r>
            <a:endParaRPr lang="en-US" dirty="0" smtClean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4133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620688"/>
            <a:ext cx="7772400" cy="792088"/>
          </a:xfrm>
        </p:spPr>
        <p:txBody>
          <a:bodyPr>
            <a:noAutofit/>
          </a:bodyPr>
          <a:lstStyle/>
          <a:p>
            <a:r>
              <a:rPr lang="en-US" sz="4500" b="1" dirty="0" smtClean="0"/>
              <a:t>Methodology</a:t>
            </a:r>
            <a:endParaRPr lang="en-US" sz="4500" b="1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6325" y="4350258"/>
            <a:ext cx="4257675" cy="247650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539552" y="1556792"/>
            <a:ext cx="669674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Blip>
                <a:blip r:embed="rId4"/>
              </a:buBlip>
            </a:pPr>
            <a:r>
              <a:rPr lang="en-US" dirty="0" smtClean="0"/>
              <a:t>Narrative review</a:t>
            </a:r>
          </a:p>
          <a:p>
            <a:pPr marL="285750" indent="-285750" algn="just">
              <a:buBlip>
                <a:blip r:embed="rId4"/>
              </a:buBlip>
            </a:pPr>
            <a:endParaRPr lang="en-US" dirty="0"/>
          </a:p>
          <a:p>
            <a:pPr marL="285750" indent="-285750" algn="just">
              <a:buBlip>
                <a:blip r:embed="rId4"/>
              </a:buBlip>
            </a:pPr>
            <a:r>
              <a:rPr lang="en-US" dirty="0" smtClean="0"/>
              <a:t>Database search - PubMed, </a:t>
            </a:r>
            <a:r>
              <a:rPr lang="en-US" dirty="0" err="1" smtClean="0"/>
              <a:t>ProQuest</a:t>
            </a:r>
            <a:r>
              <a:rPr lang="en-US" dirty="0" smtClean="0"/>
              <a:t> Central, Google Scholar, using key words such as “Ultra-processed food”, “Food labeling”, “Sugar tax”.</a:t>
            </a:r>
          </a:p>
          <a:p>
            <a:pPr marL="285750" indent="-285750" algn="just">
              <a:buBlip>
                <a:blip r:embed="rId4"/>
              </a:buBlip>
            </a:pPr>
            <a:endParaRPr lang="en-US" dirty="0" smtClean="0"/>
          </a:p>
          <a:p>
            <a:pPr marL="285750" indent="-285750" algn="just">
              <a:buBlip>
                <a:blip r:embed="rId4"/>
              </a:buBlip>
            </a:pPr>
            <a:r>
              <a:rPr lang="en-US" dirty="0" smtClean="0"/>
              <a:t>Eligibility criteria – UPF defined by Nova classification, peer reviewed, English and fully accessible</a:t>
            </a:r>
          </a:p>
          <a:p>
            <a:pPr marL="285750" indent="-285750" algn="just">
              <a:buBlip>
                <a:blip r:embed="rId4"/>
              </a:buBlip>
            </a:pPr>
            <a:endParaRPr lang="en-US" dirty="0"/>
          </a:p>
          <a:p>
            <a:pPr marL="285750" indent="-285750" algn="just">
              <a:buBlip>
                <a:blip r:embed="rId4"/>
              </a:buBlip>
            </a:pPr>
            <a:r>
              <a:rPr lang="en-US" dirty="0" smtClean="0"/>
              <a:t>Analyzed using inductive and deductive coding</a:t>
            </a:r>
          </a:p>
          <a:p>
            <a:pPr algn="just"/>
            <a:endParaRPr lang="en-US" dirty="0"/>
          </a:p>
          <a:p>
            <a:pPr marL="285750" indent="-285750" algn="just">
              <a:buBlip>
                <a:blip r:embed="rId4"/>
              </a:buBlip>
            </a:pPr>
            <a:r>
              <a:rPr lang="en-US" dirty="0" smtClean="0"/>
              <a:t>No ethical considerations</a:t>
            </a:r>
            <a:endParaRPr lang="en-US" dirty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2504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620688"/>
            <a:ext cx="7772400" cy="792088"/>
          </a:xfrm>
        </p:spPr>
        <p:txBody>
          <a:bodyPr>
            <a:noAutofit/>
          </a:bodyPr>
          <a:lstStyle/>
          <a:p>
            <a:r>
              <a:rPr lang="en-US" sz="4500" b="1" dirty="0" smtClean="0"/>
              <a:t>Discussion</a:t>
            </a:r>
            <a:endParaRPr lang="en-US" sz="4500" b="1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6325" y="4350258"/>
            <a:ext cx="4257675" cy="247650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755576" y="1484784"/>
            <a:ext cx="806489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Blip>
                <a:blip r:embed="rId4"/>
              </a:buBlip>
            </a:pPr>
            <a:r>
              <a:rPr lang="en-US" dirty="0" smtClean="0"/>
              <a:t>All UPFs are not equal and there is no established safe consumption intake</a:t>
            </a:r>
          </a:p>
          <a:p>
            <a:pPr algn="just"/>
            <a:endParaRPr lang="en-US" dirty="0" smtClean="0"/>
          </a:p>
          <a:p>
            <a:pPr marL="285750" indent="-285750" algn="just">
              <a:buBlip>
                <a:blip r:embed="rId4"/>
              </a:buBlip>
            </a:pPr>
            <a:r>
              <a:rPr lang="en-US" dirty="0" smtClean="0"/>
              <a:t>Interventions work best together to eliminate/ reduce inequalities</a:t>
            </a:r>
          </a:p>
          <a:p>
            <a:pPr marL="285750" indent="-285750" algn="just">
              <a:buBlip>
                <a:blip r:embed="rId4"/>
              </a:buBlip>
            </a:pPr>
            <a:endParaRPr lang="en-US" dirty="0"/>
          </a:p>
          <a:p>
            <a:pPr marL="285750" indent="-285750" algn="just">
              <a:buBlip>
                <a:blip r:embed="rId4"/>
              </a:buBlip>
            </a:pPr>
            <a:r>
              <a:rPr lang="en-US" dirty="0" smtClean="0"/>
              <a:t>Boils down to consumer choice which may make food and nutritional literacy particularly among adolescents the most effective on a long term basis </a:t>
            </a:r>
          </a:p>
          <a:p>
            <a:pPr algn="just"/>
            <a:endParaRPr lang="en-US" dirty="0"/>
          </a:p>
          <a:p>
            <a:pPr marL="285750" indent="-285750" algn="just">
              <a:buBlip>
                <a:blip r:embed="rId4"/>
              </a:buBlip>
            </a:pPr>
            <a:r>
              <a:rPr lang="en-US" dirty="0" smtClean="0"/>
              <a:t>Inability to thoroughly investigate cultural difference in food choice due to English article criteria</a:t>
            </a:r>
          </a:p>
          <a:p>
            <a:pPr marL="285750" indent="-285750" algn="just">
              <a:buBlip>
                <a:blip r:embed="rId4"/>
              </a:buBlip>
            </a:pPr>
            <a:endParaRPr lang="en-US" dirty="0"/>
          </a:p>
          <a:p>
            <a:pPr marL="285750" indent="-285750" algn="just">
              <a:buBlip>
                <a:blip r:embed="rId4"/>
              </a:buBlip>
            </a:pPr>
            <a:r>
              <a:rPr lang="en-US" dirty="0" smtClean="0"/>
              <a:t>Further evaluation on the effectiveness of nutrition and food literacy programs on food choice on a long term follow up basis.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669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620688"/>
            <a:ext cx="7772400" cy="792088"/>
          </a:xfrm>
        </p:spPr>
        <p:txBody>
          <a:bodyPr>
            <a:noAutofit/>
          </a:bodyPr>
          <a:lstStyle/>
          <a:p>
            <a:r>
              <a:rPr lang="en-US" sz="4500" b="1" dirty="0" smtClean="0"/>
              <a:t>Reflection</a:t>
            </a:r>
            <a:endParaRPr lang="en-US" sz="4500" b="1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6325" y="4350258"/>
            <a:ext cx="4257675" cy="247650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586408" y="1988840"/>
            <a:ext cx="806489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Clr>
                <a:srgbClr val="009900"/>
              </a:buClr>
              <a:buSzPct val="145000"/>
              <a:buFont typeface="Wingdings" pitchFamily="2" charset="2"/>
              <a:buChar char="ü"/>
            </a:pPr>
            <a:r>
              <a:rPr lang="en-US" dirty="0" smtClean="0"/>
              <a:t>Utilize your summer</a:t>
            </a:r>
            <a:endParaRPr lang="en-US" b="1" dirty="0" smtClean="0"/>
          </a:p>
          <a:p>
            <a:pPr marL="285750" indent="-285750" algn="just">
              <a:buClr>
                <a:srgbClr val="009900"/>
              </a:buClr>
              <a:buSzPct val="145000"/>
              <a:buFont typeface="Wingdings" pitchFamily="2" charset="2"/>
              <a:buChar char="ü"/>
            </a:pPr>
            <a:endParaRPr lang="en-US" b="1" dirty="0" smtClean="0"/>
          </a:p>
          <a:p>
            <a:pPr marL="285750" indent="-285750" algn="just">
              <a:buClr>
                <a:srgbClr val="FF0000"/>
              </a:buClr>
              <a:buSzPct val="145000"/>
              <a:buFont typeface="Calibri" pitchFamily="34" charset="0"/>
              <a:buChar char="x"/>
            </a:pPr>
            <a:r>
              <a:rPr lang="en-US" dirty="0" smtClean="0"/>
              <a:t>Do not get frustrated </a:t>
            </a:r>
            <a:r>
              <a:rPr lang="en-US" dirty="0" smtClean="0"/>
              <a:t>to have </a:t>
            </a:r>
            <a:r>
              <a:rPr lang="en-US" dirty="0" smtClean="0"/>
              <a:t>an exact topic</a:t>
            </a:r>
          </a:p>
          <a:p>
            <a:pPr algn="just">
              <a:buClr>
                <a:srgbClr val="009900"/>
              </a:buClr>
              <a:buSzPct val="145000"/>
            </a:pPr>
            <a:endParaRPr lang="en-US" dirty="0" smtClean="0"/>
          </a:p>
          <a:p>
            <a:pPr marL="285750" indent="-285750" algn="just">
              <a:buClr>
                <a:srgbClr val="009900"/>
              </a:buClr>
              <a:buSzPct val="145000"/>
              <a:buFont typeface="Wingdings" pitchFamily="2" charset="2"/>
              <a:buChar char="ü"/>
            </a:pPr>
            <a:r>
              <a:rPr lang="en-US" dirty="0" smtClean="0"/>
              <a:t>Make note or bookmark any article you find of interest</a:t>
            </a:r>
          </a:p>
          <a:p>
            <a:pPr marL="285750" indent="-285750" algn="just">
              <a:buClr>
                <a:srgbClr val="009900"/>
              </a:buClr>
              <a:buSzPct val="145000"/>
              <a:buFont typeface="Wingdings" pitchFamily="2" charset="2"/>
              <a:buChar char="ü"/>
            </a:pPr>
            <a:endParaRPr lang="en-US" dirty="0"/>
          </a:p>
          <a:p>
            <a:pPr marL="285750" indent="-285750" algn="just">
              <a:buClr>
                <a:srgbClr val="009900"/>
              </a:buClr>
              <a:buSzPct val="145000"/>
              <a:buFont typeface="Wingdings" pitchFamily="2" charset="2"/>
              <a:buChar char="ü"/>
            </a:pPr>
            <a:r>
              <a:rPr lang="en-US" dirty="0" smtClean="0"/>
              <a:t>Make use of your supervisors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14338" name="Picture 2" descr="C:\Users\sheri\AppData\Local\Microsoft\Windows\INetCache\IE\DJZWE5YQ\redirected-150nw-569291956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128"/>
          <a:stretch/>
        </p:blipFill>
        <p:spPr bwMode="auto">
          <a:xfrm>
            <a:off x="1043608" y="620688"/>
            <a:ext cx="1143000" cy="86409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6442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620688"/>
            <a:ext cx="7772400" cy="792088"/>
          </a:xfrm>
        </p:spPr>
        <p:txBody>
          <a:bodyPr>
            <a:noAutofit/>
          </a:bodyPr>
          <a:lstStyle/>
          <a:p>
            <a:r>
              <a:rPr lang="en-US" sz="4500" b="1" dirty="0" smtClean="0"/>
              <a:t>References</a:t>
            </a:r>
            <a:endParaRPr lang="en-US" sz="4500" b="1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6324" y="4831824"/>
            <a:ext cx="4257675" cy="247650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Rectangle 2"/>
          <p:cNvSpPr/>
          <p:nvPr/>
        </p:nvSpPr>
        <p:spPr>
          <a:xfrm>
            <a:off x="251520" y="1268760"/>
            <a:ext cx="8280920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/>
          </a:p>
          <a:p>
            <a:pPr algn="just"/>
            <a:r>
              <a:rPr lang="en-GB" dirty="0"/>
              <a:t>British Health Foundation (BHF), (</a:t>
            </a:r>
            <a:r>
              <a:rPr lang="en-GB" dirty="0" err="1"/>
              <a:t>n.d</a:t>
            </a:r>
            <a:r>
              <a:rPr lang="en-GB" dirty="0"/>
              <a:t>) </a:t>
            </a:r>
            <a:r>
              <a:rPr lang="en-GB" i="1" dirty="0"/>
              <a:t>BNF survey reveals confusion about ultra-processed foods. </a:t>
            </a:r>
            <a:r>
              <a:rPr lang="en-GB" dirty="0"/>
              <a:t>Available at: https://</a:t>
            </a:r>
            <a:r>
              <a:rPr lang="en-GB" dirty="0" smtClean="0"/>
              <a:t>www.nutrition.org.uk/news/bnf-survey-reveals-confusion-about-ultra-processed foods</a:t>
            </a:r>
            <a:r>
              <a:rPr lang="en-GB" dirty="0"/>
              <a:t>/#:~:text=Sara%20Stanner%2C%20Science%20Director%2C%20British,clear%20about%20what%20it%20includes (Accessed: 30 October 2023</a:t>
            </a:r>
            <a:r>
              <a:rPr lang="en-GB" dirty="0" smtClean="0"/>
              <a:t>).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Steele, E. M. et al. (2016) ‘Ultra-processed foods and added sugars in the US diet: evidence from a nationally representative cross-sectional study’, </a:t>
            </a:r>
            <a:r>
              <a:rPr lang="en-GB" i="1" dirty="0"/>
              <a:t>The American Journal of Clinical Nutrition</a:t>
            </a:r>
            <a:r>
              <a:rPr lang="en-GB" dirty="0"/>
              <a:t>, 103(2), pp. 543-552</a:t>
            </a:r>
            <a:r>
              <a:rPr lang="en-GB" dirty="0" smtClean="0"/>
              <a:t>.</a:t>
            </a:r>
          </a:p>
          <a:p>
            <a:pPr algn="just"/>
            <a:endParaRPr lang="en-GB" dirty="0"/>
          </a:p>
          <a:p>
            <a:pPr algn="just"/>
            <a:r>
              <a:rPr lang="en-GB" dirty="0" smtClean="0"/>
              <a:t>Wright, N. et al. (2017) ‘ The BROAD study: A randomised controlled trial using a whole food plant-based diet in the community for obesity, ischaemic heart disease or diabetes’, </a:t>
            </a:r>
            <a:r>
              <a:rPr lang="en-GB" i="1" dirty="0" smtClean="0"/>
              <a:t>Nutrition &amp; diabetes</a:t>
            </a:r>
            <a:r>
              <a:rPr lang="en-GB" dirty="0" smtClean="0"/>
              <a:t>, </a:t>
            </a:r>
            <a:r>
              <a:rPr lang="en-GB" i="1" dirty="0" smtClean="0"/>
              <a:t>7</a:t>
            </a:r>
            <a:r>
              <a:rPr lang="en-GB" dirty="0" smtClean="0"/>
              <a:t>(3), pp. e256-e256.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7673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6461</TotalTime>
  <Words>453</Words>
  <Application>Microsoft Office PowerPoint</Application>
  <PresentationFormat>On-screen Show (4:3)</PresentationFormat>
  <Paragraphs>54</Paragraphs>
  <Slides>7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   Understanding ultra-processed foods: examining ways to lead healthier food choices </vt:lpstr>
      <vt:lpstr>Introduction</vt:lpstr>
      <vt:lpstr>Aims</vt:lpstr>
      <vt:lpstr>Methodology</vt:lpstr>
      <vt:lpstr>Discussion</vt:lpstr>
      <vt:lpstr>Reflection</vt:lpstr>
      <vt:lpstr>References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Understanding ultra-processed food: examining ways to lead healthier food choices</dc:title>
  <dc:creator>Shericka Primus -  res: svg air</dc:creator>
  <cp:lastModifiedBy>Shericka Primus -  res: svg air</cp:lastModifiedBy>
  <cp:revision>39</cp:revision>
  <dcterms:created xsi:type="dcterms:W3CDTF">2024-05-05T00:51:28Z</dcterms:created>
  <dcterms:modified xsi:type="dcterms:W3CDTF">2024-05-10T06:27:28Z</dcterms:modified>
</cp:coreProperties>
</file>