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3" r:id="rId1"/>
  </p:sldMasterIdLst>
  <p:sldIdLst>
    <p:sldId id="257" r:id="rId2"/>
    <p:sldId id="262" r:id="rId3"/>
    <p:sldId id="263" r:id="rId4"/>
    <p:sldId id="264" r:id="rId5"/>
    <p:sldId id="265" r:id="rId6"/>
    <p:sldId id="270" r:id="rId7"/>
    <p:sldId id="266" r:id="rId8"/>
    <p:sldId id="273" r:id="rId9"/>
    <p:sldId id="271" r:id="rId10"/>
    <p:sldId id="272" r:id="rId11"/>
    <p:sldId id="267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DA0DF-9230-4985-9DFE-6C5C6668E922}" v="22" dt="2020-02-17T22:24:45.0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2/13/2020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2/13/2020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2/13/2020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2/13/2020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2/13/2020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igso.wales/" TargetMode="External"/><Relationship Id="rId3" Type="http://schemas.openxmlformats.org/officeDocument/2006/relationships/hyperlink" Target="https://gov.wales/sites/default/files/publications/2019-05/an-overview-of-the-healthy-child-wales-programme.pdf" TargetMode="External"/><Relationship Id="rId7" Type="http://schemas.openxmlformats.org/officeDocument/2006/relationships/hyperlink" Target="https://cpag.org.uk/child-poverty/what-poverty" TargetMode="External"/><Relationship Id="rId2" Type="http://schemas.openxmlformats.org/officeDocument/2006/relationships/hyperlink" Target="https://gov.wales/sites/default/files/statistics-and-research/2019-04/evaluation-of-flying-start-findings-from-the-baseline-survey-of-famili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rf.org.uk/our-work/what-is-poverty" TargetMode="External"/><Relationship Id="rId5" Type="http://schemas.openxmlformats.org/officeDocument/2006/relationships/hyperlink" Target="http://www.poverty.org.uk/39/index.shtml?2" TargetMode="External"/><Relationship Id="rId4" Type="http://schemas.openxmlformats.org/officeDocument/2006/relationships/hyperlink" Target="https://www.wrexham.gov.uk/english/education/flying_start/index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Flying start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Carys Messer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6C4F2-2843-4F3D-A211-1EC40FBC3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Poverty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0AA14-D3E7-4C93-B6D6-AE6EC01EBA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POVERTY?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AF677-3DE5-4AF4-9A32-3823EDCBC9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10055352" cy="3163825"/>
          </a:xfrm>
        </p:spPr>
        <p:txBody>
          <a:bodyPr>
            <a:normAutofit lnSpcReduction="10000"/>
          </a:bodyPr>
          <a:lstStyle/>
          <a:p>
            <a:r>
              <a:rPr lang="en-GB" b="1" i="1" dirty="0"/>
              <a:t>“Poverty is when your resources are well below your minimum needs.”(JRF.org)</a:t>
            </a:r>
          </a:p>
          <a:p>
            <a:r>
              <a:rPr lang="en-GB" dirty="0"/>
              <a:t>Inability to do day-to-day things.</a:t>
            </a:r>
          </a:p>
          <a:p>
            <a:r>
              <a:rPr lang="en-GB" dirty="0"/>
              <a:t>Unable to provide/access needs for family.</a:t>
            </a:r>
          </a:p>
          <a:p>
            <a:r>
              <a:rPr lang="en-GB" dirty="0"/>
              <a:t>Affects millions of people across Britain.</a:t>
            </a:r>
          </a:p>
          <a:p>
            <a:r>
              <a:rPr lang="en-GB" dirty="0"/>
              <a:t>Discrimination.</a:t>
            </a:r>
          </a:p>
          <a:p>
            <a:r>
              <a:rPr lang="en-GB" dirty="0"/>
              <a:t>Peter Townsend, Child Poverty Action Group 1979.</a:t>
            </a:r>
          </a:p>
          <a:p>
            <a:r>
              <a:rPr lang="en-GB" dirty="0"/>
              <a:t>A child can eat 3 meals, go to school but still be poor. Its what’s going on behind closed doors. </a:t>
            </a:r>
          </a:p>
        </p:txBody>
      </p:sp>
    </p:spTree>
    <p:extLst>
      <p:ext uri="{BB962C8B-B14F-4D97-AF65-F5344CB8AC3E}">
        <p14:creationId xmlns:p14="http://schemas.microsoft.com/office/powerpoint/2010/main" val="110695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40602-EA1D-4D52-ADA8-7DF819B29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Flying start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11256-24C4-43E0-8755-B63624F38B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Quality childcare for 0/4-year olds</a:t>
            </a:r>
          </a:p>
        </p:txBody>
      </p:sp>
    </p:spTree>
    <p:extLst>
      <p:ext uri="{BB962C8B-B14F-4D97-AF65-F5344CB8AC3E}">
        <p14:creationId xmlns:p14="http://schemas.microsoft.com/office/powerpoint/2010/main" val="3583717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5856D-22C8-4912-8E4E-923A5D0EB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Flying Start?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8CC22-DF1B-4F74-9471-65C3B4821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Programme launched in 2006/07 by the Welsh Government.</a:t>
            </a:r>
          </a:p>
          <a:p>
            <a:r>
              <a:rPr lang="en-GB" dirty="0"/>
              <a:t>Aimed; </a:t>
            </a:r>
            <a:r>
              <a:rPr lang="en-GB" b="1" i="1" dirty="0"/>
              <a:t>"to make a decisive difference to the life chances of children aged under four in the areas in which it runs"</a:t>
            </a:r>
          </a:p>
          <a:p>
            <a:r>
              <a:rPr lang="en-GB" dirty="0"/>
              <a:t>GRANT</a:t>
            </a:r>
          </a:p>
          <a:p>
            <a:pPr marL="274320" lvl="1" indent="0">
              <a:buNone/>
            </a:pPr>
            <a:r>
              <a:rPr lang="en-GB" b="1" dirty="0"/>
              <a:t>Who? </a:t>
            </a:r>
            <a:r>
              <a:rPr lang="en-GB" i="1" dirty="0"/>
              <a:t>Local authorities.</a:t>
            </a:r>
            <a:endParaRPr lang="en-GB" dirty="0"/>
          </a:p>
          <a:p>
            <a:pPr marL="274320" lvl="1" indent="0">
              <a:buNone/>
            </a:pPr>
            <a:r>
              <a:rPr lang="en-GB" b="1" dirty="0"/>
              <a:t>Why? </a:t>
            </a:r>
            <a:r>
              <a:rPr lang="en-GB" i="1" dirty="0"/>
              <a:t>Provide intensive assistance to children and their families. </a:t>
            </a:r>
          </a:p>
          <a:p>
            <a:pPr marL="274320" lvl="1" indent="0">
              <a:buNone/>
            </a:pPr>
            <a:r>
              <a:rPr lang="en-GB" b="1" dirty="0"/>
              <a:t>Where? </a:t>
            </a:r>
            <a:r>
              <a:rPr lang="en-GB" i="1" dirty="0"/>
              <a:t>Targeted in the catchment area of schools in the most deprived areas. </a:t>
            </a:r>
          </a:p>
          <a:p>
            <a:pPr marL="285750" indent="-285750"/>
            <a:r>
              <a:rPr lang="en-GB" dirty="0"/>
              <a:t>Offers additional support and guidance to families to provide their children with the best start to flourish socially, physically and cognitively. </a:t>
            </a:r>
          </a:p>
          <a:p>
            <a:pPr marL="285750" indent="-285750"/>
            <a:r>
              <a:rPr lang="en-GB" dirty="0"/>
              <a:t>An investment of £2,000 raised to £2,100 (2009/10) per child per annum.</a:t>
            </a:r>
          </a:p>
          <a:p>
            <a:pPr marL="285750" indent="-285750"/>
            <a:r>
              <a:rPr lang="en-GB" dirty="0"/>
              <a:t>Health support- health visitors with specific guidance on caseloads.</a:t>
            </a:r>
          </a:p>
          <a:p>
            <a:pPr marL="560070" lvl="1" indent="-285750"/>
            <a:r>
              <a:rPr lang="en-GB" dirty="0"/>
              <a:t>Early identification of need or risk.</a:t>
            </a:r>
          </a:p>
          <a:p>
            <a:pPr marL="285750" indent="-28575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609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D3B8B-EC5F-4EF0-99DB-92F30931F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E9182-27D9-4985-993D-05EF0FC9F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 dirty="0">
                <a:ea typeface="+mn-lt"/>
                <a:cs typeface="+mn-lt"/>
              </a:rPr>
              <a:t>"Flying Start is targeted at defined geographical areas within each Local Authority where there are the highest concentrations of households in receipt of income benefit." (Healthy Child Wales Programme, 2019)</a:t>
            </a:r>
          </a:p>
          <a:p>
            <a:r>
              <a:rPr lang="en-GB" dirty="0"/>
              <a:t>Tailored support to every family's needs.</a:t>
            </a:r>
          </a:p>
          <a:p>
            <a:r>
              <a:rPr lang="en-GB" dirty="0"/>
              <a:t>Child focussed initiative supporting parents to build a stable foundation for a child's early years' experience. </a:t>
            </a:r>
          </a:p>
          <a:p>
            <a:r>
              <a:rPr lang="en-GB" dirty="0"/>
              <a:t>Improving health outcomes &gt; Health Support Services </a:t>
            </a:r>
          </a:p>
          <a:p>
            <a:pPr lvl="1"/>
            <a:r>
              <a:rPr lang="en-GB" dirty="0"/>
              <a:t>Health Visitors – provide additional support and intensive contact with vulnerable families. </a:t>
            </a:r>
          </a:p>
          <a:p>
            <a:pPr lvl="1"/>
            <a:r>
              <a:rPr lang="en-GB" dirty="0"/>
              <a:t>Midwives / Speech and Language therapists / Educational Psychologists / Dieticians.</a:t>
            </a:r>
          </a:p>
          <a:p>
            <a:r>
              <a:rPr lang="en-GB" dirty="0"/>
              <a:t>Flying Start entitlements are delivered as a partnership of services. </a:t>
            </a:r>
          </a:p>
          <a:p>
            <a:r>
              <a:rPr lang="en-GB" dirty="0"/>
              <a:t>Long term aim is to lower the scale of poorly skilled individuals and develop an esteemed economy.</a:t>
            </a:r>
          </a:p>
          <a:p>
            <a:pPr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417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013A0-AA07-4B0C-B428-B8C974760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Flying Start evaluation logic framework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DD7C27C3-6637-4EF2-A702-FD953969EC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67" t="17704" r="20165" b="8576"/>
          <a:stretch/>
        </p:blipFill>
        <p:spPr>
          <a:xfrm>
            <a:off x="2852910" y="2103120"/>
            <a:ext cx="6486179" cy="3849624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57F36F-1E9A-4664-83FA-17E841681D6B}"/>
              </a:ext>
            </a:extLst>
          </p:cNvPr>
          <p:cNvSpPr txBox="1"/>
          <p:nvPr/>
        </p:nvSpPr>
        <p:spPr>
          <a:xfrm>
            <a:off x="9158616" y="6215406"/>
            <a:ext cx="3185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(Source; Welsh Government)</a:t>
            </a:r>
          </a:p>
        </p:txBody>
      </p:sp>
    </p:spTree>
    <p:extLst>
      <p:ext uri="{BB962C8B-B14F-4D97-AF65-F5344CB8AC3E}">
        <p14:creationId xmlns:p14="http://schemas.microsoft.com/office/powerpoint/2010/main" val="1857931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210E7-7F5E-4FA3-9B3B-F8633B0FE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characteristics of FS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5E298-0775-44BA-B25D-A9B4616F2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status</a:t>
            </a:r>
          </a:p>
          <a:p>
            <a:r>
              <a:rPr lang="en-GB" dirty="0"/>
              <a:t>Single parent household</a:t>
            </a:r>
          </a:p>
          <a:p>
            <a:r>
              <a:rPr lang="en-GB" dirty="0"/>
              <a:t>Household income</a:t>
            </a:r>
          </a:p>
          <a:p>
            <a:r>
              <a:rPr lang="en-GB" dirty="0"/>
              <a:t>Young parent </a:t>
            </a:r>
          </a:p>
          <a:p>
            <a:r>
              <a:rPr lang="en-GB" dirty="0"/>
              <a:t>Experience of domestic violence</a:t>
            </a:r>
          </a:p>
          <a:p>
            <a:r>
              <a:rPr lang="en-GB" dirty="0"/>
              <a:t>Experience of post-natal depression</a:t>
            </a:r>
          </a:p>
          <a:p>
            <a:r>
              <a:rPr lang="en-GB" dirty="0"/>
              <a:t>Disability </a:t>
            </a:r>
          </a:p>
          <a:p>
            <a:r>
              <a:rPr lang="en-GB" dirty="0"/>
              <a:t>Parent illness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628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06420E-3625-49D9-AF2A-B70580A9F1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947" t="14719" r="34276" b="5767"/>
          <a:stretch/>
        </p:blipFill>
        <p:spPr>
          <a:xfrm>
            <a:off x="4158915" y="703847"/>
            <a:ext cx="3874169" cy="545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141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82B1F-1B84-4C57-B0D8-3BA4AA816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581663"/>
            <a:ext cx="4663440" cy="640080"/>
          </a:xfrm>
        </p:spPr>
        <p:txBody>
          <a:bodyPr/>
          <a:lstStyle/>
          <a:p>
            <a:r>
              <a:rPr lang="en-GB" dirty="0"/>
              <a:t>Work Status / Single Parenthood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4F3D5-D176-4271-B7D1-C55AE4FBA6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1425981"/>
            <a:ext cx="4663440" cy="4850356"/>
          </a:xfrm>
        </p:spPr>
        <p:txBody>
          <a:bodyPr>
            <a:normAutofit/>
          </a:bodyPr>
          <a:lstStyle/>
          <a:p>
            <a:r>
              <a:rPr lang="en-GB" dirty="0"/>
              <a:t>Approximately 6 in 10 parents are economically inactive. </a:t>
            </a:r>
          </a:p>
          <a:p>
            <a:r>
              <a:rPr lang="en-GB" dirty="0"/>
              <a:t> Two-parent household;</a:t>
            </a:r>
          </a:p>
          <a:p>
            <a:pPr lvl="1"/>
            <a:r>
              <a:rPr lang="en-GB" dirty="0"/>
              <a:t>No parent in work (46%)</a:t>
            </a:r>
          </a:p>
          <a:p>
            <a:pPr lvl="1"/>
            <a:r>
              <a:rPr lang="en-GB" dirty="0"/>
              <a:t>At least one parent in work (54%)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HOWEVER</a:t>
            </a:r>
          </a:p>
          <a:p>
            <a:r>
              <a:rPr lang="en-GB" dirty="0"/>
              <a:t>Lone-parent households are unable to split caring responsibilities and work duties between two people. </a:t>
            </a:r>
          </a:p>
          <a:p>
            <a:r>
              <a:rPr lang="en-GB" dirty="0"/>
              <a:t>2 in 5 (39%) families are lone-parent households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6A90E0-8C8D-4132-B97D-2C123918F4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34" t="20779" r="26678" b="19459"/>
          <a:stretch/>
        </p:blipFill>
        <p:spPr>
          <a:xfrm>
            <a:off x="5859379" y="1125191"/>
            <a:ext cx="5594684" cy="40965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940F2B2-B392-450E-AC02-E8A3707F7540}"/>
              </a:ext>
            </a:extLst>
          </p:cNvPr>
          <p:cNvSpPr txBox="1"/>
          <p:nvPr/>
        </p:nvSpPr>
        <p:spPr>
          <a:xfrm>
            <a:off x="8434137" y="5787189"/>
            <a:ext cx="28635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(Source; Welsh Government)</a:t>
            </a:r>
          </a:p>
        </p:txBody>
      </p:sp>
    </p:spTree>
    <p:extLst>
      <p:ext uri="{BB962C8B-B14F-4D97-AF65-F5344CB8AC3E}">
        <p14:creationId xmlns:p14="http://schemas.microsoft.com/office/powerpoint/2010/main" val="3934114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2EE07-65EB-45CF-9554-25F1ED8FF2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581663"/>
            <a:ext cx="4663440" cy="640080"/>
          </a:xfrm>
        </p:spPr>
        <p:txBody>
          <a:bodyPr/>
          <a:lstStyle/>
          <a:p>
            <a:r>
              <a:rPr lang="en-GB" dirty="0"/>
              <a:t>Household Income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A0465F-86B6-4732-8299-5958D9D377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9848" y="1589314"/>
            <a:ext cx="4663440" cy="3163825"/>
          </a:xfrm>
        </p:spPr>
        <p:txBody>
          <a:bodyPr/>
          <a:lstStyle/>
          <a:p>
            <a:r>
              <a:rPr lang="en-GB" dirty="0"/>
              <a:t>28% of households total income is less than £10,000 annually.</a:t>
            </a:r>
          </a:p>
          <a:p>
            <a:r>
              <a:rPr lang="en-GB" dirty="0"/>
              <a:t>1/3 have an average income of between £10,000 and £19,000.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C1D7F8-27AE-403B-AE0A-24B837DDF2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58712" y="581663"/>
            <a:ext cx="4663440" cy="640080"/>
          </a:xfrm>
        </p:spPr>
        <p:txBody>
          <a:bodyPr/>
          <a:lstStyle/>
          <a:p>
            <a:r>
              <a:rPr lang="en-GB" dirty="0"/>
              <a:t>Young Parent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2E5A2E-F37A-45A6-BBA7-49DFD69088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8712" y="1588630"/>
            <a:ext cx="4663440" cy="3164509"/>
          </a:xfrm>
        </p:spPr>
        <p:txBody>
          <a:bodyPr/>
          <a:lstStyle/>
          <a:p>
            <a:r>
              <a:rPr lang="en-GB" dirty="0"/>
              <a:t>7% of parents are under 20 years of age. </a:t>
            </a:r>
          </a:p>
          <a:p>
            <a:r>
              <a:rPr lang="en-GB" dirty="0"/>
              <a:t>More likely to be brought up with a disadvantage. </a:t>
            </a:r>
          </a:p>
          <a:p>
            <a:r>
              <a:rPr lang="en-GB" dirty="0"/>
              <a:t>Parents 16-19 y/o more likely to live in a workless household with an annual income of less than £10,000. </a:t>
            </a:r>
          </a:p>
        </p:txBody>
      </p:sp>
    </p:spTree>
    <p:extLst>
      <p:ext uri="{BB962C8B-B14F-4D97-AF65-F5344CB8AC3E}">
        <p14:creationId xmlns:p14="http://schemas.microsoft.com/office/powerpoint/2010/main" val="92569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36D53-57B5-4F81-A35A-12B3A559A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Health Visiting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B245C-0726-43F5-AF4C-E88C7B6F5E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/>
              <a:t>Primary function is to support the family in the home. </a:t>
            </a:r>
          </a:p>
          <a:p>
            <a:r>
              <a:rPr lang="en-GB" dirty="0"/>
              <a:t>Less children in their caseload to work closely with higher needs families.</a:t>
            </a:r>
          </a:p>
          <a:p>
            <a:r>
              <a:rPr lang="en-GB" dirty="0"/>
              <a:t>Provide advice on different aspects of a child's development.</a:t>
            </a:r>
          </a:p>
          <a:p>
            <a:r>
              <a:rPr lang="en-GB" dirty="0"/>
              <a:t>First-time parents / young parents' benefit.</a:t>
            </a:r>
          </a:p>
          <a:p>
            <a:r>
              <a:rPr lang="en-GB" dirty="0"/>
              <a:t>‘Jig-so’ project, Swansea.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3F6C93-0939-427F-B1D1-FD7650A352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3837" y="2331720"/>
            <a:ext cx="3051293" cy="2601227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E61348-F04E-420B-AE45-45338E151D02}"/>
              </a:ext>
            </a:extLst>
          </p:cNvPr>
          <p:cNvSpPr txBox="1"/>
          <p:nvPr/>
        </p:nvSpPr>
        <p:spPr>
          <a:xfrm>
            <a:off x="8145379" y="5991726"/>
            <a:ext cx="2658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(Source; </a:t>
            </a:r>
            <a:r>
              <a:rPr lang="en-GB" dirty="0" err="1"/>
              <a:t>jigso.wales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27143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18755-5F72-4BEC-92C6-8428995A2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0A1BA-72A9-4BD2-9F7A-C43CBE62C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/>
              <a:t>Evaluation of Flying Start, Main Report, 2011, Welsh Government, </a:t>
            </a:r>
            <a:r>
              <a:rPr lang="en-GB" dirty="0" err="1"/>
              <a:t>pg</a:t>
            </a:r>
            <a:r>
              <a:rPr lang="en-GB" dirty="0"/>
              <a:t> 4-6. </a:t>
            </a:r>
          </a:p>
          <a:p>
            <a:pPr marL="0" indent="0">
              <a:buNone/>
            </a:pPr>
            <a:r>
              <a:rPr lang="en-GB" dirty="0"/>
              <a:t>Available at </a:t>
            </a:r>
            <a:r>
              <a:rPr lang="en-GB" dirty="0">
                <a:ea typeface="+mn-lt"/>
                <a:cs typeface="+mn-lt"/>
                <a:hlinkClick r:id="rId2"/>
              </a:rPr>
              <a:t>https://gov.wales/sites/default/files/statistics-and-research/2019-04/evaluation-of-flying-start-findings-from-the-baseline-survey-of-families.pdf</a:t>
            </a:r>
          </a:p>
          <a:p>
            <a:r>
              <a:rPr lang="en-GB" dirty="0"/>
              <a:t>NHS, An overview of the Healthy Child Wales Programme, 2019, Welsh Government </a:t>
            </a:r>
            <a:r>
              <a:rPr lang="en-GB" dirty="0" err="1"/>
              <a:t>pg</a:t>
            </a:r>
            <a:r>
              <a:rPr lang="en-GB" dirty="0"/>
              <a:t> 16.</a:t>
            </a:r>
          </a:p>
          <a:p>
            <a:pPr marL="0" indent="0">
              <a:buNone/>
            </a:pPr>
            <a:r>
              <a:rPr lang="en-GB" dirty="0"/>
              <a:t>Available at </a:t>
            </a:r>
            <a:r>
              <a:rPr lang="en-GB" dirty="0">
                <a:ea typeface="+mn-lt"/>
                <a:cs typeface="+mn-lt"/>
                <a:hlinkClick r:id="rId3"/>
              </a:rPr>
              <a:t>https://gov.wales/sites/default/files/publications/2019-05/an-overview-of-the-healthy-child-wales-programme.pdf</a:t>
            </a:r>
            <a:endParaRPr lang="en-GB" dirty="0"/>
          </a:p>
          <a:p>
            <a:pPr marL="285750" indent="-285750"/>
            <a:r>
              <a:rPr lang="en-GB" dirty="0"/>
              <a:t>Flying Start, Wrexham County Borough Council.</a:t>
            </a:r>
          </a:p>
          <a:p>
            <a:pPr marL="0" indent="0">
              <a:buNone/>
            </a:pPr>
            <a:r>
              <a:rPr lang="en-GB" dirty="0"/>
              <a:t>Available at </a:t>
            </a:r>
            <a:r>
              <a:rPr lang="en-GB" dirty="0">
                <a:ea typeface="+mn-lt"/>
                <a:cs typeface="+mn-lt"/>
                <a:hlinkClick r:id="rId4"/>
              </a:rPr>
              <a:t>https://www.wrexham.gov.uk/english/education/flying_start/index.htm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The Poverty Site, 2010. United Kingdom: Low income by work status.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Available at </a:t>
            </a:r>
            <a:r>
              <a:rPr lang="en-GB" dirty="0">
                <a:ea typeface="+mn-lt"/>
                <a:cs typeface="+mn-lt"/>
                <a:hlinkClick r:id="rId5"/>
              </a:rPr>
              <a:t>http://www.poverty.org.uk/39/index.shtml?2</a:t>
            </a:r>
            <a:r>
              <a:rPr lang="en-GB" dirty="0">
                <a:ea typeface="+mn-lt"/>
                <a:cs typeface="+mn-lt"/>
              </a:rPr>
              <a:t> </a:t>
            </a:r>
          </a:p>
          <a:p>
            <a:r>
              <a:rPr lang="en-GB" dirty="0">
                <a:ea typeface="+mn-lt"/>
                <a:cs typeface="+mn-lt"/>
              </a:rPr>
              <a:t>What is Poverty?, Joseph Rowntree Foundation.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Available at </a:t>
            </a:r>
            <a:r>
              <a:rPr lang="en-GB" dirty="0">
                <a:ea typeface="+mn-lt"/>
                <a:cs typeface="+mn-lt"/>
                <a:hlinkClick r:id="rId6"/>
              </a:rPr>
              <a:t>https://www.jrf.org.uk/our-work/what-is-poverty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What is poverty?, Child Poverty Action Group.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Available at </a:t>
            </a:r>
            <a:r>
              <a:rPr lang="en-GB" dirty="0">
                <a:ea typeface="+mn-lt"/>
                <a:cs typeface="+mn-lt"/>
                <a:hlinkClick r:id="rId7"/>
              </a:rPr>
              <a:t>https://cpag.org.uk/child-poverty/what-poverty</a:t>
            </a:r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Jigso</a:t>
            </a:r>
            <a:r>
              <a:rPr lang="en-GB" dirty="0">
                <a:ea typeface="+mn-lt"/>
                <a:cs typeface="+mn-lt"/>
              </a:rPr>
              <a:t>, Children’s Centre.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Available at </a:t>
            </a:r>
            <a:r>
              <a:rPr lang="en-GB" dirty="0">
                <a:ea typeface="+mn-lt"/>
                <a:cs typeface="+mn-lt"/>
                <a:hlinkClick r:id="rId8"/>
              </a:rPr>
              <a:t>http://www.jigso.wales/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4940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VE.pptx" id="{928531FE-40B6-4895-993A-83D26AA1E005}" vid="{C99C5ABD-1620-4AD2-A38C-62625556F38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775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Century Gothic</vt:lpstr>
      <vt:lpstr>Garamond</vt:lpstr>
      <vt:lpstr>SavonVTI</vt:lpstr>
      <vt:lpstr>Flying start</vt:lpstr>
      <vt:lpstr>Poverty</vt:lpstr>
      <vt:lpstr>Flying start</vt:lpstr>
      <vt:lpstr>What is Flying Start?</vt:lpstr>
      <vt:lpstr>Targets</vt:lpstr>
      <vt:lpstr>Flying Start evaluation logic framework</vt:lpstr>
      <vt:lpstr>Key characteristics of FS families</vt:lpstr>
      <vt:lpstr>PowerPoint Presentation</vt:lpstr>
      <vt:lpstr>PowerPoint Presentation</vt:lpstr>
      <vt:lpstr>PowerPoint Presentation</vt:lpstr>
      <vt:lpstr>Health Visiting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2020-02-17T22:22:19Z</dcterms:created>
  <dcterms:modified xsi:type="dcterms:W3CDTF">2020-02-17T22:42:13Z</dcterms:modified>
</cp:coreProperties>
</file>