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85" r:id="rId2"/>
    <p:sldId id="270" r:id="rId3"/>
    <p:sldId id="278" r:id="rId4"/>
    <p:sldId id="258" r:id="rId5"/>
    <p:sldId id="269" r:id="rId6"/>
    <p:sldId id="268" r:id="rId7"/>
    <p:sldId id="273" r:id="rId8"/>
    <p:sldId id="276" r:id="rId9"/>
    <p:sldId id="277" r:id="rId10"/>
    <p:sldId id="283" r:id="rId11"/>
    <p:sldId id="286" r:id="rId12"/>
    <p:sldId id="274" r:id="rId13"/>
    <p:sldId id="275" r:id="rId14"/>
    <p:sldId id="287" r:id="rId15"/>
    <p:sldId id="280" r:id="rId16"/>
  </p:sldIdLst>
  <p:sldSz cx="12192000" cy="6858000"/>
  <p:notesSz cx="6889750" cy="1002188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EFF6A8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9" autoAdjust="0"/>
    <p:restoredTop sz="94660"/>
  </p:normalViewPr>
  <p:slideViewPr>
    <p:cSldViewPr snapToGrid="0">
      <p:cViewPr varScale="1">
        <p:scale>
          <a:sx n="86" d="100"/>
          <a:sy n="86" d="100"/>
        </p:scale>
        <p:origin x="331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830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2431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2885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706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394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213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009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492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822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5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178357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3925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355600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2468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0880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069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5E1A88-A10A-4DA7-8832-AFF3B0549CA8}" type="datetimeFigureOut">
              <a:rPr lang="en-GB" smtClean="0"/>
              <a:t>15/04/2020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3ABA153-6571-44A6-A423-557716DF1F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20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://www.flickr.com/photos/rllayman/157917272/" TargetMode="External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7" Type="http://schemas.openxmlformats.org/officeDocument/2006/relationships/image" Target="../media/image2.png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openxmlformats.org/officeDocument/2006/relationships/hyperlink" Target="http://supahpow31.deviantart.com/art/Minecraft-Village-464226200" TargetMode="External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3.m4a"/><Relationship Id="rId2" Type="http://schemas.microsoft.com/office/2007/relationships/media" Target="../media/media3.m4a"/><Relationship Id="rId1" Type="http://schemas.openxmlformats.org/officeDocument/2006/relationships/tags" Target="../tags/tag2.xml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hyperlink" Target="http://flickr.com/photos/usdagov/7895637906" TargetMode="Externa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www.coetail.com/emilysb1/2015/11/22/an-ecology-of-creativity-relies-on-an-ecology-of-freedom/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2" Type="http://schemas.microsoft.com/office/2007/relationships/media" Target="../media/media8.m4a"/><Relationship Id="rId1" Type="http://schemas.openxmlformats.org/officeDocument/2006/relationships/tags" Target="../tags/tag3.xml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7" Type="http://schemas.openxmlformats.org/officeDocument/2006/relationships/image" Target="../media/image2.png"/><Relationship Id="rId2" Type="http://schemas.microsoft.com/office/2007/relationships/media" Target="../media/media9.m4a"/><Relationship Id="rId1" Type="http://schemas.openxmlformats.org/officeDocument/2006/relationships/tags" Target="../tags/tag4.xml"/><Relationship Id="rId6" Type="http://schemas.openxmlformats.org/officeDocument/2006/relationships/hyperlink" Target="https://en.wikipedia.org/wiki/LGBT_rights_in_India" TargetMode="External"/><Relationship Id="rId5" Type="http://schemas.openxmlformats.org/officeDocument/2006/relationships/image" Target="../media/image12.jpg"/><Relationship Id="rId4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fabiusmaximus.com/2014/06/19/climate-change-biodiversity-69241/" TargetMode="External"/><Relationship Id="rId3" Type="http://schemas.openxmlformats.org/officeDocument/2006/relationships/audio" Target="../media/media10.m4a"/><Relationship Id="rId7" Type="http://schemas.openxmlformats.org/officeDocument/2006/relationships/image" Target="../media/image14.jpg"/><Relationship Id="rId2" Type="http://schemas.microsoft.com/office/2007/relationships/media" Target="../media/media10.m4a"/><Relationship Id="rId1" Type="http://schemas.openxmlformats.org/officeDocument/2006/relationships/tags" Target="../tags/tag5.xml"/><Relationship Id="rId6" Type="http://schemas.openxmlformats.org/officeDocument/2006/relationships/hyperlink" Target="http://www.dontbeasalmon.net/archives/2015/04/tweety-pi-bird-.html" TargetMode="External"/><Relationship Id="rId5" Type="http://schemas.openxmlformats.org/officeDocument/2006/relationships/image" Target="../media/image13.JP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1.m4a"/><Relationship Id="rId7" Type="http://schemas.openxmlformats.org/officeDocument/2006/relationships/image" Target="../media/image2.png"/><Relationship Id="rId2" Type="http://schemas.microsoft.com/office/2007/relationships/media" Target="../media/media11.m4a"/><Relationship Id="rId1" Type="http://schemas.openxmlformats.org/officeDocument/2006/relationships/tags" Target="../tags/tag6.xml"/><Relationship Id="rId6" Type="http://schemas.openxmlformats.org/officeDocument/2006/relationships/hyperlink" Target="http://www.reynellasps.sa.edu.au/" TargetMode="External"/><Relationship Id="rId5" Type="http://schemas.openxmlformats.org/officeDocument/2006/relationships/image" Target="../media/image15.jpg"/><Relationship Id="rId4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media12.m4a"/><Relationship Id="rId7" Type="http://schemas.openxmlformats.org/officeDocument/2006/relationships/image" Target="../media/image2.png"/><Relationship Id="rId2" Type="http://schemas.microsoft.com/office/2007/relationships/media" Target="../media/media12.m4a"/><Relationship Id="rId1" Type="http://schemas.openxmlformats.org/officeDocument/2006/relationships/tags" Target="../tags/tag7.xml"/><Relationship Id="rId6" Type="http://schemas.openxmlformats.org/officeDocument/2006/relationships/hyperlink" Target="https://global-asp.github.io/audio/tl/0089_kausap-ni-khalai-ang-halaman_audio-slides.html" TargetMode="External"/><Relationship Id="rId5" Type="http://schemas.openxmlformats.org/officeDocument/2006/relationships/image" Target="../media/image16.jpg"/><Relationship Id="rId4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3.m4a"/><Relationship Id="rId7" Type="http://schemas.openxmlformats.org/officeDocument/2006/relationships/image" Target="../media/image2.png"/><Relationship Id="rId2" Type="http://schemas.microsoft.com/office/2007/relationships/media" Target="../media/media13.m4a"/><Relationship Id="rId1" Type="http://schemas.openxmlformats.org/officeDocument/2006/relationships/tags" Target="../tags/tag8.xml"/><Relationship Id="rId6" Type="http://schemas.openxmlformats.org/officeDocument/2006/relationships/hyperlink" Target="http://universityinnovation.org/wiki/Maker_Day" TargetMode="External"/><Relationship Id="rId5" Type="http://schemas.openxmlformats.org/officeDocument/2006/relationships/image" Target="../media/image17.png"/><Relationship Id="rId4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13" Type="http://schemas.openxmlformats.org/officeDocument/2006/relationships/hyperlink" Target="https://creativecommons.org/licenses/by-sa/3.0/" TargetMode="External"/><Relationship Id="rId18" Type="http://schemas.openxmlformats.org/officeDocument/2006/relationships/hyperlink" Target="http://www.reynellasps.sa.edu.au/" TargetMode="External"/><Relationship Id="rId3" Type="http://schemas.openxmlformats.org/officeDocument/2006/relationships/hyperlink" Target="https://creativecommons.org/licenses/by-nc/3.0/" TargetMode="External"/><Relationship Id="rId7" Type="http://schemas.openxmlformats.org/officeDocument/2006/relationships/hyperlink" Target="http://flickr.com/photos/usdagov/7895637906" TargetMode="External"/><Relationship Id="rId12" Type="http://schemas.openxmlformats.org/officeDocument/2006/relationships/hyperlink" Target="http://www.coetail.com/emilysb1/2015/11/22/an-ecology-of-creativity-relies-on-an-ecology-of-freedom/" TargetMode="External"/><Relationship Id="rId17" Type="http://schemas.openxmlformats.org/officeDocument/2006/relationships/hyperlink" Target="https://fabiusmaximus.com/2014/06/19/climate-change-biodiversity-69241/" TargetMode="External"/><Relationship Id="rId2" Type="http://schemas.openxmlformats.org/officeDocument/2006/relationships/hyperlink" Target="http://www.flickr.com/photos/rllayman/157917272/" TargetMode="External"/><Relationship Id="rId16" Type="http://schemas.openxmlformats.org/officeDocument/2006/relationships/hyperlink" Target="http://www.dontbeasalmon.net/archives/2015/04/tweety-pi-bird-.html" TargetMode="External"/><Relationship Id="rId20" Type="http://schemas.openxmlformats.org/officeDocument/2006/relationships/hyperlink" Target="http://webphilosophia.com/estrategia/platon-el-poder-de-la-idea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ra.ioe.ac.uk/23418/2/150630-pioneer-schools-e_Redacted.pdf" TargetMode="External"/><Relationship Id="rId11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creativecommons.org/licenses/by-nc-nd/3.0/" TargetMode="External"/><Relationship Id="rId15" Type="http://schemas.openxmlformats.org/officeDocument/2006/relationships/hyperlink" Target="https://en.wikipedia.org/wiki/LGBT_rights_in_India" TargetMode="External"/><Relationship Id="rId10" Type="http://schemas.openxmlformats.org/officeDocument/2006/relationships/hyperlink" Target="http://newsentrepreneurs.blogspot.com/2017/01/the-hidden-power-of-social-capital-for.html" TargetMode="External"/><Relationship Id="rId19" Type="http://schemas.openxmlformats.org/officeDocument/2006/relationships/hyperlink" Target="https://global-asp.github.io/audio/tl/0089_kausap-ni-khalai-ang-halaman_audio-slides.html" TargetMode="External"/><Relationship Id="rId4" Type="http://schemas.openxmlformats.org/officeDocument/2006/relationships/hyperlink" Target="http://supahpow31.deviantart.com/art/Minecraft-Village-464226200" TargetMode="External"/><Relationship Id="rId9" Type="http://schemas.openxmlformats.org/officeDocument/2006/relationships/hyperlink" Target="https://www.oecd-ilibrary.org/docserver/9789264307193-en.pdf?expires=1585572917&amp;id=id&amp;accname=guest&amp;checksum=C5B8763B1F04830A2C6324546E742DEE" TargetMode="External"/><Relationship Id="rId14" Type="http://schemas.openxmlformats.org/officeDocument/2006/relationships/hyperlink" Target="https://gov.wales/sites/default/files/publications/2018-12/theme-5-developing-community-partnerships-and-multi-agency-working-resources-1-2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ecdilibrary.org/docserver/9789264307193en.pdf?expires=1585572917&amp;id=id&amp;accname=guest&amp;checksum=C5B8763B1F04830A2C6324546E742DEE" TargetMode="External"/><Relationship Id="rId2" Type="http://schemas.openxmlformats.org/officeDocument/2006/relationships/hyperlink" Target="https://dera.ioe.ac.uk/2216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ov.wales/sites/default/files/publications/2018-12/face-the-challenge-together-family-and-community-engagement-toolkit-for-schools-in-wales-main-guidanc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CC4F372B-4CF3-41CD-B83F-D4E03C1595E1}"/>
              </a:ext>
            </a:extLst>
          </p:cNvPr>
          <p:cNvSpPr txBox="1"/>
          <p:nvPr/>
        </p:nvSpPr>
        <p:spPr>
          <a:xfrm>
            <a:off x="861231" y="520511"/>
            <a:ext cx="592090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A critical exploration of the relationship between the learner, school and the community with reference to one of the four purposes of the curriculum.</a:t>
            </a:r>
          </a:p>
          <a:p>
            <a:endParaRPr lang="en-GB" sz="3600" dirty="0"/>
          </a:p>
          <a:p>
            <a:endParaRPr lang="en-GB" sz="3600" dirty="0"/>
          </a:p>
          <a:p>
            <a:r>
              <a:rPr lang="en-GB" sz="3200" dirty="0"/>
              <a:t>“Achievement through opportunity and partnership”</a:t>
            </a:r>
          </a:p>
          <a:p>
            <a:pPr algn="r"/>
            <a:r>
              <a:rPr lang="en-GB" sz="2000" dirty="0"/>
              <a:t>Valley Comprehensive School’s mission statement</a:t>
            </a:r>
          </a:p>
        </p:txBody>
      </p:sp>
      <p:pic>
        <p:nvPicPr>
          <p:cNvPr id="6" name="Picture 5" descr="A close up of a sign&#10;&#10;Description automatically generated">
            <a:extLst>
              <a:ext uri="{FF2B5EF4-FFF2-40B4-BE49-F238E27FC236}">
                <a16:creationId xmlns:a16="http://schemas.microsoft.com/office/drawing/2014/main" id="{E1638870-EC55-43D6-9E1D-EDE5BE42DC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15200" y="311244"/>
            <a:ext cx="4572000" cy="6096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3A1CF76-1CFC-4FD1-A774-FF07C629C4C1}"/>
              </a:ext>
            </a:extLst>
          </p:cNvPr>
          <p:cNvSpPr txBox="1"/>
          <p:nvPr/>
        </p:nvSpPr>
        <p:spPr>
          <a:xfrm>
            <a:off x="7315200" y="6337488"/>
            <a:ext cx="457200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Bahnschrift Light Condensed" panose="020B0502040204020203" pitchFamily="34" charset="0"/>
              </a:rPr>
              <a:t>How to build the village?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A47BB00-1252-42C9-B73D-5C918822B5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FEA8AE8-91B5-4E52-A978-ACCCA256ED5F}"/>
              </a:ext>
            </a:extLst>
          </p:cNvPr>
          <p:cNvSpPr txBox="1"/>
          <p:nvPr/>
        </p:nvSpPr>
        <p:spPr>
          <a:xfrm>
            <a:off x="7190914" y="215900"/>
            <a:ext cx="51317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(see e.g. Hands, 2014 and Welsh Government, 2016).</a:t>
            </a:r>
          </a:p>
        </p:txBody>
      </p:sp>
    </p:spTree>
    <p:extLst>
      <p:ext uri="{BB962C8B-B14F-4D97-AF65-F5344CB8AC3E}">
        <p14:creationId xmlns:p14="http://schemas.microsoft.com/office/powerpoint/2010/main" val="2552450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3918"/>
    </mc:Choice>
    <mc:Fallback xmlns="">
      <p:transition spd="slow" advTm="739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55E24C4-ECC6-4ABC-8C02-0C37490CD1DB}"/>
              </a:ext>
            </a:extLst>
          </p:cNvPr>
          <p:cNvSpPr txBox="1"/>
          <p:nvPr/>
        </p:nvSpPr>
        <p:spPr>
          <a:xfrm>
            <a:off x="288446" y="1537725"/>
            <a:ext cx="64497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Definition of ‘community’:</a:t>
            </a:r>
          </a:p>
          <a:p>
            <a:r>
              <a:rPr lang="en-GB" dirty="0"/>
              <a:t>Who is in ‘the village’? Limited to health and social care professionals?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D23A34-811D-47C6-AB05-780B672947E9}"/>
              </a:ext>
            </a:extLst>
          </p:cNvPr>
          <p:cNvSpPr txBox="1"/>
          <p:nvPr/>
        </p:nvSpPr>
        <p:spPr>
          <a:xfrm>
            <a:off x="288446" y="2753525"/>
            <a:ext cx="1131326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Family and interagency collaboration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Full Service Schools (Dryfoos, 1994) ‘wraparound services’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Community development model</a:t>
            </a:r>
            <a:r>
              <a:rPr lang="en-GB" sz="2000" dirty="0"/>
              <a:t> (Valli et al, 2016)</a:t>
            </a:r>
          </a:p>
          <a:p>
            <a:r>
              <a:rPr lang="en-GB" sz="2000" dirty="0"/>
              <a:t>	Building a village?</a:t>
            </a:r>
          </a:p>
          <a:p>
            <a:endParaRPr lang="en-GB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b="1" dirty="0"/>
              <a:t>Ecological systems model</a:t>
            </a:r>
            <a:r>
              <a:rPr lang="en-GB" sz="2000" dirty="0"/>
              <a:t>, which can be used to map out these partnerships and analyse potential power inequalities (based on Bronfenbrenner 1979)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E587FC-2B6D-4A82-8EE6-6DB229A73D03}"/>
              </a:ext>
            </a:extLst>
          </p:cNvPr>
          <p:cNvSpPr txBox="1"/>
          <p:nvPr/>
        </p:nvSpPr>
        <p:spPr>
          <a:xfrm>
            <a:off x="902211" y="248356"/>
            <a:ext cx="110075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accent1">
                    <a:lumMod val="75000"/>
                  </a:schemeClr>
                </a:solidFill>
              </a:rPr>
              <a:t>Models of School-Community Partnership</a:t>
            </a:r>
          </a:p>
        </p:txBody>
      </p:sp>
      <p:pic>
        <p:nvPicPr>
          <p:cNvPr id="8" name="Picture 7" descr="A close up of a garden&#10;&#10;Description automatically generated">
            <a:extLst>
              <a:ext uri="{FF2B5EF4-FFF2-40B4-BE49-F238E27FC236}">
                <a16:creationId xmlns:a16="http://schemas.microsoft.com/office/drawing/2014/main" id="{1EB334D1-A640-4C2E-A1D8-68B9FCEADA7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195483" y="825549"/>
            <a:ext cx="4816771" cy="2709434"/>
          </a:xfrm>
          <a:prstGeom prst="rect">
            <a:avLst/>
          </a:prstGeom>
        </p:spPr>
      </p:pic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022AD227-096B-4E4C-8ED0-2DA9E5A11A4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472217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174"/>
    </mc:Choice>
    <mc:Fallback xmlns="">
      <p:transition spd="slow" advTm="821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6D5747C-03D2-4E8E-BF1E-F184E4C19D5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375" t="13333" r="22625" b="5324"/>
          <a:stretch/>
        </p:blipFill>
        <p:spPr>
          <a:xfrm>
            <a:off x="5059388" y="725704"/>
            <a:ext cx="6736372" cy="56040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75D57A-F8F9-4065-B664-E09A954E4CFD}"/>
              </a:ext>
            </a:extLst>
          </p:cNvPr>
          <p:cNvSpPr txBox="1"/>
          <p:nvPr/>
        </p:nvSpPr>
        <p:spPr>
          <a:xfrm>
            <a:off x="396240" y="582488"/>
            <a:ext cx="4821315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 </a:t>
            </a:r>
            <a:r>
              <a:rPr lang="en-GB" sz="1600" b="1" dirty="0"/>
              <a:t>Bronfenbrenner’s Ecological Systems model</a:t>
            </a:r>
          </a:p>
          <a:p>
            <a:endParaRPr lang="en-GB" sz="1600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The focus of this video will be relationships with stakeholders in the immediate local community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Other partners such as universities, local authority and the wider business community play a role.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0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000" dirty="0"/>
              <a:t>Family partnerships have already been mapped out in the written report.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27AFE9F-DADB-4FF8-B253-B6718AB0D91A}"/>
              </a:ext>
            </a:extLst>
          </p:cNvPr>
          <p:cNvSpPr txBox="1"/>
          <p:nvPr/>
        </p:nvSpPr>
        <p:spPr>
          <a:xfrm>
            <a:off x="9268287" y="6472995"/>
            <a:ext cx="25359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From Leonard, 2011)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A9AF63A-88E6-4EB2-90D6-F209FC52D83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58786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559"/>
    </mc:Choice>
    <mc:Fallback xmlns="">
      <p:transition spd="slow" advTm="495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CFCF94-338C-4004-ACBA-A2B2EAA08D18}"/>
              </a:ext>
            </a:extLst>
          </p:cNvPr>
          <p:cNvSpPr txBox="1"/>
          <p:nvPr/>
        </p:nvSpPr>
        <p:spPr>
          <a:xfrm>
            <a:off x="291574" y="1166842"/>
            <a:ext cx="3728622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Learning with and from the external community: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resources from within the community (meso and macro systems) can mutually benefit as pupils move into adulthood and into the wider community.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Preferable to the previous curriculum which drew barriers between these communities: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08D785-5E93-4F72-A511-DF5179B4E2E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032" t="19932" r="32857" b="7015"/>
          <a:stretch/>
        </p:blipFill>
        <p:spPr>
          <a:xfrm>
            <a:off x="4862286" y="389787"/>
            <a:ext cx="6820644" cy="6078426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9A6B5B8-9DD8-41C0-B38A-8C1A1CBC0940}"/>
              </a:ext>
            </a:extLst>
          </p:cNvPr>
          <p:cNvSpPr/>
          <p:nvPr/>
        </p:nvSpPr>
        <p:spPr>
          <a:xfrm>
            <a:off x="10786369" y="4643021"/>
            <a:ext cx="896561" cy="11896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BF5AA3-0EC2-4A2B-8E7C-D3D159B82FB6}"/>
              </a:ext>
            </a:extLst>
          </p:cNvPr>
          <p:cNvSpPr/>
          <p:nvPr/>
        </p:nvSpPr>
        <p:spPr>
          <a:xfrm>
            <a:off x="10633969" y="4812650"/>
            <a:ext cx="896561" cy="118960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67F05F7-F99F-497C-8C4A-DFF955F0770D}"/>
              </a:ext>
            </a:extLst>
          </p:cNvPr>
          <p:cNvSpPr/>
          <p:nvPr/>
        </p:nvSpPr>
        <p:spPr>
          <a:xfrm>
            <a:off x="9889808" y="5743851"/>
            <a:ext cx="1793122" cy="70755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A9C55C-AE1F-4820-AB3B-D4CED65AF199}"/>
              </a:ext>
            </a:extLst>
          </p:cNvPr>
          <p:cNvSpPr txBox="1"/>
          <p:nvPr/>
        </p:nvSpPr>
        <p:spPr>
          <a:xfrm>
            <a:off x="4792387" y="545052"/>
            <a:ext cx="2434035" cy="153888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The purposes should underpin all teaching and learning in Wales</a:t>
            </a:r>
          </a:p>
          <a:p>
            <a:endParaRPr lang="en-GB" sz="14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E843293-E40D-42F4-A508-CAA3742D8C64}"/>
              </a:ext>
            </a:extLst>
          </p:cNvPr>
          <p:cNvSpPr txBox="1"/>
          <p:nvPr/>
        </p:nvSpPr>
        <p:spPr>
          <a:xfrm>
            <a:off x="4257977" y="5220069"/>
            <a:ext cx="2745990" cy="163121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dirty="0"/>
              <a:t>The curriculum should have four purposes that mean all children and young people will be:</a:t>
            </a:r>
          </a:p>
        </p:txBody>
      </p:sp>
      <p:sp>
        <p:nvSpPr>
          <p:cNvPr id="12" name="Right Brace 11">
            <a:extLst>
              <a:ext uri="{FF2B5EF4-FFF2-40B4-BE49-F238E27FC236}">
                <a16:creationId xmlns:a16="http://schemas.microsoft.com/office/drawing/2014/main" id="{3E7D1D6E-6FF1-4470-9F99-D754E8939748}"/>
              </a:ext>
            </a:extLst>
          </p:cNvPr>
          <p:cNvSpPr/>
          <p:nvPr/>
        </p:nvSpPr>
        <p:spPr>
          <a:xfrm>
            <a:off x="3808520" y="1269507"/>
            <a:ext cx="715019" cy="4341180"/>
          </a:xfrm>
          <a:prstGeom prst="rightBrace">
            <a:avLst>
              <a:gd name="adj1" fmla="val 62964"/>
              <a:gd name="adj2" fmla="val 49795"/>
            </a:avLst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D7CA857-6646-40E6-8FFF-50E05DA57E1E}"/>
              </a:ext>
            </a:extLst>
          </p:cNvPr>
          <p:cNvSpPr/>
          <p:nvPr/>
        </p:nvSpPr>
        <p:spPr>
          <a:xfrm>
            <a:off x="5717290" y="2026892"/>
            <a:ext cx="2745990" cy="2804214"/>
          </a:xfrm>
          <a:prstGeom prst="ellipse">
            <a:avLst/>
          </a:prstGeom>
          <a:noFill/>
          <a:ln w="76200">
            <a:solidFill>
              <a:srgbClr val="FF33CC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11420F1-1240-42E2-A994-759700D09D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3347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266"/>
    </mc:Choice>
    <mc:Fallback xmlns="">
      <p:transition spd="slow" advTm="382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B4ABE-ADF5-44EB-A30C-0503A1DB20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3179" y="345382"/>
            <a:ext cx="8510080" cy="61672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Ethical, informed citizens who: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dirty="0"/>
              <a:t>find, evaluate and use evidence in forming views – </a:t>
            </a:r>
          </a:p>
          <a:p>
            <a:pPr lvl="0"/>
            <a:r>
              <a:rPr lang="en-GB" dirty="0"/>
              <a:t>engage with contemporary issues based upon their knowledge and values </a:t>
            </a:r>
          </a:p>
          <a:p>
            <a:pPr lvl="0"/>
            <a:r>
              <a:rPr lang="en-GB" dirty="0"/>
              <a:t>understand and exercise their human and democratic responsibilities and rights </a:t>
            </a:r>
          </a:p>
          <a:p>
            <a:pPr lvl="0"/>
            <a:r>
              <a:rPr lang="en-GB" dirty="0"/>
              <a:t>understand and consider the impact of their actions when 				making choices and acting </a:t>
            </a:r>
          </a:p>
          <a:p>
            <a:pPr lvl="0"/>
            <a:r>
              <a:rPr lang="en-GB" dirty="0"/>
              <a:t>are knowledgeable about their culture, community, society 				and the world, now and in the past </a:t>
            </a:r>
          </a:p>
          <a:p>
            <a:pPr lvl="0"/>
            <a:r>
              <a:rPr lang="en-GB" dirty="0"/>
              <a:t>respect the needs and rights of others, as a member of a 				diverse society </a:t>
            </a:r>
          </a:p>
          <a:p>
            <a:pPr lvl="0"/>
            <a:r>
              <a:rPr lang="en-GB" dirty="0"/>
              <a:t>show their commitment to the sustainability of the planet </a:t>
            </a:r>
          </a:p>
          <a:p>
            <a:r>
              <a:rPr lang="en-GB" dirty="0"/>
              <a:t>and </a:t>
            </a:r>
            <a:r>
              <a:rPr lang="en-GB" b="1" dirty="0"/>
              <a:t>are ready to be citizens of Wales and the world</a:t>
            </a:r>
            <a:endParaRPr lang="en-GB" dirty="0"/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96D25D4C-C035-4CA6-A282-D52675F572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98922" y="2583303"/>
            <a:ext cx="4228146" cy="3171110"/>
          </a:xfrm>
          <a:prstGeom prst="rect">
            <a:avLst/>
          </a:prstGeom>
          <a:ln w="34925">
            <a:solidFill>
              <a:schemeClr val="bg1"/>
            </a:solidFill>
          </a:ln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927AF6C-6EF3-4C72-A92D-AE268F18F3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891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864"/>
    </mc:Choice>
    <mc:Fallback xmlns="">
      <p:transition spd="slow" advTm="2286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05A83FB-F02E-4FAB-84FF-28817A9DF0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768" t="13333" r="25614" b="5324"/>
          <a:stretch/>
        </p:blipFill>
        <p:spPr>
          <a:xfrm>
            <a:off x="4424679" y="0"/>
            <a:ext cx="7010401" cy="688069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17ED17-4BC2-4F0B-B3CF-A949AEE2E8FA}"/>
              </a:ext>
            </a:extLst>
          </p:cNvPr>
          <p:cNvSpPr txBox="1"/>
          <p:nvPr/>
        </p:nvSpPr>
        <p:spPr>
          <a:xfrm>
            <a:off x="446054" y="284084"/>
            <a:ext cx="33971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Welsh Government also uses a systems model which illustrates the importance of the interrelationships between stakeholders and how these can promote the four purposes.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02D340-7E1E-48FA-8D7C-ABB7C43C680C}"/>
              </a:ext>
            </a:extLst>
          </p:cNvPr>
          <p:cNvSpPr txBox="1"/>
          <p:nvPr/>
        </p:nvSpPr>
        <p:spPr>
          <a:xfrm>
            <a:off x="392048" y="3155473"/>
            <a:ext cx="35052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Dimension 6 of the School SDP</a:t>
            </a:r>
          </a:p>
          <a:p>
            <a:r>
              <a:rPr lang="en-GB" sz="2000" dirty="0"/>
              <a:t>Learning with and from the </a:t>
            </a:r>
            <a:r>
              <a:rPr lang="en-GB" sz="2000" b="1" dirty="0"/>
              <a:t>external environment </a:t>
            </a:r>
            <a:r>
              <a:rPr lang="en-GB" sz="2000" dirty="0"/>
              <a:t>and wider learning system:</a:t>
            </a:r>
          </a:p>
          <a:p>
            <a:endParaRPr lang="en-GB" sz="2000" dirty="0"/>
          </a:p>
          <a:p>
            <a:r>
              <a:rPr lang="en-GB" sz="2000" dirty="0"/>
              <a:t> A systems model makes all partners and potential partners visible,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3E3A42E-4282-422A-B855-773763D43038}"/>
              </a:ext>
            </a:extLst>
          </p:cNvPr>
          <p:cNvCxnSpPr>
            <a:cxnSpLocks/>
          </p:cNvCxnSpPr>
          <p:nvPr/>
        </p:nvCxnSpPr>
        <p:spPr>
          <a:xfrm flipV="1">
            <a:off x="3616960" y="3271520"/>
            <a:ext cx="2641600" cy="350898"/>
          </a:xfrm>
          <a:prstGeom prst="line">
            <a:avLst/>
          </a:prstGeom>
          <a:ln w="57150">
            <a:solidFill>
              <a:srgbClr val="FF66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11360AC0-BCF5-485A-B535-D95F87F4005E}"/>
              </a:ext>
            </a:extLst>
          </p:cNvPr>
          <p:cNvSpPr txBox="1"/>
          <p:nvPr/>
        </p:nvSpPr>
        <p:spPr>
          <a:xfrm>
            <a:off x="9682480" y="6234363"/>
            <a:ext cx="22758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Source: OECD, 2018</a:t>
            </a:r>
          </a:p>
          <a:p>
            <a:endParaRPr lang="en-GB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31EB0BC-2919-4731-A548-F05F58AC3E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7723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420"/>
    </mc:Choice>
    <mc:Fallback xmlns="">
      <p:transition spd="slow" advTm="224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cial Capital: Bonds, Bridges and Linkages – Taking care of the ...">
            <a:extLst>
              <a:ext uri="{FF2B5EF4-FFF2-40B4-BE49-F238E27FC236}">
                <a16:creationId xmlns:a16="http://schemas.microsoft.com/office/drawing/2014/main" id="{38C0FD98-1572-4721-8DEE-E812E221DD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8466" y="217820"/>
            <a:ext cx="3587155" cy="2534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770E97-F251-44BB-BDCF-728F13797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254" y="325120"/>
            <a:ext cx="8596668" cy="1320800"/>
          </a:xfrm>
        </p:spPr>
        <p:txBody>
          <a:bodyPr>
            <a:normAutofit/>
          </a:bodyPr>
          <a:lstStyle/>
          <a:p>
            <a:r>
              <a:rPr lang="en-GB" dirty="0"/>
              <a:t>Assessment of models: literature behind Welsh Government’s </a:t>
            </a:r>
            <a:r>
              <a:rPr lang="en-GB" dirty="0" err="1"/>
              <a:t>FaCE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6C24D-DC2D-485B-BBC6-7B2768604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4673" y="1550989"/>
            <a:ext cx="7740017" cy="4443411"/>
          </a:xfrm>
        </p:spPr>
        <p:txBody>
          <a:bodyPr>
            <a:normAutofit/>
          </a:bodyPr>
          <a:lstStyle/>
          <a:p>
            <a:r>
              <a:rPr lang="en-GB" sz="2400" b="1" dirty="0"/>
              <a:t>Epstein’s model of overlapping spheres</a:t>
            </a:r>
            <a:r>
              <a:rPr lang="en-GB" sz="2400" dirty="0"/>
              <a:t>: </a:t>
            </a:r>
          </a:p>
          <a:p>
            <a:endParaRPr lang="en-GB" sz="2400" b="1" dirty="0"/>
          </a:p>
          <a:p>
            <a:r>
              <a:rPr lang="en-GB" sz="2400" b="1" dirty="0"/>
              <a:t>Pierre Bourdieu's theory of social capital </a:t>
            </a:r>
          </a:p>
          <a:p>
            <a:endParaRPr lang="en-GB" sz="2400" b="1" dirty="0"/>
          </a:p>
          <a:p>
            <a:r>
              <a:rPr lang="en-GB" sz="2400" b="1" dirty="0"/>
              <a:t>Mills &amp; Morton: an ethnographic discourse analysis within Bronfenbrenner’s model</a:t>
            </a:r>
          </a:p>
          <a:p>
            <a:endParaRPr lang="en-GB" sz="2400" b="1" dirty="0"/>
          </a:p>
          <a:p>
            <a:r>
              <a:rPr lang="en-GB" sz="2400" b="1" dirty="0"/>
              <a:t>Student-centred ecological systems model.</a:t>
            </a:r>
          </a:p>
          <a:p>
            <a:endParaRPr lang="en-GB" dirty="0"/>
          </a:p>
        </p:txBody>
      </p:sp>
      <p:pic>
        <p:nvPicPr>
          <p:cNvPr id="6148" name="Picture 4" descr="Schools, Families, and Community: Overlapping Spheres of Influence ...">
            <a:extLst>
              <a:ext uri="{FF2B5EF4-FFF2-40B4-BE49-F238E27FC236}">
                <a16:creationId xmlns:a16="http://schemas.microsoft.com/office/drawing/2014/main" id="{9BD018D8-DA98-40E3-86CF-56891638939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88"/>
          <a:stretch/>
        </p:blipFill>
        <p:spPr bwMode="auto">
          <a:xfrm>
            <a:off x="8865101" y="2061206"/>
            <a:ext cx="2902226" cy="178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picture containing fruit, food&#10;&#10;Description automatically generated">
            <a:extLst>
              <a:ext uri="{FF2B5EF4-FFF2-40B4-BE49-F238E27FC236}">
                <a16:creationId xmlns:a16="http://schemas.microsoft.com/office/drawing/2014/main" id="{10E23E7F-EB23-4FEE-B9AB-2F22CC6EBC5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141922" y="3945431"/>
            <a:ext cx="2793603" cy="2793603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503836E1-842E-4D99-B295-3C81C952C1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40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5763"/>
    </mc:Choice>
    <mc:Fallback xmlns="">
      <p:transition spd="slow" advTm="1057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aCE the challenge together : family and community engagement ...">
            <a:extLst>
              <a:ext uri="{FF2B5EF4-FFF2-40B4-BE49-F238E27FC236}">
                <a16:creationId xmlns:a16="http://schemas.microsoft.com/office/drawing/2014/main" id="{9091A8B6-F1BB-4688-B816-61191AFDA2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2733" y="1361156"/>
            <a:ext cx="3050484" cy="4316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C5225D-39FA-450C-8BE2-ED3893F69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FaCE</a:t>
            </a:r>
            <a:r>
              <a:rPr lang="en-GB" dirty="0"/>
              <a:t> Toolkit: Community Partnership Working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E0B85-01DD-4696-A21A-C6D25C7D2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6065" y="2179431"/>
            <a:ext cx="8596668" cy="388077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school contributes to the social capital of the community it exists within.</a:t>
            </a:r>
          </a:p>
          <a:p>
            <a:r>
              <a:rPr lang="en-GB" dirty="0"/>
              <a:t>The school participates in major community events</a:t>
            </a:r>
          </a:p>
          <a:p>
            <a:r>
              <a:rPr lang="en-GB" dirty="0"/>
              <a:t>The school has established relationships with the main groups in the area including faith groups</a:t>
            </a:r>
          </a:p>
          <a:p>
            <a:r>
              <a:rPr lang="en-GB" dirty="0"/>
              <a:t>The school uses other community venues for some of its activities – swimming pools, leisure centres, theatres and museums</a:t>
            </a:r>
          </a:p>
          <a:p>
            <a:r>
              <a:rPr lang="en-GB" dirty="0"/>
              <a:t>Local shops and businesses support school events and contribute to children’s learning by offering visits or work placements.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85DE878-0706-4AF0-AA2B-F2832E9EC7FD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73328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773"/>
    </mc:Choice>
    <mc:Fallback xmlns="">
      <p:transition spd="slow" advTm="497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31EBF-3025-4F1B-95EE-7140FF375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907" y="145916"/>
            <a:ext cx="10515600" cy="859924"/>
          </a:xfrm>
        </p:spPr>
        <p:txBody>
          <a:bodyPr>
            <a:normAutofit/>
          </a:bodyPr>
          <a:lstStyle/>
          <a:p>
            <a:r>
              <a:rPr lang="en-GB" sz="2800" dirty="0"/>
              <a:t>Valley Comprehensive School: A Case Study </a:t>
            </a:r>
            <a:br>
              <a:rPr lang="en-GB" sz="800" dirty="0"/>
            </a:br>
            <a:r>
              <a:rPr lang="en-GB" sz="1400" dirty="0"/>
              <a:t>(evidence collected from the school’s SDP, Estyn reports and Network meetings)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20FB5-5486-4365-BCE0-A35911E143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033" y="1115035"/>
            <a:ext cx="9592608" cy="58992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The family, health and social care</a:t>
            </a:r>
          </a:p>
          <a:p>
            <a:pPr marL="0" indent="0">
              <a:buNone/>
            </a:pPr>
            <a:r>
              <a:rPr lang="en-GB" b="1" dirty="0"/>
              <a:t>Strengths</a:t>
            </a:r>
            <a:r>
              <a:rPr lang="en-GB" dirty="0"/>
              <a:t>: ‘Team Around the Family’ (Estyn)</a:t>
            </a:r>
          </a:p>
          <a:p>
            <a:pPr marL="0" indent="0">
              <a:buNone/>
            </a:pPr>
            <a:r>
              <a:rPr lang="en-GB" dirty="0"/>
              <a:t>Police school liaison officer (SDP)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Social equity, targeting deprivation and diversity</a:t>
            </a:r>
          </a:p>
          <a:p>
            <a:pPr marL="0" indent="0">
              <a:buNone/>
            </a:pPr>
            <a:r>
              <a:rPr lang="en-GB" b="1" dirty="0"/>
              <a:t>Strengths</a:t>
            </a:r>
            <a:r>
              <a:rPr lang="en-GB" dirty="0"/>
              <a:t>: a range of community partners to develop well-being provision </a:t>
            </a:r>
          </a:p>
          <a:p>
            <a:pPr marL="0" indent="0">
              <a:buNone/>
            </a:pPr>
            <a:r>
              <a:rPr lang="en-GB" b="1" dirty="0"/>
              <a:t>Planned</a:t>
            </a:r>
            <a:r>
              <a:rPr lang="en-GB" dirty="0"/>
              <a:t>: To develop links with Llanelli Pride to support LGBTQ committee and engage with the local authority equity project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Academic progress: Sharing good practice</a:t>
            </a:r>
          </a:p>
          <a:p>
            <a:pPr marL="0" indent="0">
              <a:buNone/>
            </a:pPr>
            <a:r>
              <a:rPr lang="en-GB" b="1" dirty="0"/>
              <a:t>Strengths</a:t>
            </a:r>
            <a:r>
              <a:rPr lang="en-GB" dirty="0"/>
              <a:t>: Many links with other schools</a:t>
            </a:r>
          </a:p>
          <a:p>
            <a:pPr marL="0" indent="0">
              <a:buNone/>
            </a:pPr>
            <a:r>
              <a:rPr lang="en-GB" b="1" dirty="0"/>
              <a:t>Planned</a:t>
            </a:r>
            <a:r>
              <a:rPr lang="en-GB" dirty="0"/>
              <a:t>: to develop a multi-lingual school with support from external partners e.g. </a:t>
            </a:r>
            <a:r>
              <a:rPr lang="en-GB" dirty="0" err="1"/>
              <a:t>Menter</a:t>
            </a:r>
            <a:r>
              <a:rPr lang="en-GB" dirty="0"/>
              <a:t> </a:t>
            </a:r>
            <a:r>
              <a:rPr lang="en-GB" dirty="0" err="1"/>
              <a:t>Iaith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8" name="Picture 7" descr="A picture containing kite, outdoor, person, colorful&#10;&#10;Description automatically generated">
            <a:extLst>
              <a:ext uri="{FF2B5EF4-FFF2-40B4-BE49-F238E27FC236}">
                <a16:creationId xmlns:a16="http://schemas.microsoft.com/office/drawing/2014/main" id="{AFE6332C-298B-4D06-A719-4BAA75F343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813405" y="274625"/>
            <a:ext cx="3770562" cy="2827922"/>
          </a:xfrm>
          <a:prstGeom prst="rect">
            <a:avLst/>
          </a:prstGeom>
          <a:ln w="34925">
            <a:solidFill>
              <a:schemeClr val="bg1"/>
            </a:solidFill>
          </a:ln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8516D81-3E06-4411-BC54-65F8F3667A5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93224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049"/>
    </mc:Choice>
    <mc:Fallback xmlns="">
      <p:transition spd="slow" advTm="480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D2577-6AB6-4366-B8F0-483249EA5C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894" y="186718"/>
            <a:ext cx="6241626" cy="1259840"/>
          </a:xfrm>
        </p:spPr>
        <p:txBody>
          <a:bodyPr>
            <a:noAutofit/>
          </a:bodyPr>
          <a:lstStyle/>
          <a:p>
            <a:r>
              <a:rPr lang="en-GB" sz="2000" dirty="0"/>
              <a:t>Developing Curriculum work and Areas of Learning and Experience within the wider community:</a:t>
            </a:r>
            <a:br>
              <a:rPr lang="en-GB" sz="2000" dirty="0"/>
            </a:br>
            <a:r>
              <a:rPr lang="en-GB" sz="2000" dirty="0"/>
              <a:t> </a:t>
            </a:r>
            <a:br>
              <a:rPr lang="en-GB" sz="2000" dirty="0"/>
            </a:br>
            <a:r>
              <a:rPr lang="en-GB" sz="2000" dirty="0"/>
              <a:t>Year 7 Science and Technology Bird Box Project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A38BB-BBD4-456B-98B3-122F718ED8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872" y="1774334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Strengths</a:t>
            </a:r>
            <a:r>
              <a:rPr lang="en-GB" dirty="0"/>
              <a:t>: </a:t>
            </a:r>
          </a:p>
          <a:p>
            <a:r>
              <a:rPr lang="en-GB" dirty="0"/>
              <a:t>Developing links across </a:t>
            </a:r>
            <a:r>
              <a:rPr lang="en-GB" dirty="0" err="1"/>
              <a:t>AoLE</a:t>
            </a:r>
            <a:r>
              <a:rPr lang="en-GB" dirty="0"/>
              <a:t>. </a:t>
            </a:r>
          </a:p>
          <a:p>
            <a:r>
              <a:rPr lang="en-GB" dirty="0"/>
              <a:t>Curriculum content taught externally</a:t>
            </a:r>
          </a:p>
          <a:p>
            <a:r>
              <a:rPr lang="en-GB" dirty="0"/>
              <a:t>Making science and technology relevant to the real world and 				local communities. </a:t>
            </a:r>
          </a:p>
          <a:p>
            <a:r>
              <a:rPr lang="en-GB" dirty="0"/>
              <a:t>Student centred e.g. future employment; disengaged pupils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Critical analysis</a:t>
            </a:r>
            <a:endParaRPr lang="en-US" b="1" dirty="0"/>
          </a:p>
          <a:p>
            <a:r>
              <a:rPr lang="en-GB" dirty="0"/>
              <a:t>Much is still at planning stage </a:t>
            </a:r>
          </a:p>
          <a:p>
            <a:r>
              <a:rPr lang="en-GB" dirty="0"/>
              <a:t>Staff vague regarding assessment of impact</a:t>
            </a:r>
          </a:p>
          <a:p>
            <a:endParaRPr lang="en-GB" dirty="0"/>
          </a:p>
        </p:txBody>
      </p:sp>
      <p:pic>
        <p:nvPicPr>
          <p:cNvPr id="6" name="Picture 5" descr="A picture containing table, indoor, sitting, wooden&#10;&#10;Description automatically generated">
            <a:extLst>
              <a:ext uri="{FF2B5EF4-FFF2-40B4-BE49-F238E27FC236}">
                <a16:creationId xmlns:a16="http://schemas.microsoft.com/office/drawing/2014/main" id="{2CE20B97-92BC-4248-8DA1-995F51348E7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488621" y="186718"/>
            <a:ext cx="4104872" cy="3078654"/>
          </a:xfrm>
          <a:prstGeom prst="rect">
            <a:avLst/>
          </a:prstGeom>
          <a:ln w="44450">
            <a:solidFill>
              <a:schemeClr val="bg1"/>
            </a:solidFill>
          </a:ln>
        </p:spPr>
      </p:pic>
      <p:pic>
        <p:nvPicPr>
          <p:cNvPr id="9" name="Picture 8" descr="A close up of a logo&#10;&#10;Description automatically generated">
            <a:extLst>
              <a:ext uri="{FF2B5EF4-FFF2-40B4-BE49-F238E27FC236}">
                <a16:creationId xmlns:a16="http://schemas.microsoft.com/office/drawing/2014/main" id="{AC9AAF50-9106-47C6-B9FB-BAD355F7BC1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460827" y="3544416"/>
            <a:ext cx="2428875" cy="2286000"/>
          </a:xfrm>
          <a:prstGeom prst="rect">
            <a:avLst/>
          </a:prstGeom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EB486185-69F1-444F-A514-528BB35F36F0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11202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139"/>
    </mc:Choice>
    <mc:Fallback xmlns="">
      <p:transition spd="slow" advTm="65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0E737-D715-4BC6-B92B-1057A4D8A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703" y="242558"/>
            <a:ext cx="8910549" cy="1893712"/>
          </a:xfrm>
        </p:spPr>
        <p:txBody>
          <a:bodyPr/>
          <a:lstStyle/>
          <a:p>
            <a:r>
              <a:rPr lang="en-GB" dirty="0"/>
              <a:t>Critical Analysis of Valley School’s Learner-School-Community 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1A4A9-67B3-4A18-A3CE-A724FAEF74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643" y="1543236"/>
            <a:ext cx="8596668" cy="5181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Guidance from the Welsh </a:t>
            </a:r>
            <a:r>
              <a:rPr lang="en-GB" dirty="0" err="1"/>
              <a:t>FaCE</a:t>
            </a:r>
            <a:r>
              <a:rPr lang="en-GB" dirty="0"/>
              <a:t> Toolkit has been partially followed: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Strengths</a:t>
            </a:r>
          </a:p>
          <a:p>
            <a:r>
              <a:rPr lang="en-GB" dirty="0"/>
              <a:t>Valley school participates in major community events </a:t>
            </a:r>
          </a:p>
          <a:p>
            <a:r>
              <a:rPr lang="en-GB" dirty="0"/>
              <a:t>Has established relationships with external stakeholders and businesses which contribute to children’s learning.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Areas for Development</a:t>
            </a:r>
            <a:endParaRPr lang="en-GB" dirty="0"/>
          </a:p>
          <a:p>
            <a:r>
              <a:rPr lang="en-GB" dirty="0"/>
              <a:t>Less evidence about established relationships with the main groups including faith groups other than a general statement about planned potential partnerships. </a:t>
            </a:r>
          </a:p>
          <a:p>
            <a:r>
              <a:rPr lang="en-GB" dirty="0"/>
              <a:t>There is little evidence about how the impact of this is to be measured, particularly from a student-centred perspective</a:t>
            </a:r>
          </a:p>
        </p:txBody>
      </p:sp>
      <p:pic>
        <p:nvPicPr>
          <p:cNvPr id="9" name="Picture 8" descr="A picture containing person, grass, boy, outdoor&#10;&#10;Description automatically generated">
            <a:extLst>
              <a:ext uri="{FF2B5EF4-FFF2-40B4-BE49-F238E27FC236}">
                <a16:creationId xmlns:a16="http://schemas.microsoft.com/office/drawing/2014/main" id="{AC7FD9AE-5C07-452B-A40A-4C3C51D4E4F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501631" y="615420"/>
            <a:ext cx="4494666" cy="2225040"/>
          </a:xfrm>
          <a:prstGeom prst="rect">
            <a:avLst/>
          </a:prstGeom>
          <a:ln w="47625">
            <a:solidFill>
              <a:schemeClr val="bg1"/>
            </a:solidFill>
          </a:ln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CA32553-4DE5-45A9-8703-FF859831FEEA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9948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23"/>
    </mc:Choice>
    <mc:Fallback xmlns="">
      <p:transition spd="slow" advTm="222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3CAF4-46DC-47DA-8892-B433FA723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Analysis of </a:t>
            </a:r>
            <a:r>
              <a:rPr lang="en-GB" dirty="0" err="1"/>
              <a:t>AoLE</a:t>
            </a:r>
            <a:r>
              <a:rPr lang="en-GB" dirty="0"/>
              <a:t> project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1C2533-9CF6-4E82-9D3D-CB4932839C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000" y="1686561"/>
            <a:ext cx="11753042" cy="50393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Four Purposes of the Curriculum</a:t>
            </a:r>
          </a:p>
          <a:p>
            <a:r>
              <a:rPr lang="en-GB" sz="2000" dirty="0"/>
              <a:t>These projects help learners see the relevance of the curriculum beyond the school gates.</a:t>
            </a:r>
          </a:p>
          <a:p>
            <a:r>
              <a:rPr lang="en-GB" sz="2000" dirty="0"/>
              <a:t>A direct link with ‘ethical, informed citizens of the world and Wales’</a:t>
            </a:r>
          </a:p>
          <a:p>
            <a:pPr marL="0" indent="0">
              <a:buNone/>
            </a:pPr>
            <a:r>
              <a:rPr lang="en-GB" b="1" dirty="0"/>
              <a:t>							</a:t>
            </a:r>
          </a:p>
          <a:p>
            <a:pPr marL="0" indent="0">
              <a:buNone/>
            </a:pPr>
            <a:r>
              <a:rPr lang="en-GB" b="1" dirty="0"/>
              <a:t>							Concerns</a:t>
            </a:r>
          </a:p>
          <a:p>
            <a:pPr lvl="7"/>
            <a:r>
              <a:rPr lang="en-GB" sz="2000" dirty="0" err="1"/>
              <a:t>AoLE</a:t>
            </a:r>
            <a:r>
              <a:rPr lang="en-GB" sz="2000" dirty="0"/>
              <a:t> project work is often not sustainable 													(Hayes &amp; </a:t>
            </a:r>
            <a:r>
              <a:rPr lang="en-GB" sz="2000" dirty="0" err="1"/>
              <a:t>Chodkiewicz</a:t>
            </a:r>
            <a:r>
              <a:rPr lang="en-GB" sz="2000" dirty="0"/>
              <a:t>, 2006) </a:t>
            </a:r>
          </a:p>
          <a:p>
            <a:pPr lvl="7"/>
            <a:r>
              <a:rPr lang="en-GB" sz="2000" dirty="0"/>
              <a:t>These projects are ‘top-down’ meaning designed from 			within the school and geared to fit in with curriculum 			content. </a:t>
            </a:r>
          </a:p>
          <a:p>
            <a:pPr lvl="7"/>
            <a:r>
              <a:rPr lang="en-GB" sz="2000" dirty="0"/>
              <a:t>Impact of the project hasn’t been measured and 					school staff, when questioned, were vague as to how 				this was to take place.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 descr="A group of people in a field&#10;&#10;Description automatically generated">
            <a:extLst>
              <a:ext uri="{FF2B5EF4-FFF2-40B4-BE49-F238E27FC236}">
                <a16:creationId xmlns:a16="http://schemas.microsoft.com/office/drawing/2014/main" id="{7784EACB-251C-4F1B-8D4B-66AE3FB0CB8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0" y="3553696"/>
            <a:ext cx="3082916" cy="3082916"/>
          </a:xfrm>
          <a:prstGeom prst="rect">
            <a:avLst/>
          </a:prstGeom>
          <a:ln w="44450">
            <a:solidFill>
              <a:schemeClr val="bg1"/>
            </a:solidFill>
          </a:ln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6BEE0F2-AD5E-40F9-B8AC-6BA75A54E79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74316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670"/>
    </mc:Choice>
    <mc:Fallback xmlns="">
      <p:transition spd="slow" advTm="446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BE81A3-9176-45BB-B5B4-F77B7A3FF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28234-18B1-48B6-A8E0-8B97188CC8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0774" y="1581469"/>
            <a:ext cx="11606106" cy="5276531"/>
          </a:xfrm>
        </p:spPr>
        <p:txBody>
          <a:bodyPr>
            <a:normAutofit/>
          </a:bodyPr>
          <a:lstStyle/>
          <a:p>
            <a:r>
              <a:rPr lang="en-GB" dirty="0" err="1"/>
              <a:t>AoLE</a:t>
            </a:r>
            <a:r>
              <a:rPr lang="en-GB" dirty="0"/>
              <a:t> project work should consult with external 													partners </a:t>
            </a:r>
            <a:r>
              <a:rPr lang="en-GB" i="1" dirty="0"/>
              <a:t>before </a:t>
            </a:r>
            <a:r>
              <a:rPr lang="en-GB" dirty="0"/>
              <a:t>planning a project.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Should aim to develop what the local community 													already has to offer.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Should be aimed at development of the wider purposes of the curriculum rather than covering course content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Should assess what power differentials there might be within the project design, for example when employing external ‘experts’.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Should be clearer about how the impact of these partnerships will be measured and how these link to the wider purposes of the curriculum.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" name="Picture 9" descr="A picture containing drawing, room&#10;&#10;Description automatically generated">
            <a:extLst>
              <a:ext uri="{FF2B5EF4-FFF2-40B4-BE49-F238E27FC236}">
                <a16:creationId xmlns:a16="http://schemas.microsoft.com/office/drawing/2014/main" id="{A32832E7-CAC2-4733-955E-79AE1A689B1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267026" y="173672"/>
            <a:ext cx="5715000" cy="3076575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6B089D8-D3C5-4525-83F1-2FAFAAF99062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898442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367"/>
    </mc:Choice>
    <mc:Fallback xmlns="">
      <p:transition spd="slow" advTm="313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E0504-A2BC-4168-9693-89E287F70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56238"/>
            <a:ext cx="8596668" cy="367545"/>
          </a:xfrm>
        </p:spPr>
        <p:txBody>
          <a:bodyPr>
            <a:normAutofit fontScale="90000"/>
          </a:bodyPr>
          <a:lstStyle/>
          <a:p>
            <a:r>
              <a:rPr lang="en-GB" sz="2400" dirty="0"/>
              <a:t>Commons Usage Credits/References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FF03B1-D870-4D6B-88CF-F454359C02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94804"/>
            <a:ext cx="12192000" cy="6263196"/>
          </a:xfrm>
        </p:spPr>
        <p:txBody>
          <a:bodyPr>
            <a:normAutofit fontScale="85000" lnSpcReduction="10000"/>
          </a:bodyPr>
          <a:lstStyle/>
          <a:p>
            <a:r>
              <a:rPr lang="en-GB" dirty="0">
                <a:solidFill>
                  <a:schemeClr val="tx1"/>
                </a:solidFill>
              </a:rPr>
              <a:t>Slide 1: </a:t>
            </a:r>
            <a:r>
              <a:rPr lang="en-GB" dirty="0">
                <a:solidFill>
                  <a:schemeClr val="tx1"/>
                </a:solidFill>
                <a:hlinkClick r:id="rId2" tooltip="http://www.flickr.com/photos/rllayman/157917272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dirty="0">
                <a:solidFill>
                  <a:schemeClr val="tx1"/>
                </a:solidFill>
              </a:rPr>
              <a:t> by Unknown Author is licensed under </a:t>
            </a:r>
            <a:r>
              <a:rPr lang="en-GB" dirty="0">
                <a:solidFill>
                  <a:schemeClr val="tx1"/>
                </a:solidFill>
                <a:hlinkClick r:id="rId3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Slide 2: </a:t>
            </a:r>
            <a:r>
              <a:rPr lang="en-GB" dirty="0">
                <a:solidFill>
                  <a:schemeClr val="tx1"/>
                </a:solidFill>
                <a:hlinkClick r:id="rId4" tooltip="http://supahpow31.deviantart.com/art/Minecraft-Village-46422620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dirty="0">
                <a:solidFill>
                  <a:schemeClr val="tx1"/>
                </a:solidFill>
              </a:rPr>
              <a:t> by Unknown Author is licensed under </a:t>
            </a:r>
            <a:r>
              <a:rPr lang="en-GB" dirty="0">
                <a:solidFill>
                  <a:schemeClr val="tx1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Slide 3: Leonard, L. (2011) ‘Using Bronfenbrenner’s Ecological Theory to Understand Community Partnerships’: A Historical Case Study 			of One Urban High School. </a:t>
            </a:r>
            <a:r>
              <a:rPr lang="en-GB" i="1" dirty="0">
                <a:solidFill>
                  <a:schemeClr val="tx1"/>
                </a:solidFill>
              </a:rPr>
              <a:t>Urban Education </a:t>
            </a:r>
            <a:r>
              <a:rPr lang="en-GB" dirty="0">
                <a:solidFill>
                  <a:schemeClr val="tx1"/>
                </a:solidFill>
              </a:rPr>
              <a:t>46(5) pp. 987-1010</a:t>
            </a:r>
          </a:p>
          <a:p>
            <a:r>
              <a:rPr lang="en-GB" dirty="0">
                <a:solidFill>
                  <a:schemeClr val="tx1"/>
                </a:solidFill>
              </a:rPr>
              <a:t>Slide 4: ‘Four purposes’ adapted from </a:t>
            </a:r>
            <a:r>
              <a:rPr lang="en-GB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https://dera.ioe.ac.uk/23418/2/150630-pioneer-schools-e_Redacted.pdf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Slide 5: </a:t>
            </a:r>
            <a:r>
              <a:rPr lang="en-GB" dirty="0">
                <a:solidFill>
                  <a:schemeClr val="tx1"/>
                </a:solidFill>
                <a:hlinkClick r:id="rId7" tooltip="http://flickr.com/photos/usdagov/789563790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dirty="0">
                <a:solidFill>
                  <a:schemeClr val="tx1"/>
                </a:solidFill>
              </a:rPr>
              <a:t> by Unknown Author is licensed under </a:t>
            </a:r>
            <a:r>
              <a:rPr lang="en-GB" dirty="0">
                <a:solidFill>
                  <a:schemeClr val="tx1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Slide 6: OECD (2018) ‘</a:t>
            </a:r>
            <a:r>
              <a:rPr lang="en-GB" i="1" dirty="0">
                <a:solidFill>
                  <a:schemeClr val="tx1"/>
                </a:solidFill>
              </a:rPr>
              <a:t>Schools as Learning Organisations.</a:t>
            </a:r>
            <a:r>
              <a:rPr lang="en-GB" dirty="0">
                <a:solidFill>
                  <a:schemeClr val="tx1"/>
                </a:solidFill>
              </a:rPr>
              <a:t> available at: </a:t>
            </a:r>
            <a:r>
              <a:rPr lang="en-GB" dirty="0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https://www.oecd-ilibrary.org/docserver/9789264307193-		</a:t>
            </a:r>
            <a:r>
              <a:rPr lang="en-GB" dirty="0">
                <a:solidFill>
                  <a:schemeClr val="bg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		</a:t>
            </a:r>
            <a:r>
              <a:rPr lang="en-GB" dirty="0" err="1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en.pdf?expires</a:t>
            </a:r>
            <a:r>
              <a:rPr lang="en-GB" dirty="0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=1585572917&amp;id=id&amp;accname=guest&amp;checksum=C5B8763B1F04830A2C6324546E742DEE</a:t>
            </a:r>
            <a:r>
              <a:rPr lang="en-GB" dirty="0">
                <a:solidFill>
                  <a:schemeClr val="tx1"/>
                </a:solidFill>
              </a:rPr>
              <a:t> Accessed 26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March 2020) </a:t>
            </a:r>
          </a:p>
          <a:p>
            <a:r>
              <a:rPr lang="en-GB" dirty="0">
                <a:solidFill>
                  <a:schemeClr val="tx1"/>
                </a:solidFill>
              </a:rPr>
              <a:t>Slide 7: ‘Social </a:t>
            </a:r>
            <a:r>
              <a:rPr lang="en-GB" dirty="0" err="1">
                <a:solidFill>
                  <a:schemeClr val="tx1"/>
                </a:solidFill>
              </a:rPr>
              <a:t>Capital’:</a:t>
            </a:r>
            <a:r>
              <a:rPr lang="en-GB" dirty="0" err="1">
                <a:solidFill>
                  <a:schemeClr val="tx1"/>
                </a:solidFill>
                <a:hlinkClick r:id="rId10" tooltip="http://newsentrepreneurs.blogspot.com/2017/01/the-hidden-power-of-social-capital-for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</a:t>
            </a:r>
            <a:r>
              <a:rPr lang="en-GB" dirty="0">
                <a:solidFill>
                  <a:schemeClr val="tx1"/>
                </a:solidFill>
                <a:hlinkClick r:id="rId10" tooltip="http://newsentrepreneurs.blogspot.com/2017/01/the-hidden-power-of-social-capital-for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Photo</a:t>
            </a:r>
            <a:r>
              <a:rPr lang="en-GB" dirty="0">
                <a:solidFill>
                  <a:schemeClr val="tx1"/>
                </a:solidFill>
              </a:rPr>
              <a:t> by Unknown Author is licensed under </a:t>
            </a:r>
            <a:r>
              <a:rPr lang="en-GB" dirty="0">
                <a:solidFill>
                  <a:schemeClr val="tx1"/>
                </a:solidFill>
                <a:hlinkClick r:id="rId11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 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		‘Overlapping Spheres’: Epstein, J. L. (2011) S</a:t>
            </a:r>
            <a:r>
              <a:rPr lang="en-GB" i="1" dirty="0">
                <a:solidFill>
                  <a:schemeClr val="tx1"/>
                </a:solidFill>
              </a:rPr>
              <a:t>chool, Family, and Community Partnerships: Preparing Educators and Improving 			Schools</a:t>
            </a:r>
            <a:r>
              <a:rPr lang="en-GB" dirty="0">
                <a:solidFill>
                  <a:schemeClr val="tx1"/>
                </a:solidFill>
              </a:rPr>
              <a:t> (2nd edition), Philadelphia: Westview Press.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		‘</a:t>
            </a:r>
            <a:r>
              <a:rPr lang="en-GB" dirty="0" err="1">
                <a:solidFill>
                  <a:schemeClr val="tx1"/>
                </a:solidFill>
              </a:rPr>
              <a:t>Bronfenbrenner’</a:t>
            </a:r>
            <a:r>
              <a:rPr lang="en-GB" dirty="0" err="1">
                <a:solidFill>
                  <a:schemeClr val="tx1"/>
                </a:solidFill>
                <a:hlinkClick r:id="rId12" tooltip="http://www.coetail.com/emilysb1/2015/11/22/an-ecology-of-creativity-relies-on-an-ecology-of-freed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</a:t>
            </a:r>
            <a:r>
              <a:rPr lang="en-GB" dirty="0">
                <a:solidFill>
                  <a:schemeClr val="tx1"/>
                </a:solidFill>
                <a:hlinkClick r:id="rId12" tooltip="http://www.coetail.com/emilysb1/2015/11/22/an-ecology-of-creativity-relies-on-an-ecology-of-freedo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Photo</a:t>
            </a:r>
            <a:r>
              <a:rPr lang="en-GB" dirty="0">
                <a:solidFill>
                  <a:schemeClr val="tx1"/>
                </a:solidFill>
              </a:rPr>
              <a:t> by Unknown Author is licensed under </a:t>
            </a:r>
            <a:r>
              <a:rPr lang="en-GB" dirty="0">
                <a:solidFill>
                  <a:schemeClr val="tx1"/>
                </a:solidFill>
                <a:hlinkClick r:id="rId13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Slide 8: Welsh Government (2016) Developing community partnerships and multi-agency working. Available at:  							</a:t>
            </a:r>
            <a:r>
              <a:rPr lang="en-GB" dirty="0">
                <a:solidFill>
                  <a:schemeClr val="tx1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https://gov.wales/sites/default/files/publications/2018-12/theme-5-developing-community-partnerships-and-multi-agency-	</a:t>
            </a:r>
            <a:r>
              <a:rPr lang="en-GB" dirty="0">
                <a:solidFill>
                  <a:schemeClr val="bg1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		</a:t>
            </a:r>
            <a:r>
              <a:rPr lang="en-GB" dirty="0">
                <a:solidFill>
                  <a:schemeClr val="tx1"/>
                </a:solidFill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working-	resources-1-2.pdf</a:t>
            </a:r>
            <a:r>
              <a:rPr lang="en-GB" dirty="0">
                <a:solidFill>
                  <a:schemeClr val="tx1"/>
                </a:solidFill>
              </a:rPr>
              <a:t> (Accessed 10</a:t>
            </a:r>
            <a:r>
              <a:rPr lang="en-GB" baseline="30000" dirty="0">
                <a:solidFill>
                  <a:schemeClr val="tx1"/>
                </a:solidFill>
              </a:rPr>
              <a:t>th</a:t>
            </a:r>
            <a:r>
              <a:rPr lang="en-GB" dirty="0">
                <a:solidFill>
                  <a:schemeClr val="tx1"/>
                </a:solidFill>
              </a:rPr>
              <a:t> March 2020)</a:t>
            </a:r>
          </a:p>
          <a:p>
            <a:r>
              <a:rPr lang="en-GB" dirty="0">
                <a:solidFill>
                  <a:schemeClr val="tx1"/>
                </a:solidFill>
              </a:rPr>
              <a:t>Slide 9: </a:t>
            </a:r>
            <a:r>
              <a:rPr lang="en-GB" dirty="0">
                <a:solidFill>
                  <a:schemeClr val="tx1"/>
                </a:solidFill>
                <a:hlinkClick r:id="rId15" tooltip="https://en.wikipedia.org/wiki/LGBT_rights_in_India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dirty="0">
                <a:solidFill>
                  <a:schemeClr val="tx1"/>
                </a:solidFill>
              </a:rPr>
              <a:t> by Unknown Author is licensed under </a:t>
            </a:r>
            <a:r>
              <a:rPr lang="en-GB" dirty="0">
                <a:solidFill>
                  <a:schemeClr val="tx1"/>
                </a:solidFill>
                <a:hlinkClick r:id="rId13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Slide 10: ‘Birdboxes’ </a:t>
            </a:r>
            <a:r>
              <a:rPr lang="en-GB" dirty="0">
                <a:solidFill>
                  <a:schemeClr val="tx1"/>
                </a:solidFill>
                <a:hlinkClick r:id="rId16" tooltip="http://www.dontbeasalmon.net/archives/2015/04/tweety-pi-bird-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dirty="0">
                <a:solidFill>
                  <a:schemeClr val="tx1"/>
                </a:solidFill>
              </a:rPr>
              <a:t> by Unknown Author is licensed under </a:t>
            </a:r>
            <a:r>
              <a:rPr lang="en-GB" dirty="0">
                <a:solidFill>
                  <a:schemeClr val="tx1"/>
                </a:solidFill>
                <a:hlinkClick r:id="rId11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GB" dirty="0">
                <a:solidFill>
                  <a:schemeClr val="tx1"/>
                </a:solidFill>
              </a:rPr>
              <a:t>													‘</a:t>
            </a:r>
            <a:r>
              <a:rPr lang="en-GB" dirty="0" err="1">
                <a:solidFill>
                  <a:schemeClr val="tx1"/>
                </a:solidFill>
              </a:rPr>
              <a:t>Biodiversity’</a:t>
            </a:r>
            <a:r>
              <a:rPr lang="en-GB" dirty="0" err="1">
                <a:solidFill>
                  <a:schemeClr val="tx1"/>
                </a:solidFill>
                <a:hlinkClick r:id="rId17" tooltip="https://fabiusmaximus.com/2014/06/19/climate-change-biodiversity-6924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</a:t>
            </a:r>
            <a:r>
              <a:rPr lang="en-GB" dirty="0">
                <a:solidFill>
                  <a:schemeClr val="tx1"/>
                </a:solidFill>
                <a:hlinkClick r:id="rId17" tooltip="https://fabiusmaximus.com/2014/06/19/climate-change-biodiversity-69241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Photo</a:t>
            </a:r>
            <a:r>
              <a:rPr lang="en-GB" dirty="0">
                <a:solidFill>
                  <a:schemeClr val="tx1"/>
                </a:solidFill>
              </a:rPr>
              <a:t> by Unknown Author is licensed under </a:t>
            </a:r>
            <a:r>
              <a:rPr lang="en-GB" dirty="0">
                <a:solidFill>
                  <a:schemeClr val="tx1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Slide 11: </a:t>
            </a:r>
            <a:r>
              <a:rPr lang="en-GB" dirty="0">
                <a:solidFill>
                  <a:schemeClr val="tx1"/>
                </a:solidFill>
                <a:hlinkClick r:id="rId18" tooltip="http://www.reynellasps.sa.edu.au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dirty="0">
                <a:solidFill>
                  <a:schemeClr val="tx1"/>
                </a:solidFill>
              </a:rPr>
              <a:t> by Unknown Author is licensed under </a:t>
            </a:r>
            <a:r>
              <a:rPr lang="en-GB" dirty="0">
                <a:solidFill>
                  <a:schemeClr val="tx1"/>
                </a:solidFill>
                <a:hlinkClick r:id="rId13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Slide 12: </a:t>
            </a:r>
            <a:r>
              <a:rPr lang="en-GB" dirty="0">
                <a:solidFill>
                  <a:schemeClr val="tx1"/>
                </a:solidFill>
                <a:hlinkClick r:id="rId19" tooltip="https://global-asp.github.io/audio/tl/0089_kausap-ni-khalai-ang-halaman_audio-slide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dirty="0">
                <a:solidFill>
                  <a:schemeClr val="tx1"/>
                </a:solidFill>
              </a:rPr>
              <a:t> by Unknown Author is licensed under </a:t>
            </a:r>
            <a:r>
              <a:rPr lang="en-GB" dirty="0">
                <a:solidFill>
                  <a:schemeClr val="tx1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Slide 13: </a:t>
            </a:r>
            <a:r>
              <a:rPr lang="en-GB" dirty="0">
                <a:solidFill>
                  <a:schemeClr val="tx1"/>
                </a:solidFill>
                <a:hlinkClick r:id="rId20" tooltip="http://webphilosophia.com/estrategia/platon-el-poder-de-la-idea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dirty="0">
                <a:solidFill>
                  <a:schemeClr val="tx1"/>
                </a:solidFill>
              </a:rPr>
              <a:t> by Unknown Author is licensed under </a:t>
            </a:r>
            <a:r>
              <a:rPr lang="en-GB" dirty="0">
                <a:solidFill>
                  <a:schemeClr val="tx1"/>
                </a:solidFill>
                <a:hlinkClick r:id="rId5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8468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79C8C-3A67-4464-BBFE-9AFB85D0E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0"/>
            <a:ext cx="8596668" cy="609601"/>
          </a:xfrm>
        </p:spPr>
        <p:txBody>
          <a:bodyPr>
            <a:normAutofit/>
          </a:bodyPr>
          <a:lstStyle/>
          <a:p>
            <a:r>
              <a:rPr lang="en-GB" sz="2000" dirty="0"/>
              <a:t>Key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7F1E07-A7E6-40A7-A261-74A3DF405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09601"/>
            <a:ext cx="8596668" cy="5431762"/>
          </a:xfrm>
        </p:spPr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1390B5A-AFD9-4D8F-8FC6-23A39727E9BA}"/>
              </a:ext>
            </a:extLst>
          </p:cNvPr>
          <p:cNvSpPr/>
          <p:nvPr/>
        </p:nvSpPr>
        <p:spPr>
          <a:xfrm>
            <a:off x="0" y="674400"/>
            <a:ext cx="12192000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b="1" dirty="0"/>
              <a:t>Bourdieu, P. </a:t>
            </a:r>
            <a:r>
              <a:rPr lang="en-GB" sz="1600" dirty="0"/>
              <a:t>(1977). </a:t>
            </a:r>
            <a:r>
              <a:rPr lang="en-GB" sz="1600" i="1" dirty="0"/>
              <a:t>Outline of a theory of Practice</a:t>
            </a:r>
            <a:r>
              <a:rPr lang="en-GB" sz="1600" dirty="0"/>
              <a:t>. Cambridge, CUP.</a:t>
            </a:r>
          </a:p>
          <a:p>
            <a:r>
              <a:rPr lang="en-GB" sz="1600" b="1" dirty="0"/>
              <a:t>Bronfenbrenner, U. </a:t>
            </a:r>
            <a:r>
              <a:rPr lang="en-GB" sz="1600" dirty="0"/>
              <a:t>(1979). </a:t>
            </a:r>
            <a:r>
              <a:rPr lang="en-GB" sz="1600" i="1" dirty="0"/>
              <a:t>The ecology of human development: Experiments by nature and design.</a:t>
            </a:r>
            <a:r>
              <a:rPr lang="en-GB" sz="1600" dirty="0"/>
              <a:t> Cambridge, MA: Harvard 	University Press.</a:t>
            </a:r>
          </a:p>
          <a:p>
            <a:r>
              <a:rPr lang="en-GB" sz="1600" b="1" dirty="0"/>
              <a:t>Donaldson, G.</a:t>
            </a:r>
            <a:r>
              <a:rPr lang="en-GB" sz="1600" dirty="0"/>
              <a:t> (2015) </a:t>
            </a:r>
            <a:r>
              <a:rPr lang="en-GB" sz="1600" i="1" dirty="0"/>
              <a:t>Successful futures: independent review of curriculum and assessment arrangement in Wales. Available at: 	</a:t>
            </a:r>
            <a:r>
              <a:rPr lang="en-GB" sz="1600" i="1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https://dera.ioe.ac.uk/22165</a:t>
            </a:r>
            <a:r>
              <a:rPr lang="en-GB" sz="1600" i="1" dirty="0"/>
              <a:t> (Accessed 14</a:t>
            </a:r>
            <a:r>
              <a:rPr lang="en-GB" sz="1600" i="1" baseline="30000" dirty="0"/>
              <a:t>th</a:t>
            </a:r>
            <a:r>
              <a:rPr lang="en-GB" sz="1600" i="1" dirty="0"/>
              <a:t> September 2020)</a:t>
            </a:r>
            <a:endParaRPr lang="en-GB" sz="1600" dirty="0"/>
          </a:p>
          <a:p>
            <a:r>
              <a:rPr lang="en-GB" sz="1600" b="1" dirty="0"/>
              <a:t>Dryfoos, J. G</a:t>
            </a:r>
            <a:r>
              <a:rPr lang="en-GB" sz="1600" dirty="0"/>
              <a:t>. (2002). ‘Full-service community school: Creating new institutions’. </a:t>
            </a:r>
            <a:r>
              <a:rPr lang="en-GB" sz="1600" i="1" dirty="0"/>
              <a:t>Phi Delta </a:t>
            </a:r>
            <a:r>
              <a:rPr lang="en-GB" sz="1600" i="1" dirty="0" err="1"/>
              <a:t>Kappan</a:t>
            </a:r>
            <a:r>
              <a:rPr lang="en-GB" sz="1600" dirty="0"/>
              <a:t>, 83(5), pp. 393-399.</a:t>
            </a:r>
          </a:p>
          <a:p>
            <a:r>
              <a:rPr lang="en-GB" sz="1600" b="1" dirty="0"/>
              <a:t>Epstein, J. L. </a:t>
            </a:r>
            <a:r>
              <a:rPr lang="en-GB" sz="1600" dirty="0"/>
              <a:t>(1995) ‘School, family and community partnerships’, </a:t>
            </a:r>
            <a:r>
              <a:rPr lang="en-GB" sz="1600" i="1" dirty="0"/>
              <a:t>Phi Delta </a:t>
            </a:r>
            <a:r>
              <a:rPr lang="en-GB" sz="1600" i="1" dirty="0" err="1"/>
              <a:t>Kappan</a:t>
            </a:r>
            <a:r>
              <a:rPr lang="en-GB" sz="1600" i="1" dirty="0"/>
              <a:t> </a:t>
            </a:r>
            <a:r>
              <a:rPr lang="en-GB" sz="1600" dirty="0"/>
              <a:t>76, pp. 701-712</a:t>
            </a:r>
          </a:p>
          <a:p>
            <a:r>
              <a:rPr lang="en-GB" sz="1600" b="1" dirty="0"/>
              <a:t>Hands, C</a:t>
            </a:r>
            <a:r>
              <a:rPr lang="en-GB" sz="1600" dirty="0"/>
              <a:t>. (2014) ‘Connecting to the World Beyond the School: Social Contexts that Influence School Leaders’ School-Community Collaboration’, </a:t>
            </a:r>
            <a:r>
              <a:rPr lang="en-GB" sz="1600" i="1" dirty="0"/>
              <a:t>Journal of Educational Administration and Foundations</a:t>
            </a:r>
            <a:r>
              <a:rPr lang="en-GB" sz="1600" dirty="0"/>
              <a:t> 24(1) pp. 41-57</a:t>
            </a:r>
          </a:p>
          <a:p>
            <a:r>
              <a:rPr lang="en-GB" sz="1600" b="1" dirty="0"/>
              <a:t>Hayes, D. &amp; </a:t>
            </a:r>
            <a:r>
              <a:rPr lang="en-GB" sz="1600" b="1" dirty="0" err="1"/>
              <a:t>Chodkiewicz</a:t>
            </a:r>
            <a:r>
              <a:rPr lang="en-GB" sz="1600" b="1" dirty="0"/>
              <a:t>, A. </a:t>
            </a:r>
            <a:r>
              <a:rPr lang="en-GB" sz="1600" dirty="0"/>
              <a:t>(2006) ‘School-community links: supporting learning in the middle years’, </a:t>
            </a:r>
            <a:r>
              <a:rPr lang="en-GB" sz="1600" i="1" dirty="0"/>
              <a:t>Research Papers in 	Education, </a:t>
            </a:r>
            <a:r>
              <a:rPr lang="en-GB" sz="1600" dirty="0"/>
              <a:t>Vol. 21(1) pp. 3-	18</a:t>
            </a:r>
          </a:p>
          <a:p>
            <a:r>
              <a:rPr lang="en-GB" sz="1600" b="1" dirty="0"/>
              <a:t>Leonard, L. </a:t>
            </a:r>
            <a:r>
              <a:rPr lang="en-GB" sz="1600" dirty="0"/>
              <a:t>(2011) ‘Using Bronfenbrenner’s Ecological Theory to Understand Community Partnerships’: A Historical Case Study of 	One Urban High School. </a:t>
            </a:r>
            <a:r>
              <a:rPr lang="en-GB" sz="1600" i="1" dirty="0"/>
              <a:t>Urban Education </a:t>
            </a:r>
            <a:r>
              <a:rPr lang="en-GB" sz="1600" dirty="0"/>
              <a:t>46(5) pp. 987-1010</a:t>
            </a:r>
          </a:p>
          <a:p>
            <a:r>
              <a:rPr lang="en-GB" sz="1600" b="1" dirty="0"/>
              <a:t>Mills, D. &amp; Morton, M. </a:t>
            </a:r>
            <a:r>
              <a:rPr lang="en-GB" sz="1600" dirty="0"/>
              <a:t>(2013) </a:t>
            </a:r>
            <a:r>
              <a:rPr lang="en-GB" sz="1600" i="1" dirty="0"/>
              <a:t>Ethnography and Education. </a:t>
            </a:r>
            <a:r>
              <a:rPr lang="en-GB" sz="1600" dirty="0"/>
              <a:t>London: Sage</a:t>
            </a:r>
          </a:p>
          <a:p>
            <a:r>
              <a:rPr lang="en-GB" sz="1600" b="1" dirty="0"/>
              <a:t>OECD(2018) </a:t>
            </a:r>
            <a:r>
              <a:rPr lang="en-GB" sz="1600" i="1" dirty="0"/>
              <a:t>Schools as Learning Organisations.</a:t>
            </a:r>
            <a:r>
              <a:rPr lang="en-GB" sz="1600" dirty="0"/>
              <a:t> available at: 	</a:t>
            </a:r>
            <a:r>
              <a:rPr lang="en-GB" sz="16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https://www.oecdilibrary.org/docserver/9789264307193en.pdf?expires=1585572917&amp;id=id&amp;accname=guest&amp;checksum=C5B87</a:t>
            </a:r>
            <a:r>
              <a:rPr lang="en-GB" sz="1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	</a:t>
            </a:r>
            <a:r>
              <a:rPr lang="en-GB" sz="16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63B1F04830A2C6324546E742DEE</a:t>
            </a:r>
            <a:r>
              <a:rPr lang="en-GB" sz="1600" dirty="0"/>
              <a:t> 	Accessed 26</a:t>
            </a:r>
            <a:r>
              <a:rPr lang="en-GB" sz="1600" baseline="30000" dirty="0"/>
              <a:t>th</a:t>
            </a:r>
            <a:r>
              <a:rPr lang="en-GB" sz="1600" dirty="0"/>
              <a:t> March 2020) </a:t>
            </a:r>
          </a:p>
          <a:p>
            <a:r>
              <a:rPr lang="en-GB" sz="1600" b="1" dirty="0" err="1"/>
              <a:t>Stefanski</a:t>
            </a:r>
            <a:r>
              <a:rPr lang="en-GB" sz="1600" b="1" dirty="0"/>
              <a:t>, A., Valli, L. &amp; Jacobson, R. </a:t>
            </a:r>
            <a:r>
              <a:rPr lang="en-GB" sz="1600" dirty="0"/>
              <a:t>(2016) Beyond Involvement and Engagement: The Role of the Family in School-Community. 	</a:t>
            </a:r>
            <a:r>
              <a:rPr lang="en-GB" sz="1600" i="1" dirty="0"/>
              <a:t>School Community 	Journal</a:t>
            </a:r>
            <a:r>
              <a:rPr lang="en-GB" sz="1600" dirty="0"/>
              <a:t>. Vol. 26(2) pp135-160 </a:t>
            </a:r>
          </a:p>
          <a:p>
            <a:r>
              <a:rPr lang="en-GB" sz="1600" b="1" dirty="0"/>
              <a:t>Welsh Government (2016) </a:t>
            </a:r>
            <a:r>
              <a:rPr lang="en-GB" sz="1600" i="1" dirty="0" err="1"/>
              <a:t>FaCE</a:t>
            </a:r>
            <a:r>
              <a:rPr lang="en-GB" sz="1600" i="1" dirty="0"/>
              <a:t> the challenge together: Family and community engagement toolkit for schools in Wales. 	Available 	at: </a:t>
            </a:r>
            <a:r>
              <a:rPr lang="en-GB" sz="16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https://gov.wales/sites/default/files/publications/2018-12/face-the-challenge-together-family-and-</a:t>
            </a:r>
            <a:r>
              <a:rPr lang="en-GB" sz="16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	</a:t>
            </a:r>
            <a:r>
              <a:rPr lang="en-GB" sz="16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community-engagement-toolkit-for-schools-in-wales-main-guidance.pdf</a:t>
            </a:r>
            <a:r>
              <a:rPr lang="en-GB" sz="1600" dirty="0"/>
              <a:t> Accessed 12th March 2020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172473852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1|7.9|10.4|28.2|9.4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3.3|12.3|9.6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1.2|2.4|2.9|2.3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9|9.8|15.7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6|1.3|5.7|20.7|1.3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2|3.4|5.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6.4|10.7|0.8|19.8|4.4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7.6|0.8|3.6|5.1|7.1"/>
</p:tagLst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1434</TotalTime>
  <Words>1890</Words>
  <Application>Microsoft Office PowerPoint</Application>
  <PresentationFormat>Widescreen</PresentationFormat>
  <Paragraphs>155</Paragraphs>
  <Slides>15</Slides>
  <Notes>0</Notes>
  <HiddenSlides>0</HiddenSlides>
  <MMClips>13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Bahnschrift Light Condensed</vt:lpstr>
      <vt:lpstr>Trebuchet MS</vt:lpstr>
      <vt:lpstr>Wingdings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Assessment of models: literature behind Welsh Government’s FaCE</vt:lpstr>
      <vt:lpstr>FaCE Toolkit: Community Partnership Working</vt:lpstr>
      <vt:lpstr>Valley Comprehensive School: A Case Study  (evidence collected from the school’s SDP, Estyn reports and Network meetings)</vt:lpstr>
      <vt:lpstr>Developing Curriculum work and Areas of Learning and Experience within the wider community:   Year 7 Science and Technology Bird Box Project </vt:lpstr>
      <vt:lpstr>Critical Analysis of Valley School’s Learner-School-Community Links</vt:lpstr>
      <vt:lpstr>Critical Analysis of AoLE project work</vt:lpstr>
      <vt:lpstr>Recommendations</vt:lpstr>
      <vt:lpstr>Commons Usage Credits/References</vt:lpstr>
      <vt:lpstr>Key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Bridging 3 Action Point from School’s Strategic Targets</dc:title>
  <dc:creator>Emma Johnstone (1903951)</dc:creator>
  <cp:lastModifiedBy>Emma Johnstone (1903951)</cp:lastModifiedBy>
  <cp:revision>298</cp:revision>
  <cp:lastPrinted>2020-04-07T13:51:28Z</cp:lastPrinted>
  <dcterms:created xsi:type="dcterms:W3CDTF">2019-11-26T18:53:48Z</dcterms:created>
  <dcterms:modified xsi:type="dcterms:W3CDTF">2020-04-15T11:03:02Z</dcterms:modified>
</cp:coreProperties>
</file>