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7" r:id="rId4"/>
    <p:sldId id="261" r:id="rId5"/>
    <p:sldId id="267" r:id="rId6"/>
    <p:sldId id="258" r:id="rId7"/>
    <p:sldId id="260" r:id="rId8"/>
    <p:sldId id="263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F3BE34-FF88-4AA2-A65A-BFB425320CF5}" v="3292" dt="2021-06-03T22:52:14.9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chs.harvard.edu/chapter/part-ii-ideologies-chapter-5-nino-luraghi-the-imaginary-conquest-of-the-helot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War and Agriculture in the </a:t>
            </a:r>
            <a:r>
              <a:rPr lang="en-US" dirty="0">
                <a:cs typeface="Calibri Light"/>
              </a:rPr>
              <a:t>Peloponnese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By Sean Kirkham 1802923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B90F1-5121-4E6A-9880-7D385953AC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Introduction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A2DAE-8FFC-46D3-91B9-214662C02B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>
                <a:cs typeface="Calibri"/>
              </a:rPr>
              <a:t>Looking at importance of Agriculture in Greek society</a:t>
            </a:r>
          </a:p>
          <a:p>
            <a:r>
              <a:rPr lang="en-US">
                <a:cs typeface="Calibri"/>
              </a:rPr>
              <a:t>The suitability for Agriculture in the Peloponnese and its ability to sustain its population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Whether or not access to arable land was a major reason for war in the Peloponnese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The argument that devisation caused by war was also a factor in the need for more arable lands.</a:t>
            </a:r>
          </a:p>
          <a:p>
            <a:r>
              <a:rPr lang="en-US">
                <a:cs typeface="Calibri"/>
              </a:rPr>
              <a:t>We will also be looking at whether there were any examples of war for agriculture and at wars to subjagate groups of people for agricultural labour.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109438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D3F0E-8E2B-40B1-8719-EE378B99EB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Geography of the Peloponnese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0E689-F066-4B94-8ACC-E499D93FCC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A large, mountainous peninsula (Britannica)</a:t>
            </a:r>
          </a:p>
          <a:p>
            <a:r>
              <a:rPr lang="en-US">
                <a:ea typeface="+mn-lt"/>
                <a:cs typeface="+mn-lt"/>
              </a:rPr>
              <a:t>21,439 square km (Britannica)</a:t>
            </a:r>
            <a:endParaRPr lang="en-US" dirty="0">
              <a:ea typeface="+mn-lt"/>
              <a:cs typeface="+mn-lt"/>
            </a:endParaRPr>
          </a:p>
          <a:p>
            <a:r>
              <a:rPr lang="en-US">
                <a:cs typeface="Calibri"/>
              </a:rPr>
              <a:t>Joined to the mainland by the Isthmus of Corinth (Britannica)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Ionian sea to the west, Aegean sea to the east (Cartwright 2016)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'Characterised by high limestone mountains, narrow coastal plains and natural rocky harbours' (Cartwright 2016)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Ideally located to control trade routes from both land and sea (Cartwright 2016)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176409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05AF2-4DCA-4260-8BEC-F5F03E6F73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Resources of the Peloponnese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5DA52-D235-454A-9627-649126AE7B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Minimal ore reasources, metal ore is scarce with some iron in Laconia, stone is however plentiful (Shipley G 2006)</a:t>
            </a:r>
          </a:p>
          <a:p>
            <a:r>
              <a:rPr lang="en-US">
                <a:cs typeface="Calibri"/>
              </a:rPr>
              <a:t>Important agricultural territories were along the rivers, Erotas, Alpheios and Pamisos (Shipley G 2006)</a:t>
            </a:r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561590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305E9-D727-44FB-9731-79C8839C66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Population centres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9BC52A-5B46-4D4D-89CB-16AF629A18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>
                <a:cs typeface="Calibri"/>
              </a:rPr>
              <a:t>There are 10 areas in the Peloponnese which are described as lending themselves to 'dense human population' (Shipley G 2006)</a:t>
            </a:r>
          </a:p>
          <a:p>
            <a:r>
              <a:rPr lang="en-US">
                <a:cs typeface="Calibri"/>
              </a:rPr>
              <a:t>These are – the costal planes of Argos, Korinthia and Eleia (Shipley G 2006)</a:t>
            </a:r>
          </a:p>
          <a:p>
            <a:r>
              <a:rPr lang="en-US">
                <a:cs typeface="Calibri"/>
              </a:rPr>
              <a:t>-costal terraces of Sikyonia and Achaia </a:t>
            </a:r>
            <a:r>
              <a:rPr lang="en-US">
                <a:ea typeface="+mn-lt"/>
                <a:cs typeface="+mn-lt"/>
              </a:rPr>
              <a:t>(Shipley G 2006)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-plains of Acadia and the valleys of Eurotas, Alpheios and Pamisos </a:t>
            </a:r>
            <a:r>
              <a:rPr lang="en-US">
                <a:ea typeface="+mn-lt"/>
                <a:cs typeface="+mn-lt"/>
              </a:rPr>
              <a:t>(Shipley G 2006)</a:t>
            </a:r>
          </a:p>
          <a:p>
            <a:r>
              <a:rPr lang="en-US">
                <a:cs typeface="Calibri"/>
              </a:rPr>
              <a:t>Corinth and Sikyon were costal, however most of the major poleis such as Sparta, Argos, Messene, Megalopolis and Elis were inland. </a:t>
            </a:r>
            <a:r>
              <a:rPr lang="en-US">
                <a:ea typeface="+mn-lt"/>
                <a:cs typeface="+mn-lt"/>
              </a:rPr>
              <a:t>(Shipley G 2006)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967357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DA24E-6AB7-4411-8296-3DDF990E1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Greek agriculture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F248DC-BFC9-4FE7-9BE8-F7FC481E44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>
                <a:cs typeface="Calibri"/>
              </a:rPr>
              <a:t>Agriculture in Ancient Greece is described as being very difficult and labour intensive, going far as to be seen as a suffering. (McHugh M 2019)</a:t>
            </a:r>
          </a:p>
          <a:p>
            <a:r>
              <a:rPr lang="en-US">
                <a:cs typeface="Calibri"/>
              </a:rPr>
              <a:t>There were multiple harvests a year in order to avoid the impact of one harvest failing, therefore the entire year was regimented, the agricultural year is described as 'continious' (McHugh M 2019)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Agriculture mainly consisted of three staples, those were olives, cereals (wheat and barley) and vines (grapes). (Thorne J.A 2001)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Olives and 'vines' are described as being resilient crops (Thorne J.A 2001)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088632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D93FE-5F56-42EA-B612-85F1EAB734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Devistation causes a need for arable land?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D3C72-8D8A-4923-81C9-22D77CE840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>
                <a:cs typeface="Calibri"/>
              </a:rPr>
              <a:t>One argument is that a major practice during war was the destruction of the enemies' arable lands as a way to criple them (Thorne J A 2001)</a:t>
            </a:r>
          </a:p>
          <a:p>
            <a:r>
              <a:rPr lang="en-US">
                <a:cs typeface="Calibri"/>
              </a:rPr>
              <a:t>Destruction of crops was a major strategy for invading armies (Hanson V 1998)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Though olive and vine crops could recover quickly, the devistation of cereal crops was a severe blow to any subsistance farmer (Thorne J A 2001)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Methods include, burning down fields, trampling and cutting them. Also occupying the fields to deny the farmers the ability to harvest. (Thorne J A 2001)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While land could be destroyed to criple the enemies economy, land could also be destroyed to starve and weaken invading naval force (Thorne J A 2001)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857224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55453-AB05-4491-82D9-871967608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The Helots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48EBE-363D-4B11-A45E-3D151E1D66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>
                <a:cs typeface="Calibri"/>
              </a:rPr>
              <a:t>The helots were the 'state owned serfs' of the Spartan state (Talbert R 1989)</a:t>
            </a:r>
          </a:p>
          <a:p>
            <a:r>
              <a:rPr lang="en-US">
                <a:cs typeface="Calibri"/>
              </a:rPr>
              <a:t>They are described primarily as agricultural workers who supported the Spartan citizens (Figueira T 2017)</a:t>
            </a:r>
          </a:p>
          <a:p>
            <a:r>
              <a:rPr lang="en-US">
                <a:cs typeface="Calibri"/>
              </a:rPr>
              <a:t>They worked the Kleroi, allotments of arable land which the Helots would cultivate on behalf of Spartan citizens (Figueira T 2017)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Most of what we know of the helots comes from none Spartan writers (Talbert R 1989)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One of the possible origins of Helotry comes from the Spartan invasion of Messenia with helots descending from those enslaved populations (</a:t>
            </a:r>
            <a:r>
              <a:rPr lang="en-US">
                <a:ea typeface="+mn-lt"/>
                <a:cs typeface="+mn-lt"/>
              </a:rPr>
              <a:t>Luraghi N 2003)</a:t>
            </a:r>
            <a:endParaRPr lang="en-US" dirty="0">
              <a:ea typeface="+mn-lt"/>
              <a:cs typeface="+mn-lt"/>
            </a:endParaRPr>
          </a:p>
          <a:p>
            <a:r>
              <a:rPr lang="en-US">
                <a:cs typeface="Calibri"/>
              </a:rPr>
              <a:t>The Spartans were heavily concerned with keeping the helot population subdued, as Thucydides claimed that 'the majority of Spartan instututions with regard to the helots is one of defence'(Cawkwell </a:t>
            </a:r>
            <a:r>
              <a:rPr lang="en-US" dirty="0">
                <a:cs typeface="Calibri"/>
              </a:rPr>
              <a:t>G.L 1993) </a:t>
            </a:r>
          </a:p>
        </p:txBody>
      </p:sp>
    </p:spTree>
    <p:extLst>
      <p:ext uri="{BB962C8B-B14F-4D97-AF65-F5344CB8AC3E}">
        <p14:creationId xmlns:p14="http://schemas.microsoft.com/office/powerpoint/2010/main" val="20620826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39D7D-2C15-450C-97B5-B608EA4953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B1372-5A69-4F43-9184-4024FCDEA7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While there is little evidence to support that wars for agricultural land took place on the Peloponnese, we know that the destruction of agricultural land was a major practice for invading armies as a way to criple enemy poleis to differing effects.</a:t>
            </a:r>
          </a:p>
          <a:p>
            <a:r>
              <a:rPr lang="en-US">
                <a:cs typeface="Calibri"/>
              </a:rPr>
              <a:t>The helots, who were the backbone of Spartan agricuture were a major military concern for the Spartans as they posed a risk of revolt.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152352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ECDD6-C250-491F-A46F-5D235599C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Bibliography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814F9-9915-4039-9D5F-400E36E414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US">
                <a:cs typeface="Calibri"/>
              </a:rPr>
              <a:t>Britannica editors (2017) '</a:t>
            </a:r>
            <a:r>
              <a:rPr lang="en-US" i="1">
                <a:ea typeface="+mn-lt"/>
                <a:cs typeface="+mn-lt"/>
              </a:rPr>
              <a:t>Peloponnese' [Accessed at: </a:t>
            </a:r>
            <a:r>
              <a:rPr lang="en-US">
                <a:ea typeface="+mn-lt"/>
                <a:cs typeface="+mn-lt"/>
              </a:rPr>
              <a:t>https://www.britannica.com/place/Peloponnese]</a:t>
            </a:r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Cartwright M (2006) '</a:t>
            </a:r>
            <a:r>
              <a:rPr lang="en-US" i="1">
                <a:cs typeface="Calibri"/>
              </a:rPr>
              <a:t>Peloponnese' </a:t>
            </a:r>
            <a:r>
              <a:rPr lang="en-US">
                <a:cs typeface="Calibri"/>
              </a:rPr>
              <a:t>World History encylopedia [Accessed at: </a:t>
            </a:r>
            <a:r>
              <a:rPr lang="en-US">
                <a:ea typeface="+mn-lt"/>
                <a:cs typeface="+mn-lt"/>
              </a:rPr>
              <a:t>https://www.worldhistory.org/Peloponnese/]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Cawkwell G.L (1993) '</a:t>
            </a:r>
            <a:r>
              <a:rPr lang="en-US" i="1">
                <a:ea typeface="+mn-lt"/>
                <a:cs typeface="+mn-lt"/>
              </a:rPr>
              <a:t>Sparta and Her Allies in the Sixth Century</a:t>
            </a:r>
            <a:r>
              <a:rPr lang="en-US">
                <a:ea typeface="+mn-lt"/>
                <a:cs typeface="+mn-lt"/>
              </a:rPr>
              <a:t>' 'The Classical Quaterly'  Cambridge University Press, vol 43</a:t>
            </a:r>
            <a:endParaRPr lang="en-US"/>
          </a:p>
          <a:p>
            <a:r>
              <a:rPr lang="en-US">
                <a:cs typeface="Calibri"/>
              </a:rPr>
              <a:t>Mchugh M (2019) '</a:t>
            </a:r>
            <a:r>
              <a:rPr lang="en-US">
                <a:ea typeface="+mn-lt"/>
                <a:cs typeface="+mn-lt"/>
              </a:rPr>
              <a:t>To reap a rich harvest: experiencing agricultural labour in ancient Greece' Birmingham, Routledge </a:t>
            </a:r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Lughari N, Alcock A (2003) '</a:t>
            </a:r>
            <a:r>
              <a:rPr lang="en-US" i="1">
                <a:ea typeface="+mn-lt"/>
                <a:cs typeface="+mn-lt"/>
              </a:rPr>
              <a:t>Helots and Their Masters in Laconia and Messenia: Histories, Ideologies, Structures' in 'Hellenic studies' </a:t>
            </a:r>
            <a:r>
              <a:rPr lang="en-US">
                <a:ea typeface="+mn-lt"/>
                <a:cs typeface="+mn-lt"/>
              </a:rPr>
              <a:t>Washington, DC: Center for Hellenic Studies. [Accessed at: </a:t>
            </a:r>
            <a:r>
              <a:rPr lang="en-US" dirty="0">
                <a:ea typeface="+mn-lt"/>
                <a:cs typeface="+mn-lt"/>
                <a:hlinkClick r:id="rId2"/>
              </a:rPr>
              <a:t>https://chs.harvard.edu/chapter/part-ii-ideologies-chapter-5-nino-luraghi-the-imaginary-conquest-of-the-helots/</a:t>
            </a:r>
            <a:r>
              <a:rPr lang="en-US">
                <a:ea typeface="+mn-lt"/>
                <a:cs typeface="+mn-lt"/>
              </a:rPr>
              <a:t>]</a:t>
            </a:r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Shipley G (2006) </a:t>
            </a:r>
            <a:r>
              <a:rPr lang="en-US" i="1">
                <a:cs typeface="Calibri"/>
              </a:rPr>
              <a:t>'</a:t>
            </a:r>
            <a:r>
              <a:rPr lang="en-US" i="1"/>
              <a:t>Landscapes of the ancient Peloponnese. A humangeographical approach' in '</a:t>
            </a:r>
            <a:r>
              <a:rPr lang="en-US">
                <a:ea typeface="+mn-lt"/>
                <a:cs typeface="+mn-lt"/>
              </a:rPr>
              <a:t>Leidschrift : Cultuur en natuur' Leiden university</a:t>
            </a:r>
            <a:endParaRPr lang="en-US" i="1" dirty="0">
              <a:cs typeface="Calibri"/>
            </a:endParaRPr>
          </a:p>
          <a:p>
            <a:r>
              <a:rPr lang="en-US">
                <a:cs typeface="Calibri"/>
              </a:rPr>
              <a:t>Talbert R J.A (1989) '</a:t>
            </a:r>
            <a:r>
              <a:rPr lang="en-US" i="1">
                <a:ea typeface="+mn-lt"/>
                <a:cs typeface="+mn-lt"/>
              </a:rPr>
              <a:t>The Role of the Helots in the Class Struggle at Sparta' in '</a:t>
            </a:r>
            <a:r>
              <a:rPr lang="en-US">
                <a:ea typeface="+mn-lt"/>
                <a:cs typeface="+mn-lt"/>
              </a:rPr>
              <a:t>Historia: Zeitschrift für Alte Geschichte' Franz Steiner Verlag</a:t>
            </a:r>
            <a:endParaRPr lang="en-US" i="1">
              <a:cs typeface="Calibri"/>
            </a:endParaRPr>
          </a:p>
          <a:p>
            <a:r>
              <a:rPr lang="en-US">
                <a:cs typeface="Calibri"/>
              </a:rPr>
              <a:t>Thorne J.A (2001) '</a:t>
            </a:r>
            <a:r>
              <a:rPr lang="en-US" i="1"/>
              <a:t>Warfare and Agriculture: The Economic Impact of Devastation in Classical Greece' In 'Greek, Roman and Byzantine studies' </a:t>
            </a:r>
            <a:r>
              <a:rPr lang="en-US"/>
              <a:t> vol 42</a:t>
            </a:r>
            <a:endParaRPr lang="en-US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811914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War and Agriculture in the Peloponnese</vt:lpstr>
      <vt:lpstr>Introduction</vt:lpstr>
      <vt:lpstr>Geography of the Peloponnese</vt:lpstr>
      <vt:lpstr>Resources of the Peloponnese</vt:lpstr>
      <vt:lpstr>Population centres</vt:lpstr>
      <vt:lpstr>Greek agriculture</vt:lpstr>
      <vt:lpstr>Devistation causes a need for arable land?</vt:lpstr>
      <vt:lpstr>The Helots</vt:lpstr>
      <vt:lpstr>Conclusion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372</cp:revision>
  <dcterms:created xsi:type="dcterms:W3CDTF">2021-06-03T18:05:47Z</dcterms:created>
  <dcterms:modified xsi:type="dcterms:W3CDTF">2021-06-03T22:52:17Z</dcterms:modified>
</cp:coreProperties>
</file>