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34"/>
  </p:notesMasterIdLst>
  <p:sldIdLst>
    <p:sldId id="256" r:id="rId8"/>
    <p:sldId id="258" r:id="rId9"/>
    <p:sldId id="257"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5" r:id="rId26"/>
    <p:sldId id="276" r:id="rId27"/>
    <p:sldId id="277" r:id="rId28"/>
    <p:sldId id="279" r:id="rId29"/>
    <p:sldId id="278" r:id="rId30"/>
    <p:sldId id="280" r:id="rId31"/>
    <p:sldId id="281" r:id="rId32"/>
    <p:sldId id="274"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notesMaster" Target="notesMasters/notesMaster1.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viewProps" Target="view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presProps" Target="presProps.xml"/><Relationship Id="rId8" Type="http://schemas.openxmlformats.org/officeDocument/2006/relationships/slide" Target="slides/slide1.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088B9B-ABF9-49A0-B62E-8A4231E6DB73}" type="datetimeFigureOut">
              <a:rPr lang="en-GB" smtClean="0"/>
              <a:t>15/04/2024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56C1A4-7FD2-44E2-B47E-E7D1EE302FEE}" type="slidenum">
              <a:rPr lang="en-GB" smtClean="0"/>
              <a:t>‹#›</a:t>
            </a:fld>
            <a:endParaRPr lang="en-GB"/>
          </a:p>
        </p:txBody>
      </p:sp>
    </p:spTree>
    <p:extLst>
      <p:ext uri="{BB962C8B-B14F-4D97-AF65-F5344CB8AC3E}">
        <p14:creationId xmlns:p14="http://schemas.microsoft.com/office/powerpoint/2010/main" val="194960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56C1A4-7FD2-44E2-B47E-E7D1EE302FEE}" type="slidenum">
              <a:rPr lang="en-GB" smtClean="0"/>
              <a:t>8</a:t>
            </a:fld>
            <a:endParaRPr lang="en-GB"/>
          </a:p>
        </p:txBody>
      </p:sp>
    </p:spTree>
    <p:extLst>
      <p:ext uri="{BB962C8B-B14F-4D97-AF65-F5344CB8AC3E}">
        <p14:creationId xmlns:p14="http://schemas.microsoft.com/office/powerpoint/2010/main" val="11277154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56C1A4-7FD2-44E2-B47E-E7D1EE302FEE}" type="slidenum">
              <a:rPr lang="en-GB" smtClean="0"/>
              <a:t>9</a:t>
            </a:fld>
            <a:endParaRPr lang="en-GB"/>
          </a:p>
        </p:txBody>
      </p:sp>
    </p:spTree>
    <p:extLst>
      <p:ext uri="{BB962C8B-B14F-4D97-AF65-F5344CB8AC3E}">
        <p14:creationId xmlns:p14="http://schemas.microsoft.com/office/powerpoint/2010/main" val="37139470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56C1A4-7FD2-44E2-B47E-E7D1EE302FEE}" type="slidenum">
              <a:rPr lang="en-GB" smtClean="0"/>
              <a:t>10</a:t>
            </a:fld>
            <a:endParaRPr lang="en-GB"/>
          </a:p>
        </p:txBody>
      </p:sp>
    </p:spTree>
    <p:extLst>
      <p:ext uri="{BB962C8B-B14F-4D97-AF65-F5344CB8AC3E}">
        <p14:creationId xmlns:p14="http://schemas.microsoft.com/office/powerpoint/2010/main" val="2769499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56C1A4-7FD2-44E2-B47E-E7D1EE302FEE}" type="slidenum">
              <a:rPr lang="en-GB" smtClean="0"/>
              <a:t>11</a:t>
            </a:fld>
            <a:endParaRPr lang="en-GB"/>
          </a:p>
        </p:txBody>
      </p:sp>
    </p:spTree>
    <p:extLst>
      <p:ext uri="{BB962C8B-B14F-4D97-AF65-F5344CB8AC3E}">
        <p14:creationId xmlns:p14="http://schemas.microsoft.com/office/powerpoint/2010/main" val="24415251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56C1A4-7FD2-44E2-B47E-E7D1EE302FEE}" type="slidenum">
              <a:rPr lang="en-GB" smtClean="0"/>
              <a:t>12</a:t>
            </a:fld>
            <a:endParaRPr lang="en-GB"/>
          </a:p>
        </p:txBody>
      </p:sp>
    </p:spTree>
    <p:extLst>
      <p:ext uri="{BB962C8B-B14F-4D97-AF65-F5344CB8AC3E}">
        <p14:creationId xmlns:p14="http://schemas.microsoft.com/office/powerpoint/2010/main" val="8160371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56C1A4-7FD2-44E2-B47E-E7D1EE302FEE}" type="slidenum">
              <a:rPr lang="en-GB" smtClean="0"/>
              <a:t>13</a:t>
            </a:fld>
            <a:endParaRPr lang="en-GB"/>
          </a:p>
        </p:txBody>
      </p:sp>
    </p:spTree>
    <p:extLst>
      <p:ext uri="{BB962C8B-B14F-4D97-AF65-F5344CB8AC3E}">
        <p14:creationId xmlns:p14="http://schemas.microsoft.com/office/powerpoint/2010/main" val="24124755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56C1A4-7FD2-44E2-B47E-E7D1EE302FEE}" type="slidenum">
              <a:rPr lang="en-GB" smtClean="0"/>
              <a:t>14</a:t>
            </a:fld>
            <a:endParaRPr lang="en-GB"/>
          </a:p>
        </p:txBody>
      </p:sp>
    </p:spTree>
    <p:extLst>
      <p:ext uri="{BB962C8B-B14F-4D97-AF65-F5344CB8AC3E}">
        <p14:creationId xmlns:p14="http://schemas.microsoft.com/office/powerpoint/2010/main" val="8137395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56C1A4-7FD2-44E2-B47E-E7D1EE302FEE}" type="slidenum">
              <a:rPr lang="en-GB" smtClean="0"/>
              <a:t>15</a:t>
            </a:fld>
            <a:endParaRPr lang="en-GB"/>
          </a:p>
        </p:txBody>
      </p:sp>
    </p:spTree>
    <p:extLst>
      <p:ext uri="{BB962C8B-B14F-4D97-AF65-F5344CB8AC3E}">
        <p14:creationId xmlns:p14="http://schemas.microsoft.com/office/powerpoint/2010/main" val="2061643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56C1A4-7FD2-44E2-B47E-E7D1EE302FEE}" type="slidenum">
              <a:rPr lang="en-GB" smtClean="0"/>
              <a:t>16</a:t>
            </a:fld>
            <a:endParaRPr lang="en-GB"/>
          </a:p>
        </p:txBody>
      </p:sp>
    </p:spTree>
    <p:extLst>
      <p:ext uri="{BB962C8B-B14F-4D97-AF65-F5344CB8AC3E}">
        <p14:creationId xmlns:p14="http://schemas.microsoft.com/office/powerpoint/2010/main" val="18575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56C1A4-7FD2-44E2-B47E-E7D1EE302FEE}" type="slidenum">
              <a:rPr lang="en-GB" smtClean="0"/>
              <a:t>17</a:t>
            </a:fld>
            <a:endParaRPr lang="en-GB"/>
          </a:p>
        </p:txBody>
      </p:sp>
    </p:spTree>
    <p:extLst>
      <p:ext uri="{BB962C8B-B14F-4D97-AF65-F5344CB8AC3E}">
        <p14:creationId xmlns:p14="http://schemas.microsoft.com/office/powerpoint/2010/main" val="4502026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56C1A4-7FD2-44E2-B47E-E7D1EE302FEE}" type="slidenum">
              <a:rPr lang="en-GB" smtClean="0"/>
              <a:t>18</a:t>
            </a:fld>
            <a:endParaRPr lang="en-GB"/>
          </a:p>
        </p:txBody>
      </p:sp>
    </p:spTree>
    <p:extLst>
      <p:ext uri="{BB962C8B-B14F-4D97-AF65-F5344CB8AC3E}">
        <p14:creationId xmlns:p14="http://schemas.microsoft.com/office/powerpoint/2010/main" val="24208971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31507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48D12-075C-58C3-1E68-11AD7537BAB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17B41A-0BDD-FF5A-6174-DF2E31A370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7DEF524-C848-2BE9-A589-C026691CC2A0}"/>
              </a:ext>
            </a:extLst>
          </p:cNvPr>
          <p:cNvSpPr>
            <a:spLocks noGrp="1"/>
          </p:cNvSpPr>
          <p:nvPr>
            <p:ph type="dt" sz="half" idx="10"/>
          </p:nvPr>
        </p:nvSpPr>
        <p:spPr/>
        <p:txBody>
          <a:bodyPr/>
          <a:lstStyle/>
          <a:p>
            <a:fld id="{0FCD09AE-77FE-487B-A1FE-D1464169FC03}" type="datetimeFigureOut">
              <a:rPr lang="en-GB" smtClean="0"/>
              <a:t>15/04/2024</a:t>
            </a:fld>
            <a:endParaRPr lang="en-GB"/>
          </a:p>
        </p:txBody>
      </p:sp>
      <p:sp>
        <p:nvSpPr>
          <p:cNvPr id="5" name="Footer Placeholder 4">
            <a:extLst>
              <a:ext uri="{FF2B5EF4-FFF2-40B4-BE49-F238E27FC236}">
                <a16:creationId xmlns:a16="http://schemas.microsoft.com/office/drawing/2014/main" id="{E287955F-27B2-55B3-4BC3-72B7305710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C17571-90B6-E4EC-4B6E-B45DAF5BD2AC}"/>
              </a:ext>
            </a:extLst>
          </p:cNvPr>
          <p:cNvSpPr>
            <a:spLocks noGrp="1"/>
          </p:cNvSpPr>
          <p:nvPr>
            <p:ph type="sldNum" sz="quarter" idx="12"/>
          </p:nvPr>
        </p:nvSpPr>
        <p:spPr/>
        <p:txBody>
          <a:bodyPr/>
          <a:lstStyle/>
          <a:p>
            <a:fld id="{00AF88BC-8A5C-4016-865B-D4F6CDB6BF4B}" type="slidenum">
              <a:rPr lang="en-GB" smtClean="0"/>
              <a:t>‹#›</a:t>
            </a:fld>
            <a:endParaRPr lang="en-GB"/>
          </a:p>
        </p:txBody>
      </p:sp>
    </p:spTree>
    <p:extLst>
      <p:ext uri="{BB962C8B-B14F-4D97-AF65-F5344CB8AC3E}">
        <p14:creationId xmlns:p14="http://schemas.microsoft.com/office/powerpoint/2010/main" val="1830491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822245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50440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4097911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344078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54727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690558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0181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97212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564560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963870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344272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569430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46714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486470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699515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794236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722324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335813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590998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743326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503832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141234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992545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203193821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419987544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9072513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03572931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5799239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CD09AE-77FE-487B-A1FE-D1464169FC03}" type="datetimeFigureOut">
              <a:rPr lang="en-GB" smtClean="0"/>
              <a:t>15/04/2024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AF88BC-8A5C-4016-865B-D4F6CDB6BF4B}"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145296511"/>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738538971"/>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73251807"/>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445559505"/>
      </p:ext>
    </p:extLst>
  </p:cSld>
  <p:clrMap bg1="lt1" tx1="dk1" bg2="lt2" tx2="dk2" accent1="accent1" accent2="accent2" accent3="accent3" accent4="accent4" accent5="accent5" accent6="accent6" hlink="hlink" folHlink="folHlink"/>
  <p:sldLayoutIdLst>
    <p:sldLayoutId id="2147483678"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5871292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5684628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13952833"/>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4.svg"/><Relationship Id="rId7" Type="http://schemas.openxmlformats.org/officeDocument/2006/relationships/image" Target="../media/image38.svg"/><Relationship Id="rId2" Type="http://schemas.openxmlformats.org/officeDocument/2006/relationships/image" Target="../media/image33.png"/><Relationship Id="rId1" Type="http://schemas.openxmlformats.org/officeDocument/2006/relationships/slideLayout" Target="../slideLayouts/slideLayout20.xml"/><Relationship Id="rId6" Type="http://schemas.openxmlformats.org/officeDocument/2006/relationships/image" Target="../media/image37.png"/><Relationship Id="rId5" Type="http://schemas.openxmlformats.org/officeDocument/2006/relationships/image" Target="../media/image36.svg"/><Relationship Id="rId4" Type="http://schemas.openxmlformats.org/officeDocument/2006/relationships/image" Target="../media/image35.png"/><Relationship Id="rId9" Type="http://schemas.openxmlformats.org/officeDocument/2006/relationships/image" Target="../media/image40.svg"/></Relationships>
</file>

<file path=ppt/slides/_rels/slide23.xml.rels><?xml version="1.0" encoding="UTF-8" standalone="yes"?>
<Relationships xmlns="http://schemas.openxmlformats.org/package/2006/relationships"><Relationship Id="rId3" Type="http://schemas.openxmlformats.org/officeDocument/2006/relationships/image" Target="../media/image36.svg"/><Relationship Id="rId7" Type="http://schemas.openxmlformats.org/officeDocument/2006/relationships/image" Target="../media/image42.svg"/><Relationship Id="rId2" Type="http://schemas.openxmlformats.org/officeDocument/2006/relationships/image" Target="../media/image35.png"/><Relationship Id="rId1" Type="http://schemas.openxmlformats.org/officeDocument/2006/relationships/slideLayout" Target="../slideLayouts/slideLayout20.xml"/><Relationship Id="rId6" Type="http://schemas.openxmlformats.org/officeDocument/2006/relationships/image" Target="../media/image41.png"/><Relationship Id="rId5" Type="http://schemas.openxmlformats.org/officeDocument/2006/relationships/image" Target="../media/image40.svg"/><Relationship Id="rId4" Type="http://schemas.openxmlformats.org/officeDocument/2006/relationships/image" Target="../media/image39.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hyperlink" Target="https://libguides.hull.ac.uk/essays/conclusions"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33026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F0A14B7-93B7-A6C7-EE68-42CCDD5FBACB}"/>
              </a:ext>
            </a:extLst>
          </p:cNvPr>
          <p:cNvSpPr>
            <a:spLocks noGrp="1"/>
          </p:cNvSpPr>
          <p:nvPr>
            <p:ph idx="1"/>
          </p:nvPr>
        </p:nvSpPr>
        <p:spPr/>
        <p:txBody>
          <a:bodyPr/>
          <a:lstStyle/>
          <a:p>
            <a:pPr marL="0" indent="0" algn="ctr">
              <a:buNone/>
            </a:pPr>
            <a:r>
              <a:rPr lang="en-GB" dirty="0">
                <a:solidFill>
                  <a:schemeClr val="bg1"/>
                </a:solidFill>
              </a:rPr>
              <a:t>ECSO5002</a:t>
            </a:r>
          </a:p>
          <a:p>
            <a:pPr marL="0" indent="0" algn="ctr">
              <a:buNone/>
            </a:pPr>
            <a:r>
              <a:rPr lang="en-GB" dirty="0">
                <a:solidFill>
                  <a:schemeClr val="bg1"/>
                </a:solidFill>
              </a:rPr>
              <a:t>Experiential Placement: Becoming a Reflective Practitioner</a:t>
            </a:r>
          </a:p>
          <a:p>
            <a:pPr marL="0" indent="0" algn="ctr">
              <a:buNone/>
            </a:pPr>
            <a:r>
              <a:rPr lang="en-GB" dirty="0">
                <a:solidFill>
                  <a:schemeClr val="bg1"/>
                </a:solidFill>
              </a:rPr>
              <a:t>Workshop: Introductions and Conclusions: How to Maximise your Marks</a:t>
            </a:r>
          </a:p>
        </p:txBody>
      </p:sp>
    </p:spTree>
    <p:extLst>
      <p:ext uri="{BB962C8B-B14F-4D97-AF65-F5344CB8AC3E}">
        <p14:creationId xmlns:p14="http://schemas.microsoft.com/office/powerpoint/2010/main" val="654611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6E0B51-384A-9C39-5AFB-A955A845FFE7}"/>
              </a:ext>
            </a:extLst>
          </p:cNvPr>
          <p:cNvSpPr txBox="1"/>
          <p:nvPr/>
        </p:nvSpPr>
        <p:spPr>
          <a:xfrm>
            <a:off x="539496" y="1481328"/>
            <a:ext cx="5093208" cy="3970318"/>
          </a:xfrm>
          <a:prstGeom prst="rect">
            <a:avLst/>
          </a:prstGeom>
          <a:noFill/>
        </p:spPr>
        <p:txBody>
          <a:bodyPr wrap="square" rtlCol="0">
            <a:spAutoFit/>
          </a:bodyPr>
          <a:lstStyle/>
          <a:p>
            <a:r>
              <a:rPr lang="en-GB" dirty="0">
                <a:solidFill>
                  <a:schemeClr val="bg1"/>
                </a:solidFill>
              </a:rPr>
              <a:t>Session Aims:</a:t>
            </a:r>
          </a:p>
          <a:p>
            <a:pPr marL="285750" indent="-285750">
              <a:buFont typeface="Arial" panose="020B0604020202020204" pitchFamily="34" charset="0"/>
              <a:buChar char="•"/>
            </a:pPr>
            <a:r>
              <a:rPr lang="en-GB" dirty="0">
                <a:solidFill>
                  <a:schemeClr val="bg1"/>
                </a:solidFill>
              </a:rPr>
              <a:t>In this session, students will be able to gain the knowledge and understanding of the key points needed when writing an introduction and a conclusion. </a:t>
            </a:r>
          </a:p>
          <a:p>
            <a:pPr marL="285750" indent="-285750">
              <a:buFont typeface="Arial" panose="020B0604020202020204" pitchFamily="34" charset="0"/>
              <a:buChar char="•"/>
            </a:pPr>
            <a:r>
              <a:rPr lang="en-GB" dirty="0">
                <a:solidFill>
                  <a:schemeClr val="bg1"/>
                </a:solidFill>
              </a:rPr>
              <a:t>This will be achieved by:</a:t>
            </a:r>
          </a:p>
          <a:p>
            <a:pPr marL="742950" lvl="1" indent="-285750">
              <a:buFont typeface="Arial" panose="020B0604020202020204" pitchFamily="34" charset="0"/>
              <a:buChar char="•"/>
            </a:pPr>
            <a:r>
              <a:rPr lang="en-GB" dirty="0">
                <a:solidFill>
                  <a:schemeClr val="bg1"/>
                </a:solidFill>
              </a:rPr>
              <a:t>Focussing on the individual elements that should be included within an introduction, providing a practical example. </a:t>
            </a:r>
          </a:p>
          <a:p>
            <a:pPr marL="742950" lvl="1" indent="-285750">
              <a:buFont typeface="Arial" panose="020B0604020202020204" pitchFamily="34" charset="0"/>
              <a:buChar char="•"/>
            </a:pPr>
            <a:r>
              <a:rPr lang="en-GB" dirty="0">
                <a:solidFill>
                  <a:schemeClr val="bg1"/>
                </a:solidFill>
              </a:rPr>
              <a:t>Focussing on the ‘point’ of a conclusion, including the development of an argument throughout the main body of work.</a:t>
            </a:r>
          </a:p>
          <a:p>
            <a:pPr marL="285750" indent="-285750">
              <a:buFont typeface="Arial" panose="020B0604020202020204" pitchFamily="34" charset="0"/>
              <a:buChar char="•"/>
            </a:pPr>
            <a:r>
              <a:rPr lang="en-GB" dirty="0">
                <a:solidFill>
                  <a:schemeClr val="bg1"/>
                </a:solidFill>
              </a:rPr>
              <a:t>There are TWO practical tasks within this session as formative assessment. </a:t>
            </a:r>
          </a:p>
        </p:txBody>
      </p:sp>
    </p:spTree>
    <p:extLst>
      <p:ext uri="{BB962C8B-B14F-4D97-AF65-F5344CB8AC3E}">
        <p14:creationId xmlns:p14="http://schemas.microsoft.com/office/powerpoint/2010/main" val="1251522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F442FFC-1662-5653-1261-CCB48ACC0FE7}"/>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Introduction to Introductions </a:t>
            </a:r>
          </a:p>
        </p:txBody>
      </p:sp>
    </p:spTree>
    <p:extLst>
      <p:ext uri="{BB962C8B-B14F-4D97-AF65-F5344CB8AC3E}">
        <p14:creationId xmlns:p14="http://schemas.microsoft.com/office/powerpoint/2010/main" val="338053143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8AEA4-5B8D-AF58-5521-59ADA816F7CB}"/>
              </a:ext>
            </a:extLst>
          </p:cNvPr>
          <p:cNvSpPr>
            <a:spLocks noGrp="1"/>
          </p:cNvSpPr>
          <p:nvPr>
            <p:ph type="title"/>
          </p:nvPr>
        </p:nvSpPr>
        <p:spPr/>
        <p:txBody>
          <a:bodyPr/>
          <a:lstStyle/>
          <a:p>
            <a:r>
              <a:rPr lang="en-GB" dirty="0"/>
              <a:t>Introductions</a:t>
            </a:r>
          </a:p>
        </p:txBody>
      </p:sp>
      <p:sp>
        <p:nvSpPr>
          <p:cNvPr id="3" name="Content Placeholder 2">
            <a:extLst>
              <a:ext uri="{FF2B5EF4-FFF2-40B4-BE49-F238E27FC236}">
                <a16:creationId xmlns:a16="http://schemas.microsoft.com/office/drawing/2014/main" id="{2E3FE4E8-6108-E0EB-DF77-CD9EA2CA4A78}"/>
              </a:ext>
            </a:extLst>
          </p:cNvPr>
          <p:cNvSpPr>
            <a:spLocks noGrp="1"/>
          </p:cNvSpPr>
          <p:nvPr>
            <p:ph idx="1"/>
          </p:nvPr>
        </p:nvSpPr>
        <p:spPr/>
        <p:txBody>
          <a:bodyPr/>
          <a:lstStyle/>
          <a:p>
            <a:r>
              <a:rPr lang="en-GB" dirty="0"/>
              <a:t>Hello, </a:t>
            </a:r>
          </a:p>
          <a:p>
            <a:r>
              <a:rPr lang="en-GB" dirty="0"/>
              <a:t>My name is Laura Jenkins </a:t>
            </a:r>
          </a:p>
          <a:p>
            <a:r>
              <a:rPr lang="en-GB" dirty="0"/>
              <a:t>Today I will be talking to you about introductions and conclusions</a:t>
            </a:r>
          </a:p>
          <a:p>
            <a:r>
              <a:rPr lang="en-GB" dirty="0"/>
              <a:t>In this presentation, I will be exploring the main points to introductions, and the main points to conclusions.</a:t>
            </a:r>
          </a:p>
        </p:txBody>
      </p:sp>
    </p:spTree>
    <p:extLst>
      <p:ext uri="{BB962C8B-B14F-4D97-AF65-F5344CB8AC3E}">
        <p14:creationId xmlns:p14="http://schemas.microsoft.com/office/powerpoint/2010/main" val="289159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8AEA4-5B8D-AF58-5521-59ADA816F7CB}"/>
              </a:ext>
            </a:extLst>
          </p:cNvPr>
          <p:cNvSpPr>
            <a:spLocks noGrp="1"/>
          </p:cNvSpPr>
          <p:nvPr>
            <p:ph type="title"/>
          </p:nvPr>
        </p:nvSpPr>
        <p:spPr/>
        <p:txBody>
          <a:bodyPr/>
          <a:lstStyle/>
          <a:p>
            <a:r>
              <a:rPr lang="en-GB" dirty="0"/>
              <a:t>Introductions - TASK</a:t>
            </a:r>
          </a:p>
        </p:txBody>
      </p:sp>
      <p:sp>
        <p:nvSpPr>
          <p:cNvPr id="3" name="Content Placeholder 2">
            <a:extLst>
              <a:ext uri="{FF2B5EF4-FFF2-40B4-BE49-F238E27FC236}">
                <a16:creationId xmlns:a16="http://schemas.microsoft.com/office/drawing/2014/main" id="{2E3FE4E8-6108-E0EB-DF77-CD9EA2CA4A78}"/>
              </a:ext>
            </a:extLst>
          </p:cNvPr>
          <p:cNvSpPr>
            <a:spLocks noGrp="1"/>
          </p:cNvSpPr>
          <p:nvPr>
            <p:ph idx="1"/>
          </p:nvPr>
        </p:nvSpPr>
        <p:spPr/>
        <p:txBody>
          <a:bodyPr/>
          <a:lstStyle/>
          <a:p>
            <a:r>
              <a:rPr lang="en-GB" dirty="0"/>
              <a:t>Please take 10 minutes to write an introduction about yourself. </a:t>
            </a:r>
          </a:p>
          <a:p>
            <a:endParaRPr lang="en-GB" dirty="0"/>
          </a:p>
          <a:p>
            <a:r>
              <a:rPr lang="en-GB" dirty="0"/>
              <a:t>Please now introduce yourself to the class. </a:t>
            </a:r>
          </a:p>
        </p:txBody>
      </p:sp>
    </p:spTree>
    <p:extLst>
      <p:ext uri="{BB962C8B-B14F-4D97-AF65-F5344CB8AC3E}">
        <p14:creationId xmlns:p14="http://schemas.microsoft.com/office/powerpoint/2010/main" val="264415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8AEA4-5B8D-AF58-5521-59ADA816F7CB}"/>
              </a:ext>
            </a:extLst>
          </p:cNvPr>
          <p:cNvSpPr>
            <a:spLocks noGrp="1"/>
          </p:cNvSpPr>
          <p:nvPr>
            <p:ph type="title"/>
          </p:nvPr>
        </p:nvSpPr>
        <p:spPr/>
        <p:txBody>
          <a:bodyPr/>
          <a:lstStyle/>
          <a:p>
            <a:r>
              <a:rPr lang="en-GB" dirty="0"/>
              <a:t>Introductions - TASK</a:t>
            </a:r>
          </a:p>
        </p:txBody>
      </p:sp>
      <p:sp>
        <p:nvSpPr>
          <p:cNvPr id="3" name="Content Placeholder 2">
            <a:extLst>
              <a:ext uri="{FF2B5EF4-FFF2-40B4-BE49-F238E27FC236}">
                <a16:creationId xmlns:a16="http://schemas.microsoft.com/office/drawing/2014/main" id="{2E3FE4E8-6108-E0EB-DF77-CD9EA2CA4A78}"/>
              </a:ext>
            </a:extLst>
          </p:cNvPr>
          <p:cNvSpPr>
            <a:spLocks noGrp="1"/>
          </p:cNvSpPr>
          <p:nvPr>
            <p:ph idx="1"/>
          </p:nvPr>
        </p:nvSpPr>
        <p:spPr/>
        <p:txBody>
          <a:bodyPr/>
          <a:lstStyle/>
          <a:p>
            <a:r>
              <a:rPr lang="en-GB" dirty="0"/>
              <a:t>What were the common factors to your introductions?</a:t>
            </a:r>
          </a:p>
          <a:p>
            <a:endParaRPr lang="en-GB" dirty="0"/>
          </a:p>
        </p:txBody>
      </p:sp>
    </p:spTree>
    <p:extLst>
      <p:ext uri="{BB962C8B-B14F-4D97-AF65-F5344CB8AC3E}">
        <p14:creationId xmlns:p14="http://schemas.microsoft.com/office/powerpoint/2010/main" val="2646996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2218E-7C46-D428-AC0E-7188B888C106}"/>
              </a:ext>
            </a:extLst>
          </p:cNvPr>
          <p:cNvSpPr>
            <a:spLocks noGrp="1"/>
          </p:cNvSpPr>
          <p:nvPr>
            <p:ph type="title"/>
          </p:nvPr>
        </p:nvSpPr>
        <p:spPr/>
        <p:txBody>
          <a:bodyPr/>
          <a:lstStyle/>
          <a:p>
            <a:r>
              <a:rPr lang="en-GB" dirty="0"/>
              <a:t>Introductions</a:t>
            </a:r>
          </a:p>
        </p:txBody>
      </p:sp>
      <p:sp>
        <p:nvSpPr>
          <p:cNvPr id="3" name="Content Placeholder 2">
            <a:extLst>
              <a:ext uri="{FF2B5EF4-FFF2-40B4-BE49-F238E27FC236}">
                <a16:creationId xmlns:a16="http://schemas.microsoft.com/office/drawing/2014/main" id="{94C5646F-D771-AC46-7917-80E4CB58457A}"/>
              </a:ext>
            </a:extLst>
          </p:cNvPr>
          <p:cNvSpPr>
            <a:spLocks noGrp="1"/>
          </p:cNvSpPr>
          <p:nvPr>
            <p:ph idx="1"/>
          </p:nvPr>
        </p:nvSpPr>
        <p:spPr>
          <a:xfrm>
            <a:off x="3208421" y="1690688"/>
            <a:ext cx="8527949" cy="5032375"/>
          </a:xfrm>
        </p:spPr>
        <p:txBody>
          <a:bodyPr>
            <a:normAutofit lnSpcReduction="10000"/>
          </a:bodyPr>
          <a:lstStyle/>
          <a:p>
            <a:r>
              <a:rPr lang="en-GB" dirty="0"/>
              <a:t>Your introduction is the first thing your marker will read and should be approximately 10% of your word count. </a:t>
            </a:r>
          </a:p>
          <a:p>
            <a:r>
              <a:rPr lang="en-GB" dirty="0"/>
              <a:t>Within the first minute they should know if your essay is going to be a good one or not. </a:t>
            </a:r>
          </a:p>
          <a:p>
            <a:r>
              <a:rPr lang="en-GB" dirty="0"/>
              <a:t>An introduction has several components but the most important of these are:</a:t>
            </a:r>
          </a:p>
          <a:p>
            <a:pPr lvl="1"/>
            <a:r>
              <a:rPr lang="en-GB" dirty="0"/>
              <a:t>Stating your case</a:t>
            </a:r>
          </a:p>
          <a:p>
            <a:pPr lvl="1"/>
            <a:r>
              <a:rPr lang="en-GB" dirty="0"/>
              <a:t>Confirming your position </a:t>
            </a:r>
          </a:p>
          <a:p>
            <a:r>
              <a:rPr lang="en-GB" dirty="0"/>
              <a:t>You need to show the reader what your position is and how you are going to argue the case to get there so the essay becomes YOUR answer to the question, rather than just an answer. </a:t>
            </a:r>
          </a:p>
        </p:txBody>
      </p:sp>
      <p:sp>
        <p:nvSpPr>
          <p:cNvPr id="4" name="TextBox 3">
            <a:extLst>
              <a:ext uri="{FF2B5EF4-FFF2-40B4-BE49-F238E27FC236}">
                <a16:creationId xmlns:a16="http://schemas.microsoft.com/office/drawing/2014/main" id="{269A6EC4-3FEF-E5E5-A708-A77B2430C97A}"/>
              </a:ext>
            </a:extLst>
          </p:cNvPr>
          <p:cNvSpPr txBox="1"/>
          <p:nvPr/>
        </p:nvSpPr>
        <p:spPr>
          <a:xfrm>
            <a:off x="9529011" y="6443146"/>
            <a:ext cx="2662989" cy="369332"/>
          </a:xfrm>
          <a:prstGeom prst="rect">
            <a:avLst/>
          </a:prstGeom>
          <a:noFill/>
        </p:spPr>
        <p:txBody>
          <a:bodyPr wrap="square" rtlCol="0">
            <a:spAutoFit/>
          </a:bodyPr>
          <a:lstStyle/>
          <a:p>
            <a:r>
              <a:rPr lang="en-GB" dirty="0"/>
              <a:t>(University of Hull, 2024)</a:t>
            </a:r>
          </a:p>
        </p:txBody>
      </p:sp>
    </p:spTree>
    <p:extLst>
      <p:ext uri="{BB962C8B-B14F-4D97-AF65-F5344CB8AC3E}">
        <p14:creationId xmlns:p14="http://schemas.microsoft.com/office/powerpoint/2010/main" val="3970572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2218E-7C46-D428-AC0E-7188B888C106}"/>
              </a:ext>
            </a:extLst>
          </p:cNvPr>
          <p:cNvSpPr>
            <a:spLocks noGrp="1"/>
          </p:cNvSpPr>
          <p:nvPr>
            <p:ph type="title"/>
          </p:nvPr>
        </p:nvSpPr>
        <p:spPr/>
        <p:txBody>
          <a:bodyPr/>
          <a:lstStyle/>
          <a:p>
            <a:r>
              <a:rPr lang="en-GB" dirty="0"/>
              <a:t>Introductions: What should it include?</a:t>
            </a:r>
          </a:p>
        </p:txBody>
      </p:sp>
      <p:sp>
        <p:nvSpPr>
          <p:cNvPr id="3" name="Content Placeholder 2">
            <a:extLst>
              <a:ext uri="{FF2B5EF4-FFF2-40B4-BE49-F238E27FC236}">
                <a16:creationId xmlns:a16="http://schemas.microsoft.com/office/drawing/2014/main" id="{94C5646F-D771-AC46-7917-80E4CB58457A}"/>
              </a:ext>
            </a:extLst>
          </p:cNvPr>
          <p:cNvSpPr>
            <a:spLocks noGrp="1"/>
          </p:cNvSpPr>
          <p:nvPr>
            <p:ph idx="1"/>
          </p:nvPr>
        </p:nvSpPr>
        <p:spPr>
          <a:xfrm>
            <a:off x="3208421" y="1690688"/>
            <a:ext cx="8527949" cy="5032375"/>
          </a:xfrm>
        </p:spPr>
        <p:txBody>
          <a:bodyPr>
            <a:normAutofit/>
          </a:bodyPr>
          <a:lstStyle/>
          <a:p>
            <a:pPr marL="514350" indent="-514350">
              <a:buFont typeface="+mj-lt"/>
              <a:buAutoNum type="arabicPeriod"/>
            </a:pPr>
            <a:r>
              <a:rPr lang="en-GB" dirty="0"/>
              <a:t>A little basic background about the key subject area (just enough to put your essay into context, no more or you’ll bore the reader)</a:t>
            </a:r>
          </a:p>
          <a:p>
            <a:pPr marL="514350" indent="-514350">
              <a:buFont typeface="+mj-lt"/>
              <a:buAutoNum type="arabicPeriod"/>
            </a:pPr>
            <a:r>
              <a:rPr lang="en-GB" dirty="0"/>
              <a:t>Explanation of how you are defining any key terms. Confusion on this could be your undoing. </a:t>
            </a:r>
          </a:p>
          <a:p>
            <a:pPr marL="514350" indent="-514350">
              <a:buFont typeface="+mj-lt"/>
              <a:buAutoNum type="arabicPeriod"/>
            </a:pPr>
            <a:r>
              <a:rPr lang="en-GB" dirty="0"/>
              <a:t>A ‘road-map’ of how your essay will answer the question. What is your overall argument and how will you develop it? </a:t>
            </a:r>
          </a:p>
          <a:p>
            <a:pPr marL="514350" indent="-514350">
              <a:buFont typeface="+mj-lt"/>
              <a:buAutoNum type="arabicPeriod"/>
            </a:pPr>
            <a:r>
              <a:rPr lang="en-GB" dirty="0"/>
              <a:t>A confirmation of your position </a:t>
            </a:r>
          </a:p>
        </p:txBody>
      </p:sp>
      <p:sp>
        <p:nvSpPr>
          <p:cNvPr id="4" name="TextBox 3">
            <a:extLst>
              <a:ext uri="{FF2B5EF4-FFF2-40B4-BE49-F238E27FC236}">
                <a16:creationId xmlns:a16="http://schemas.microsoft.com/office/drawing/2014/main" id="{269A6EC4-3FEF-E5E5-A708-A77B2430C97A}"/>
              </a:ext>
            </a:extLst>
          </p:cNvPr>
          <p:cNvSpPr txBox="1"/>
          <p:nvPr/>
        </p:nvSpPr>
        <p:spPr>
          <a:xfrm>
            <a:off x="9529011" y="6443146"/>
            <a:ext cx="2662989" cy="369332"/>
          </a:xfrm>
          <a:prstGeom prst="rect">
            <a:avLst/>
          </a:prstGeom>
          <a:noFill/>
        </p:spPr>
        <p:txBody>
          <a:bodyPr wrap="square" rtlCol="0">
            <a:spAutoFit/>
          </a:bodyPr>
          <a:lstStyle/>
          <a:p>
            <a:r>
              <a:rPr lang="en-GB" dirty="0"/>
              <a:t>(University of Hull, 2024)</a:t>
            </a:r>
          </a:p>
        </p:txBody>
      </p:sp>
    </p:spTree>
    <p:extLst>
      <p:ext uri="{BB962C8B-B14F-4D97-AF65-F5344CB8AC3E}">
        <p14:creationId xmlns:p14="http://schemas.microsoft.com/office/powerpoint/2010/main" val="1916616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2218E-7C46-D428-AC0E-7188B888C106}"/>
              </a:ext>
            </a:extLst>
          </p:cNvPr>
          <p:cNvSpPr>
            <a:spLocks noGrp="1"/>
          </p:cNvSpPr>
          <p:nvPr>
            <p:ph type="title"/>
          </p:nvPr>
        </p:nvSpPr>
        <p:spPr/>
        <p:txBody>
          <a:bodyPr/>
          <a:lstStyle/>
          <a:p>
            <a:r>
              <a:rPr lang="en-GB" dirty="0"/>
              <a:t>Introductions: Background Information </a:t>
            </a:r>
          </a:p>
        </p:txBody>
      </p:sp>
      <p:sp>
        <p:nvSpPr>
          <p:cNvPr id="3" name="Content Placeholder 2">
            <a:extLst>
              <a:ext uri="{FF2B5EF4-FFF2-40B4-BE49-F238E27FC236}">
                <a16:creationId xmlns:a16="http://schemas.microsoft.com/office/drawing/2014/main" id="{94C5646F-D771-AC46-7917-80E4CB58457A}"/>
              </a:ext>
            </a:extLst>
          </p:cNvPr>
          <p:cNvSpPr>
            <a:spLocks noGrp="1"/>
          </p:cNvSpPr>
          <p:nvPr>
            <p:ph idx="1"/>
          </p:nvPr>
        </p:nvSpPr>
        <p:spPr>
          <a:xfrm>
            <a:off x="3208421" y="1690688"/>
            <a:ext cx="8527949" cy="5032375"/>
          </a:xfrm>
        </p:spPr>
        <p:txBody>
          <a:bodyPr>
            <a:normAutofit lnSpcReduction="10000"/>
          </a:bodyPr>
          <a:lstStyle/>
          <a:p>
            <a:r>
              <a:rPr lang="en-GB" dirty="0"/>
              <a:t>It is good to start with a statement that fixes your essay topic and focus in a wider context so that the reader is sure of where they are within the field. </a:t>
            </a:r>
          </a:p>
          <a:p>
            <a:pPr lvl="1"/>
            <a:r>
              <a:rPr lang="en-GB" dirty="0"/>
              <a:t>This is a very small part of your introduction though – do not fall into the trap of writing a whole paragraph that is nothing but background information. </a:t>
            </a:r>
          </a:p>
          <a:p>
            <a:r>
              <a:rPr lang="en-GB" dirty="0"/>
              <a:t>Beware though, this only has to be a little bit wider, not completely universal. </a:t>
            </a:r>
          </a:p>
          <a:p>
            <a:r>
              <a:rPr lang="en-GB" dirty="0"/>
              <a:t>That is, do not start with something like ‘in the whole field of neurodiversity…’ or ‘Since man could write, he has always…’. </a:t>
            </a:r>
          </a:p>
          <a:p>
            <a:r>
              <a:rPr lang="en-GB" dirty="0"/>
              <a:t>Instead, simply situate the area that you are writing about within a slightly bigger area</a:t>
            </a:r>
          </a:p>
        </p:txBody>
      </p:sp>
      <p:sp>
        <p:nvSpPr>
          <p:cNvPr id="4" name="TextBox 3">
            <a:extLst>
              <a:ext uri="{FF2B5EF4-FFF2-40B4-BE49-F238E27FC236}">
                <a16:creationId xmlns:a16="http://schemas.microsoft.com/office/drawing/2014/main" id="{269A6EC4-3FEF-E5E5-A708-A77B2430C97A}"/>
              </a:ext>
            </a:extLst>
          </p:cNvPr>
          <p:cNvSpPr txBox="1"/>
          <p:nvPr/>
        </p:nvSpPr>
        <p:spPr>
          <a:xfrm>
            <a:off x="9529011" y="6443146"/>
            <a:ext cx="2662989" cy="369332"/>
          </a:xfrm>
          <a:prstGeom prst="rect">
            <a:avLst/>
          </a:prstGeom>
          <a:noFill/>
        </p:spPr>
        <p:txBody>
          <a:bodyPr wrap="square" rtlCol="0">
            <a:spAutoFit/>
          </a:bodyPr>
          <a:lstStyle/>
          <a:p>
            <a:r>
              <a:rPr lang="en-GB" dirty="0"/>
              <a:t>(University of Hull, 2024)</a:t>
            </a:r>
          </a:p>
        </p:txBody>
      </p:sp>
      <p:pic>
        <p:nvPicPr>
          <p:cNvPr id="5" name="Picture 2" descr="Prehistoric man with the caption &quot;Since the dawn of man...&quot;">
            <a:extLst>
              <a:ext uri="{FF2B5EF4-FFF2-40B4-BE49-F238E27FC236}">
                <a16:creationId xmlns:a16="http://schemas.microsoft.com/office/drawing/2014/main" id="{CF7FEAF3-BF89-7719-199C-8F4694CACA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3862" y="2514600"/>
            <a:ext cx="2333625"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0116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2218E-7C46-D428-AC0E-7188B888C106}"/>
              </a:ext>
            </a:extLst>
          </p:cNvPr>
          <p:cNvSpPr>
            <a:spLocks noGrp="1"/>
          </p:cNvSpPr>
          <p:nvPr>
            <p:ph type="title"/>
          </p:nvPr>
        </p:nvSpPr>
        <p:spPr/>
        <p:txBody>
          <a:bodyPr/>
          <a:lstStyle/>
          <a:p>
            <a:r>
              <a:rPr lang="en-GB" dirty="0"/>
              <a:t>Introductions: Background Information </a:t>
            </a:r>
          </a:p>
        </p:txBody>
      </p:sp>
      <p:sp>
        <p:nvSpPr>
          <p:cNvPr id="3" name="Content Placeholder 2">
            <a:extLst>
              <a:ext uri="{FF2B5EF4-FFF2-40B4-BE49-F238E27FC236}">
                <a16:creationId xmlns:a16="http://schemas.microsoft.com/office/drawing/2014/main" id="{94C5646F-D771-AC46-7917-80E4CB58457A}"/>
              </a:ext>
            </a:extLst>
          </p:cNvPr>
          <p:cNvSpPr>
            <a:spLocks noGrp="1"/>
          </p:cNvSpPr>
          <p:nvPr>
            <p:ph idx="1"/>
          </p:nvPr>
        </p:nvSpPr>
        <p:spPr>
          <a:xfrm>
            <a:off x="3494284" y="1621917"/>
            <a:ext cx="8527949" cy="5032375"/>
          </a:xfrm>
        </p:spPr>
        <p:txBody>
          <a:bodyPr>
            <a:normAutofit lnSpcReduction="10000"/>
          </a:bodyPr>
          <a:lstStyle/>
          <a:p>
            <a:r>
              <a:rPr lang="en-GB" dirty="0"/>
              <a:t>For example, you could start with a general statement about your topic, outlining some key issues but explain that your essay will focus on only one.</a:t>
            </a:r>
          </a:p>
          <a:p>
            <a:endParaRPr lang="en-GB" dirty="0"/>
          </a:p>
          <a:p>
            <a:pPr marL="0" indent="0" algn="ctr">
              <a:buNone/>
            </a:pPr>
            <a:r>
              <a:rPr lang="en-GB" b="0" i="1" dirty="0">
                <a:solidFill>
                  <a:srgbClr val="212529"/>
                </a:solidFill>
                <a:effectLst/>
                <a:highlight>
                  <a:srgbClr val="FFFFFF"/>
                </a:highlight>
                <a:latin typeface="-apple-system"/>
              </a:rPr>
              <a:t>The ability to communicate effectively and compassionately is a key skill within nursing. Communication is about more than being able to speak confidently and clearly, it is about effective listening (Singh, 2019), the use of gesture, body language and tone (</a:t>
            </a:r>
            <a:r>
              <a:rPr lang="en-GB" b="0" i="1" dirty="0" err="1">
                <a:solidFill>
                  <a:srgbClr val="212529"/>
                </a:solidFill>
                <a:effectLst/>
                <a:highlight>
                  <a:srgbClr val="FFFFFF"/>
                </a:highlight>
                <a:latin typeface="-apple-system"/>
              </a:rPr>
              <a:t>Adebe</a:t>
            </a:r>
            <a:r>
              <a:rPr lang="en-GB" b="0" i="1" dirty="0">
                <a:solidFill>
                  <a:srgbClr val="212529"/>
                </a:solidFill>
                <a:effectLst/>
                <a:highlight>
                  <a:srgbClr val="FFFFFF"/>
                </a:highlight>
                <a:latin typeface="-apple-system"/>
              </a:rPr>
              <a:t> et al., 2016) and the ability to tailor language and messaging to particular situations (Smith &amp; Jones, 2015). This essay will explore the importance of non-verbal communication ...</a:t>
            </a:r>
            <a:endParaRPr lang="en-GB" i="1" dirty="0"/>
          </a:p>
        </p:txBody>
      </p:sp>
      <p:sp>
        <p:nvSpPr>
          <p:cNvPr id="4" name="TextBox 3">
            <a:extLst>
              <a:ext uri="{FF2B5EF4-FFF2-40B4-BE49-F238E27FC236}">
                <a16:creationId xmlns:a16="http://schemas.microsoft.com/office/drawing/2014/main" id="{269A6EC4-3FEF-E5E5-A708-A77B2430C97A}"/>
              </a:ext>
            </a:extLst>
          </p:cNvPr>
          <p:cNvSpPr txBox="1"/>
          <p:nvPr/>
        </p:nvSpPr>
        <p:spPr>
          <a:xfrm>
            <a:off x="9529011" y="6443146"/>
            <a:ext cx="2662989" cy="369332"/>
          </a:xfrm>
          <a:prstGeom prst="rect">
            <a:avLst/>
          </a:prstGeom>
          <a:noFill/>
        </p:spPr>
        <p:txBody>
          <a:bodyPr wrap="square" rtlCol="0">
            <a:spAutoFit/>
          </a:bodyPr>
          <a:lstStyle/>
          <a:p>
            <a:r>
              <a:rPr lang="en-GB" dirty="0"/>
              <a:t>(University of Hull, 2024)</a:t>
            </a:r>
          </a:p>
        </p:txBody>
      </p:sp>
      <p:pic>
        <p:nvPicPr>
          <p:cNvPr id="1026" name="Picture 2" descr="Prehistoric man with the caption &quot;Since the dawn of man...&quot;">
            <a:extLst>
              <a:ext uri="{FF2B5EF4-FFF2-40B4-BE49-F238E27FC236}">
                <a16:creationId xmlns:a16="http://schemas.microsoft.com/office/drawing/2014/main" id="{D41F9BFE-4456-3CEA-CA49-4EF5B1A81B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3862" y="2514600"/>
            <a:ext cx="2333625"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5471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2218E-7C46-D428-AC0E-7188B888C106}"/>
              </a:ext>
            </a:extLst>
          </p:cNvPr>
          <p:cNvSpPr>
            <a:spLocks noGrp="1"/>
          </p:cNvSpPr>
          <p:nvPr>
            <p:ph type="title"/>
          </p:nvPr>
        </p:nvSpPr>
        <p:spPr/>
        <p:txBody>
          <a:bodyPr/>
          <a:lstStyle/>
          <a:p>
            <a:r>
              <a:rPr lang="en-GB" dirty="0"/>
              <a:t>Introductions: Defining Key Terms</a:t>
            </a:r>
          </a:p>
        </p:txBody>
      </p:sp>
      <p:sp>
        <p:nvSpPr>
          <p:cNvPr id="3" name="Content Placeholder 2">
            <a:extLst>
              <a:ext uri="{FF2B5EF4-FFF2-40B4-BE49-F238E27FC236}">
                <a16:creationId xmlns:a16="http://schemas.microsoft.com/office/drawing/2014/main" id="{94C5646F-D771-AC46-7917-80E4CB58457A}"/>
              </a:ext>
            </a:extLst>
          </p:cNvPr>
          <p:cNvSpPr>
            <a:spLocks noGrp="1"/>
          </p:cNvSpPr>
          <p:nvPr>
            <p:ph idx="1"/>
          </p:nvPr>
        </p:nvSpPr>
        <p:spPr>
          <a:xfrm>
            <a:off x="3368842" y="1780103"/>
            <a:ext cx="8527949" cy="5032375"/>
          </a:xfrm>
        </p:spPr>
        <p:txBody>
          <a:bodyPr>
            <a:normAutofit/>
          </a:bodyPr>
          <a:lstStyle/>
          <a:p>
            <a:r>
              <a:rPr lang="en-GB" dirty="0"/>
              <a:t>This does not mean quoting dictionary definitions </a:t>
            </a:r>
          </a:p>
          <a:p>
            <a:pPr lvl="1"/>
            <a:r>
              <a:rPr lang="en-GB" dirty="0"/>
              <a:t>We all have access to online dictionaries! </a:t>
            </a:r>
          </a:p>
          <a:p>
            <a:r>
              <a:rPr lang="en-GB" dirty="0"/>
              <a:t>There are many words we use in academic work that can have multiple or nuanced definitions. </a:t>
            </a:r>
          </a:p>
          <a:p>
            <a:r>
              <a:rPr lang="en-GB" dirty="0"/>
              <a:t>You have to write about HOW you are defining any potentially ambiguous terms in relation to your essay topic. </a:t>
            </a:r>
          </a:p>
          <a:p>
            <a:r>
              <a:rPr lang="en-GB" dirty="0"/>
              <a:t>This is really important for your reader, as it will inform them how you are using such words in the context of your essay and prevent confusion or misunderstanding. </a:t>
            </a:r>
          </a:p>
        </p:txBody>
      </p:sp>
      <p:sp>
        <p:nvSpPr>
          <p:cNvPr id="4" name="TextBox 3">
            <a:extLst>
              <a:ext uri="{FF2B5EF4-FFF2-40B4-BE49-F238E27FC236}">
                <a16:creationId xmlns:a16="http://schemas.microsoft.com/office/drawing/2014/main" id="{269A6EC4-3FEF-E5E5-A708-A77B2430C97A}"/>
              </a:ext>
            </a:extLst>
          </p:cNvPr>
          <p:cNvSpPr txBox="1"/>
          <p:nvPr/>
        </p:nvSpPr>
        <p:spPr>
          <a:xfrm>
            <a:off x="9529011" y="6443146"/>
            <a:ext cx="2662989" cy="369332"/>
          </a:xfrm>
          <a:prstGeom prst="rect">
            <a:avLst/>
          </a:prstGeom>
          <a:noFill/>
        </p:spPr>
        <p:txBody>
          <a:bodyPr wrap="square" rtlCol="0">
            <a:spAutoFit/>
          </a:bodyPr>
          <a:lstStyle/>
          <a:p>
            <a:r>
              <a:rPr lang="en-GB" dirty="0"/>
              <a:t>(University of Hull, 2024)</a:t>
            </a:r>
          </a:p>
        </p:txBody>
      </p:sp>
      <p:pic>
        <p:nvPicPr>
          <p:cNvPr id="2050" name="Picture 2">
            <a:extLst>
              <a:ext uri="{FF2B5EF4-FFF2-40B4-BE49-F238E27FC236}">
                <a16:creationId xmlns:a16="http://schemas.microsoft.com/office/drawing/2014/main" id="{8E05DB47-1A53-76F2-C235-132606C4BE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630" y="2752725"/>
            <a:ext cx="2238375" cy="1962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2019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2218E-7C46-D428-AC0E-7188B888C106}"/>
              </a:ext>
            </a:extLst>
          </p:cNvPr>
          <p:cNvSpPr>
            <a:spLocks noGrp="1"/>
          </p:cNvSpPr>
          <p:nvPr>
            <p:ph type="title"/>
          </p:nvPr>
        </p:nvSpPr>
        <p:spPr/>
        <p:txBody>
          <a:bodyPr/>
          <a:lstStyle/>
          <a:p>
            <a:r>
              <a:rPr lang="en-GB" dirty="0"/>
              <a:t>Introductions: Stating your case (road mapping)</a:t>
            </a:r>
          </a:p>
        </p:txBody>
      </p:sp>
      <p:sp>
        <p:nvSpPr>
          <p:cNvPr id="3" name="Content Placeholder 2">
            <a:extLst>
              <a:ext uri="{FF2B5EF4-FFF2-40B4-BE49-F238E27FC236}">
                <a16:creationId xmlns:a16="http://schemas.microsoft.com/office/drawing/2014/main" id="{94C5646F-D771-AC46-7917-80E4CB58457A}"/>
              </a:ext>
            </a:extLst>
          </p:cNvPr>
          <p:cNvSpPr>
            <a:spLocks noGrp="1"/>
          </p:cNvSpPr>
          <p:nvPr>
            <p:ph idx="1"/>
          </p:nvPr>
        </p:nvSpPr>
        <p:spPr>
          <a:xfrm>
            <a:off x="3494284" y="2142289"/>
            <a:ext cx="8527949" cy="4485523"/>
          </a:xfrm>
        </p:spPr>
        <p:txBody>
          <a:bodyPr>
            <a:normAutofit/>
          </a:bodyPr>
          <a:lstStyle/>
          <a:p>
            <a:r>
              <a:rPr lang="en-GB" dirty="0"/>
              <a:t>The main thing in introduction will do is… introduce your essay!</a:t>
            </a:r>
          </a:p>
          <a:p>
            <a:r>
              <a:rPr lang="en-GB" dirty="0"/>
              <a:t>That means you need to tell the reader what your conclusion is and how you will get there. </a:t>
            </a:r>
          </a:p>
          <a:p>
            <a:r>
              <a:rPr lang="en-GB" dirty="0"/>
              <a:t>There is no need to worry about *SPOILER ALERTS*</a:t>
            </a:r>
          </a:p>
          <a:p>
            <a:pPr lvl="1"/>
            <a:r>
              <a:rPr lang="en-GB" dirty="0"/>
              <a:t>This is not a detective novel, you can give away the ending! Building up suspense is just going to annoy the reader rather than eventually satisfy. </a:t>
            </a:r>
          </a:p>
          <a:p>
            <a:r>
              <a:rPr lang="en-GB" dirty="0"/>
              <a:t>Simply outline how your main arguments (Give them in order) lead to your conclusion. </a:t>
            </a:r>
          </a:p>
          <a:p>
            <a:endParaRPr lang="en-GB" dirty="0"/>
          </a:p>
        </p:txBody>
      </p:sp>
      <p:sp>
        <p:nvSpPr>
          <p:cNvPr id="4" name="TextBox 3">
            <a:extLst>
              <a:ext uri="{FF2B5EF4-FFF2-40B4-BE49-F238E27FC236}">
                <a16:creationId xmlns:a16="http://schemas.microsoft.com/office/drawing/2014/main" id="{269A6EC4-3FEF-E5E5-A708-A77B2430C97A}"/>
              </a:ext>
            </a:extLst>
          </p:cNvPr>
          <p:cNvSpPr txBox="1"/>
          <p:nvPr/>
        </p:nvSpPr>
        <p:spPr>
          <a:xfrm>
            <a:off x="9529011" y="6443146"/>
            <a:ext cx="2662989" cy="369332"/>
          </a:xfrm>
          <a:prstGeom prst="rect">
            <a:avLst/>
          </a:prstGeom>
          <a:noFill/>
        </p:spPr>
        <p:txBody>
          <a:bodyPr wrap="square" rtlCol="0">
            <a:spAutoFit/>
          </a:bodyPr>
          <a:lstStyle/>
          <a:p>
            <a:r>
              <a:rPr lang="en-GB" dirty="0"/>
              <a:t>(University of Hull, 2024)</a:t>
            </a:r>
          </a:p>
        </p:txBody>
      </p:sp>
      <p:pic>
        <p:nvPicPr>
          <p:cNvPr id="3074" name="Picture 2" descr="Car on a road to a place called 'Conclusion'">
            <a:extLst>
              <a:ext uri="{FF2B5EF4-FFF2-40B4-BE49-F238E27FC236}">
                <a16:creationId xmlns:a16="http://schemas.microsoft.com/office/drawing/2014/main" id="{F8C77150-83A2-6F32-B0C0-96CD2CB3E6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630" y="2159419"/>
            <a:ext cx="2466975" cy="2924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2454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2218E-7C46-D428-AC0E-7188B888C106}"/>
              </a:ext>
            </a:extLst>
          </p:cNvPr>
          <p:cNvSpPr>
            <a:spLocks noGrp="1"/>
          </p:cNvSpPr>
          <p:nvPr>
            <p:ph type="title"/>
          </p:nvPr>
        </p:nvSpPr>
        <p:spPr/>
        <p:txBody>
          <a:bodyPr/>
          <a:lstStyle/>
          <a:p>
            <a:r>
              <a:rPr lang="en-GB" dirty="0"/>
              <a:t>Introductions: Stating your case (road mapping)</a:t>
            </a:r>
          </a:p>
        </p:txBody>
      </p:sp>
      <p:sp>
        <p:nvSpPr>
          <p:cNvPr id="3" name="Content Placeholder 2">
            <a:extLst>
              <a:ext uri="{FF2B5EF4-FFF2-40B4-BE49-F238E27FC236}">
                <a16:creationId xmlns:a16="http://schemas.microsoft.com/office/drawing/2014/main" id="{94C5646F-D771-AC46-7917-80E4CB58457A}"/>
              </a:ext>
            </a:extLst>
          </p:cNvPr>
          <p:cNvSpPr>
            <a:spLocks noGrp="1"/>
          </p:cNvSpPr>
          <p:nvPr>
            <p:ph idx="1"/>
          </p:nvPr>
        </p:nvSpPr>
        <p:spPr>
          <a:xfrm>
            <a:off x="3427877" y="2382830"/>
            <a:ext cx="8527949" cy="3368173"/>
          </a:xfrm>
        </p:spPr>
        <p:txBody>
          <a:bodyPr>
            <a:normAutofit/>
          </a:bodyPr>
          <a:lstStyle/>
          <a:p>
            <a:r>
              <a:rPr lang="en-GB" dirty="0"/>
              <a:t>In American essay guidelines you will see something described as the ‘thesis statement’ – although we don’t  use this terminology in the UK, it is still necessary to state in your introduction what the over-arching argument of your essay will be. </a:t>
            </a:r>
          </a:p>
          <a:p>
            <a:r>
              <a:rPr lang="en-GB" dirty="0"/>
              <a:t>Think of it as a ‘mega-argument’, to distinguish it from the ‘mini-arguments’ you make in each paragraph. </a:t>
            </a:r>
          </a:p>
          <a:p>
            <a:pPr marL="0" indent="0">
              <a:buNone/>
            </a:pPr>
            <a:endParaRPr lang="en-GB" dirty="0"/>
          </a:p>
          <a:p>
            <a:endParaRPr lang="en-GB" dirty="0"/>
          </a:p>
        </p:txBody>
      </p:sp>
      <p:sp>
        <p:nvSpPr>
          <p:cNvPr id="4" name="TextBox 3">
            <a:extLst>
              <a:ext uri="{FF2B5EF4-FFF2-40B4-BE49-F238E27FC236}">
                <a16:creationId xmlns:a16="http://schemas.microsoft.com/office/drawing/2014/main" id="{269A6EC4-3FEF-E5E5-A708-A77B2430C97A}"/>
              </a:ext>
            </a:extLst>
          </p:cNvPr>
          <p:cNvSpPr txBox="1"/>
          <p:nvPr/>
        </p:nvSpPr>
        <p:spPr>
          <a:xfrm>
            <a:off x="9529011" y="6443146"/>
            <a:ext cx="2662989" cy="369332"/>
          </a:xfrm>
          <a:prstGeom prst="rect">
            <a:avLst/>
          </a:prstGeom>
          <a:noFill/>
        </p:spPr>
        <p:txBody>
          <a:bodyPr wrap="square" rtlCol="0">
            <a:spAutoFit/>
          </a:bodyPr>
          <a:lstStyle/>
          <a:p>
            <a:r>
              <a:rPr lang="en-GB" dirty="0"/>
              <a:t>(University of Hull, 2024)</a:t>
            </a:r>
          </a:p>
        </p:txBody>
      </p:sp>
      <p:pic>
        <p:nvPicPr>
          <p:cNvPr id="3074" name="Picture 2" descr="Car on a road to a place called 'Conclusion'">
            <a:extLst>
              <a:ext uri="{FF2B5EF4-FFF2-40B4-BE49-F238E27FC236}">
                <a16:creationId xmlns:a16="http://schemas.microsoft.com/office/drawing/2014/main" id="{F8C77150-83A2-6F32-B0C0-96CD2CB3E6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630" y="2159419"/>
            <a:ext cx="2466975" cy="2924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7057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2218E-7C46-D428-AC0E-7188B888C106}"/>
              </a:ext>
            </a:extLst>
          </p:cNvPr>
          <p:cNvSpPr>
            <a:spLocks noGrp="1"/>
          </p:cNvSpPr>
          <p:nvPr>
            <p:ph type="title"/>
          </p:nvPr>
        </p:nvSpPr>
        <p:spPr/>
        <p:txBody>
          <a:bodyPr/>
          <a:lstStyle/>
          <a:p>
            <a:r>
              <a:rPr lang="en-GB" dirty="0"/>
              <a:t>Introductions: Confirming your position </a:t>
            </a:r>
          </a:p>
        </p:txBody>
      </p:sp>
      <p:sp>
        <p:nvSpPr>
          <p:cNvPr id="3" name="Content Placeholder 2">
            <a:extLst>
              <a:ext uri="{FF2B5EF4-FFF2-40B4-BE49-F238E27FC236}">
                <a16:creationId xmlns:a16="http://schemas.microsoft.com/office/drawing/2014/main" id="{94C5646F-D771-AC46-7917-80E4CB58457A}"/>
              </a:ext>
            </a:extLst>
          </p:cNvPr>
          <p:cNvSpPr>
            <a:spLocks noGrp="1"/>
          </p:cNvSpPr>
          <p:nvPr>
            <p:ph idx="1"/>
          </p:nvPr>
        </p:nvSpPr>
        <p:spPr>
          <a:xfrm>
            <a:off x="3368842" y="1744913"/>
            <a:ext cx="8527949" cy="4543592"/>
          </a:xfrm>
        </p:spPr>
        <p:txBody>
          <a:bodyPr>
            <a:normAutofit/>
          </a:bodyPr>
          <a:lstStyle/>
          <a:p>
            <a:r>
              <a:rPr lang="en-GB" dirty="0"/>
              <a:t>To some extent, this is covered in your roadmap (Previous slides), but is important, so it deserves some additional attention. </a:t>
            </a:r>
          </a:p>
          <a:p>
            <a:r>
              <a:rPr lang="en-GB" dirty="0"/>
              <a:t>Setting out your position is an essential component of all essays </a:t>
            </a:r>
          </a:p>
          <a:p>
            <a:endParaRPr lang="en-GB" dirty="0"/>
          </a:p>
          <a:p>
            <a:r>
              <a:rPr lang="en-GB" dirty="0"/>
              <a:t>‘The purpose of an essay is to present a clear position and defend it’ (Brick </a:t>
            </a:r>
            <a:r>
              <a:rPr lang="en-GB" i="1" dirty="0"/>
              <a:t>et al., </a:t>
            </a:r>
            <a:r>
              <a:rPr lang="en-GB" dirty="0"/>
              <a:t>2016, p.143)</a:t>
            </a:r>
          </a:p>
          <a:p>
            <a:pPr marL="0" indent="0">
              <a:buNone/>
            </a:pPr>
            <a:endParaRPr lang="en-GB" dirty="0"/>
          </a:p>
          <a:p>
            <a:endParaRPr lang="en-GB" dirty="0"/>
          </a:p>
        </p:txBody>
      </p:sp>
      <p:sp>
        <p:nvSpPr>
          <p:cNvPr id="4" name="TextBox 3">
            <a:extLst>
              <a:ext uri="{FF2B5EF4-FFF2-40B4-BE49-F238E27FC236}">
                <a16:creationId xmlns:a16="http://schemas.microsoft.com/office/drawing/2014/main" id="{269A6EC4-3FEF-E5E5-A708-A77B2430C97A}"/>
              </a:ext>
            </a:extLst>
          </p:cNvPr>
          <p:cNvSpPr txBox="1"/>
          <p:nvPr/>
        </p:nvSpPr>
        <p:spPr>
          <a:xfrm>
            <a:off x="9529011" y="6443146"/>
            <a:ext cx="2662989" cy="369332"/>
          </a:xfrm>
          <a:prstGeom prst="rect">
            <a:avLst/>
          </a:prstGeom>
          <a:noFill/>
        </p:spPr>
        <p:txBody>
          <a:bodyPr wrap="square" rtlCol="0">
            <a:spAutoFit/>
          </a:bodyPr>
          <a:lstStyle/>
          <a:p>
            <a:r>
              <a:rPr lang="en-GB" dirty="0"/>
              <a:t>(University of Hull, 2024)</a:t>
            </a:r>
          </a:p>
        </p:txBody>
      </p:sp>
      <p:pic>
        <p:nvPicPr>
          <p:cNvPr id="4098" name="Picture 2" descr="student standing on a cross holding a sign saying &quot;my position&quot;">
            <a:extLst>
              <a:ext uri="{FF2B5EF4-FFF2-40B4-BE49-F238E27FC236}">
                <a16:creationId xmlns:a16="http://schemas.microsoft.com/office/drawing/2014/main" id="{395FF338-00F6-2770-D055-CA363DF917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2385" y="2332873"/>
            <a:ext cx="2028392" cy="25599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6835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2218E-7C46-D428-AC0E-7188B888C106}"/>
              </a:ext>
            </a:extLst>
          </p:cNvPr>
          <p:cNvSpPr>
            <a:spLocks noGrp="1"/>
          </p:cNvSpPr>
          <p:nvPr>
            <p:ph type="title"/>
          </p:nvPr>
        </p:nvSpPr>
        <p:spPr/>
        <p:txBody>
          <a:bodyPr/>
          <a:lstStyle/>
          <a:p>
            <a:r>
              <a:rPr lang="en-GB" dirty="0"/>
              <a:t>Introductions: Confirming your position </a:t>
            </a:r>
          </a:p>
        </p:txBody>
      </p:sp>
      <p:sp>
        <p:nvSpPr>
          <p:cNvPr id="3" name="Content Placeholder 2">
            <a:extLst>
              <a:ext uri="{FF2B5EF4-FFF2-40B4-BE49-F238E27FC236}">
                <a16:creationId xmlns:a16="http://schemas.microsoft.com/office/drawing/2014/main" id="{94C5646F-D771-AC46-7917-80E4CB58457A}"/>
              </a:ext>
            </a:extLst>
          </p:cNvPr>
          <p:cNvSpPr>
            <a:spLocks noGrp="1"/>
          </p:cNvSpPr>
          <p:nvPr>
            <p:ph idx="1"/>
          </p:nvPr>
        </p:nvSpPr>
        <p:spPr>
          <a:xfrm>
            <a:off x="3368842" y="1744913"/>
            <a:ext cx="8527949" cy="4543592"/>
          </a:xfrm>
        </p:spPr>
        <p:txBody>
          <a:bodyPr>
            <a:normAutofit fontScale="92500" lnSpcReduction="20000"/>
          </a:bodyPr>
          <a:lstStyle/>
          <a:p>
            <a:r>
              <a:rPr lang="en-GB" dirty="0"/>
              <a:t>It is, however, very difficult to defend a position if you have not made it clear in the first place. </a:t>
            </a:r>
          </a:p>
          <a:p>
            <a:r>
              <a:rPr lang="en-GB" dirty="0"/>
              <a:t>This is where your introduction come in. </a:t>
            </a:r>
          </a:p>
          <a:p>
            <a:r>
              <a:rPr lang="en-GB" dirty="0"/>
              <a:t>In stating your position, you are ultimately outlining the answer to your question. </a:t>
            </a:r>
          </a:p>
          <a:p>
            <a:r>
              <a:rPr lang="en-GB" dirty="0"/>
              <a:t>You can then make the rest of your essay about providing the evidence that supports your answer. </a:t>
            </a:r>
          </a:p>
          <a:p>
            <a:r>
              <a:rPr lang="en-GB" dirty="0"/>
              <a:t>As such, if you make your position clear, you will find all subsequent paragraphs in your essay easier to write and join together. </a:t>
            </a:r>
          </a:p>
          <a:p>
            <a:r>
              <a:rPr lang="en-GB" dirty="0"/>
              <a:t>As you have already told your reader where the essay is going, you can be explicit in how each paragraph contributes to your mega-argument. </a:t>
            </a:r>
          </a:p>
          <a:p>
            <a:pPr marL="0" indent="0">
              <a:buNone/>
            </a:pPr>
            <a:endParaRPr lang="en-GB" dirty="0"/>
          </a:p>
          <a:p>
            <a:endParaRPr lang="en-GB" dirty="0"/>
          </a:p>
        </p:txBody>
      </p:sp>
      <p:sp>
        <p:nvSpPr>
          <p:cNvPr id="4" name="TextBox 3">
            <a:extLst>
              <a:ext uri="{FF2B5EF4-FFF2-40B4-BE49-F238E27FC236}">
                <a16:creationId xmlns:a16="http://schemas.microsoft.com/office/drawing/2014/main" id="{269A6EC4-3FEF-E5E5-A708-A77B2430C97A}"/>
              </a:ext>
            </a:extLst>
          </p:cNvPr>
          <p:cNvSpPr txBox="1"/>
          <p:nvPr/>
        </p:nvSpPr>
        <p:spPr>
          <a:xfrm>
            <a:off x="9529011" y="6443146"/>
            <a:ext cx="2662989" cy="369332"/>
          </a:xfrm>
          <a:prstGeom prst="rect">
            <a:avLst/>
          </a:prstGeom>
          <a:noFill/>
        </p:spPr>
        <p:txBody>
          <a:bodyPr wrap="square" rtlCol="0">
            <a:spAutoFit/>
          </a:bodyPr>
          <a:lstStyle/>
          <a:p>
            <a:r>
              <a:rPr lang="en-GB" dirty="0"/>
              <a:t>(University of Hull, 2024)</a:t>
            </a:r>
          </a:p>
        </p:txBody>
      </p:sp>
      <p:pic>
        <p:nvPicPr>
          <p:cNvPr id="4098" name="Picture 2" descr="student standing on a cross holding a sign saying &quot;my position&quot;">
            <a:extLst>
              <a:ext uri="{FF2B5EF4-FFF2-40B4-BE49-F238E27FC236}">
                <a16:creationId xmlns:a16="http://schemas.microsoft.com/office/drawing/2014/main" id="{395FF338-00F6-2770-D055-CA363DF917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2385" y="2332873"/>
            <a:ext cx="2028392" cy="25599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9526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2218E-7C46-D428-AC0E-7188B888C106}"/>
              </a:ext>
            </a:extLst>
          </p:cNvPr>
          <p:cNvSpPr>
            <a:spLocks noGrp="1"/>
          </p:cNvSpPr>
          <p:nvPr>
            <p:ph type="title"/>
          </p:nvPr>
        </p:nvSpPr>
        <p:spPr/>
        <p:txBody>
          <a:bodyPr/>
          <a:lstStyle/>
          <a:p>
            <a:r>
              <a:rPr lang="en-GB" dirty="0"/>
              <a:t>Introductions: Confirming your position </a:t>
            </a:r>
          </a:p>
        </p:txBody>
      </p:sp>
      <p:sp>
        <p:nvSpPr>
          <p:cNvPr id="3" name="Content Placeholder 2">
            <a:extLst>
              <a:ext uri="{FF2B5EF4-FFF2-40B4-BE49-F238E27FC236}">
                <a16:creationId xmlns:a16="http://schemas.microsoft.com/office/drawing/2014/main" id="{94C5646F-D771-AC46-7917-80E4CB58457A}"/>
              </a:ext>
            </a:extLst>
          </p:cNvPr>
          <p:cNvSpPr>
            <a:spLocks noGrp="1"/>
          </p:cNvSpPr>
          <p:nvPr>
            <p:ph idx="1"/>
          </p:nvPr>
        </p:nvSpPr>
        <p:spPr>
          <a:xfrm>
            <a:off x="3352800" y="2009935"/>
            <a:ext cx="8527949" cy="4094413"/>
          </a:xfrm>
        </p:spPr>
        <p:txBody>
          <a:bodyPr>
            <a:normAutofit/>
          </a:bodyPr>
          <a:lstStyle/>
          <a:p>
            <a:r>
              <a:rPr lang="en-GB" dirty="0"/>
              <a:t>In establishing your position and defending it, you are ultimately engaging in scholarly debate. </a:t>
            </a:r>
          </a:p>
          <a:p>
            <a:r>
              <a:rPr lang="en-GB" dirty="0"/>
              <a:t>This is because your positions are supported by academic evidence and analysis. </a:t>
            </a:r>
          </a:p>
          <a:p>
            <a:r>
              <a:rPr lang="en-GB" dirty="0"/>
              <a:t>It is in your analysis of the academic evidence that should lead your reader to understand your position. </a:t>
            </a:r>
          </a:p>
          <a:p>
            <a:r>
              <a:rPr lang="en-GB" dirty="0"/>
              <a:t>Once again – this is only possible if your introduction has explained your position in the first place. </a:t>
            </a:r>
          </a:p>
          <a:p>
            <a:pPr marL="0" indent="0">
              <a:buNone/>
            </a:pPr>
            <a:endParaRPr lang="en-GB" dirty="0"/>
          </a:p>
          <a:p>
            <a:endParaRPr lang="en-GB" dirty="0"/>
          </a:p>
        </p:txBody>
      </p:sp>
      <p:sp>
        <p:nvSpPr>
          <p:cNvPr id="4" name="TextBox 3">
            <a:extLst>
              <a:ext uri="{FF2B5EF4-FFF2-40B4-BE49-F238E27FC236}">
                <a16:creationId xmlns:a16="http://schemas.microsoft.com/office/drawing/2014/main" id="{269A6EC4-3FEF-E5E5-A708-A77B2430C97A}"/>
              </a:ext>
            </a:extLst>
          </p:cNvPr>
          <p:cNvSpPr txBox="1"/>
          <p:nvPr/>
        </p:nvSpPr>
        <p:spPr>
          <a:xfrm>
            <a:off x="9529011" y="6443146"/>
            <a:ext cx="2662989" cy="369332"/>
          </a:xfrm>
          <a:prstGeom prst="rect">
            <a:avLst/>
          </a:prstGeom>
          <a:noFill/>
        </p:spPr>
        <p:txBody>
          <a:bodyPr wrap="square" rtlCol="0">
            <a:spAutoFit/>
          </a:bodyPr>
          <a:lstStyle/>
          <a:p>
            <a:r>
              <a:rPr lang="en-GB" dirty="0"/>
              <a:t>(University of Hull, 2024)</a:t>
            </a:r>
          </a:p>
        </p:txBody>
      </p:sp>
      <p:pic>
        <p:nvPicPr>
          <p:cNvPr id="4098" name="Picture 2" descr="student standing on a cross holding a sign saying &quot;my position&quot;">
            <a:extLst>
              <a:ext uri="{FF2B5EF4-FFF2-40B4-BE49-F238E27FC236}">
                <a16:creationId xmlns:a16="http://schemas.microsoft.com/office/drawing/2014/main" id="{395FF338-00F6-2770-D055-CA363DF917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2385" y="2332873"/>
            <a:ext cx="2028392" cy="25599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3932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2218E-7C46-D428-AC0E-7188B888C106}"/>
              </a:ext>
            </a:extLst>
          </p:cNvPr>
          <p:cNvSpPr>
            <a:spLocks noGrp="1"/>
          </p:cNvSpPr>
          <p:nvPr>
            <p:ph type="title"/>
          </p:nvPr>
        </p:nvSpPr>
        <p:spPr>
          <a:xfrm>
            <a:off x="2640849" y="252467"/>
            <a:ext cx="7956550" cy="661933"/>
          </a:xfrm>
        </p:spPr>
        <p:txBody>
          <a:bodyPr>
            <a:normAutofit fontScale="90000"/>
          </a:bodyPr>
          <a:lstStyle/>
          <a:p>
            <a:r>
              <a:rPr lang="en-GB" dirty="0"/>
              <a:t>Introductions: For Example,</a:t>
            </a:r>
          </a:p>
        </p:txBody>
      </p:sp>
      <p:sp>
        <p:nvSpPr>
          <p:cNvPr id="3" name="Content Placeholder 2">
            <a:extLst>
              <a:ext uri="{FF2B5EF4-FFF2-40B4-BE49-F238E27FC236}">
                <a16:creationId xmlns:a16="http://schemas.microsoft.com/office/drawing/2014/main" id="{94C5646F-D771-AC46-7917-80E4CB58457A}"/>
              </a:ext>
            </a:extLst>
          </p:cNvPr>
          <p:cNvSpPr>
            <a:spLocks noGrp="1"/>
          </p:cNvSpPr>
          <p:nvPr>
            <p:ph idx="1"/>
          </p:nvPr>
        </p:nvSpPr>
        <p:spPr>
          <a:xfrm>
            <a:off x="689811" y="914400"/>
            <a:ext cx="11502189" cy="5943600"/>
          </a:xfrm>
        </p:spPr>
        <p:txBody>
          <a:bodyPr>
            <a:normAutofit fontScale="92500" lnSpcReduction="10000"/>
          </a:bodyPr>
          <a:lstStyle/>
          <a:p>
            <a:pPr marL="0" indent="0">
              <a:buNone/>
            </a:pPr>
            <a:r>
              <a:rPr lang="en-GB" dirty="0">
                <a:solidFill>
                  <a:schemeClr val="accent1">
                    <a:lumMod val="75000"/>
                  </a:schemeClr>
                </a:solidFill>
              </a:rPr>
              <a:t>Stories have been an essential communication technique for thousands of years and although teachers and parents still think they are important for educating younger children, they have been restricted to the role of entertainment for most of us since our teenage years. </a:t>
            </a:r>
            <a:r>
              <a:rPr lang="en-GB" dirty="0">
                <a:solidFill>
                  <a:schemeClr val="accent6">
                    <a:lumMod val="75000"/>
                  </a:schemeClr>
                </a:solidFill>
              </a:rPr>
              <a:t>This essay will claim that stories make ideal pedagogical tools, whatever the age of the student, due to their unique position in cultural and cognitive development. </a:t>
            </a:r>
            <a:r>
              <a:rPr lang="en-GB" dirty="0">
                <a:solidFill>
                  <a:schemeClr val="accent2">
                    <a:lumMod val="75000"/>
                  </a:schemeClr>
                </a:solidFill>
              </a:rPr>
              <a:t>To argue this, it will consider three main areas: firstly, the prevalence of stories across time and cultures and how the similarity of story structure suggests an inherent understanding of their form which could be of use to academics teaching multicultural cohorts when organising lecture material; secondly, the power of stories to enable listeners to personally relate to the content and how this increases the likelihood of changing thoughts, behaviours and decisions - a concept that has not gone unnoticed in some fields, both professional and academic; and finally, the way that different areas of the brain are activated when reading, listening to or watching a story unfold, which suggests that both understanding and ease of recall, two key components of learning, are both likely to be increased. </a:t>
            </a:r>
            <a:r>
              <a:rPr lang="en-GB" dirty="0">
                <a:solidFill>
                  <a:schemeClr val="accent4">
                    <a:lumMod val="75000"/>
                  </a:schemeClr>
                </a:solidFill>
              </a:rPr>
              <a:t>Each of these alone could make a reasoned argument for including more stories within higher education teaching – taken together, this argument is even more compelling.</a:t>
            </a:r>
          </a:p>
          <a:p>
            <a:endParaRPr lang="en-GB" dirty="0"/>
          </a:p>
        </p:txBody>
      </p:sp>
      <p:sp>
        <p:nvSpPr>
          <p:cNvPr id="4" name="TextBox 3">
            <a:extLst>
              <a:ext uri="{FF2B5EF4-FFF2-40B4-BE49-F238E27FC236}">
                <a16:creationId xmlns:a16="http://schemas.microsoft.com/office/drawing/2014/main" id="{269A6EC4-3FEF-E5E5-A708-A77B2430C97A}"/>
              </a:ext>
            </a:extLst>
          </p:cNvPr>
          <p:cNvSpPr txBox="1"/>
          <p:nvPr/>
        </p:nvSpPr>
        <p:spPr>
          <a:xfrm>
            <a:off x="9529011" y="6443146"/>
            <a:ext cx="2662989" cy="369332"/>
          </a:xfrm>
          <a:prstGeom prst="rect">
            <a:avLst/>
          </a:prstGeom>
          <a:noFill/>
        </p:spPr>
        <p:txBody>
          <a:bodyPr wrap="square" rtlCol="0">
            <a:spAutoFit/>
          </a:bodyPr>
          <a:lstStyle/>
          <a:p>
            <a:r>
              <a:rPr lang="en-GB" dirty="0"/>
              <a:t>(University of Hull, 2024)</a:t>
            </a:r>
          </a:p>
        </p:txBody>
      </p:sp>
    </p:spTree>
    <p:extLst>
      <p:ext uri="{BB962C8B-B14F-4D97-AF65-F5344CB8AC3E}">
        <p14:creationId xmlns:p14="http://schemas.microsoft.com/office/powerpoint/2010/main" val="34661909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9AE10F-3AF2-13AD-4D25-EB9C0EC65DF8}"/>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Concluding your Conclusion </a:t>
            </a:r>
          </a:p>
        </p:txBody>
      </p:sp>
    </p:spTree>
    <p:extLst>
      <p:ext uri="{BB962C8B-B14F-4D97-AF65-F5344CB8AC3E}">
        <p14:creationId xmlns:p14="http://schemas.microsoft.com/office/powerpoint/2010/main" val="235263855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40549-8B77-D691-D76E-9A4393D579D8}"/>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BBBA4D51-DB26-E8CB-400E-50BA1FD940D3}"/>
              </a:ext>
            </a:extLst>
          </p:cNvPr>
          <p:cNvSpPr>
            <a:spLocks noGrp="1"/>
          </p:cNvSpPr>
          <p:nvPr>
            <p:ph idx="1"/>
          </p:nvPr>
        </p:nvSpPr>
        <p:spPr/>
        <p:txBody>
          <a:bodyPr/>
          <a:lstStyle/>
          <a:p>
            <a:r>
              <a:rPr lang="en-GB" dirty="0"/>
              <a:t>Conclusions are often overlooked, cursory and written last minute</a:t>
            </a:r>
          </a:p>
          <a:p>
            <a:r>
              <a:rPr lang="en-GB" dirty="0"/>
              <a:t>All other parts of the essay should have been leading your reader on an inevitable journey towards your conclusion. </a:t>
            </a:r>
          </a:p>
          <a:p>
            <a:r>
              <a:rPr lang="en-GB" dirty="0"/>
              <a:t>So, make it count! </a:t>
            </a:r>
          </a:p>
        </p:txBody>
      </p:sp>
      <p:sp>
        <p:nvSpPr>
          <p:cNvPr id="4" name="TextBox 3">
            <a:extLst>
              <a:ext uri="{FF2B5EF4-FFF2-40B4-BE49-F238E27FC236}">
                <a16:creationId xmlns:a16="http://schemas.microsoft.com/office/drawing/2014/main" id="{6AAD28A7-5FBE-C85C-F081-4F8C02BF82DD}"/>
              </a:ext>
            </a:extLst>
          </p:cNvPr>
          <p:cNvSpPr txBox="1"/>
          <p:nvPr/>
        </p:nvSpPr>
        <p:spPr>
          <a:xfrm>
            <a:off x="9529011" y="6443146"/>
            <a:ext cx="2662989" cy="369332"/>
          </a:xfrm>
          <a:prstGeom prst="rect">
            <a:avLst/>
          </a:prstGeom>
          <a:noFill/>
        </p:spPr>
        <p:txBody>
          <a:bodyPr wrap="square" rtlCol="0">
            <a:spAutoFit/>
          </a:bodyPr>
          <a:lstStyle/>
          <a:p>
            <a:r>
              <a:rPr lang="en-GB" dirty="0"/>
              <a:t>(University of Hull, 2024)</a:t>
            </a:r>
          </a:p>
        </p:txBody>
      </p:sp>
    </p:spTree>
    <p:extLst>
      <p:ext uri="{BB962C8B-B14F-4D97-AF65-F5344CB8AC3E}">
        <p14:creationId xmlns:p14="http://schemas.microsoft.com/office/powerpoint/2010/main" val="441305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40549-8B77-D691-D76E-9A4393D579D8}"/>
              </a:ext>
            </a:extLst>
          </p:cNvPr>
          <p:cNvSpPr>
            <a:spLocks noGrp="1"/>
          </p:cNvSpPr>
          <p:nvPr>
            <p:ph type="title"/>
          </p:nvPr>
        </p:nvSpPr>
        <p:spPr/>
        <p:txBody>
          <a:bodyPr/>
          <a:lstStyle/>
          <a:p>
            <a:r>
              <a:rPr lang="en-GB" dirty="0"/>
              <a:t>Conclusions: Know where you are going</a:t>
            </a:r>
          </a:p>
        </p:txBody>
      </p:sp>
      <p:sp>
        <p:nvSpPr>
          <p:cNvPr id="3" name="Content Placeholder 2">
            <a:extLst>
              <a:ext uri="{FF2B5EF4-FFF2-40B4-BE49-F238E27FC236}">
                <a16:creationId xmlns:a16="http://schemas.microsoft.com/office/drawing/2014/main" id="{BBBA4D51-DB26-E8CB-400E-50BA1FD940D3}"/>
              </a:ext>
            </a:extLst>
          </p:cNvPr>
          <p:cNvSpPr>
            <a:spLocks noGrp="1"/>
          </p:cNvSpPr>
          <p:nvPr>
            <p:ph idx="1"/>
          </p:nvPr>
        </p:nvSpPr>
        <p:spPr/>
        <p:txBody>
          <a:bodyPr>
            <a:normAutofit fontScale="92500" lnSpcReduction="10000"/>
          </a:bodyPr>
          <a:lstStyle/>
          <a:p>
            <a:r>
              <a:rPr lang="en-GB" dirty="0"/>
              <a:t>Most of the time, students focus on their essay content rather than an argument. </a:t>
            </a:r>
          </a:p>
          <a:p>
            <a:r>
              <a:rPr lang="en-GB" dirty="0"/>
              <a:t>This means that they pay too much attention to the main body without considering where it is leading. </a:t>
            </a:r>
          </a:p>
          <a:p>
            <a:r>
              <a:rPr lang="en-GB" dirty="0"/>
              <a:t>It can be a good idea to write a draft conclusion before you write your main body. </a:t>
            </a:r>
          </a:p>
          <a:p>
            <a:r>
              <a:rPr lang="en-GB" dirty="0"/>
              <a:t>It is a lot easier to plan a journey when you know your destination. </a:t>
            </a:r>
          </a:p>
          <a:p>
            <a:r>
              <a:rPr lang="en-GB" dirty="0"/>
              <a:t>It should be a draft however, as quite often the writing process itself can help you develop your argument and you may feel your conclusion needs adapting accordingly. </a:t>
            </a:r>
          </a:p>
        </p:txBody>
      </p:sp>
      <p:sp>
        <p:nvSpPr>
          <p:cNvPr id="4" name="TextBox 3">
            <a:extLst>
              <a:ext uri="{FF2B5EF4-FFF2-40B4-BE49-F238E27FC236}">
                <a16:creationId xmlns:a16="http://schemas.microsoft.com/office/drawing/2014/main" id="{8AC9EE21-24CE-867E-2CCE-E705E2FFB97C}"/>
              </a:ext>
            </a:extLst>
          </p:cNvPr>
          <p:cNvSpPr txBox="1"/>
          <p:nvPr/>
        </p:nvSpPr>
        <p:spPr>
          <a:xfrm>
            <a:off x="9529011" y="6443146"/>
            <a:ext cx="2662989" cy="369332"/>
          </a:xfrm>
          <a:prstGeom prst="rect">
            <a:avLst/>
          </a:prstGeom>
          <a:noFill/>
        </p:spPr>
        <p:txBody>
          <a:bodyPr wrap="square" rtlCol="0">
            <a:spAutoFit/>
          </a:bodyPr>
          <a:lstStyle/>
          <a:p>
            <a:r>
              <a:rPr lang="en-GB" dirty="0"/>
              <a:t>(University of Hull, 2024)</a:t>
            </a:r>
          </a:p>
        </p:txBody>
      </p:sp>
    </p:spTree>
    <p:extLst>
      <p:ext uri="{BB962C8B-B14F-4D97-AF65-F5344CB8AC3E}">
        <p14:creationId xmlns:p14="http://schemas.microsoft.com/office/powerpoint/2010/main" val="1484928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40549-8B77-D691-D76E-9A4393D579D8}"/>
              </a:ext>
            </a:extLst>
          </p:cNvPr>
          <p:cNvSpPr>
            <a:spLocks noGrp="1"/>
          </p:cNvSpPr>
          <p:nvPr>
            <p:ph type="title"/>
          </p:nvPr>
        </p:nvSpPr>
        <p:spPr/>
        <p:txBody>
          <a:bodyPr/>
          <a:lstStyle/>
          <a:p>
            <a:r>
              <a:rPr lang="en-GB" dirty="0"/>
              <a:t>Conclusions: What it should include</a:t>
            </a:r>
          </a:p>
        </p:txBody>
      </p:sp>
      <p:sp>
        <p:nvSpPr>
          <p:cNvPr id="4" name="TextBox 3">
            <a:extLst>
              <a:ext uri="{FF2B5EF4-FFF2-40B4-BE49-F238E27FC236}">
                <a16:creationId xmlns:a16="http://schemas.microsoft.com/office/drawing/2014/main" id="{8AC9EE21-24CE-867E-2CCE-E705E2FFB97C}"/>
              </a:ext>
            </a:extLst>
          </p:cNvPr>
          <p:cNvSpPr txBox="1"/>
          <p:nvPr/>
        </p:nvSpPr>
        <p:spPr>
          <a:xfrm>
            <a:off x="9529011" y="6443146"/>
            <a:ext cx="2662989" cy="369332"/>
          </a:xfrm>
          <a:prstGeom prst="rect">
            <a:avLst/>
          </a:prstGeom>
          <a:noFill/>
        </p:spPr>
        <p:txBody>
          <a:bodyPr wrap="square" rtlCol="0">
            <a:spAutoFit/>
          </a:bodyPr>
          <a:lstStyle/>
          <a:p>
            <a:r>
              <a:rPr lang="en-GB" dirty="0"/>
              <a:t>(University of Hull, 2024)</a:t>
            </a:r>
          </a:p>
        </p:txBody>
      </p:sp>
      <p:sp>
        <p:nvSpPr>
          <p:cNvPr id="16" name="Content Placeholder 2">
            <a:extLst>
              <a:ext uri="{FF2B5EF4-FFF2-40B4-BE49-F238E27FC236}">
                <a16:creationId xmlns:a16="http://schemas.microsoft.com/office/drawing/2014/main" id="{BBBA4D51-DB26-E8CB-400E-50BA1FD940D3}"/>
              </a:ext>
            </a:extLst>
          </p:cNvPr>
          <p:cNvSpPr txBox="1">
            <a:spLocks/>
          </p:cNvSpPr>
          <p:nvPr/>
        </p:nvSpPr>
        <p:spPr>
          <a:xfrm>
            <a:off x="850392" y="1690688"/>
            <a:ext cx="7956550" cy="69229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 good conclusion should include:</a:t>
            </a:r>
          </a:p>
          <a:p>
            <a:endParaRPr lang="en-GB" dirty="0"/>
          </a:p>
        </p:txBody>
      </p:sp>
      <p:sp>
        <p:nvSpPr>
          <p:cNvPr id="17" name="Rectangle 16">
            <a:extLst>
              <a:ext uri="{FF2B5EF4-FFF2-40B4-BE49-F238E27FC236}">
                <a16:creationId xmlns:a16="http://schemas.microsoft.com/office/drawing/2014/main" id="{AA5E5003-A205-300E-91BA-77554CFFDDD8}"/>
              </a:ext>
            </a:extLst>
          </p:cNvPr>
          <p:cNvSpPr/>
          <p:nvPr/>
        </p:nvSpPr>
        <p:spPr>
          <a:xfrm>
            <a:off x="2121390" y="2488955"/>
            <a:ext cx="9441244" cy="4003920"/>
          </a:xfrm>
          <a:prstGeom prst="rect">
            <a:avLst/>
          </a:prstGeom>
        </p:spPr>
        <p:txBody>
          <a:bodyPr/>
          <a:lstStyle/>
          <a:p>
            <a:pPr lvl="0"/>
            <a:r>
              <a:rPr lang="en-GB" dirty="0"/>
              <a:t>A clear link back to the question. This is usually the first thing you do in a conclusion, as it shows that you have (hopefully) answered it. </a:t>
            </a:r>
          </a:p>
          <a:p>
            <a:pPr lvl="0">
              <a:buChar char="•"/>
            </a:pPr>
            <a:endParaRPr lang="en-GB" dirty="0"/>
          </a:p>
          <a:p>
            <a:pPr lvl="0"/>
            <a:r>
              <a:rPr lang="en-GB" dirty="0"/>
              <a:t>A sentence or two that summarises your main argument but, in more detail than you gave in your introduction. </a:t>
            </a:r>
          </a:p>
          <a:p>
            <a:pPr lvl="0">
              <a:buChar char="•"/>
            </a:pPr>
            <a:endParaRPr lang="en-GB" dirty="0"/>
          </a:p>
          <a:p>
            <a:pPr lvl="0"/>
            <a:r>
              <a:rPr lang="en-GB" dirty="0"/>
              <a:t>A series of supporting sentences that </a:t>
            </a:r>
            <a:r>
              <a:rPr lang="en-GB" b="0" i="0" dirty="0"/>
              <a:t>basically reiterate the main point of each of your paragraphs but show how they relate to each other and lead you to the position you have taken. Constantly ask yourself "So what?" "Why should anyone care?" and answer these questions for each of the points you make in your conclusion.</a:t>
            </a:r>
          </a:p>
          <a:p>
            <a:pPr lvl="0">
              <a:buChar char="•"/>
            </a:pPr>
            <a:endParaRPr lang="en-GB" dirty="0"/>
          </a:p>
          <a:p>
            <a:pPr lvl="0"/>
            <a:r>
              <a:rPr lang="en-GB" dirty="0"/>
              <a:t>A final sentence that states why your ideas are important to the wider subject area. Where the introduction goes from general to specific, the conclusion needs to go from specific back out to general.</a:t>
            </a:r>
          </a:p>
        </p:txBody>
      </p:sp>
      <p:pic>
        <p:nvPicPr>
          <p:cNvPr id="19" name="Graphic 18" descr="Link with solid fill">
            <a:extLst>
              <a:ext uri="{FF2B5EF4-FFF2-40B4-BE49-F238E27FC236}">
                <a16:creationId xmlns:a16="http://schemas.microsoft.com/office/drawing/2014/main" id="{4945EFC6-715F-D447-C70C-68A7C5D1E35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5360" y="2295144"/>
            <a:ext cx="914400" cy="914400"/>
          </a:xfrm>
          <a:prstGeom prst="rect">
            <a:avLst/>
          </a:prstGeom>
        </p:spPr>
      </p:pic>
      <p:pic>
        <p:nvPicPr>
          <p:cNvPr id="21" name="Graphic 20" descr="Lightbulb with solid fill">
            <a:extLst>
              <a:ext uri="{FF2B5EF4-FFF2-40B4-BE49-F238E27FC236}">
                <a16:creationId xmlns:a16="http://schemas.microsoft.com/office/drawing/2014/main" id="{2AFD1709-54CE-89D5-BAF2-992214C0372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34824" y="3191257"/>
            <a:ext cx="914400" cy="914400"/>
          </a:xfrm>
          <a:prstGeom prst="rect">
            <a:avLst/>
          </a:prstGeom>
        </p:spPr>
      </p:pic>
      <p:pic>
        <p:nvPicPr>
          <p:cNvPr id="23" name="Graphic 22" descr="Network outline">
            <a:extLst>
              <a:ext uri="{FF2B5EF4-FFF2-40B4-BE49-F238E27FC236}">
                <a16:creationId xmlns:a16="http://schemas.microsoft.com/office/drawing/2014/main" id="{8818249A-069F-4DE5-3955-DC85819239E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34824" y="4252912"/>
            <a:ext cx="914400" cy="914400"/>
          </a:xfrm>
          <a:prstGeom prst="rect">
            <a:avLst/>
          </a:prstGeom>
        </p:spPr>
      </p:pic>
      <p:pic>
        <p:nvPicPr>
          <p:cNvPr id="25" name="Graphic 24" descr="Exclamation mark with solid fill">
            <a:extLst>
              <a:ext uri="{FF2B5EF4-FFF2-40B4-BE49-F238E27FC236}">
                <a16:creationId xmlns:a16="http://schemas.microsoft.com/office/drawing/2014/main" id="{1A637007-D477-9F3B-431F-C60BE225AA96}"/>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34824" y="5449824"/>
            <a:ext cx="914400" cy="914400"/>
          </a:xfrm>
          <a:prstGeom prst="rect">
            <a:avLst/>
          </a:prstGeom>
        </p:spPr>
      </p:pic>
    </p:spTree>
    <p:extLst>
      <p:ext uri="{BB962C8B-B14F-4D97-AF65-F5344CB8AC3E}">
        <p14:creationId xmlns:p14="http://schemas.microsoft.com/office/powerpoint/2010/main" val="3748348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7">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7">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40549-8B77-D691-D76E-9A4393D579D8}"/>
              </a:ext>
            </a:extLst>
          </p:cNvPr>
          <p:cNvSpPr>
            <a:spLocks noGrp="1"/>
          </p:cNvSpPr>
          <p:nvPr>
            <p:ph type="title"/>
          </p:nvPr>
        </p:nvSpPr>
        <p:spPr/>
        <p:txBody>
          <a:bodyPr/>
          <a:lstStyle/>
          <a:p>
            <a:r>
              <a:rPr lang="en-GB" dirty="0"/>
              <a:t>Conclusions: What it should not include</a:t>
            </a:r>
          </a:p>
        </p:txBody>
      </p:sp>
      <p:sp>
        <p:nvSpPr>
          <p:cNvPr id="4" name="TextBox 3">
            <a:extLst>
              <a:ext uri="{FF2B5EF4-FFF2-40B4-BE49-F238E27FC236}">
                <a16:creationId xmlns:a16="http://schemas.microsoft.com/office/drawing/2014/main" id="{8AC9EE21-24CE-867E-2CCE-E705E2FFB97C}"/>
              </a:ext>
            </a:extLst>
          </p:cNvPr>
          <p:cNvSpPr txBox="1"/>
          <p:nvPr/>
        </p:nvSpPr>
        <p:spPr>
          <a:xfrm>
            <a:off x="9529011" y="6443146"/>
            <a:ext cx="2662989" cy="369332"/>
          </a:xfrm>
          <a:prstGeom prst="rect">
            <a:avLst/>
          </a:prstGeom>
          <a:noFill/>
        </p:spPr>
        <p:txBody>
          <a:bodyPr wrap="square" rtlCol="0">
            <a:spAutoFit/>
          </a:bodyPr>
          <a:lstStyle/>
          <a:p>
            <a:r>
              <a:rPr lang="en-GB" dirty="0"/>
              <a:t>(University of Hull, 2024)</a:t>
            </a:r>
          </a:p>
        </p:txBody>
      </p:sp>
      <p:sp>
        <p:nvSpPr>
          <p:cNvPr id="16" name="Content Placeholder 2">
            <a:extLst>
              <a:ext uri="{FF2B5EF4-FFF2-40B4-BE49-F238E27FC236}">
                <a16:creationId xmlns:a16="http://schemas.microsoft.com/office/drawing/2014/main" id="{BBBA4D51-DB26-E8CB-400E-50BA1FD940D3}"/>
              </a:ext>
            </a:extLst>
          </p:cNvPr>
          <p:cNvSpPr txBox="1">
            <a:spLocks/>
          </p:cNvSpPr>
          <p:nvPr/>
        </p:nvSpPr>
        <p:spPr>
          <a:xfrm>
            <a:off x="850392" y="1690688"/>
            <a:ext cx="10981944" cy="69229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Try to avoid including the following into your conclusion. Remember that your conclusion should be entirely predictable. The reader wants no surprises. </a:t>
            </a:r>
          </a:p>
          <a:p>
            <a:endParaRPr lang="en-GB" dirty="0"/>
          </a:p>
        </p:txBody>
      </p:sp>
      <p:sp>
        <p:nvSpPr>
          <p:cNvPr id="17" name="Rectangle 16">
            <a:extLst>
              <a:ext uri="{FF2B5EF4-FFF2-40B4-BE49-F238E27FC236}">
                <a16:creationId xmlns:a16="http://schemas.microsoft.com/office/drawing/2014/main" id="{AA5E5003-A205-300E-91BA-77554CFFDDD8}"/>
              </a:ext>
            </a:extLst>
          </p:cNvPr>
          <p:cNvSpPr/>
          <p:nvPr/>
        </p:nvSpPr>
        <p:spPr>
          <a:xfrm>
            <a:off x="2121390" y="2488955"/>
            <a:ext cx="9441244" cy="4003920"/>
          </a:xfrm>
          <a:prstGeom prst="rect">
            <a:avLst/>
          </a:prstGeom>
        </p:spPr>
        <p:txBody>
          <a:bodyPr/>
          <a:lstStyle/>
          <a:p>
            <a:pPr lvl="0"/>
            <a:r>
              <a:rPr lang="en-GB" dirty="0"/>
              <a:t>Any new Ideas. If an idea is worth including, put it in the main body. You should re cite your citations from the main body if you are referring to specific points made. </a:t>
            </a:r>
          </a:p>
          <a:p>
            <a:pPr lvl="0">
              <a:buChar char="•"/>
            </a:pPr>
            <a:endParaRPr lang="en-GB" dirty="0"/>
          </a:p>
          <a:p>
            <a:pPr lvl="0"/>
            <a:r>
              <a:rPr lang="en-GB" dirty="0"/>
              <a:t>A Change of style i.e. being more emotional or sentimental than the rest of the essay. Keep it straightforward, explanatory and clear.</a:t>
            </a:r>
          </a:p>
          <a:p>
            <a:pPr lvl="0">
              <a:buChar char="•"/>
            </a:pPr>
            <a:endParaRPr lang="en-GB" dirty="0"/>
          </a:p>
          <a:p>
            <a:r>
              <a:rPr lang="en-GB" dirty="0"/>
              <a:t>Overused phrases like: “in conclusion”; “in summary”; “as shown in this essay”. Consign these to the rubbish bin!</a:t>
            </a:r>
          </a:p>
          <a:p>
            <a:r>
              <a:rPr lang="en-GB" dirty="0"/>
              <a:t>Here are some alternatives, there are many more:</a:t>
            </a:r>
          </a:p>
          <a:p>
            <a:pPr lvl="1"/>
            <a:r>
              <a:rPr lang="en-GB" dirty="0"/>
              <a:t>The x main points presented here emphasise the importance of...</a:t>
            </a:r>
          </a:p>
          <a:p>
            <a:pPr lvl="1"/>
            <a:r>
              <a:rPr lang="en-GB" dirty="0"/>
              <a:t>The [insert something relevant] outlined above indicate that ...</a:t>
            </a:r>
          </a:p>
          <a:p>
            <a:pPr lvl="1"/>
            <a:r>
              <a:rPr lang="en-GB" dirty="0"/>
              <a:t>By showing the connections between x, y and z, it has been argued here that ...</a:t>
            </a:r>
          </a:p>
          <a:p>
            <a:pPr lvl="0"/>
            <a:endParaRPr lang="en-GB" b="0" i="0" dirty="0"/>
          </a:p>
          <a:p>
            <a:pPr lvl="0"/>
            <a:endParaRPr lang="en-GB" dirty="0"/>
          </a:p>
        </p:txBody>
      </p:sp>
      <p:pic>
        <p:nvPicPr>
          <p:cNvPr id="21" name="Graphic 20" descr="Lightbulb with solid fill">
            <a:extLst>
              <a:ext uri="{FF2B5EF4-FFF2-40B4-BE49-F238E27FC236}">
                <a16:creationId xmlns:a16="http://schemas.microsoft.com/office/drawing/2014/main" id="{2AFD1709-54CE-89D5-BAF2-992214C0372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4824" y="2456610"/>
            <a:ext cx="914400" cy="914400"/>
          </a:xfrm>
          <a:prstGeom prst="rect">
            <a:avLst/>
          </a:prstGeom>
        </p:spPr>
      </p:pic>
      <p:pic>
        <p:nvPicPr>
          <p:cNvPr id="25" name="Graphic 24" descr="Exclamation mark with solid fill">
            <a:extLst>
              <a:ext uri="{FF2B5EF4-FFF2-40B4-BE49-F238E27FC236}">
                <a16:creationId xmlns:a16="http://schemas.microsoft.com/office/drawing/2014/main" id="{1A637007-D477-9F3B-431F-C60BE225AA9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34824" y="4490915"/>
            <a:ext cx="914400" cy="914400"/>
          </a:xfrm>
          <a:prstGeom prst="rect">
            <a:avLst/>
          </a:prstGeom>
        </p:spPr>
      </p:pic>
      <p:pic>
        <p:nvPicPr>
          <p:cNvPr id="27" name="Graphic 26" descr="Crying face outline with solid fill">
            <a:extLst>
              <a:ext uri="{FF2B5EF4-FFF2-40B4-BE49-F238E27FC236}">
                <a16:creationId xmlns:a16="http://schemas.microsoft.com/office/drawing/2014/main" id="{5454D6DF-DBA3-B38F-5CFF-4BA459AA20E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34824" y="3392900"/>
            <a:ext cx="914400" cy="914400"/>
          </a:xfrm>
          <a:prstGeom prst="rect">
            <a:avLst/>
          </a:prstGeom>
        </p:spPr>
      </p:pic>
    </p:spTree>
    <p:extLst>
      <p:ext uri="{BB962C8B-B14F-4D97-AF65-F5344CB8AC3E}">
        <p14:creationId xmlns:p14="http://schemas.microsoft.com/office/powerpoint/2010/main" val="400367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7">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7">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7">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7">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40549-8B77-D691-D76E-9A4393D579D8}"/>
              </a:ext>
            </a:extLst>
          </p:cNvPr>
          <p:cNvSpPr>
            <a:spLocks noGrp="1"/>
          </p:cNvSpPr>
          <p:nvPr>
            <p:ph type="title"/>
          </p:nvPr>
        </p:nvSpPr>
        <p:spPr/>
        <p:txBody>
          <a:bodyPr/>
          <a:lstStyle/>
          <a:p>
            <a:r>
              <a:rPr lang="en-GB" dirty="0"/>
              <a:t>Conclusions: Maximising your marks </a:t>
            </a:r>
          </a:p>
        </p:txBody>
      </p:sp>
      <p:sp>
        <p:nvSpPr>
          <p:cNvPr id="3" name="Content Placeholder 2">
            <a:extLst>
              <a:ext uri="{FF2B5EF4-FFF2-40B4-BE49-F238E27FC236}">
                <a16:creationId xmlns:a16="http://schemas.microsoft.com/office/drawing/2014/main" id="{BBBA4D51-DB26-E8CB-400E-50BA1FD940D3}"/>
              </a:ext>
            </a:extLst>
          </p:cNvPr>
          <p:cNvSpPr>
            <a:spLocks noGrp="1"/>
          </p:cNvSpPr>
          <p:nvPr>
            <p:ph idx="1"/>
          </p:nvPr>
        </p:nvSpPr>
        <p:spPr/>
        <p:txBody>
          <a:bodyPr>
            <a:normAutofit/>
          </a:bodyPr>
          <a:lstStyle/>
          <a:p>
            <a:r>
              <a:rPr lang="en-GB" dirty="0"/>
              <a:t>Remember, your conclusion is the last thing that your reader (Marker!) will read. </a:t>
            </a:r>
          </a:p>
          <a:p>
            <a:r>
              <a:rPr lang="en-GB" dirty="0"/>
              <a:t>Spending a little care on it will leave him/her absolutely sure that you have answered the question, and you will receive a higher mark than if your conclusion was a quickly written afterthought. </a:t>
            </a:r>
          </a:p>
        </p:txBody>
      </p:sp>
      <p:sp>
        <p:nvSpPr>
          <p:cNvPr id="4" name="TextBox 3">
            <a:extLst>
              <a:ext uri="{FF2B5EF4-FFF2-40B4-BE49-F238E27FC236}">
                <a16:creationId xmlns:a16="http://schemas.microsoft.com/office/drawing/2014/main" id="{8AC9EE21-24CE-867E-2CCE-E705E2FFB97C}"/>
              </a:ext>
            </a:extLst>
          </p:cNvPr>
          <p:cNvSpPr txBox="1"/>
          <p:nvPr/>
        </p:nvSpPr>
        <p:spPr>
          <a:xfrm>
            <a:off x="9529011" y="6443146"/>
            <a:ext cx="2662989" cy="369332"/>
          </a:xfrm>
          <a:prstGeom prst="rect">
            <a:avLst/>
          </a:prstGeom>
          <a:noFill/>
        </p:spPr>
        <p:txBody>
          <a:bodyPr wrap="square" rtlCol="0">
            <a:spAutoFit/>
          </a:bodyPr>
          <a:lstStyle/>
          <a:p>
            <a:r>
              <a:rPr lang="en-GB" dirty="0"/>
              <a:t>(University of Hull, 2024)</a:t>
            </a:r>
          </a:p>
        </p:txBody>
      </p:sp>
    </p:spTree>
    <p:extLst>
      <p:ext uri="{BB962C8B-B14F-4D97-AF65-F5344CB8AC3E}">
        <p14:creationId xmlns:p14="http://schemas.microsoft.com/office/powerpoint/2010/main" val="334090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1FC32-56FF-9F6F-DB16-350216AD3EBC}"/>
              </a:ext>
            </a:extLst>
          </p:cNvPr>
          <p:cNvSpPr>
            <a:spLocks noGrp="1"/>
          </p:cNvSpPr>
          <p:nvPr>
            <p:ph type="title"/>
          </p:nvPr>
        </p:nvSpPr>
        <p:spPr/>
        <p:txBody>
          <a:bodyPr/>
          <a:lstStyle/>
          <a:p>
            <a:r>
              <a:rPr lang="en-GB" dirty="0"/>
              <a:t>Conclusion – TASK </a:t>
            </a:r>
          </a:p>
        </p:txBody>
      </p:sp>
      <p:sp>
        <p:nvSpPr>
          <p:cNvPr id="3" name="Content Placeholder 2">
            <a:extLst>
              <a:ext uri="{FF2B5EF4-FFF2-40B4-BE49-F238E27FC236}">
                <a16:creationId xmlns:a16="http://schemas.microsoft.com/office/drawing/2014/main" id="{B008378F-C2ED-8761-33C7-B1FDE1C9870A}"/>
              </a:ext>
            </a:extLst>
          </p:cNvPr>
          <p:cNvSpPr>
            <a:spLocks noGrp="1"/>
          </p:cNvSpPr>
          <p:nvPr>
            <p:ph idx="1"/>
          </p:nvPr>
        </p:nvSpPr>
        <p:spPr/>
        <p:txBody>
          <a:bodyPr/>
          <a:lstStyle/>
          <a:p>
            <a:r>
              <a:rPr lang="en-GB" dirty="0"/>
              <a:t>Use the slides from today to write a conclusion. </a:t>
            </a:r>
          </a:p>
          <a:p>
            <a:endParaRPr lang="en-GB" dirty="0"/>
          </a:p>
          <a:p>
            <a:r>
              <a:rPr lang="en-GB" dirty="0"/>
              <a:t>Utilise the question:</a:t>
            </a:r>
          </a:p>
          <a:p>
            <a:endParaRPr lang="en-GB" dirty="0"/>
          </a:p>
          <a:p>
            <a:r>
              <a:rPr lang="en-GB" i="1" dirty="0"/>
              <a:t>Explore the main points that will support students to utilise their introduction and conclusion when writing an academic submission. </a:t>
            </a:r>
          </a:p>
        </p:txBody>
      </p:sp>
    </p:spTree>
    <p:extLst>
      <p:ext uri="{BB962C8B-B14F-4D97-AF65-F5344CB8AC3E}">
        <p14:creationId xmlns:p14="http://schemas.microsoft.com/office/powerpoint/2010/main" val="476343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6F5AF-1835-E90A-026F-58214EF39ED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160BDD1-3AB3-40F6-EBEF-2584BB14EAFA}"/>
              </a:ext>
            </a:extLst>
          </p:cNvPr>
          <p:cNvSpPr>
            <a:spLocks noGrp="1"/>
          </p:cNvSpPr>
          <p:nvPr>
            <p:ph idx="1"/>
          </p:nvPr>
        </p:nvSpPr>
        <p:spPr/>
        <p:txBody>
          <a:bodyPr/>
          <a:lstStyle/>
          <a:p>
            <a:r>
              <a:rPr lang="en-GB" b="0" i="0" dirty="0">
                <a:solidFill>
                  <a:srgbClr val="212529"/>
                </a:solidFill>
                <a:effectLst/>
                <a:highlight>
                  <a:srgbClr val="FFFFFF"/>
                </a:highlight>
                <a:latin typeface="-apple-system"/>
              </a:rPr>
              <a:t>Brick, J., </a:t>
            </a:r>
            <a:r>
              <a:rPr lang="en-GB" b="0" i="0" dirty="0" err="1">
                <a:solidFill>
                  <a:srgbClr val="212529"/>
                </a:solidFill>
                <a:effectLst/>
                <a:highlight>
                  <a:srgbClr val="FFFFFF"/>
                </a:highlight>
                <a:latin typeface="-apple-system"/>
              </a:rPr>
              <a:t>Herke</a:t>
            </a:r>
            <a:r>
              <a:rPr lang="en-GB" b="0" i="0" dirty="0">
                <a:solidFill>
                  <a:srgbClr val="212529"/>
                </a:solidFill>
                <a:effectLst/>
                <a:highlight>
                  <a:srgbClr val="FFFFFF"/>
                </a:highlight>
                <a:latin typeface="-apple-system"/>
              </a:rPr>
              <a:t>, M., and Wong, D., (2016) </a:t>
            </a:r>
            <a:r>
              <a:rPr lang="en-GB" b="0" i="1" dirty="0">
                <a:solidFill>
                  <a:srgbClr val="212529"/>
                </a:solidFill>
                <a:effectLst/>
                <a:highlight>
                  <a:srgbClr val="FFFFFF"/>
                </a:highlight>
                <a:latin typeface="-apple-system"/>
              </a:rPr>
              <a:t>Academic Culture, A students guide to studying at university,</a:t>
            </a:r>
            <a:r>
              <a:rPr lang="en-GB" b="0" i="0" dirty="0">
                <a:solidFill>
                  <a:srgbClr val="212529"/>
                </a:solidFill>
                <a:effectLst/>
                <a:highlight>
                  <a:srgbClr val="FFFFFF"/>
                </a:highlight>
                <a:latin typeface="-apple-system"/>
              </a:rPr>
              <a:t> 3rd edition. Victoria, Australia: Palgrave Macmillan.</a:t>
            </a:r>
          </a:p>
          <a:p>
            <a:r>
              <a:rPr lang="en-GB" dirty="0">
                <a:solidFill>
                  <a:srgbClr val="212529"/>
                </a:solidFill>
                <a:highlight>
                  <a:srgbClr val="FFFFFF"/>
                </a:highlight>
                <a:latin typeface="-apple-system"/>
              </a:rPr>
              <a:t>University of Hull (2024) </a:t>
            </a:r>
            <a:r>
              <a:rPr lang="en-GB" i="1" dirty="0">
                <a:solidFill>
                  <a:srgbClr val="212529"/>
                </a:solidFill>
                <a:highlight>
                  <a:srgbClr val="FFFFFF"/>
                </a:highlight>
                <a:latin typeface="-apple-system"/>
              </a:rPr>
              <a:t>Essay Writing </a:t>
            </a:r>
            <a:r>
              <a:rPr lang="en-GB" dirty="0">
                <a:solidFill>
                  <a:srgbClr val="212529"/>
                </a:solidFill>
                <a:highlight>
                  <a:srgbClr val="FFFFFF"/>
                </a:highlight>
                <a:latin typeface="-apple-system"/>
              </a:rPr>
              <a:t>Available at: </a:t>
            </a:r>
            <a:r>
              <a:rPr lang="en-GB" dirty="0">
                <a:hlinkClick r:id="rId2"/>
              </a:rPr>
              <a:t>Conclusions - Essay writing - Library at University of Hull</a:t>
            </a:r>
            <a:r>
              <a:rPr lang="en-GB" dirty="0"/>
              <a:t> (Accessed: 15-04-2024)</a:t>
            </a:r>
          </a:p>
        </p:txBody>
      </p:sp>
    </p:spTree>
    <p:extLst>
      <p:ext uri="{BB962C8B-B14F-4D97-AF65-F5344CB8AC3E}">
        <p14:creationId xmlns:p14="http://schemas.microsoft.com/office/powerpoint/2010/main" val="325557521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Widescreen_2023 Sept</Template>
  <TotalTime>1765</TotalTime>
  <Words>2143</Words>
  <Application>Microsoft Office PowerPoint</Application>
  <PresentationFormat>Widescreen</PresentationFormat>
  <Paragraphs>147</Paragraphs>
  <Slides>26</Slides>
  <Notes>11</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26</vt:i4>
      </vt:variant>
    </vt:vector>
  </HeadingPairs>
  <TitlesOfParts>
    <vt:vector size="38" baseType="lpstr">
      <vt:lpstr>-apple-system</vt: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Introduction to Introductions </vt:lpstr>
      <vt:lpstr>Introductions</vt:lpstr>
      <vt:lpstr>Introductions - TASK</vt:lpstr>
      <vt:lpstr>Introductions - TASK</vt:lpstr>
      <vt:lpstr>Introductions</vt:lpstr>
      <vt:lpstr>Introductions: What should it include?</vt:lpstr>
      <vt:lpstr>Introductions: Background Information </vt:lpstr>
      <vt:lpstr>Introductions: Background Information </vt:lpstr>
      <vt:lpstr>Introductions: Defining Key Terms</vt:lpstr>
      <vt:lpstr>Introductions: Stating your case (road mapping)</vt:lpstr>
      <vt:lpstr>Introductions: Stating your case (road mapping)</vt:lpstr>
      <vt:lpstr>Introductions: Confirming your position </vt:lpstr>
      <vt:lpstr>Introductions: Confirming your position </vt:lpstr>
      <vt:lpstr>Introductions: Confirming your position </vt:lpstr>
      <vt:lpstr>Introductions: For Example,</vt:lpstr>
      <vt:lpstr>Concluding your Conclusion </vt:lpstr>
      <vt:lpstr>Conclusions</vt:lpstr>
      <vt:lpstr>Conclusions: Know where you are going</vt:lpstr>
      <vt:lpstr>Conclusions: What it should include</vt:lpstr>
      <vt:lpstr>Conclusions: What it should not include</vt:lpstr>
      <vt:lpstr>Conclusions: Maximising your marks </vt:lpstr>
      <vt:lpstr>Conclusion – TASK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Laura Jenkins (IEH)</cp:lastModifiedBy>
  <cp:revision>1</cp:revision>
  <dcterms:created xsi:type="dcterms:W3CDTF">2024-04-15T08:37:20Z</dcterms:created>
  <dcterms:modified xsi:type="dcterms:W3CDTF">2024-04-16T14:02:59Z</dcterms:modified>
</cp:coreProperties>
</file>