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9.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0.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1.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2.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3.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4.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5" r:id="rId4"/>
  </p:sldMasterIdLst>
  <p:notesMasterIdLst>
    <p:notesMasterId r:id="rId20"/>
  </p:notesMasterIdLst>
  <p:handoutMasterIdLst>
    <p:handoutMasterId r:id="rId21"/>
  </p:handoutMasterIdLst>
  <p:sldIdLst>
    <p:sldId id="258" r:id="rId5"/>
    <p:sldId id="272" r:id="rId6"/>
    <p:sldId id="259" r:id="rId7"/>
    <p:sldId id="260" r:id="rId8"/>
    <p:sldId id="261" r:id="rId9"/>
    <p:sldId id="262" r:id="rId10"/>
    <p:sldId id="263" r:id="rId11"/>
    <p:sldId id="264" r:id="rId12"/>
    <p:sldId id="265" r:id="rId13"/>
    <p:sldId id="266" r:id="rId14"/>
    <p:sldId id="267" r:id="rId15"/>
    <p:sldId id="268" r:id="rId16"/>
    <p:sldId id="269" r:id="rId17"/>
    <p:sldId id="270" r:id="rId18"/>
    <p:sldId id="271"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43C5C09-DE36-0DE0-7350-385BE35B7AB2}" v="154" dt="2026-03-05T21:54:03.80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6/11/relationships/changesInfo" Target="changesInfos/changesInfo1.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hnila Mehmood (2324404)" userId="S::2324404@student.uwtsd.ac.uk::9e12d502-ee5e-4796-9356-0120288218db" providerId="AD" clId="Web-{B43C5C09-DE36-0DE0-7350-385BE35B7AB2}"/>
    <pc:docChg chg="modSld">
      <pc:chgData name="Shahnila Mehmood (2324404)" userId="S::2324404@student.uwtsd.ac.uk::9e12d502-ee5e-4796-9356-0120288218db" providerId="AD" clId="Web-{B43C5C09-DE36-0DE0-7350-385BE35B7AB2}" dt="2026-03-05T21:54:03.804" v="78" actId="20577"/>
      <pc:docMkLst>
        <pc:docMk/>
      </pc:docMkLst>
      <pc:sldChg chg="modSp">
        <pc:chgData name="Shahnila Mehmood (2324404)" userId="S::2324404@student.uwtsd.ac.uk::9e12d502-ee5e-4796-9356-0120288218db" providerId="AD" clId="Web-{B43C5C09-DE36-0DE0-7350-385BE35B7AB2}" dt="2026-03-05T21:54:03.804" v="78" actId="20577"/>
        <pc:sldMkLst>
          <pc:docMk/>
          <pc:sldMk cId="1130022331" sldId="258"/>
        </pc:sldMkLst>
        <pc:spChg chg="mod">
          <ac:chgData name="Shahnila Mehmood (2324404)" userId="S::2324404@student.uwtsd.ac.uk::9e12d502-ee5e-4796-9356-0120288218db" providerId="AD" clId="Web-{B43C5C09-DE36-0DE0-7350-385BE35B7AB2}" dt="2026-03-05T21:54:03.804" v="78" actId="20577"/>
          <ac:spMkLst>
            <pc:docMk/>
            <pc:sldMk cId="1130022331" sldId="258"/>
            <ac:spMk id="5" creationId="{B06BCA7F-3430-1847-D742-F48F6F020EF5}"/>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24447FC-7E74-4220-8A00-910587517841}" type="doc">
      <dgm:prSet loTypeId="urn:microsoft.com/office/officeart/2005/8/layout/hProcess9" loCatId="process" qsTypeId="urn:microsoft.com/office/officeart/2005/8/quickstyle/3d2" qsCatId="3D" csTypeId="urn:microsoft.com/office/officeart/2005/8/colors/colorful1" csCatId="colorful" phldr="1"/>
      <dgm:spPr/>
      <dgm:t>
        <a:bodyPr/>
        <a:lstStyle/>
        <a:p>
          <a:endParaRPr lang="en-US"/>
        </a:p>
      </dgm:t>
    </dgm:pt>
    <dgm:pt modelId="{0F78455D-0CAC-4560-92FD-A3ECA2DD8FF8}">
      <dgm:prSet/>
      <dgm:spPr/>
      <dgm:t>
        <a:bodyPr/>
        <a:lstStyle/>
        <a:p>
          <a:pPr algn="ctr"/>
          <a:r>
            <a:rPr lang="en-US" b="1"/>
            <a:t>• Introduced across England between 2018 and 2019 as part of a national strategy to modernise access to primary care services and reduce administrative pressures within GP practices.</a:t>
          </a:r>
        </a:p>
      </dgm:t>
    </dgm:pt>
    <dgm:pt modelId="{9D5259C4-6407-4198-B9BC-4B4F0D6262A8}" type="parTrans" cxnId="{4E002C78-C7BF-434B-9605-2CF05B6F36FC}">
      <dgm:prSet/>
      <dgm:spPr/>
      <dgm:t>
        <a:bodyPr/>
        <a:lstStyle/>
        <a:p>
          <a:pPr algn="ctr"/>
          <a:endParaRPr lang="en-US" b="1"/>
        </a:p>
      </dgm:t>
    </dgm:pt>
    <dgm:pt modelId="{BE374327-8D7D-495F-B03B-5F8C60B02C7C}" type="sibTrans" cxnId="{4E002C78-C7BF-434B-9605-2CF05B6F36FC}">
      <dgm:prSet/>
      <dgm:spPr/>
      <dgm:t>
        <a:bodyPr/>
        <a:lstStyle/>
        <a:p>
          <a:pPr algn="ctr"/>
          <a:endParaRPr lang="en-US" b="1"/>
        </a:p>
      </dgm:t>
    </dgm:pt>
    <dgm:pt modelId="{3C14046A-EC03-4B1A-A44B-424E94B07CB1}">
      <dgm:prSet/>
      <dgm:spPr/>
      <dgm:t>
        <a:bodyPr/>
        <a:lstStyle/>
        <a:p>
          <a:pPr algn="ctr"/>
          <a:r>
            <a:rPr lang="en-US" b="1"/>
            <a:t>• Designed as a centralised digital access point allowing patients to independently manage appointments, prescriptions and elements of their health records through a single secure platform.</a:t>
          </a:r>
        </a:p>
      </dgm:t>
    </dgm:pt>
    <dgm:pt modelId="{F3BA4D22-818C-4E40-B89C-FE51FBD548BF}" type="parTrans" cxnId="{9EFD8FFE-0F49-4577-9218-BCAFC4A7FC61}">
      <dgm:prSet/>
      <dgm:spPr/>
      <dgm:t>
        <a:bodyPr/>
        <a:lstStyle/>
        <a:p>
          <a:pPr algn="ctr"/>
          <a:endParaRPr lang="en-US" b="1"/>
        </a:p>
      </dgm:t>
    </dgm:pt>
    <dgm:pt modelId="{C3AF939F-B0A7-424A-99E5-FBE2CF13F5DB}" type="sibTrans" cxnId="{9EFD8FFE-0F49-4577-9218-BCAFC4A7FC61}">
      <dgm:prSet/>
      <dgm:spPr/>
      <dgm:t>
        <a:bodyPr/>
        <a:lstStyle/>
        <a:p>
          <a:pPr algn="ctr"/>
          <a:endParaRPr lang="en-US" b="1"/>
        </a:p>
      </dgm:t>
    </dgm:pt>
    <dgm:pt modelId="{4D970DB6-9E38-45DE-9C40-C3F50305C919}">
      <dgm:prSet/>
      <dgm:spPr/>
      <dgm:t>
        <a:bodyPr/>
        <a:lstStyle/>
        <a:p>
          <a:pPr algn="ctr"/>
          <a:r>
            <a:rPr lang="en-US" b="1"/>
            <a:t>• Rapid national adoption following COVID-19, reaching over 31 million registered users, reflecting significant behavioural change in how patients interact with NHS </a:t>
          </a:r>
          <a:r>
            <a:rPr lang="en-US" b="1">
              <a:solidFill>
                <a:schemeClr val="bg1"/>
              </a:solidFill>
            </a:rPr>
            <a:t>services </a:t>
          </a:r>
          <a:r>
            <a:rPr lang="en-US">
              <a:solidFill>
                <a:schemeClr val="bg1"/>
              </a:solidFill>
              <a:effectLst/>
              <a:latin typeface="+mn-lt"/>
              <a:ea typeface="+mn-ea"/>
              <a:cs typeface="+mn-cs"/>
            </a:rPr>
            <a:t>(NHS, 2025). </a:t>
          </a:r>
          <a:r>
            <a:rPr lang="en-US" b="1"/>
            <a:t>.</a:t>
          </a:r>
        </a:p>
      </dgm:t>
    </dgm:pt>
    <dgm:pt modelId="{5FFCE1D4-4F13-4716-B325-D686631209F2}" type="parTrans" cxnId="{503E8A9A-60DB-4CD5-A602-F95DCB2EDF8D}">
      <dgm:prSet/>
      <dgm:spPr/>
      <dgm:t>
        <a:bodyPr/>
        <a:lstStyle/>
        <a:p>
          <a:pPr algn="ctr"/>
          <a:endParaRPr lang="en-US" b="1"/>
        </a:p>
      </dgm:t>
    </dgm:pt>
    <dgm:pt modelId="{98B7A0C3-C387-48BE-90E1-CF78C88E0DFF}" type="sibTrans" cxnId="{503E8A9A-60DB-4CD5-A602-F95DCB2EDF8D}">
      <dgm:prSet/>
      <dgm:spPr/>
      <dgm:t>
        <a:bodyPr/>
        <a:lstStyle/>
        <a:p>
          <a:pPr algn="ctr"/>
          <a:endParaRPr lang="en-US" b="1"/>
        </a:p>
      </dgm:t>
    </dgm:pt>
    <dgm:pt modelId="{37BBF171-6A6B-479F-A0E3-55033738E44A}">
      <dgm:prSet/>
      <dgm:spPr/>
      <dgm:t>
        <a:bodyPr/>
        <a:lstStyle/>
        <a:p>
          <a:pPr algn="ctr"/>
          <a:r>
            <a:rPr lang="en-US" b="1"/>
            <a:t>• Strategically aligned with wider digital transformation policies aiming to improve system efficiency, accessibility and long-term sustainability </a:t>
          </a:r>
          <a:r>
            <a:rPr lang="en-US" b="1">
              <a:solidFill>
                <a:schemeClr val="bg1"/>
              </a:solidFill>
            </a:rPr>
            <a:t>within health and social care </a:t>
          </a:r>
          <a:r>
            <a:rPr lang="en-US">
              <a:solidFill>
                <a:schemeClr val="bg1"/>
              </a:solidFill>
              <a:effectLst/>
              <a:latin typeface="+mn-lt"/>
              <a:ea typeface="+mn-ea"/>
              <a:cs typeface="+mn-cs"/>
            </a:rPr>
            <a:t>(NHS England, 2024). </a:t>
          </a:r>
          <a:r>
            <a:rPr lang="en-US" b="1"/>
            <a:t>.</a:t>
          </a:r>
        </a:p>
      </dgm:t>
    </dgm:pt>
    <dgm:pt modelId="{35717D60-0C77-4323-8E31-1C1CC26604E8}" type="parTrans" cxnId="{C60F1A90-FAC6-45E9-815E-B11733C112D9}">
      <dgm:prSet/>
      <dgm:spPr/>
      <dgm:t>
        <a:bodyPr/>
        <a:lstStyle/>
        <a:p>
          <a:pPr algn="ctr"/>
          <a:endParaRPr lang="en-US" b="1"/>
        </a:p>
      </dgm:t>
    </dgm:pt>
    <dgm:pt modelId="{1009E896-ECED-4E7D-9161-DCFB83A14D52}" type="sibTrans" cxnId="{C60F1A90-FAC6-45E9-815E-B11733C112D9}">
      <dgm:prSet/>
      <dgm:spPr/>
      <dgm:t>
        <a:bodyPr/>
        <a:lstStyle/>
        <a:p>
          <a:pPr algn="ctr"/>
          <a:endParaRPr lang="en-US" b="1"/>
        </a:p>
      </dgm:t>
    </dgm:pt>
    <dgm:pt modelId="{CDF9D27B-08D5-47D5-B45D-0FF58505EDE4}" type="pres">
      <dgm:prSet presAssocID="{924447FC-7E74-4220-8A00-910587517841}" presName="CompostProcess" presStyleCnt="0">
        <dgm:presLayoutVars>
          <dgm:dir/>
          <dgm:resizeHandles val="exact"/>
        </dgm:presLayoutVars>
      </dgm:prSet>
      <dgm:spPr/>
    </dgm:pt>
    <dgm:pt modelId="{9572AFE9-D913-4637-9201-6FBC1A03B370}" type="pres">
      <dgm:prSet presAssocID="{924447FC-7E74-4220-8A00-910587517841}" presName="arrow" presStyleLbl="bgShp" presStyleIdx="0" presStyleCnt="1"/>
      <dgm:spPr/>
    </dgm:pt>
    <dgm:pt modelId="{93E1CBF0-35B2-46FC-898F-C916F9471177}" type="pres">
      <dgm:prSet presAssocID="{924447FC-7E74-4220-8A00-910587517841}" presName="linearProcess" presStyleCnt="0"/>
      <dgm:spPr/>
    </dgm:pt>
    <dgm:pt modelId="{1323950F-4125-47D7-8A96-A3057649E870}" type="pres">
      <dgm:prSet presAssocID="{0F78455D-0CAC-4560-92FD-A3ECA2DD8FF8}" presName="textNode" presStyleLbl="node1" presStyleIdx="0" presStyleCnt="4">
        <dgm:presLayoutVars>
          <dgm:bulletEnabled val="1"/>
        </dgm:presLayoutVars>
      </dgm:prSet>
      <dgm:spPr/>
    </dgm:pt>
    <dgm:pt modelId="{BFE2892E-4F90-4F7A-9AAD-18DD92D9BC11}" type="pres">
      <dgm:prSet presAssocID="{BE374327-8D7D-495F-B03B-5F8C60B02C7C}" presName="sibTrans" presStyleCnt="0"/>
      <dgm:spPr/>
    </dgm:pt>
    <dgm:pt modelId="{6ADE510F-CC21-4410-A8C7-208BF705CA91}" type="pres">
      <dgm:prSet presAssocID="{3C14046A-EC03-4B1A-A44B-424E94B07CB1}" presName="textNode" presStyleLbl="node1" presStyleIdx="1" presStyleCnt="4">
        <dgm:presLayoutVars>
          <dgm:bulletEnabled val="1"/>
        </dgm:presLayoutVars>
      </dgm:prSet>
      <dgm:spPr/>
    </dgm:pt>
    <dgm:pt modelId="{8166D1B0-3362-46A5-BC2E-430AEEB82C95}" type="pres">
      <dgm:prSet presAssocID="{C3AF939F-B0A7-424A-99E5-FBE2CF13F5DB}" presName="sibTrans" presStyleCnt="0"/>
      <dgm:spPr/>
    </dgm:pt>
    <dgm:pt modelId="{7706C6DC-6341-44F3-89C1-4BD8C5DBB6CA}" type="pres">
      <dgm:prSet presAssocID="{4D970DB6-9E38-45DE-9C40-C3F50305C919}" presName="textNode" presStyleLbl="node1" presStyleIdx="2" presStyleCnt="4">
        <dgm:presLayoutVars>
          <dgm:bulletEnabled val="1"/>
        </dgm:presLayoutVars>
      </dgm:prSet>
      <dgm:spPr/>
    </dgm:pt>
    <dgm:pt modelId="{825BF676-0139-4269-8804-9767492B7332}" type="pres">
      <dgm:prSet presAssocID="{98B7A0C3-C387-48BE-90E1-CF78C88E0DFF}" presName="sibTrans" presStyleCnt="0"/>
      <dgm:spPr/>
    </dgm:pt>
    <dgm:pt modelId="{B609FC44-C6F7-455E-B32F-EF646CA43F57}" type="pres">
      <dgm:prSet presAssocID="{37BBF171-6A6B-479F-A0E3-55033738E44A}" presName="textNode" presStyleLbl="node1" presStyleIdx="3" presStyleCnt="4">
        <dgm:presLayoutVars>
          <dgm:bulletEnabled val="1"/>
        </dgm:presLayoutVars>
      </dgm:prSet>
      <dgm:spPr/>
    </dgm:pt>
  </dgm:ptLst>
  <dgm:cxnLst>
    <dgm:cxn modelId="{4CD99C38-5BD3-4D09-9AC0-F781DD5C83EB}" type="presOf" srcId="{0F78455D-0CAC-4560-92FD-A3ECA2DD8FF8}" destId="{1323950F-4125-47D7-8A96-A3057649E870}" srcOrd="0" destOrd="0" presId="urn:microsoft.com/office/officeart/2005/8/layout/hProcess9"/>
    <dgm:cxn modelId="{8CCEB773-16DF-4E2F-9A83-42432D22DF28}" type="presOf" srcId="{924447FC-7E74-4220-8A00-910587517841}" destId="{CDF9D27B-08D5-47D5-B45D-0FF58505EDE4}" srcOrd="0" destOrd="0" presId="urn:microsoft.com/office/officeart/2005/8/layout/hProcess9"/>
    <dgm:cxn modelId="{4E002C78-C7BF-434B-9605-2CF05B6F36FC}" srcId="{924447FC-7E74-4220-8A00-910587517841}" destId="{0F78455D-0CAC-4560-92FD-A3ECA2DD8FF8}" srcOrd="0" destOrd="0" parTransId="{9D5259C4-6407-4198-B9BC-4B4F0D6262A8}" sibTransId="{BE374327-8D7D-495F-B03B-5F8C60B02C7C}"/>
    <dgm:cxn modelId="{C60F1A90-FAC6-45E9-815E-B11733C112D9}" srcId="{924447FC-7E74-4220-8A00-910587517841}" destId="{37BBF171-6A6B-479F-A0E3-55033738E44A}" srcOrd="3" destOrd="0" parTransId="{35717D60-0C77-4323-8E31-1C1CC26604E8}" sibTransId="{1009E896-ECED-4E7D-9161-DCFB83A14D52}"/>
    <dgm:cxn modelId="{503E8A9A-60DB-4CD5-A602-F95DCB2EDF8D}" srcId="{924447FC-7E74-4220-8A00-910587517841}" destId="{4D970DB6-9E38-45DE-9C40-C3F50305C919}" srcOrd="2" destOrd="0" parTransId="{5FFCE1D4-4F13-4716-B325-D686631209F2}" sibTransId="{98B7A0C3-C387-48BE-90E1-CF78C88E0DFF}"/>
    <dgm:cxn modelId="{80B320A2-F4E7-4CB3-9786-B88D9214413D}" type="presOf" srcId="{4D970DB6-9E38-45DE-9C40-C3F50305C919}" destId="{7706C6DC-6341-44F3-89C1-4BD8C5DBB6CA}" srcOrd="0" destOrd="0" presId="urn:microsoft.com/office/officeart/2005/8/layout/hProcess9"/>
    <dgm:cxn modelId="{66F0D0BA-6743-4441-A1D7-70512DECBE12}" type="presOf" srcId="{3C14046A-EC03-4B1A-A44B-424E94B07CB1}" destId="{6ADE510F-CC21-4410-A8C7-208BF705CA91}" srcOrd="0" destOrd="0" presId="urn:microsoft.com/office/officeart/2005/8/layout/hProcess9"/>
    <dgm:cxn modelId="{EDEE1DD1-C9C8-45E3-A069-3495A009FDF0}" type="presOf" srcId="{37BBF171-6A6B-479F-A0E3-55033738E44A}" destId="{B609FC44-C6F7-455E-B32F-EF646CA43F57}" srcOrd="0" destOrd="0" presId="urn:microsoft.com/office/officeart/2005/8/layout/hProcess9"/>
    <dgm:cxn modelId="{9EFD8FFE-0F49-4577-9218-BCAFC4A7FC61}" srcId="{924447FC-7E74-4220-8A00-910587517841}" destId="{3C14046A-EC03-4B1A-A44B-424E94B07CB1}" srcOrd="1" destOrd="0" parTransId="{F3BA4D22-818C-4E40-B89C-FE51FBD548BF}" sibTransId="{C3AF939F-B0A7-424A-99E5-FBE2CF13F5DB}"/>
    <dgm:cxn modelId="{DDF9EC40-AA6D-429A-B763-52655F7E0711}" type="presParOf" srcId="{CDF9D27B-08D5-47D5-B45D-0FF58505EDE4}" destId="{9572AFE9-D913-4637-9201-6FBC1A03B370}" srcOrd="0" destOrd="0" presId="urn:microsoft.com/office/officeart/2005/8/layout/hProcess9"/>
    <dgm:cxn modelId="{BDD864CE-381A-4E2E-9DE5-4DC4B5894C73}" type="presParOf" srcId="{CDF9D27B-08D5-47D5-B45D-0FF58505EDE4}" destId="{93E1CBF0-35B2-46FC-898F-C916F9471177}" srcOrd="1" destOrd="0" presId="urn:microsoft.com/office/officeart/2005/8/layout/hProcess9"/>
    <dgm:cxn modelId="{4C5FB439-59FC-49A5-A763-B76B8B61BCE2}" type="presParOf" srcId="{93E1CBF0-35B2-46FC-898F-C916F9471177}" destId="{1323950F-4125-47D7-8A96-A3057649E870}" srcOrd="0" destOrd="0" presId="urn:microsoft.com/office/officeart/2005/8/layout/hProcess9"/>
    <dgm:cxn modelId="{38AA6E1E-01E0-4AB7-9A93-ACC3D5AD0756}" type="presParOf" srcId="{93E1CBF0-35B2-46FC-898F-C916F9471177}" destId="{BFE2892E-4F90-4F7A-9AAD-18DD92D9BC11}" srcOrd="1" destOrd="0" presId="urn:microsoft.com/office/officeart/2005/8/layout/hProcess9"/>
    <dgm:cxn modelId="{9C28FEE6-A824-4CD2-B1BA-8E4362030AF4}" type="presParOf" srcId="{93E1CBF0-35B2-46FC-898F-C916F9471177}" destId="{6ADE510F-CC21-4410-A8C7-208BF705CA91}" srcOrd="2" destOrd="0" presId="urn:microsoft.com/office/officeart/2005/8/layout/hProcess9"/>
    <dgm:cxn modelId="{5A28D2DD-6E66-46A9-ACFA-77868E7426A6}" type="presParOf" srcId="{93E1CBF0-35B2-46FC-898F-C916F9471177}" destId="{8166D1B0-3362-46A5-BC2E-430AEEB82C95}" srcOrd="3" destOrd="0" presId="urn:microsoft.com/office/officeart/2005/8/layout/hProcess9"/>
    <dgm:cxn modelId="{CB9B8230-D867-48FD-952A-D7068BAE2914}" type="presParOf" srcId="{93E1CBF0-35B2-46FC-898F-C916F9471177}" destId="{7706C6DC-6341-44F3-89C1-4BD8C5DBB6CA}" srcOrd="4" destOrd="0" presId="urn:microsoft.com/office/officeart/2005/8/layout/hProcess9"/>
    <dgm:cxn modelId="{33466FAB-195B-4108-85B1-583F7226E16C}" type="presParOf" srcId="{93E1CBF0-35B2-46FC-898F-C916F9471177}" destId="{825BF676-0139-4269-8804-9767492B7332}" srcOrd="5" destOrd="0" presId="urn:microsoft.com/office/officeart/2005/8/layout/hProcess9"/>
    <dgm:cxn modelId="{FE9D48C7-045D-4C5C-B212-2044235CC445}" type="presParOf" srcId="{93E1CBF0-35B2-46FC-898F-C916F9471177}" destId="{B609FC44-C6F7-455E-B32F-EF646CA43F57}" srcOrd="6"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26B3E49-2D22-4599-B1DB-930A79FA9700}" type="doc">
      <dgm:prSet loTypeId="urn:microsoft.com/office/officeart/2005/8/layout/target3" loCatId="relationship" qsTypeId="urn:microsoft.com/office/officeart/2005/8/quickstyle/3d2" qsCatId="3D" csTypeId="urn:microsoft.com/office/officeart/2005/8/colors/colorful1" csCatId="colorful" phldr="1"/>
      <dgm:spPr/>
      <dgm:t>
        <a:bodyPr/>
        <a:lstStyle/>
        <a:p>
          <a:endParaRPr lang="en-US"/>
        </a:p>
      </dgm:t>
    </dgm:pt>
    <dgm:pt modelId="{4B38C8D1-0F60-40FA-81B9-D44829AB0639}">
      <dgm:prSet/>
      <dgm:spPr/>
      <dgm:t>
        <a:bodyPr/>
        <a:lstStyle/>
        <a:p>
          <a:r>
            <a:rPr lang="en-US" b="1"/>
            <a:t>• Increasing GP appointment demand created significant pressure on traditional access routes, leading to longer waiting times and reduced responsiveness within primary care services </a:t>
          </a:r>
          <a:r>
            <a:rPr lang="en-US" b="1">
              <a:solidFill>
                <a:schemeClr val="tx1"/>
              </a:solidFill>
              <a:effectLst/>
              <a:latin typeface="+mn-lt"/>
              <a:ea typeface="+mn-ea"/>
              <a:cs typeface="+mn-cs"/>
            </a:rPr>
            <a:t>(UK Parliament, 2022)</a:t>
          </a:r>
          <a:r>
            <a:rPr lang="en-US" b="1"/>
            <a:t>.</a:t>
          </a:r>
        </a:p>
      </dgm:t>
    </dgm:pt>
    <dgm:pt modelId="{6910B462-8707-48E7-95E1-3E33369E4C84}" type="parTrans" cxnId="{54DD31C2-6203-47AA-8657-CC2CFE2569A6}">
      <dgm:prSet/>
      <dgm:spPr/>
      <dgm:t>
        <a:bodyPr/>
        <a:lstStyle/>
        <a:p>
          <a:endParaRPr lang="en-US" b="1"/>
        </a:p>
      </dgm:t>
    </dgm:pt>
    <dgm:pt modelId="{BA25200D-57C3-49FF-83A0-60C14994D78A}" type="sibTrans" cxnId="{54DD31C2-6203-47AA-8657-CC2CFE2569A6}">
      <dgm:prSet/>
      <dgm:spPr/>
      <dgm:t>
        <a:bodyPr/>
        <a:lstStyle/>
        <a:p>
          <a:endParaRPr lang="en-US" b="1"/>
        </a:p>
      </dgm:t>
    </dgm:pt>
    <dgm:pt modelId="{CF79DDFB-1327-4D31-8096-352BEF021239}">
      <dgm:prSet/>
      <dgm:spPr/>
      <dgm:t>
        <a:bodyPr/>
        <a:lstStyle/>
        <a:p>
          <a:r>
            <a:rPr lang="en-US" b="1"/>
            <a:t>• Ongoing workforce shortages and recruitment challenges limited the capacity of GP practices to meet rising patient expectations and complex care needs.</a:t>
          </a:r>
        </a:p>
      </dgm:t>
    </dgm:pt>
    <dgm:pt modelId="{010E42DD-C063-41C3-94F4-C147041BA6A4}" type="parTrans" cxnId="{447934FF-E6FE-4D75-A344-8384C475EEE4}">
      <dgm:prSet/>
      <dgm:spPr/>
      <dgm:t>
        <a:bodyPr/>
        <a:lstStyle/>
        <a:p>
          <a:endParaRPr lang="en-US" b="1"/>
        </a:p>
      </dgm:t>
    </dgm:pt>
    <dgm:pt modelId="{E84CB787-B0AB-489B-B3D7-9714BBF86F28}" type="sibTrans" cxnId="{447934FF-E6FE-4D75-A344-8384C475EEE4}">
      <dgm:prSet/>
      <dgm:spPr/>
      <dgm:t>
        <a:bodyPr/>
        <a:lstStyle/>
        <a:p>
          <a:endParaRPr lang="en-US" b="1"/>
        </a:p>
      </dgm:t>
    </dgm:pt>
    <dgm:pt modelId="{D18913BE-9C4B-4170-B662-29885630A2A2}">
      <dgm:prSet/>
      <dgm:spPr/>
      <dgm:t>
        <a:bodyPr/>
        <a:lstStyle/>
        <a:p>
          <a:r>
            <a:rPr lang="en-US" b="1"/>
            <a:t>• The COVID-19 pandemic intensified operational strain, exposing limitations in face-to-face and telephone-based systems during periods of restricted access </a:t>
          </a:r>
          <a:r>
            <a:rPr lang="en-US" b="1">
              <a:solidFill>
                <a:schemeClr val="tx1"/>
              </a:solidFill>
              <a:effectLst/>
              <a:latin typeface="+mn-lt"/>
              <a:ea typeface="+mn-ea"/>
              <a:cs typeface="+mn-cs"/>
            </a:rPr>
            <a:t>(UK Parliament, 2022)</a:t>
          </a:r>
          <a:r>
            <a:rPr lang="en-US" b="1"/>
            <a:t>.</a:t>
          </a:r>
        </a:p>
      </dgm:t>
    </dgm:pt>
    <dgm:pt modelId="{3CB56748-49D9-4FA4-9E68-C7109EB0CCC5}" type="parTrans" cxnId="{BAA6EDB7-4CA2-4B7A-814D-A5C4A4DF0ECA}">
      <dgm:prSet/>
      <dgm:spPr/>
      <dgm:t>
        <a:bodyPr/>
        <a:lstStyle/>
        <a:p>
          <a:endParaRPr lang="en-US" b="1"/>
        </a:p>
      </dgm:t>
    </dgm:pt>
    <dgm:pt modelId="{6FDF3DCB-E5FA-4A42-B8BD-824450112C5E}" type="sibTrans" cxnId="{BAA6EDB7-4CA2-4B7A-814D-A5C4A4DF0ECA}">
      <dgm:prSet/>
      <dgm:spPr/>
      <dgm:t>
        <a:bodyPr/>
        <a:lstStyle/>
        <a:p>
          <a:endParaRPr lang="en-US" b="1"/>
        </a:p>
      </dgm:t>
    </dgm:pt>
    <dgm:pt modelId="{17AAD098-35C6-46B2-8E81-01FB62C187C9}">
      <dgm:prSet/>
      <dgm:spPr/>
      <dgm:t>
        <a:bodyPr/>
        <a:lstStyle/>
        <a:p>
          <a:r>
            <a:rPr lang="en-US" b="1"/>
            <a:t>• National policy frameworks advocated a digital-first model to improve accessibility, efficiency and long-term sustainability across NHS services.</a:t>
          </a:r>
        </a:p>
      </dgm:t>
    </dgm:pt>
    <dgm:pt modelId="{E65DE00F-ACE7-4D05-97F7-EA1E41AC9016}" type="parTrans" cxnId="{C49889E9-BB2C-409C-9219-1AF7A21C40FC}">
      <dgm:prSet/>
      <dgm:spPr/>
      <dgm:t>
        <a:bodyPr/>
        <a:lstStyle/>
        <a:p>
          <a:endParaRPr lang="en-US" b="1"/>
        </a:p>
      </dgm:t>
    </dgm:pt>
    <dgm:pt modelId="{225C32DC-4767-4E15-BEFD-9F10344A8B34}" type="sibTrans" cxnId="{C49889E9-BB2C-409C-9219-1AF7A21C40FC}">
      <dgm:prSet/>
      <dgm:spPr/>
      <dgm:t>
        <a:bodyPr/>
        <a:lstStyle/>
        <a:p>
          <a:endParaRPr lang="en-US" b="1"/>
        </a:p>
      </dgm:t>
    </dgm:pt>
    <dgm:pt modelId="{B9A9E43F-46D6-4819-8EF9-9BCF53CA3E41}" type="pres">
      <dgm:prSet presAssocID="{126B3E49-2D22-4599-B1DB-930A79FA9700}" presName="Name0" presStyleCnt="0">
        <dgm:presLayoutVars>
          <dgm:chMax val="7"/>
          <dgm:dir/>
          <dgm:animLvl val="lvl"/>
          <dgm:resizeHandles val="exact"/>
        </dgm:presLayoutVars>
      </dgm:prSet>
      <dgm:spPr/>
    </dgm:pt>
    <dgm:pt modelId="{398A90A7-995A-4FA5-92BE-DA6054EF5FF8}" type="pres">
      <dgm:prSet presAssocID="{4B38C8D1-0F60-40FA-81B9-D44829AB0639}" presName="circle1" presStyleLbl="node1" presStyleIdx="0" presStyleCnt="4"/>
      <dgm:spPr/>
    </dgm:pt>
    <dgm:pt modelId="{826063A2-1724-4C22-AF62-D56DA9DFC3DE}" type="pres">
      <dgm:prSet presAssocID="{4B38C8D1-0F60-40FA-81B9-D44829AB0639}" presName="space" presStyleCnt="0"/>
      <dgm:spPr/>
    </dgm:pt>
    <dgm:pt modelId="{AB3DDCF2-646B-438D-9809-BFB13D11B352}" type="pres">
      <dgm:prSet presAssocID="{4B38C8D1-0F60-40FA-81B9-D44829AB0639}" presName="rect1" presStyleLbl="alignAcc1" presStyleIdx="0" presStyleCnt="4"/>
      <dgm:spPr/>
    </dgm:pt>
    <dgm:pt modelId="{CD66F49C-9DDA-4181-800B-2D1F19F9C9EF}" type="pres">
      <dgm:prSet presAssocID="{CF79DDFB-1327-4D31-8096-352BEF021239}" presName="vertSpace2" presStyleLbl="node1" presStyleIdx="0" presStyleCnt="4"/>
      <dgm:spPr/>
    </dgm:pt>
    <dgm:pt modelId="{8E361CF5-8354-47C9-9A2E-4A94A3865110}" type="pres">
      <dgm:prSet presAssocID="{CF79DDFB-1327-4D31-8096-352BEF021239}" presName="circle2" presStyleLbl="node1" presStyleIdx="1" presStyleCnt="4"/>
      <dgm:spPr/>
    </dgm:pt>
    <dgm:pt modelId="{0FC72006-25A7-4E7D-A09A-168576C14A69}" type="pres">
      <dgm:prSet presAssocID="{CF79DDFB-1327-4D31-8096-352BEF021239}" presName="rect2" presStyleLbl="alignAcc1" presStyleIdx="1" presStyleCnt="4"/>
      <dgm:spPr/>
    </dgm:pt>
    <dgm:pt modelId="{E1837DF2-844D-4146-B189-6F64BDBE029F}" type="pres">
      <dgm:prSet presAssocID="{D18913BE-9C4B-4170-B662-29885630A2A2}" presName="vertSpace3" presStyleLbl="node1" presStyleIdx="1" presStyleCnt="4"/>
      <dgm:spPr/>
    </dgm:pt>
    <dgm:pt modelId="{401C6C8C-97D3-4AA4-B3D4-8115F496C656}" type="pres">
      <dgm:prSet presAssocID="{D18913BE-9C4B-4170-B662-29885630A2A2}" presName="circle3" presStyleLbl="node1" presStyleIdx="2" presStyleCnt="4"/>
      <dgm:spPr/>
    </dgm:pt>
    <dgm:pt modelId="{B2F226CB-F8B0-42E1-816F-121C3ABAFD6C}" type="pres">
      <dgm:prSet presAssocID="{D18913BE-9C4B-4170-B662-29885630A2A2}" presName="rect3" presStyleLbl="alignAcc1" presStyleIdx="2" presStyleCnt="4"/>
      <dgm:spPr/>
    </dgm:pt>
    <dgm:pt modelId="{357E7715-23E4-45AB-9178-B9A6BBA2E078}" type="pres">
      <dgm:prSet presAssocID="{17AAD098-35C6-46B2-8E81-01FB62C187C9}" presName="vertSpace4" presStyleLbl="node1" presStyleIdx="2" presStyleCnt="4"/>
      <dgm:spPr/>
    </dgm:pt>
    <dgm:pt modelId="{1EECB7F9-1F8C-43EB-A4C0-0C4D5BA7D8BE}" type="pres">
      <dgm:prSet presAssocID="{17AAD098-35C6-46B2-8E81-01FB62C187C9}" presName="circle4" presStyleLbl="node1" presStyleIdx="3" presStyleCnt="4"/>
      <dgm:spPr/>
    </dgm:pt>
    <dgm:pt modelId="{98D202E2-27D5-4904-809C-CE146DC7A72C}" type="pres">
      <dgm:prSet presAssocID="{17AAD098-35C6-46B2-8E81-01FB62C187C9}" presName="rect4" presStyleLbl="alignAcc1" presStyleIdx="3" presStyleCnt="4"/>
      <dgm:spPr/>
    </dgm:pt>
    <dgm:pt modelId="{3ABE8511-9006-490E-88BF-A9986CA593F5}" type="pres">
      <dgm:prSet presAssocID="{4B38C8D1-0F60-40FA-81B9-D44829AB0639}" presName="rect1ParTxNoCh" presStyleLbl="alignAcc1" presStyleIdx="3" presStyleCnt="4">
        <dgm:presLayoutVars>
          <dgm:chMax val="1"/>
          <dgm:bulletEnabled val="1"/>
        </dgm:presLayoutVars>
      </dgm:prSet>
      <dgm:spPr/>
    </dgm:pt>
    <dgm:pt modelId="{E6CBB3C0-FD1F-4E5C-98FD-03E3B80344DE}" type="pres">
      <dgm:prSet presAssocID="{CF79DDFB-1327-4D31-8096-352BEF021239}" presName="rect2ParTxNoCh" presStyleLbl="alignAcc1" presStyleIdx="3" presStyleCnt="4">
        <dgm:presLayoutVars>
          <dgm:chMax val="1"/>
          <dgm:bulletEnabled val="1"/>
        </dgm:presLayoutVars>
      </dgm:prSet>
      <dgm:spPr/>
    </dgm:pt>
    <dgm:pt modelId="{F2411713-FE59-48B4-B1AD-E71168E21FEE}" type="pres">
      <dgm:prSet presAssocID="{D18913BE-9C4B-4170-B662-29885630A2A2}" presName="rect3ParTxNoCh" presStyleLbl="alignAcc1" presStyleIdx="3" presStyleCnt="4">
        <dgm:presLayoutVars>
          <dgm:chMax val="1"/>
          <dgm:bulletEnabled val="1"/>
        </dgm:presLayoutVars>
      </dgm:prSet>
      <dgm:spPr/>
    </dgm:pt>
    <dgm:pt modelId="{FE9E3DC9-6674-4453-97E4-5977A8783DD8}" type="pres">
      <dgm:prSet presAssocID="{17AAD098-35C6-46B2-8E81-01FB62C187C9}" presName="rect4ParTxNoCh" presStyleLbl="alignAcc1" presStyleIdx="3" presStyleCnt="4">
        <dgm:presLayoutVars>
          <dgm:chMax val="1"/>
          <dgm:bulletEnabled val="1"/>
        </dgm:presLayoutVars>
      </dgm:prSet>
      <dgm:spPr/>
    </dgm:pt>
  </dgm:ptLst>
  <dgm:cxnLst>
    <dgm:cxn modelId="{19B0FE21-7577-4D89-8D3F-C55F08EDD370}" type="presOf" srcId="{CF79DDFB-1327-4D31-8096-352BEF021239}" destId="{E6CBB3C0-FD1F-4E5C-98FD-03E3B80344DE}" srcOrd="1" destOrd="0" presId="urn:microsoft.com/office/officeart/2005/8/layout/target3"/>
    <dgm:cxn modelId="{06DE3C3E-DB88-43DE-84FD-D94E4236CCDB}" type="presOf" srcId="{4B38C8D1-0F60-40FA-81B9-D44829AB0639}" destId="{AB3DDCF2-646B-438D-9809-BFB13D11B352}" srcOrd="0" destOrd="0" presId="urn:microsoft.com/office/officeart/2005/8/layout/target3"/>
    <dgm:cxn modelId="{274D815E-CD4A-4D51-950B-68A5267F46D8}" type="presOf" srcId="{4B38C8D1-0F60-40FA-81B9-D44829AB0639}" destId="{3ABE8511-9006-490E-88BF-A9986CA593F5}" srcOrd="1" destOrd="0" presId="urn:microsoft.com/office/officeart/2005/8/layout/target3"/>
    <dgm:cxn modelId="{9DD42663-F278-48D3-9879-34B8605897EE}" type="presOf" srcId="{126B3E49-2D22-4599-B1DB-930A79FA9700}" destId="{B9A9E43F-46D6-4819-8EF9-9BCF53CA3E41}" srcOrd="0" destOrd="0" presId="urn:microsoft.com/office/officeart/2005/8/layout/target3"/>
    <dgm:cxn modelId="{32169F6A-FE58-4634-9207-9369B756B029}" type="presOf" srcId="{17AAD098-35C6-46B2-8E81-01FB62C187C9}" destId="{FE9E3DC9-6674-4453-97E4-5977A8783DD8}" srcOrd="1" destOrd="0" presId="urn:microsoft.com/office/officeart/2005/8/layout/target3"/>
    <dgm:cxn modelId="{1897C54F-8BBB-4301-8062-B9B981487416}" type="presOf" srcId="{D18913BE-9C4B-4170-B662-29885630A2A2}" destId="{F2411713-FE59-48B4-B1AD-E71168E21FEE}" srcOrd="1" destOrd="0" presId="urn:microsoft.com/office/officeart/2005/8/layout/target3"/>
    <dgm:cxn modelId="{C7AB7096-B2D9-4669-9AE5-96D5BFB0B79C}" type="presOf" srcId="{17AAD098-35C6-46B2-8E81-01FB62C187C9}" destId="{98D202E2-27D5-4904-809C-CE146DC7A72C}" srcOrd="0" destOrd="0" presId="urn:microsoft.com/office/officeart/2005/8/layout/target3"/>
    <dgm:cxn modelId="{30FC7DA6-6EC1-4295-A23B-DB0058579E8D}" type="presOf" srcId="{D18913BE-9C4B-4170-B662-29885630A2A2}" destId="{B2F226CB-F8B0-42E1-816F-121C3ABAFD6C}" srcOrd="0" destOrd="0" presId="urn:microsoft.com/office/officeart/2005/8/layout/target3"/>
    <dgm:cxn modelId="{BAA6EDB7-4CA2-4B7A-814D-A5C4A4DF0ECA}" srcId="{126B3E49-2D22-4599-B1DB-930A79FA9700}" destId="{D18913BE-9C4B-4170-B662-29885630A2A2}" srcOrd="2" destOrd="0" parTransId="{3CB56748-49D9-4FA4-9E68-C7109EB0CCC5}" sibTransId="{6FDF3DCB-E5FA-4A42-B8BD-824450112C5E}"/>
    <dgm:cxn modelId="{54DD31C2-6203-47AA-8657-CC2CFE2569A6}" srcId="{126B3E49-2D22-4599-B1DB-930A79FA9700}" destId="{4B38C8D1-0F60-40FA-81B9-D44829AB0639}" srcOrd="0" destOrd="0" parTransId="{6910B462-8707-48E7-95E1-3E33369E4C84}" sibTransId="{BA25200D-57C3-49FF-83A0-60C14994D78A}"/>
    <dgm:cxn modelId="{C49889E9-BB2C-409C-9219-1AF7A21C40FC}" srcId="{126B3E49-2D22-4599-B1DB-930A79FA9700}" destId="{17AAD098-35C6-46B2-8E81-01FB62C187C9}" srcOrd="3" destOrd="0" parTransId="{E65DE00F-ACE7-4D05-97F7-EA1E41AC9016}" sibTransId="{225C32DC-4767-4E15-BEFD-9F10344A8B34}"/>
    <dgm:cxn modelId="{76CBDAF5-A3FF-4456-9111-D13FF91A2F8B}" type="presOf" srcId="{CF79DDFB-1327-4D31-8096-352BEF021239}" destId="{0FC72006-25A7-4E7D-A09A-168576C14A69}" srcOrd="0" destOrd="0" presId="urn:microsoft.com/office/officeart/2005/8/layout/target3"/>
    <dgm:cxn modelId="{447934FF-E6FE-4D75-A344-8384C475EEE4}" srcId="{126B3E49-2D22-4599-B1DB-930A79FA9700}" destId="{CF79DDFB-1327-4D31-8096-352BEF021239}" srcOrd="1" destOrd="0" parTransId="{010E42DD-C063-41C3-94F4-C147041BA6A4}" sibTransId="{E84CB787-B0AB-489B-B3D7-9714BBF86F28}"/>
    <dgm:cxn modelId="{81FBAA02-364F-4A10-87D3-710386632141}" type="presParOf" srcId="{B9A9E43F-46D6-4819-8EF9-9BCF53CA3E41}" destId="{398A90A7-995A-4FA5-92BE-DA6054EF5FF8}" srcOrd="0" destOrd="0" presId="urn:microsoft.com/office/officeart/2005/8/layout/target3"/>
    <dgm:cxn modelId="{F7751ED8-E341-4AF3-ABEF-F89A0DAEED9F}" type="presParOf" srcId="{B9A9E43F-46D6-4819-8EF9-9BCF53CA3E41}" destId="{826063A2-1724-4C22-AF62-D56DA9DFC3DE}" srcOrd="1" destOrd="0" presId="urn:microsoft.com/office/officeart/2005/8/layout/target3"/>
    <dgm:cxn modelId="{7FB49305-07CD-45C6-8315-D93B8B4E64F0}" type="presParOf" srcId="{B9A9E43F-46D6-4819-8EF9-9BCF53CA3E41}" destId="{AB3DDCF2-646B-438D-9809-BFB13D11B352}" srcOrd="2" destOrd="0" presId="urn:microsoft.com/office/officeart/2005/8/layout/target3"/>
    <dgm:cxn modelId="{9DA1DB8F-38B9-41FC-B22B-80F6A03403B4}" type="presParOf" srcId="{B9A9E43F-46D6-4819-8EF9-9BCF53CA3E41}" destId="{CD66F49C-9DDA-4181-800B-2D1F19F9C9EF}" srcOrd="3" destOrd="0" presId="urn:microsoft.com/office/officeart/2005/8/layout/target3"/>
    <dgm:cxn modelId="{9C77BDEE-D123-4274-8DDA-ABC19D18ACFD}" type="presParOf" srcId="{B9A9E43F-46D6-4819-8EF9-9BCF53CA3E41}" destId="{8E361CF5-8354-47C9-9A2E-4A94A3865110}" srcOrd="4" destOrd="0" presId="urn:microsoft.com/office/officeart/2005/8/layout/target3"/>
    <dgm:cxn modelId="{528FD708-75F7-4E8B-8A11-7E20BA6D38F6}" type="presParOf" srcId="{B9A9E43F-46D6-4819-8EF9-9BCF53CA3E41}" destId="{0FC72006-25A7-4E7D-A09A-168576C14A69}" srcOrd="5" destOrd="0" presId="urn:microsoft.com/office/officeart/2005/8/layout/target3"/>
    <dgm:cxn modelId="{311BF908-6C5B-4DA6-8F4B-8B3965A5600E}" type="presParOf" srcId="{B9A9E43F-46D6-4819-8EF9-9BCF53CA3E41}" destId="{E1837DF2-844D-4146-B189-6F64BDBE029F}" srcOrd="6" destOrd="0" presId="urn:microsoft.com/office/officeart/2005/8/layout/target3"/>
    <dgm:cxn modelId="{7C2FDFDC-ECBF-499D-855C-CBF91B573561}" type="presParOf" srcId="{B9A9E43F-46D6-4819-8EF9-9BCF53CA3E41}" destId="{401C6C8C-97D3-4AA4-B3D4-8115F496C656}" srcOrd="7" destOrd="0" presId="urn:microsoft.com/office/officeart/2005/8/layout/target3"/>
    <dgm:cxn modelId="{F03D2AFF-CFCE-4AE8-9C1C-1493139DB827}" type="presParOf" srcId="{B9A9E43F-46D6-4819-8EF9-9BCF53CA3E41}" destId="{B2F226CB-F8B0-42E1-816F-121C3ABAFD6C}" srcOrd="8" destOrd="0" presId="urn:microsoft.com/office/officeart/2005/8/layout/target3"/>
    <dgm:cxn modelId="{73997627-64F3-4E46-8BC5-2E434E4510E4}" type="presParOf" srcId="{B9A9E43F-46D6-4819-8EF9-9BCF53CA3E41}" destId="{357E7715-23E4-45AB-9178-B9A6BBA2E078}" srcOrd="9" destOrd="0" presId="urn:microsoft.com/office/officeart/2005/8/layout/target3"/>
    <dgm:cxn modelId="{B4C5103D-7B26-41BA-8F95-84367DD5227D}" type="presParOf" srcId="{B9A9E43F-46D6-4819-8EF9-9BCF53CA3E41}" destId="{1EECB7F9-1F8C-43EB-A4C0-0C4D5BA7D8BE}" srcOrd="10" destOrd="0" presId="urn:microsoft.com/office/officeart/2005/8/layout/target3"/>
    <dgm:cxn modelId="{4DF23822-07DA-46D7-BDB5-10D42CC0130E}" type="presParOf" srcId="{B9A9E43F-46D6-4819-8EF9-9BCF53CA3E41}" destId="{98D202E2-27D5-4904-809C-CE146DC7A72C}" srcOrd="11" destOrd="0" presId="urn:microsoft.com/office/officeart/2005/8/layout/target3"/>
    <dgm:cxn modelId="{DC7B1BF2-2E0B-473C-AB5B-490F11916B93}" type="presParOf" srcId="{B9A9E43F-46D6-4819-8EF9-9BCF53CA3E41}" destId="{3ABE8511-9006-490E-88BF-A9986CA593F5}" srcOrd="12" destOrd="0" presId="urn:microsoft.com/office/officeart/2005/8/layout/target3"/>
    <dgm:cxn modelId="{81560622-67E4-4927-84AC-2E66198A18B7}" type="presParOf" srcId="{B9A9E43F-46D6-4819-8EF9-9BCF53CA3E41}" destId="{E6CBB3C0-FD1F-4E5C-98FD-03E3B80344DE}" srcOrd="13" destOrd="0" presId="urn:microsoft.com/office/officeart/2005/8/layout/target3"/>
    <dgm:cxn modelId="{397AE200-5979-46D7-AE9C-2429D676D6F2}" type="presParOf" srcId="{B9A9E43F-46D6-4819-8EF9-9BCF53CA3E41}" destId="{F2411713-FE59-48B4-B1AD-E71168E21FEE}" srcOrd="14" destOrd="0" presId="urn:microsoft.com/office/officeart/2005/8/layout/target3"/>
    <dgm:cxn modelId="{F7DE18D8-A707-4C75-B603-33731D6FA2D3}" type="presParOf" srcId="{B9A9E43F-46D6-4819-8EF9-9BCF53CA3E41}" destId="{FE9E3DC9-6674-4453-97E4-5977A8783DD8}" srcOrd="15"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B1BC3BB-1DF0-4421-A675-C2A946DA95A1}" type="doc">
      <dgm:prSet loTypeId="urn:microsoft.com/office/officeart/2005/8/layout/process2" loCatId="process" qsTypeId="urn:microsoft.com/office/officeart/2005/8/quickstyle/3d3" qsCatId="3D" csTypeId="urn:microsoft.com/office/officeart/2005/8/colors/colorful1" csCatId="colorful" phldr="1"/>
      <dgm:spPr/>
      <dgm:t>
        <a:bodyPr/>
        <a:lstStyle/>
        <a:p>
          <a:endParaRPr lang="en-US"/>
        </a:p>
      </dgm:t>
    </dgm:pt>
    <dgm:pt modelId="{6F8A39A9-10C2-417A-B58D-6013C3138672}">
      <dgm:prSet custT="1"/>
      <dgm:spPr/>
      <dgm:t>
        <a:bodyPr/>
        <a:lstStyle/>
        <a:p>
          <a:r>
            <a:rPr lang="en-US" sz="1400" b="1"/>
            <a:t>• Enables patients to book GP appointments digitally at any time, reducing reliance on traditional telephone-based access systems.</a:t>
          </a:r>
        </a:p>
      </dgm:t>
    </dgm:pt>
    <dgm:pt modelId="{CFFF2481-FE9A-4D7A-A400-2CE710B046E6}" type="parTrans" cxnId="{9388432E-43B2-4BC5-9330-EBD5ECA8B919}">
      <dgm:prSet/>
      <dgm:spPr/>
      <dgm:t>
        <a:bodyPr/>
        <a:lstStyle/>
        <a:p>
          <a:endParaRPr lang="en-US" sz="1400" b="1"/>
        </a:p>
      </dgm:t>
    </dgm:pt>
    <dgm:pt modelId="{ED248DFF-8228-485E-BE5A-2C92F725CCDE}" type="sibTrans" cxnId="{9388432E-43B2-4BC5-9330-EBD5ECA8B919}">
      <dgm:prSet custT="1"/>
      <dgm:spPr/>
      <dgm:t>
        <a:bodyPr/>
        <a:lstStyle/>
        <a:p>
          <a:endParaRPr lang="en-US" sz="1400" b="1"/>
        </a:p>
      </dgm:t>
    </dgm:pt>
    <dgm:pt modelId="{463C8B06-D278-4D47-8314-30B980C21318}">
      <dgm:prSet custT="1"/>
      <dgm:spPr/>
      <dgm:t>
        <a:bodyPr/>
        <a:lstStyle/>
        <a:p>
          <a:r>
            <a:rPr lang="en-US" sz="1400" b="1"/>
            <a:t>• Allows secure online ordering of repeat prescriptions, streamlining medication management and reducing routine administrative workload </a:t>
          </a:r>
          <a:r>
            <a:rPr lang="en-US" sz="1400" b="1">
              <a:solidFill>
                <a:schemeClr val="bg1"/>
              </a:solidFill>
              <a:effectLst/>
              <a:latin typeface="+mn-lt"/>
              <a:ea typeface="+mn-ea"/>
              <a:cs typeface="+mn-cs"/>
            </a:rPr>
            <a:t>(NHS, 2025)</a:t>
          </a:r>
          <a:r>
            <a:rPr lang="en-US" sz="1400" b="1">
              <a:solidFill>
                <a:schemeClr val="tx1"/>
              </a:solidFill>
              <a:effectLst/>
              <a:latin typeface="+mn-lt"/>
              <a:ea typeface="+mn-ea"/>
              <a:cs typeface="+mn-cs"/>
            </a:rPr>
            <a:t>. </a:t>
          </a:r>
          <a:r>
            <a:rPr lang="en-US" sz="1400" b="1"/>
            <a:t>.</a:t>
          </a:r>
        </a:p>
      </dgm:t>
    </dgm:pt>
    <dgm:pt modelId="{C8A0BB65-48F7-42AF-82ED-32E6D7431856}" type="parTrans" cxnId="{F092878F-B9EC-4D00-A3CE-42C4A15DCE88}">
      <dgm:prSet/>
      <dgm:spPr/>
      <dgm:t>
        <a:bodyPr/>
        <a:lstStyle/>
        <a:p>
          <a:endParaRPr lang="en-US" sz="1400" b="1"/>
        </a:p>
      </dgm:t>
    </dgm:pt>
    <dgm:pt modelId="{1796604A-846A-4544-B9B9-21763DE0A5E2}" type="sibTrans" cxnId="{F092878F-B9EC-4D00-A3CE-42C4A15DCE88}">
      <dgm:prSet custT="1"/>
      <dgm:spPr/>
      <dgm:t>
        <a:bodyPr/>
        <a:lstStyle/>
        <a:p>
          <a:endParaRPr lang="en-US" sz="1400" b="1"/>
        </a:p>
      </dgm:t>
    </dgm:pt>
    <dgm:pt modelId="{8F292383-AA57-435F-A2EE-973686D29CCA}">
      <dgm:prSet custT="1"/>
      <dgm:spPr/>
      <dgm:t>
        <a:bodyPr/>
        <a:lstStyle/>
        <a:p>
          <a:r>
            <a:rPr lang="en-US" sz="1400" b="1"/>
            <a:t>• Provides access to elements of personal medical records, increasing transparency and supporting patient engagement in care decisions.</a:t>
          </a:r>
        </a:p>
      </dgm:t>
    </dgm:pt>
    <dgm:pt modelId="{7F1F4236-7EB0-45C5-87DA-A29533BAA210}" type="parTrans" cxnId="{2F7EAD6A-C78C-4506-8BC3-7AFDF59903EA}">
      <dgm:prSet/>
      <dgm:spPr/>
      <dgm:t>
        <a:bodyPr/>
        <a:lstStyle/>
        <a:p>
          <a:endParaRPr lang="en-US" sz="1400" b="1"/>
        </a:p>
      </dgm:t>
    </dgm:pt>
    <dgm:pt modelId="{DE196A05-8D12-4C75-A429-2D4021594D44}" type="sibTrans" cxnId="{2F7EAD6A-C78C-4506-8BC3-7AFDF59903EA}">
      <dgm:prSet custT="1"/>
      <dgm:spPr/>
      <dgm:t>
        <a:bodyPr/>
        <a:lstStyle/>
        <a:p>
          <a:endParaRPr lang="en-US" sz="1400" b="1"/>
        </a:p>
      </dgm:t>
    </dgm:pt>
    <dgm:pt modelId="{ADDD62D0-E73C-46B7-9428-0BEEA52531C6}">
      <dgm:prSet custT="1"/>
      <dgm:spPr/>
      <dgm:t>
        <a:bodyPr/>
        <a:lstStyle/>
        <a:p>
          <a:r>
            <a:rPr lang="en-US" sz="1400" b="1">
              <a:solidFill>
                <a:schemeClr val="bg1"/>
              </a:solidFill>
            </a:rPr>
            <a:t>• Facilitated COVID-19 vaccination certification and public health communication, demonstrating scalability during national health emergencies </a:t>
          </a:r>
          <a:r>
            <a:rPr lang="en-US" sz="1400" b="1">
              <a:solidFill>
                <a:schemeClr val="bg1"/>
              </a:solidFill>
              <a:effectLst/>
              <a:latin typeface="+mn-lt"/>
              <a:ea typeface="+mn-ea"/>
              <a:cs typeface="+mn-cs"/>
            </a:rPr>
            <a:t>(DHSC, 2022). </a:t>
          </a:r>
          <a:r>
            <a:rPr lang="en-US" sz="1400" b="1">
              <a:solidFill>
                <a:schemeClr val="bg1"/>
              </a:solidFill>
            </a:rPr>
            <a:t>.</a:t>
          </a:r>
        </a:p>
      </dgm:t>
    </dgm:pt>
    <dgm:pt modelId="{CF128D66-1FDF-4520-8C6E-2A6FAC142D24}" type="parTrans" cxnId="{C8BD2CBB-6518-4064-8208-F43017529D98}">
      <dgm:prSet/>
      <dgm:spPr/>
      <dgm:t>
        <a:bodyPr/>
        <a:lstStyle/>
        <a:p>
          <a:endParaRPr lang="en-US" sz="1400" b="1"/>
        </a:p>
      </dgm:t>
    </dgm:pt>
    <dgm:pt modelId="{1478972B-86C0-4EC3-8948-63994729B1BA}" type="sibTrans" cxnId="{C8BD2CBB-6518-4064-8208-F43017529D98}">
      <dgm:prSet/>
      <dgm:spPr/>
      <dgm:t>
        <a:bodyPr/>
        <a:lstStyle/>
        <a:p>
          <a:endParaRPr lang="en-US" sz="1400" b="1"/>
        </a:p>
      </dgm:t>
    </dgm:pt>
    <dgm:pt modelId="{C7B68B9E-9D21-4F90-831C-17DA4B9A1FF5}" type="pres">
      <dgm:prSet presAssocID="{6B1BC3BB-1DF0-4421-A675-C2A946DA95A1}" presName="linearFlow" presStyleCnt="0">
        <dgm:presLayoutVars>
          <dgm:resizeHandles val="exact"/>
        </dgm:presLayoutVars>
      </dgm:prSet>
      <dgm:spPr/>
    </dgm:pt>
    <dgm:pt modelId="{2CF351A3-6C84-46B3-B6FE-9141F20EEA12}" type="pres">
      <dgm:prSet presAssocID="{6F8A39A9-10C2-417A-B58D-6013C3138672}" presName="node" presStyleLbl="node1" presStyleIdx="0" presStyleCnt="4">
        <dgm:presLayoutVars>
          <dgm:bulletEnabled val="1"/>
        </dgm:presLayoutVars>
      </dgm:prSet>
      <dgm:spPr/>
    </dgm:pt>
    <dgm:pt modelId="{F5F52218-AC7E-4209-A108-AC41A1924D19}" type="pres">
      <dgm:prSet presAssocID="{ED248DFF-8228-485E-BE5A-2C92F725CCDE}" presName="sibTrans" presStyleLbl="sibTrans2D1" presStyleIdx="0" presStyleCnt="3"/>
      <dgm:spPr/>
    </dgm:pt>
    <dgm:pt modelId="{B566CC14-1CD7-478C-B093-EB5271E1DB95}" type="pres">
      <dgm:prSet presAssocID="{ED248DFF-8228-485E-BE5A-2C92F725CCDE}" presName="connectorText" presStyleLbl="sibTrans2D1" presStyleIdx="0" presStyleCnt="3"/>
      <dgm:spPr/>
    </dgm:pt>
    <dgm:pt modelId="{BABF3358-4A12-4AED-A6A5-DD1524BB5724}" type="pres">
      <dgm:prSet presAssocID="{463C8B06-D278-4D47-8314-30B980C21318}" presName="node" presStyleLbl="node1" presStyleIdx="1" presStyleCnt="4">
        <dgm:presLayoutVars>
          <dgm:bulletEnabled val="1"/>
        </dgm:presLayoutVars>
      </dgm:prSet>
      <dgm:spPr/>
    </dgm:pt>
    <dgm:pt modelId="{DA0081CC-ECC8-4AB4-AC5A-BCE133D19198}" type="pres">
      <dgm:prSet presAssocID="{1796604A-846A-4544-B9B9-21763DE0A5E2}" presName="sibTrans" presStyleLbl="sibTrans2D1" presStyleIdx="1" presStyleCnt="3"/>
      <dgm:spPr/>
    </dgm:pt>
    <dgm:pt modelId="{71AD3D75-B8BC-4E94-814F-4124F24B5ACD}" type="pres">
      <dgm:prSet presAssocID="{1796604A-846A-4544-B9B9-21763DE0A5E2}" presName="connectorText" presStyleLbl="sibTrans2D1" presStyleIdx="1" presStyleCnt="3"/>
      <dgm:spPr/>
    </dgm:pt>
    <dgm:pt modelId="{641B4075-395C-4C58-89E4-813B1B32AAC8}" type="pres">
      <dgm:prSet presAssocID="{8F292383-AA57-435F-A2EE-973686D29CCA}" presName="node" presStyleLbl="node1" presStyleIdx="2" presStyleCnt="4">
        <dgm:presLayoutVars>
          <dgm:bulletEnabled val="1"/>
        </dgm:presLayoutVars>
      </dgm:prSet>
      <dgm:spPr/>
    </dgm:pt>
    <dgm:pt modelId="{1DA559FA-2E12-46A1-928E-64EFEA976497}" type="pres">
      <dgm:prSet presAssocID="{DE196A05-8D12-4C75-A429-2D4021594D44}" presName="sibTrans" presStyleLbl="sibTrans2D1" presStyleIdx="2" presStyleCnt="3"/>
      <dgm:spPr/>
    </dgm:pt>
    <dgm:pt modelId="{6A0870F3-BD8A-4443-BF8B-AD96325C41C7}" type="pres">
      <dgm:prSet presAssocID="{DE196A05-8D12-4C75-A429-2D4021594D44}" presName="connectorText" presStyleLbl="sibTrans2D1" presStyleIdx="2" presStyleCnt="3"/>
      <dgm:spPr/>
    </dgm:pt>
    <dgm:pt modelId="{0FF8031D-DEAD-4DDB-BBDA-E86B552772FC}" type="pres">
      <dgm:prSet presAssocID="{ADDD62D0-E73C-46B7-9428-0BEEA52531C6}" presName="node" presStyleLbl="node1" presStyleIdx="3" presStyleCnt="4">
        <dgm:presLayoutVars>
          <dgm:bulletEnabled val="1"/>
        </dgm:presLayoutVars>
      </dgm:prSet>
      <dgm:spPr/>
    </dgm:pt>
  </dgm:ptLst>
  <dgm:cxnLst>
    <dgm:cxn modelId="{3E750400-3D49-4BF8-AB81-77A1141E1127}" type="presOf" srcId="{1796604A-846A-4544-B9B9-21763DE0A5E2}" destId="{DA0081CC-ECC8-4AB4-AC5A-BCE133D19198}" srcOrd="0" destOrd="0" presId="urn:microsoft.com/office/officeart/2005/8/layout/process2"/>
    <dgm:cxn modelId="{C01AC518-1DA0-411E-ABC2-2960B3A11159}" type="presOf" srcId="{ED248DFF-8228-485E-BE5A-2C92F725CCDE}" destId="{F5F52218-AC7E-4209-A108-AC41A1924D19}" srcOrd="0" destOrd="0" presId="urn:microsoft.com/office/officeart/2005/8/layout/process2"/>
    <dgm:cxn modelId="{9388432E-43B2-4BC5-9330-EBD5ECA8B919}" srcId="{6B1BC3BB-1DF0-4421-A675-C2A946DA95A1}" destId="{6F8A39A9-10C2-417A-B58D-6013C3138672}" srcOrd="0" destOrd="0" parTransId="{CFFF2481-FE9A-4D7A-A400-2CE710B046E6}" sibTransId="{ED248DFF-8228-485E-BE5A-2C92F725CCDE}"/>
    <dgm:cxn modelId="{2F7EAD6A-C78C-4506-8BC3-7AFDF59903EA}" srcId="{6B1BC3BB-1DF0-4421-A675-C2A946DA95A1}" destId="{8F292383-AA57-435F-A2EE-973686D29CCA}" srcOrd="2" destOrd="0" parTransId="{7F1F4236-7EB0-45C5-87DA-A29533BAA210}" sibTransId="{DE196A05-8D12-4C75-A429-2D4021594D44}"/>
    <dgm:cxn modelId="{B2AD3C86-B88F-4954-A0D3-97FBD2264D99}" type="presOf" srcId="{6B1BC3BB-1DF0-4421-A675-C2A946DA95A1}" destId="{C7B68B9E-9D21-4F90-831C-17DA4B9A1FF5}" srcOrd="0" destOrd="0" presId="urn:microsoft.com/office/officeart/2005/8/layout/process2"/>
    <dgm:cxn modelId="{F092878F-B9EC-4D00-A3CE-42C4A15DCE88}" srcId="{6B1BC3BB-1DF0-4421-A675-C2A946DA95A1}" destId="{463C8B06-D278-4D47-8314-30B980C21318}" srcOrd="1" destOrd="0" parTransId="{C8A0BB65-48F7-42AF-82ED-32E6D7431856}" sibTransId="{1796604A-846A-4544-B9B9-21763DE0A5E2}"/>
    <dgm:cxn modelId="{E623839E-5015-41E1-8DB3-828D7E99647F}" type="presOf" srcId="{6F8A39A9-10C2-417A-B58D-6013C3138672}" destId="{2CF351A3-6C84-46B3-B6FE-9141F20EEA12}" srcOrd="0" destOrd="0" presId="urn:microsoft.com/office/officeart/2005/8/layout/process2"/>
    <dgm:cxn modelId="{2EABC7AD-6CCF-4D06-ADCA-3AF3230780CA}" type="presOf" srcId="{DE196A05-8D12-4C75-A429-2D4021594D44}" destId="{6A0870F3-BD8A-4443-BF8B-AD96325C41C7}" srcOrd="1" destOrd="0" presId="urn:microsoft.com/office/officeart/2005/8/layout/process2"/>
    <dgm:cxn modelId="{C8BD2CBB-6518-4064-8208-F43017529D98}" srcId="{6B1BC3BB-1DF0-4421-A675-C2A946DA95A1}" destId="{ADDD62D0-E73C-46B7-9428-0BEEA52531C6}" srcOrd="3" destOrd="0" parTransId="{CF128D66-1FDF-4520-8C6E-2A6FAC142D24}" sibTransId="{1478972B-86C0-4EC3-8948-63994729B1BA}"/>
    <dgm:cxn modelId="{D1A239C2-417B-4090-868F-DF02FA4E5D0C}" type="presOf" srcId="{ADDD62D0-E73C-46B7-9428-0BEEA52531C6}" destId="{0FF8031D-DEAD-4DDB-BBDA-E86B552772FC}" srcOrd="0" destOrd="0" presId="urn:microsoft.com/office/officeart/2005/8/layout/process2"/>
    <dgm:cxn modelId="{893474CD-87D8-4719-984E-2FF76C4E63CC}" type="presOf" srcId="{1796604A-846A-4544-B9B9-21763DE0A5E2}" destId="{71AD3D75-B8BC-4E94-814F-4124F24B5ACD}" srcOrd="1" destOrd="0" presId="urn:microsoft.com/office/officeart/2005/8/layout/process2"/>
    <dgm:cxn modelId="{7B219EDB-B2A1-48D4-8034-332451BF6415}" type="presOf" srcId="{463C8B06-D278-4D47-8314-30B980C21318}" destId="{BABF3358-4A12-4AED-A6A5-DD1524BB5724}" srcOrd="0" destOrd="0" presId="urn:microsoft.com/office/officeart/2005/8/layout/process2"/>
    <dgm:cxn modelId="{95586EE5-5F53-456F-82E2-3C90F981DB40}" type="presOf" srcId="{DE196A05-8D12-4C75-A429-2D4021594D44}" destId="{1DA559FA-2E12-46A1-928E-64EFEA976497}" srcOrd="0" destOrd="0" presId="urn:microsoft.com/office/officeart/2005/8/layout/process2"/>
    <dgm:cxn modelId="{F86D4FE6-F024-4964-9404-12476D1610B2}" type="presOf" srcId="{8F292383-AA57-435F-A2EE-973686D29CCA}" destId="{641B4075-395C-4C58-89E4-813B1B32AAC8}" srcOrd="0" destOrd="0" presId="urn:microsoft.com/office/officeart/2005/8/layout/process2"/>
    <dgm:cxn modelId="{464614F1-2376-4ABC-8FC9-62E07C97C2F0}" type="presOf" srcId="{ED248DFF-8228-485E-BE5A-2C92F725CCDE}" destId="{B566CC14-1CD7-478C-B093-EB5271E1DB95}" srcOrd="1" destOrd="0" presId="urn:microsoft.com/office/officeart/2005/8/layout/process2"/>
    <dgm:cxn modelId="{B61CEF1E-9568-4EF2-B174-F633C4848962}" type="presParOf" srcId="{C7B68B9E-9D21-4F90-831C-17DA4B9A1FF5}" destId="{2CF351A3-6C84-46B3-B6FE-9141F20EEA12}" srcOrd="0" destOrd="0" presId="urn:microsoft.com/office/officeart/2005/8/layout/process2"/>
    <dgm:cxn modelId="{8D8CB53B-46D8-48CF-A19E-F18849906B7D}" type="presParOf" srcId="{C7B68B9E-9D21-4F90-831C-17DA4B9A1FF5}" destId="{F5F52218-AC7E-4209-A108-AC41A1924D19}" srcOrd="1" destOrd="0" presId="urn:microsoft.com/office/officeart/2005/8/layout/process2"/>
    <dgm:cxn modelId="{2885A144-A894-40DC-A732-4D9E27E0AA94}" type="presParOf" srcId="{F5F52218-AC7E-4209-A108-AC41A1924D19}" destId="{B566CC14-1CD7-478C-B093-EB5271E1DB95}" srcOrd="0" destOrd="0" presId="urn:microsoft.com/office/officeart/2005/8/layout/process2"/>
    <dgm:cxn modelId="{4D017778-B243-4ACC-8EE9-E711043A1371}" type="presParOf" srcId="{C7B68B9E-9D21-4F90-831C-17DA4B9A1FF5}" destId="{BABF3358-4A12-4AED-A6A5-DD1524BB5724}" srcOrd="2" destOrd="0" presId="urn:microsoft.com/office/officeart/2005/8/layout/process2"/>
    <dgm:cxn modelId="{40002A1A-3511-4577-9D02-75D830DB6BAC}" type="presParOf" srcId="{C7B68B9E-9D21-4F90-831C-17DA4B9A1FF5}" destId="{DA0081CC-ECC8-4AB4-AC5A-BCE133D19198}" srcOrd="3" destOrd="0" presId="urn:microsoft.com/office/officeart/2005/8/layout/process2"/>
    <dgm:cxn modelId="{2912AD24-B62E-4AA7-A0F5-B33B50FB5893}" type="presParOf" srcId="{DA0081CC-ECC8-4AB4-AC5A-BCE133D19198}" destId="{71AD3D75-B8BC-4E94-814F-4124F24B5ACD}" srcOrd="0" destOrd="0" presId="urn:microsoft.com/office/officeart/2005/8/layout/process2"/>
    <dgm:cxn modelId="{246DC9EF-0314-49A9-98BB-A230C28C1F47}" type="presParOf" srcId="{C7B68B9E-9D21-4F90-831C-17DA4B9A1FF5}" destId="{641B4075-395C-4C58-89E4-813B1B32AAC8}" srcOrd="4" destOrd="0" presId="urn:microsoft.com/office/officeart/2005/8/layout/process2"/>
    <dgm:cxn modelId="{EF89865F-D6DB-43E5-A8E7-E6DBC5FBCC4E}" type="presParOf" srcId="{C7B68B9E-9D21-4F90-831C-17DA4B9A1FF5}" destId="{1DA559FA-2E12-46A1-928E-64EFEA976497}" srcOrd="5" destOrd="0" presId="urn:microsoft.com/office/officeart/2005/8/layout/process2"/>
    <dgm:cxn modelId="{03ECC732-3230-4E06-BDE3-952B87D0AC26}" type="presParOf" srcId="{1DA559FA-2E12-46A1-928E-64EFEA976497}" destId="{6A0870F3-BD8A-4443-BF8B-AD96325C41C7}" srcOrd="0" destOrd="0" presId="urn:microsoft.com/office/officeart/2005/8/layout/process2"/>
    <dgm:cxn modelId="{20BBA2D8-7345-4D0D-80A8-08FCB52ED44F}" type="presParOf" srcId="{C7B68B9E-9D21-4F90-831C-17DA4B9A1FF5}" destId="{0FF8031D-DEAD-4DDB-BBDA-E86B552772FC}" srcOrd="6"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9D8EFD9-37E9-4E66-8AEB-E13DDDC5CF07}" type="doc">
      <dgm:prSet loTypeId="urn:microsoft.com/office/officeart/2005/8/layout/hProcess11" loCatId="process" qsTypeId="urn:microsoft.com/office/officeart/2005/8/quickstyle/3d2" qsCatId="3D" csTypeId="urn:microsoft.com/office/officeart/2005/8/colors/colorful1" csCatId="colorful" phldr="1"/>
      <dgm:spPr/>
      <dgm:t>
        <a:bodyPr/>
        <a:lstStyle/>
        <a:p>
          <a:endParaRPr lang="en-US"/>
        </a:p>
      </dgm:t>
    </dgm:pt>
    <dgm:pt modelId="{0CE548E0-2D59-4DCC-BD1E-9F21610E339E}">
      <dgm:prSet custT="1"/>
      <dgm:spPr/>
      <dgm:t>
        <a:bodyPr/>
        <a:lstStyle/>
        <a:p>
          <a:r>
            <a:rPr lang="en-US" sz="1400" b="1"/>
            <a:t>• Administrative responsibilities have shifted from paper-based appointment booking and manual record handling toward digital platform monitoring and online patient support systems </a:t>
          </a:r>
          <a:r>
            <a:rPr lang="en-US" sz="1400">
              <a:solidFill>
                <a:schemeClr val="tx1"/>
              </a:solidFill>
              <a:effectLst/>
              <a:latin typeface="+mn-lt"/>
              <a:ea typeface="+mn-ea"/>
              <a:cs typeface="+mn-cs"/>
            </a:rPr>
            <a:t>(NHS England, 2024)</a:t>
          </a:r>
          <a:r>
            <a:rPr lang="en-US" sz="1400" b="1"/>
            <a:t>.</a:t>
          </a:r>
        </a:p>
      </dgm:t>
    </dgm:pt>
    <dgm:pt modelId="{38116D85-FD6A-4D51-A1C2-1C99B9EE1534}" type="parTrans" cxnId="{15F8C016-2E97-4D15-AD04-A5AC69E4C487}">
      <dgm:prSet/>
      <dgm:spPr/>
      <dgm:t>
        <a:bodyPr/>
        <a:lstStyle/>
        <a:p>
          <a:endParaRPr lang="en-US" sz="1400" b="1"/>
        </a:p>
      </dgm:t>
    </dgm:pt>
    <dgm:pt modelId="{4E73F642-0522-449D-A556-50BB2277D8D2}" type="sibTrans" cxnId="{15F8C016-2E97-4D15-AD04-A5AC69E4C487}">
      <dgm:prSet/>
      <dgm:spPr/>
      <dgm:t>
        <a:bodyPr/>
        <a:lstStyle/>
        <a:p>
          <a:endParaRPr lang="en-US" sz="1400" b="1"/>
        </a:p>
      </dgm:t>
    </dgm:pt>
    <dgm:pt modelId="{50CFA86B-7FA8-4A41-A3D6-E2FD39D6413F}">
      <dgm:prSet custT="1"/>
      <dgm:spPr/>
      <dgm:t>
        <a:bodyPr/>
        <a:lstStyle/>
        <a:p>
          <a:r>
            <a:rPr lang="en-US" sz="1400" b="1"/>
            <a:t>• Automation of repeat prescription processing has reduced routine clerical workload, allowing staff to reallocate time toward more complex coordination tasks.</a:t>
          </a:r>
        </a:p>
      </dgm:t>
    </dgm:pt>
    <dgm:pt modelId="{715081F9-25F0-4E22-9203-50731C9C29A8}" type="parTrans" cxnId="{227CF0EA-F5AA-4312-9BE5-AB15AAD393AB}">
      <dgm:prSet/>
      <dgm:spPr/>
      <dgm:t>
        <a:bodyPr/>
        <a:lstStyle/>
        <a:p>
          <a:endParaRPr lang="en-US" sz="1400" b="1"/>
        </a:p>
      </dgm:t>
    </dgm:pt>
    <dgm:pt modelId="{EAC50BA3-DBEA-422C-8295-33DDA7978A8A}" type="sibTrans" cxnId="{227CF0EA-F5AA-4312-9BE5-AB15AAD393AB}">
      <dgm:prSet/>
      <dgm:spPr/>
      <dgm:t>
        <a:bodyPr/>
        <a:lstStyle/>
        <a:p>
          <a:endParaRPr lang="en-US" sz="1400" b="1"/>
        </a:p>
      </dgm:t>
    </dgm:pt>
    <dgm:pt modelId="{41F466F6-D0B6-41CE-8AC2-0E471152E256}">
      <dgm:prSet custT="1"/>
      <dgm:spPr/>
      <dgm:t>
        <a:bodyPr/>
        <a:lstStyle/>
        <a:p>
          <a:r>
            <a:rPr lang="en-US" sz="1400" b="1"/>
            <a:t>• New roles such as digital leads and IT champions have emerged to support implementation, troubleshooting and digital workflow integration within GP practices </a:t>
          </a:r>
          <a:r>
            <a:rPr lang="en-US" sz="1400">
              <a:solidFill>
                <a:schemeClr val="tx1"/>
              </a:solidFill>
              <a:effectLst/>
              <a:latin typeface="+mn-lt"/>
              <a:ea typeface="+mn-ea"/>
              <a:cs typeface="+mn-cs"/>
            </a:rPr>
            <a:t>(Khan et al., 2025)</a:t>
          </a:r>
          <a:r>
            <a:rPr lang="en-US" sz="1400" b="1"/>
            <a:t>.</a:t>
          </a:r>
        </a:p>
      </dgm:t>
    </dgm:pt>
    <dgm:pt modelId="{FECF17A0-260A-45E9-8DCE-BEA8E735848B}" type="parTrans" cxnId="{9894AD20-D3EA-4C4D-8BB1-B94F122A143D}">
      <dgm:prSet/>
      <dgm:spPr/>
      <dgm:t>
        <a:bodyPr/>
        <a:lstStyle/>
        <a:p>
          <a:endParaRPr lang="en-US" sz="1400" b="1"/>
        </a:p>
      </dgm:t>
    </dgm:pt>
    <dgm:pt modelId="{3DADE4C2-A14A-4C4C-A67B-1B63AC722D3F}" type="sibTrans" cxnId="{9894AD20-D3EA-4C4D-8BB1-B94F122A143D}">
      <dgm:prSet/>
      <dgm:spPr/>
      <dgm:t>
        <a:bodyPr/>
        <a:lstStyle/>
        <a:p>
          <a:endParaRPr lang="en-US" sz="1400" b="1"/>
        </a:p>
      </dgm:t>
    </dgm:pt>
    <dgm:pt modelId="{FA4F5C26-AA5D-4B8E-A6B0-B8C55C6F4E27}">
      <dgm:prSet custT="1"/>
      <dgm:spPr/>
      <dgm:t>
        <a:bodyPr/>
        <a:lstStyle/>
        <a:p>
          <a:r>
            <a:rPr lang="en-US" sz="1400" b="1"/>
            <a:t>• Increased reliance on digital systems has strengthened efficiency but also created operational dependency on stable technological infrastructure.</a:t>
          </a:r>
        </a:p>
      </dgm:t>
    </dgm:pt>
    <dgm:pt modelId="{23C1D6B7-BDB3-4D04-A2C3-6FD7E68B8D99}" type="parTrans" cxnId="{0B02F55E-A76B-4F52-ACCB-515FE4150E31}">
      <dgm:prSet/>
      <dgm:spPr/>
      <dgm:t>
        <a:bodyPr/>
        <a:lstStyle/>
        <a:p>
          <a:endParaRPr lang="en-US" sz="1400" b="1"/>
        </a:p>
      </dgm:t>
    </dgm:pt>
    <dgm:pt modelId="{64C5CC2A-F044-409A-A589-40E0E6F19DD9}" type="sibTrans" cxnId="{0B02F55E-A76B-4F52-ACCB-515FE4150E31}">
      <dgm:prSet/>
      <dgm:spPr/>
      <dgm:t>
        <a:bodyPr/>
        <a:lstStyle/>
        <a:p>
          <a:endParaRPr lang="en-US" sz="1400" b="1"/>
        </a:p>
      </dgm:t>
    </dgm:pt>
    <dgm:pt modelId="{6035176E-A26F-401F-ADB5-6441CAC6296D}" type="pres">
      <dgm:prSet presAssocID="{A9D8EFD9-37E9-4E66-8AEB-E13DDDC5CF07}" presName="Name0" presStyleCnt="0">
        <dgm:presLayoutVars>
          <dgm:dir/>
          <dgm:resizeHandles val="exact"/>
        </dgm:presLayoutVars>
      </dgm:prSet>
      <dgm:spPr/>
    </dgm:pt>
    <dgm:pt modelId="{1935594E-19D7-41DF-B2F2-27FE6700886E}" type="pres">
      <dgm:prSet presAssocID="{A9D8EFD9-37E9-4E66-8AEB-E13DDDC5CF07}" presName="arrow" presStyleLbl="bgShp" presStyleIdx="0" presStyleCnt="1"/>
      <dgm:spPr/>
    </dgm:pt>
    <dgm:pt modelId="{0B30E528-5037-4C31-9E9C-E92A6D77D007}" type="pres">
      <dgm:prSet presAssocID="{A9D8EFD9-37E9-4E66-8AEB-E13DDDC5CF07}" presName="points" presStyleCnt="0"/>
      <dgm:spPr/>
    </dgm:pt>
    <dgm:pt modelId="{47DEE04F-0941-49BE-837B-0D7A2C5C4943}" type="pres">
      <dgm:prSet presAssocID="{0CE548E0-2D59-4DCC-BD1E-9F21610E339E}" presName="compositeA" presStyleCnt="0"/>
      <dgm:spPr/>
    </dgm:pt>
    <dgm:pt modelId="{799610B8-4519-4F60-90AA-D7C5CE31EA64}" type="pres">
      <dgm:prSet presAssocID="{0CE548E0-2D59-4DCC-BD1E-9F21610E339E}" presName="textA" presStyleLbl="revTx" presStyleIdx="0" presStyleCnt="4" custScaleX="169641">
        <dgm:presLayoutVars>
          <dgm:bulletEnabled val="1"/>
        </dgm:presLayoutVars>
      </dgm:prSet>
      <dgm:spPr/>
    </dgm:pt>
    <dgm:pt modelId="{83AAD61A-114D-4DF6-BF4F-58389442035B}" type="pres">
      <dgm:prSet presAssocID="{0CE548E0-2D59-4DCC-BD1E-9F21610E339E}" presName="circleA" presStyleLbl="node1" presStyleIdx="0" presStyleCnt="4"/>
      <dgm:spPr/>
    </dgm:pt>
    <dgm:pt modelId="{856373D6-4A5A-49FE-984E-789021620987}" type="pres">
      <dgm:prSet presAssocID="{0CE548E0-2D59-4DCC-BD1E-9F21610E339E}" presName="spaceA" presStyleCnt="0"/>
      <dgm:spPr/>
    </dgm:pt>
    <dgm:pt modelId="{AF57649C-A55D-45A5-9A77-B143B9F72134}" type="pres">
      <dgm:prSet presAssocID="{4E73F642-0522-449D-A556-50BB2277D8D2}" presName="space" presStyleCnt="0"/>
      <dgm:spPr/>
    </dgm:pt>
    <dgm:pt modelId="{8E217D7C-7C3C-45C5-A3BE-F7068CE34B38}" type="pres">
      <dgm:prSet presAssocID="{50CFA86B-7FA8-4A41-A3D6-E2FD39D6413F}" presName="compositeB" presStyleCnt="0"/>
      <dgm:spPr/>
    </dgm:pt>
    <dgm:pt modelId="{7021DCF8-C00C-48B0-AE8F-F65C9B0E0119}" type="pres">
      <dgm:prSet presAssocID="{50CFA86B-7FA8-4A41-A3D6-E2FD39D6413F}" presName="textB" presStyleLbl="revTx" presStyleIdx="1" presStyleCnt="4" custScaleX="152971">
        <dgm:presLayoutVars>
          <dgm:bulletEnabled val="1"/>
        </dgm:presLayoutVars>
      </dgm:prSet>
      <dgm:spPr/>
    </dgm:pt>
    <dgm:pt modelId="{C5CB0B95-5BC0-45ED-B2A9-2A33964847D1}" type="pres">
      <dgm:prSet presAssocID="{50CFA86B-7FA8-4A41-A3D6-E2FD39D6413F}" presName="circleB" presStyleLbl="node1" presStyleIdx="1" presStyleCnt="4"/>
      <dgm:spPr/>
    </dgm:pt>
    <dgm:pt modelId="{1303E18D-E60A-4B9E-9814-083A335F4DDD}" type="pres">
      <dgm:prSet presAssocID="{50CFA86B-7FA8-4A41-A3D6-E2FD39D6413F}" presName="spaceB" presStyleCnt="0"/>
      <dgm:spPr/>
    </dgm:pt>
    <dgm:pt modelId="{B29EA879-450C-4792-924A-B1FBA7F10A20}" type="pres">
      <dgm:prSet presAssocID="{EAC50BA3-DBEA-422C-8295-33DDA7978A8A}" presName="space" presStyleCnt="0"/>
      <dgm:spPr/>
    </dgm:pt>
    <dgm:pt modelId="{C05D255C-52D8-4A2C-90C0-372B0C802C42}" type="pres">
      <dgm:prSet presAssocID="{41F466F6-D0B6-41CE-8AC2-0E471152E256}" presName="compositeA" presStyleCnt="0"/>
      <dgm:spPr/>
    </dgm:pt>
    <dgm:pt modelId="{007AB1AE-A85A-4E5A-874F-4B24540A8E6B}" type="pres">
      <dgm:prSet presAssocID="{41F466F6-D0B6-41CE-8AC2-0E471152E256}" presName="textA" presStyleLbl="revTx" presStyleIdx="2" presStyleCnt="4" custScaleX="180590">
        <dgm:presLayoutVars>
          <dgm:bulletEnabled val="1"/>
        </dgm:presLayoutVars>
      </dgm:prSet>
      <dgm:spPr/>
    </dgm:pt>
    <dgm:pt modelId="{E43E9BC2-4ED2-4AA0-9CE6-F7106B77BA92}" type="pres">
      <dgm:prSet presAssocID="{41F466F6-D0B6-41CE-8AC2-0E471152E256}" presName="circleA" presStyleLbl="node1" presStyleIdx="2" presStyleCnt="4"/>
      <dgm:spPr/>
    </dgm:pt>
    <dgm:pt modelId="{54A2E7CC-8B50-4C6F-96DC-1CF0D798501F}" type="pres">
      <dgm:prSet presAssocID="{41F466F6-D0B6-41CE-8AC2-0E471152E256}" presName="spaceA" presStyleCnt="0"/>
      <dgm:spPr/>
    </dgm:pt>
    <dgm:pt modelId="{D2F3C555-7A7D-4CDA-BF26-FE5085A5E623}" type="pres">
      <dgm:prSet presAssocID="{3DADE4C2-A14A-4C4C-A67B-1B63AC722D3F}" presName="space" presStyleCnt="0"/>
      <dgm:spPr/>
    </dgm:pt>
    <dgm:pt modelId="{4085BD1B-59E3-4B73-B8B5-56513244A367}" type="pres">
      <dgm:prSet presAssocID="{FA4F5C26-AA5D-4B8E-A6B0-B8C55C6F4E27}" presName="compositeB" presStyleCnt="0"/>
      <dgm:spPr/>
    </dgm:pt>
    <dgm:pt modelId="{F7651843-512C-4126-A729-DC7BD6FE4C19}" type="pres">
      <dgm:prSet presAssocID="{FA4F5C26-AA5D-4B8E-A6B0-B8C55C6F4E27}" presName="textB" presStyleLbl="revTx" presStyleIdx="3" presStyleCnt="4" custScaleX="209908">
        <dgm:presLayoutVars>
          <dgm:bulletEnabled val="1"/>
        </dgm:presLayoutVars>
      </dgm:prSet>
      <dgm:spPr/>
    </dgm:pt>
    <dgm:pt modelId="{95330B0A-D22A-48B0-BEB5-34944833E335}" type="pres">
      <dgm:prSet presAssocID="{FA4F5C26-AA5D-4B8E-A6B0-B8C55C6F4E27}" presName="circleB" presStyleLbl="node1" presStyleIdx="3" presStyleCnt="4"/>
      <dgm:spPr/>
    </dgm:pt>
    <dgm:pt modelId="{8527FB32-26EE-4975-A098-C5E258623A60}" type="pres">
      <dgm:prSet presAssocID="{FA4F5C26-AA5D-4B8E-A6B0-B8C55C6F4E27}" presName="spaceB" presStyleCnt="0"/>
      <dgm:spPr/>
    </dgm:pt>
  </dgm:ptLst>
  <dgm:cxnLst>
    <dgm:cxn modelId="{15F8C016-2E97-4D15-AD04-A5AC69E4C487}" srcId="{A9D8EFD9-37E9-4E66-8AEB-E13DDDC5CF07}" destId="{0CE548E0-2D59-4DCC-BD1E-9F21610E339E}" srcOrd="0" destOrd="0" parTransId="{38116D85-FD6A-4D51-A1C2-1C99B9EE1534}" sibTransId="{4E73F642-0522-449D-A556-50BB2277D8D2}"/>
    <dgm:cxn modelId="{9894AD20-D3EA-4C4D-8BB1-B94F122A143D}" srcId="{A9D8EFD9-37E9-4E66-8AEB-E13DDDC5CF07}" destId="{41F466F6-D0B6-41CE-8AC2-0E471152E256}" srcOrd="2" destOrd="0" parTransId="{FECF17A0-260A-45E9-8DCE-BEA8E735848B}" sibTransId="{3DADE4C2-A14A-4C4C-A67B-1B63AC722D3F}"/>
    <dgm:cxn modelId="{0B02F55E-A76B-4F52-ACCB-515FE4150E31}" srcId="{A9D8EFD9-37E9-4E66-8AEB-E13DDDC5CF07}" destId="{FA4F5C26-AA5D-4B8E-A6B0-B8C55C6F4E27}" srcOrd="3" destOrd="0" parTransId="{23C1D6B7-BDB3-4D04-A2C3-6FD7E68B8D99}" sibTransId="{64C5CC2A-F044-409A-A589-40E0E6F19DD9}"/>
    <dgm:cxn modelId="{C8496C55-36BE-493D-A196-D1C25866C8A5}" type="presOf" srcId="{FA4F5C26-AA5D-4B8E-A6B0-B8C55C6F4E27}" destId="{F7651843-512C-4126-A729-DC7BD6FE4C19}" srcOrd="0" destOrd="0" presId="urn:microsoft.com/office/officeart/2005/8/layout/hProcess11"/>
    <dgm:cxn modelId="{3BBF3CAC-C44A-4E1B-96F0-E93A8AF18ABC}" type="presOf" srcId="{50CFA86B-7FA8-4A41-A3D6-E2FD39D6413F}" destId="{7021DCF8-C00C-48B0-AE8F-F65C9B0E0119}" srcOrd="0" destOrd="0" presId="urn:microsoft.com/office/officeart/2005/8/layout/hProcess11"/>
    <dgm:cxn modelId="{F10DECD1-5EF1-41A5-91FD-D42B89D6E234}" type="presOf" srcId="{41F466F6-D0B6-41CE-8AC2-0E471152E256}" destId="{007AB1AE-A85A-4E5A-874F-4B24540A8E6B}" srcOrd="0" destOrd="0" presId="urn:microsoft.com/office/officeart/2005/8/layout/hProcess11"/>
    <dgm:cxn modelId="{227CF0EA-F5AA-4312-9BE5-AB15AAD393AB}" srcId="{A9D8EFD9-37E9-4E66-8AEB-E13DDDC5CF07}" destId="{50CFA86B-7FA8-4A41-A3D6-E2FD39D6413F}" srcOrd="1" destOrd="0" parTransId="{715081F9-25F0-4E22-9203-50731C9C29A8}" sibTransId="{EAC50BA3-DBEA-422C-8295-33DDA7978A8A}"/>
    <dgm:cxn modelId="{F1F16AEB-0A9F-401B-AABB-4B2483501B6F}" type="presOf" srcId="{A9D8EFD9-37E9-4E66-8AEB-E13DDDC5CF07}" destId="{6035176E-A26F-401F-ADB5-6441CAC6296D}" srcOrd="0" destOrd="0" presId="urn:microsoft.com/office/officeart/2005/8/layout/hProcess11"/>
    <dgm:cxn modelId="{731C8DEC-EF14-4848-8370-F8BE60575C2D}" type="presOf" srcId="{0CE548E0-2D59-4DCC-BD1E-9F21610E339E}" destId="{799610B8-4519-4F60-90AA-D7C5CE31EA64}" srcOrd="0" destOrd="0" presId="urn:microsoft.com/office/officeart/2005/8/layout/hProcess11"/>
    <dgm:cxn modelId="{035567EA-5F3C-4C64-B62F-C82F51CFA2AD}" type="presParOf" srcId="{6035176E-A26F-401F-ADB5-6441CAC6296D}" destId="{1935594E-19D7-41DF-B2F2-27FE6700886E}" srcOrd="0" destOrd="0" presId="urn:microsoft.com/office/officeart/2005/8/layout/hProcess11"/>
    <dgm:cxn modelId="{63F37E4D-DF66-4B4A-AA0E-EE2FA68109F0}" type="presParOf" srcId="{6035176E-A26F-401F-ADB5-6441CAC6296D}" destId="{0B30E528-5037-4C31-9E9C-E92A6D77D007}" srcOrd="1" destOrd="0" presId="urn:microsoft.com/office/officeart/2005/8/layout/hProcess11"/>
    <dgm:cxn modelId="{0A4EB3A7-30BC-490A-89F1-9B815EE84B3F}" type="presParOf" srcId="{0B30E528-5037-4C31-9E9C-E92A6D77D007}" destId="{47DEE04F-0941-49BE-837B-0D7A2C5C4943}" srcOrd="0" destOrd="0" presId="urn:microsoft.com/office/officeart/2005/8/layout/hProcess11"/>
    <dgm:cxn modelId="{8F68845C-263B-43FA-80E3-6BDD8D945B1F}" type="presParOf" srcId="{47DEE04F-0941-49BE-837B-0D7A2C5C4943}" destId="{799610B8-4519-4F60-90AA-D7C5CE31EA64}" srcOrd="0" destOrd="0" presId="urn:microsoft.com/office/officeart/2005/8/layout/hProcess11"/>
    <dgm:cxn modelId="{CF57D661-62E7-45D5-A1B5-749236CEF7F3}" type="presParOf" srcId="{47DEE04F-0941-49BE-837B-0D7A2C5C4943}" destId="{83AAD61A-114D-4DF6-BF4F-58389442035B}" srcOrd="1" destOrd="0" presId="urn:microsoft.com/office/officeart/2005/8/layout/hProcess11"/>
    <dgm:cxn modelId="{806F5FA3-B259-48F9-B0C3-862FA69F3039}" type="presParOf" srcId="{47DEE04F-0941-49BE-837B-0D7A2C5C4943}" destId="{856373D6-4A5A-49FE-984E-789021620987}" srcOrd="2" destOrd="0" presId="urn:microsoft.com/office/officeart/2005/8/layout/hProcess11"/>
    <dgm:cxn modelId="{D19455FB-8833-4658-9542-5883C5F3FC4C}" type="presParOf" srcId="{0B30E528-5037-4C31-9E9C-E92A6D77D007}" destId="{AF57649C-A55D-45A5-9A77-B143B9F72134}" srcOrd="1" destOrd="0" presId="urn:microsoft.com/office/officeart/2005/8/layout/hProcess11"/>
    <dgm:cxn modelId="{1FD558E5-37E9-4A65-9055-35DFF6CCA559}" type="presParOf" srcId="{0B30E528-5037-4C31-9E9C-E92A6D77D007}" destId="{8E217D7C-7C3C-45C5-A3BE-F7068CE34B38}" srcOrd="2" destOrd="0" presId="urn:microsoft.com/office/officeart/2005/8/layout/hProcess11"/>
    <dgm:cxn modelId="{DDC399EB-A751-43D8-BC30-A30C5006C4F2}" type="presParOf" srcId="{8E217D7C-7C3C-45C5-A3BE-F7068CE34B38}" destId="{7021DCF8-C00C-48B0-AE8F-F65C9B0E0119}" srcOrd="0" destOrd="0" presId="urn:microsoft.com/office/officeart/2005/8/layout/hProcess11"/>
    <dgm:cxn modelId="{E8B1BED2-603C-42C7-A784-54545F006952}" type="presParOf" srcId="{8E217D7C-7C3C-45C5-A3BE-F7068CE34B38}" destId="{C5CB0B95-5BC0-45ED-B2A9-2A33964847D1}" srcOrd="1" destOrd="0" presId="urn:microsoft.com/office/officeart/2005/8/layout/hProcess11"/>
    <dgm:cxn modelId="{64798BE6-7B87-4FA2-AEF9-D7827699A889}" type="presParOf" srcId="{8E217D7C-7C3C-45C5-A3BE-F7068CE34B38}" destId="{1303E18D-E60A-4B9E-9814-083A335F4DDD}" srcOrd="2" destOrd="0" presId="urn:microsoft.com/office/officeart/2005/8/layout/hProcess11"/>
    <dgm:cxn modelId="{110E11E5-CC86-45A1-9DCD-62118B94C48F}" type="presParOf" srcId="{0B30E528-5037-4C31-9E9C-E92A6D77D007}" destId="{B29EA879-450C-4792-924A-B1FBA7F10A20}" srcOrd="3" destOrd="0" presId="urn:microsoft.com/office/officeart/2005/8/layout/hProcess11"/>
    <dgm:cxn modelId="{5920BE0C-346D-4626-84CA-413A8A57286D}" type="presParOf" srcId="{0B30E528-5037-4C31-9E9C-E92A6D77D007}" destId="{C05D255C-52D8-4A2C-90C0-372B0C802C42}" srcOrd="4" destOrd="0" presId="urn:microsoft.com/office/officeart/2005/8/layout/hProcess11"/>
    <dgm:cxn modelId="{167DB10D-7BD3-4B14-9679-030EE832C8A3}" type="presParOf" srcId="{C05D255C-52D8-4A2C-90C0-372B0C802C42}" destId="{007AB1AE-A85A-4E5A-874F-4B24540A8E6B}" srcOrd="0" destOrd="0" presId="urn:microsoft.com/office/officeart/2005/8/layout/hProcess11"/>
    <dgm:cxn modelId="{3B1D6E24-4A2B-486F-BA9E-0422C9D51A74}" type="presParOf" srcId="{C05D255C-52D8-4A2C-90C0-372B0C802C42}" destId="{E43E9BC2-4ED2-4AA0-9CE6-F7106B77BA92}" srcOrd="1" destOrd="0" presId="urn:microsoft.com/office/officeart/2005/8/layout/hProcess11"/>
    <dgm:cxn modelId="{246B7BA9-0730-4426-911C-7F64DF919D2B}" type="presParOf" srcId="{C05D255C-52D8-4A2C-90C0-372B0C802C42}" destId="{54A2E7CC-8B50-4C6F-96DC-1CF0D798501F}" srcOrd="2" destOrd="0" presId="urn:microsoft.com/office/officeart/2005/8/layout/hProcess11"/>
    <dgm:cxn modelId="{D19ADE77-9386-484E-A03C-3771267C9EB3}" type="presParOf" srcId="{0B30E528-5037-4C31-9E9C-E92A6D77D007}" destId="{D2F3C555-7A7D-4CDA-BF26-FE5085A5E623}" srcOrd="5" destOrd="0" presId="urn:microsoft.com/office/officeart/2005/8/layout/hProcess11"/>
    <dgm:cxn modelId="{DD770D78-66FD-4B7A-8A33-55B16BB064D2}" type="presParOf" srcId="{0B30E528-5037-4C31-9E9C-E92A6D77D007}" destId="{4085BD1B-59E3-4B73-B8B5-56513244A367}" srcOrd="6" destOrd="0" presId="urn:microsoft.com/office/officeart/2005/8/layout/hProcess11"/>
    <dgm:cxn modelId="{5DBDE7BD-2377-45D9-B7A9-FE6964E6A5F5}" type="presParOf" srcId="{4085BD1B-59E3-4B73-B8B5-56513244A367}" destId="{F7651843-512C-4126-A729-DC7BD6FE4C19}" srcOrd="0" destOrd="0" presId="urn:microsoft.com/office/officeart/2005/8/layout/hProcess11"/>
    <dgm:cxn modelId="{C9B90FF3-1141-4BB6-979B-D07D16AAAB7A}" type="presParOf" srcId="{4085BD1B-59E3-4B73-B8B5-56513244A367}" destId="{95330B0A-D22A-48B0-BEB5-34944833E335}" srcOrd="1" destOrd="0" presId="urn:microsoft.com/office/officeart/2005/8/layout/hProcess11"/>
    <dgm:cxn modelId="{342A98B8-2237-42DC-881E-29F020506B2C}" type="presParOf" srcId="{4085BD1B-59E3-4B73-B8B5-56513244A367}" destId="{8527FB32-26EE-4975-A098-C5E258623A60}" srcOrd="2" destOrd="0" presId="urn:microsoft.com/office/officeart/2005/8/layout/hProcess1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9423BAF-DC6F-451B-888A-8735702AF896}" type="doc">
      <dgm:prSet loTypeId="urn:microsoft.com/office/officeart/2005/8/layout/matrix2" loCatId="matrix" qsTypeId="urn:microsoft.com/office/officeart/2005/8/quickstyle/3d1" qsCatId="3D" csTypeId="urn:microsoft.com/office/officeart/2005/8/colors/colorful1" csCatId="colorful" phldr="1"/>
      <dgm:spPr/>
      <dgm:t>
        <a:bodyPr/>
        <a:lstStyle/>
        <a:p>
          <a:endParaRPr lang="en-US"/>
        </a:p>
      </dgm:t>
    </dgm:pt>
    <dgm:pt modelId="{3EF1E391-8820-47DC-A6AB-75C85B54B7DF}">
      <dgm:prSet/>
      <dgm:spPr/>
      <dgm:t>
        <a:bodyPr/>
        <a:lstStyle/>
        <a:p>
          <a:r>
            <a:rPr lang="en-US" b="1"/>
            <a:t>• Digital literacy has become a fundamental professional requirement, with staff expected to confidently use online consultation systems, electronic records and digital communication tools in daily </a:t>
          </a:r>
          <a:r>
            <a:rPr lang="en-US" b="1">
              <a:solidFill>
                <a:schemeClr val="bg1"/>
              </a:solidFill>
            </a:rPr>
            <a:t>practice </a:t>
          </a:r>
          <a:r>
            <a:rPr lang="en-US" b="1">
              <a:solidFill>
                <a:schemeClr val="bg1"/>
              </a:solidFill>
              <a:effectLst/>
              <a:latin typeface="+mn-lt"/>
              <a:ea typeface="+mn-ea"/>
              <a:cs typeface="+mn-cs"/>
            </a:rPr>
            <a:t>(Ferreira et al., 2025)</a:t>
          </a:r>
          <a:r>
            <a:rPr lang="en-US" b="1">
              <a:solidFill>
                <a:schemeClr val="bg1"/>
              </a:solidFill>
            </a:rPr>
            <a:t>.</a:t>
          </a:r>
        </a:p>
      </dgm:t>
    </dgm:pt>
    <dgm:pt modelId="{249CC7DA-370F-43CB-9DA2-7AB5321EFC8F}" type="parTrans" cxnId="{7144665B-A99C-47D7-BC19-CB24C33635D1}">
      <dgm:prSet/>
      <dgm:spPr/>
      <dgm:t>
        <a:bodyPr/>
        <a:lstStyle/>
        <a:p>
          <a:endParaRPr lang="en-US" b="1"/>
        </a:p>
      </dgm:t>
    </dgm:pt>
    <dgm:pt modelId="{DB9FA91C-F9FB-4804-B896-72510E616C31}" type="sibTrans" cxnId="{7144665B-A99C-47D7-BC19-CB24C33635D1}">
      <dgm:prSet/>
      <dgm:spPr/>
      <dgm:t>
        <a:bodyPr/>
        <a:lstStyle/>
        <a:p>
          <a:endParaRPr lang="en-US" b="1"/>
        </a:p>
      </dgm:t>
    </dgm:pt>
    <dgm:pt modelId="{2C701CB6-DA7B-49A1-AB83-8F2744006B91}">
      <dgm:prSet/>
      <dgm:spPr/>
      <dgm:t>
        <a:bodyPr/>
        <a:lstStyle/>
        <a:p>
          <a:r>
            <a:rPr lang="en-US" b="1"/>
            <a:t>• Implementation of the NHS App has required structured retraining programmes, temporarily affecting productivity as staff adapt to new workflows and technological processes.</a:t>
          </a:r>
        </a:p>
      </dgm:t>
    </dgm:pt>
    <dgm:pt modelId="{7501B5EB-8CDD-4B5E-9B94-68C4A2C536D7}" type="parTrans" cxnId="{17D7ABA8-9CA5-4DDB-B70B-4B2C3844CCF3}">
      <dgm:prSet/>
      <dgm:spPr/>
      <dgm:t>
        <a:bodyPr/>
        <a:lstStyle/>
        <a:p>
          <a:endParaRPr lang="en-US" b="1"/>
        </a:p>
      </dgm:t>
    </dgm:pt>
    <dgm:pt modelId="{D8F199DD-262A-42F2-9299-4B06B6311827}" type="sibTrans" cxnId="{17D7ABA8-9CA5-4DDB-B70B-4B2C3844CCF3}">
      <dgm:prSet/>
      <dgm:spPr/>
      <dgm:t>
        <a:bodyPr/>
        <a:lstStyle/>
        <a:p>
          <a:endParaRPr lang="en-US" b="1"/>
        </a:p>
      </dgm:t>
    </dgm:pt>
    <dgm:pt modelId="{1A178444-EEC3-43F0-97DE-2662FE3B88FD}">
      <dgm:prSet/>
      <dgm:spPr/>
      <dgm:t>
        <a:bodyPr/>
        <a:lstStyle/>
        <a:p>
          <a:r>
            <a:rPr lang="en-US" b="1"/>
            <a:t>• Integration of modern digital platforms with legacy IT systems has created operational complexity, often resulting in workflow disruption and technical inconsistencies </a:t>
          </a:r>
          <a:r>
            <a:rPr lang="en-US" b="1">
              <a:solidFill>
                <a:schemeClr val="bg1"/>
              </a:solidFill>
              <a:effectLst/>
              <a:latin typeface="+mn-lt"/>
              <a:ea typeface="+mn-ea"/>
              <a:cs typeface="+mn-cs"/>
            </a:rPr>
            <a:t>(Burns, 2023)</a:t>
          </a:r>
          <a:r>
            <a:rPr lang="en-US" b="1">
              <a:solidFill>
                <a:schemeClr val="bg1"/>
              </a:solidFill>
            </a:rPr>
            <a:t>.</a:t>
          </a:r>
        </a:p>
      </dgm:t>
    </dgm:pt>
    <dgm:pt modelId="{261739F9-FE07-4D33-9A14-A8B2EA33D38F}" type="parTrans" cxnId="{9B23A684-5E5D-427D-8B9C-DC98E04FD3EC}">
      <dgm:prSet/>
      <dgm:spPr/>
      <dgm:t>
        <a:bodyPr/>
        <a:lstStyle/>
        <a:p>
          <a:endParaRPr lang="en-US" b="1"/>
        </a:p>
      </dgm:t>
    </dgm:pt>
    <dgm:pt modelId="{54F56437-F183-44F4-9695-E112BC264DFF}" type="sibTrans" cxnId="{9B23A684-5E5D-427D-8B9C-DC98E04FD3EC}">
      <dgm:prSet/>
      <dgm:spPr/>
      <dgm:t>
        <a:bodyPr/>
        <a:lstStyle/>
        <a:p>
          <a:endParaRPr lang="en-US" b="1"/>
        </a:p>
      </dgm:t>
    </dgm:pt>
    <dgm:pt modelId="{D8D843D2-28AE-44CD-948B-A9C6608106E7}">
      <dgm:prSet/>
      <dgm:spPr/>
      <dgm:t>
        <a:bodyPr/>
        <a:lstStyle/>
        <a:p>
          <a:r>
            <a:rPr lang="en-US" b="1"/>
            <a:t>• Variations in digital confidence among staff risk widening internal skills inequality, particularly affecting older or less technologically experienced employees.</a:t>
          </a:r>
        </a:p>
      </dgm:t>
    </dgm:pt>
    <dgm:pt modelId="{22FCA321-DC45-4E16-AF73-598AF56639DD}" type="parTrans" cxnId="{42E56FF3-93B4-45AD-AF32-BB98908C987D}">
      <dgm:prSet/>
      <dgm:spPr/>
      <dgm:t>
        <a:bodyPr/>
        <a:lstStyle/>
        <a:p>
          <a:endParaRPr lang="en-US" b="1"/>
        </a:p>
      </dgm:t>
    </dgm:pt>
    <dgm:pt modelId="{E87B9B74-C444-4AFC-BA73-AA54D06DA76E}" type="sibTrans" cxnId="{42E56FF3-93B4-45AD-AF32-BB98908C987D}">
      <dgm:prSet/>
      <dgm:spPr/>
      <dgm:t>
        <a:bodyPr/>
        <a:lstStyle/>
        <a:p>
          <a:endParaRPr lang="en-US" b="1"/>
        </a:p>
      </dgm:t>
    </dgm:pt>
    <dgm:pt modelId="{7A3659AC-1BC9-40CA-A14A-81C03C67A219}" type="pres">
      <dgm:prSet presAssocID="{C9423BAF-DC6F-451B-888A-8735702AF896}" presName="matrix" presStyleCnt="0">
        <dgm:presLayoutVars>
          <dgm:chMax val="1"/>
          <dgm:dir/>
          <dgm:resizeHandles val="exact"/>
        </dgm:presLayoutVars>
      </dgm:prSet>
      <dgm:spPr/>
    </dgm:pt>
    <dgm:pt modelId="{6770A401-61FB-4CBF-BDC1-CC46379897C2}" type="pres">
      <dgm:prSet presAssocID="{C9423BAF-DC6F-451B-888A-8735702AF896}" presName="axisShape" presStyleLbl="bgShp" presStyleIdx="0" presStyleCnt="1"/>
      <dgm:spPr/>
    </dgm:pt>
    <dgm:pt modelId="{C02B4B72-9D88-4340-8943-6B9B3A7D8D41}" type="pres">
      <dgm:prSet presAssocID="{C9423BAF-DC6F-451B-888A-8735702AF896}" presName="rect1" presStyleLbl="node1" presStyleIdx="0" presStyleCnt="4">
        <dgm:presLayoutVars>
          <dgm:chMax val="0"/>
          <dgm:chPref val="0"/>
          <dgm:bulletEnabled val="1"/>
        </dgm:presLayoutVars>
      </dgm:prSet>
      <dgm:spPr/>
    </dgm:pt>
    <dgm:pt modelId="{91D3790A-9395-483D-BEA6-2C77C6146FDB}" type="pres">
      <dgm:prSet presAssocID="{C9423BAF-DC6F-451B-888A-8735702AF896}" presName="rect2" presStyleLbl="node1" presStyleIdx="1" presStyleCnt="4">
        <dgm:presLayoutVars>
          <dgm:chMax val="0"/>
          <dgm:chPref val="0"/>
          <dgm:bulletEnabled val="1"/>
        </dgm:presLayoutVars>
      </dgm:prSet>
      <dgm:spPr/>
    </dgm:pt>
    <dgm:pt modelId="{6FC104BF-19A8-4F51-AC20-07033B39047E}" type="pres">
      <dgm:prSet presAssocID="{C9423BAF-DC6F-451B-888A-8735702AF896}" presName="rect3" presStyleLbl="node1" presStyleIdx="2" presStyleCnt="4">
        <dgm:presLayoutVars>
          <dgm:chMax val="0"/>
          <dgm:chPref val="0"/>
          <dgm:bulletEnabled val="1"/>
        </dgm:presLayoutVars>
      </dgm:prSet>
      <dgm:spPr/>
    </dgm:pt>
    <dgm:pt modelId="{423C8649-979D-4B4A-856B-DEBE92F3DA0E}" type="pres">
      <dgm:prSet presAssocID="{C9423BAF-DC6F-451B-888A-8735702AF896}" presName="rect4" presStyleLbl="node1" presStyleIdx="3" presStyleCnt="4">
        <dgm:presLayoutVars>
          <dgm:chMax val="0"/>
          <dgm:chPref val="0"/>
          <dgm:bulletEnabled val="1"/>
        </dgm:presLayoutVars>
      </dgm:prSet>
      <dgm:spPr/>
    </dgm:pt>
  </dgm:ptLst>
  <dgm:cxnLst>
    <dgm:cxn modelId="{4263EA01-92B4-46B4-87CC-92F42669365F}" type="presOf" srcId="{D8D843D2-28AE-44CD-948B-A9C6608106E7}" destId="{423C8649-979D-4B4A-856B-DEBE92F3DA0E}" srcOrd="0" destOrd="0" presId="urn:microsoft.com/office/officeart/2005/8/layout/matrix2"/>
    <dgm:cxn modelId="{1DA68210-2CCC-430B-99B0-264C9DF68A27}" type="presOf" srcId="{C9423BAF-DC6F-451B-888A-8735702AF896}" destId="{7A3659AC-1BC9-40CA-A14A-81C03C67A219}" srcOrd="0" destOrd="0" presId="urn:microsoft.com/office/officeart/2005/8/layout/matrix2"/>
    <dgm:cxn modelId="{7144665B-A99C-47D7-BC19-CB24C33635D1}" srcId="{C9423BAF-DC6F-451B-888A-8735702AF896}" destId="{3EF1E391-8820-47DC-A6AB-75C85B54B7DF}" srcOrd="0" destOrd="0" parTransId="{249CC7DA-370F-43CB-9DA2-7AB5321EFC8F}" sibTransId="{DB9FA91C-F9FB-4804-B896-72510E616C31}"/>
    <dgm:cxn modelId="{B2FA1557-5ECA-4075-8826-588A55B416C0}" type="presOf" srcId="{2C701CB6-DA7B-49A1-AB83-8F2744006B91}" destId="{91D3790A-9395-483D-BEA6-2C77C6146FDB}" srcOrd="0" destOrd="0" presId="urn:microsoft.com/office/officeart/2005/8/layout/matrix2"/>
    <dgm:cxn modelId="{9B23A684-5E5D-427D-8B9C-DC98E04FD3EC}" srcId="{C9423BAF-DC6F-451B-888A-8735702AF896}" destId="{1A178444-EEC3-43F0-97DE-2662FE3B88FD}" srcOrd="2" destOrd="0" parTransId="{261739F9-FE07-4D33-9A14-A8B2EA33D38F}" sibTransId="{54F56437-F183-44F4-9695-E112BC264DFF}"/>
    <dgm:cxn modelId="{17D7ABA8-9CA5-4DDB-B70B-4B2C3844CCF3}" srcId="{C9423BAF-DC6F-451B-888A-8735702AF896}" destId="{2C701CB6-DA7B-49A1-AB83-8F2744006B91}" srcOrd="1" destOrd="0" parTransId="{7501B5EB-8CDD-4B5E-9B94-68C4A2C536D7}" sibTransId="{D8F199DD-262A-42F2-9299-4B06B6311827}"/>
    <dgm:cxn modelId="{0F16B6E1-C87E-4522-A48D-4A177F6D27D3}" type="presOf" srcId="{3EF1E391-8820-47DC-A6AB-75C85B54B7DF}" destId="{C02B4B72-9D88-4340-8943-6B9B3A7D8D41}" srcOrd="0" destOrd="0" presId="urn:microsoft.com/office/officeart/2005/8/layout/matrix2"/>
    <dgm:cxn modelId="{41C6C8E3-67F5-4107-8072-B86599F7016A}" type="presOf" srcId="{1A178444-EEC3-43F0-97DE-2662FE3B88FD}" destId="{6FC104BF-19A8-4F51-AC20-07033B39047E}" srcOrd="0" destOrd="0" presId="urn:microsoft.com/office/officeart/2005/8/layout/matrix2"/>
    <dgm:cxn modelId="{42E56FF3-93B4-45AD-AF32-BB98908C987D}" srcId="{C9423BAF-DC6F-451B-888A-8735702AF896}" destId="{D8D843D2-28AE-44CD-948B-A9C6608106E7}" srcOrd="3" destOrd="0" parTransId="{22FCA321-DC45-4E16-AF73-598AF56639DD}" sibTransId="{E87B9B74-C444-4AFC-BA73-AA54D06DA76E}"/>
    <dgm:cxn modelId="{935AF199-87BF-4B8B-96D5-A667EA7BA4E9}" type="presParOf" srcId="{7A3659AC-1BC9-40CA-A14A-81C03C67A219}" destId="{6770A401-61FB-4CBF-BDC1-CC46379897C2}" srcOrd="0" destOrd="0" presId="urn:microsoft.com/office/officeart/2005/8/layout/matrix2"/>
    <dgm:cxn modelId="{794081C6-0927-444E-B30F-A6A826C25416}" type="presParOf" srcId="{7A3659AC-1BC9-40CA-A14A-81C03C67A219}" destId="{C02B4B72-9D88-4340-8943-6B9B3A7D8D41}" srcOrd="1" destOrd="0" presId="urn:microsoft.com/office/officeart/2005/8/layout/matrix2"/>
    <dgm:cxn modelId="{02B35C5D-56D2-4B1C-B13E-80BCDB900C72}" type="presParOf" srcId="{7A3659AC-1BC9-40CA-A14A-81C03C67A219}" destId="{91D3790A-9395-483D-BEA6-2C77C6146FDB}" srcOrd="2" destOrd="0" presId="urn:microsoft.com/office/officeart/2005/8/layout/matrix2"/>
    <dgm:cxn modelId="{2DD7A553-A2F7-42D0-B48A-19B5277FBA2F}" type="presParOf" srcId="{7A3659AC-1BC9-40CA-A14A-81C03C67A219}" destId="{6FC104BF-19A8-4F51-AC20-07033B39047E}" srcOrd="3" destOrd="0" presId="urn:microsoft.com/office/officeart/2005/8/layout/matrix2"/>
    <dgm:cxn modelId="{2A2A1F5F-C27F-470A-9D5F-6D5CBB1A025C}" type="presParOf" srcId="{7A3659AC-1BC9-40CA-A14A-81C03C67A219}" destId="{423C8649-979D-4B4A-856B-DEBE92F3DA0E}" srcOrd="4" destOrd="0" presId="urn:microsoft.com/office/officeart/2005/8/layout/matrix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303C713-360E-4596-AF49-10ADC243A371}" type="doc">
      <dgm:prSet loTypeId="urn:microsoft.com/office/officeart/2008/layout/VerticalCurvedList" loCatId="list" qsTypeId="urn:microsoft.com/office/officeart/2005/8/quickstyle/3d3" qsCatId="3D" csTypeId="urn:microsoft.com/office/officeart/2005/8/colors/colorful1" csCatId="colorful" phldr="1"/>
      <dgm:spPr/>
      <dgm:t>
        <a:bodyPr/>
        <a:lstStyle/>
        <a:p>
          <a:endParaRPr lang="en-US"/>
        </a:p>
      </dgm:t>
    </dgm:pt>
    <dgm:pt modelId="{69CB51BD-BF4B-4B16-95B1-28D071989CD2}">
      <dgm:prSet/>
      <dgm:spPr/>
      <dgm:t>
        <a:bodyPr/>
        <a:lstStyle/>
        <a:p>
          <a:r>
            <a:rPr lang="en-US" b="1"/>
            <a:t>• Enables patients to access appointment booking and prescription services at any time, improving flexibility and reducing dependence on limited opening hours.</a:t>
          </a:r>
        </a:p>
      </dgm:t>
    </dgm:pt>
    <dgm:pt modelId="{ED557247-E12F-4FBA-AD89-57AFC3109CEE}" type="parTrans" cxnId="{A242ED90-EB05-4EB5-AE7A-2DD6D17E9E92}">
      <dgm:prSet/>
      <dgm:spPr/>
      <dgm:t>
        <a:bodyPr/>
        <a:lstStyle/>
        <a:p>
          <a:endParaRPr lang="en-US" b="1"/>
        </a:p>
      </dgm:t>
    </dgm:pt>
    <dgm:pt modelId="{7B574232-3C94-4EA3-B9B0-567BFAFA049D}" type="sibTrans" cxnId="{A242ED90-EB05-4EB5-AE7A-2DD6D17E9E92}">
      <dgm:prSet/>
      <dgm:spPr/>
      <dgm:t>
        <a:bodyPr/>
        <a:lstStyle/>
        <a:p>
          <a:endParaRPr lang="en-US" b="1"/>
        </a:p>
      </dgm:t>
    </dgm:pt>
    <dgm:pt modelId="{C8F87F65-CA54-4590-BFC8-D3B9426ADA4D}">
      <dgm:prSet/>
      <dgm:spPr/>
      <dgm:t>
        <a:bodyPr/>
        <a:lstStyle/>
        <a:p>
          <a:r>
            <a:rPr lang="en-US" b="1"/>
            <a:t>• Practices with high digital uptake have reported measurable reductions in telephone appointment requests, easing administrative pressure </a:t>
          </a:r>
          <a:r>
            <a:rPr lang="en-US" b="1">
              <a:solidFill>
                <a:schemeClr val="bg1"/>
              </a:solidFill>
            </a:rPr>
            <a:t>(</a:t>
          </a:r>
          <a:r>
            <a:rPr lang="en-US" b="1">
              <a:solidFill>
                <a:schemeClr val="bg1"/>
              </a:solidFill>
              <a:effectLst/>
              <a:latin typeface="+mn-lt"/>
              <a:ea typeface="+mn-ea"/>
              <a:cs typeface="+mn-cs"/>
            </a:rPr>
            <a:t>NHS England, 2023)</a:t>
          </a:r>
          <a:r>
            <a:rPr lang="en-US" b="1">
              <a:solidFill>
                <a:schemeClr val="bg1"/>
              </a:solidFill>
            </a:rPr>
            <a:t>.</a:t>
          </a:r>
        </a:p>
      </dgm:t>
    </dgm:pt>
    <dgm:pt modelId="{AE08692A-6350-4F5B-ABF4-BA38406AB83E}" type="parTrans" cxnId="{E2A424AA-721F-415E-8B33-E3B61A233CC2}">
      <dgm:prSet/>
      <dgm:spPr/>
      <dgm:t>
        <a:bodyPr/>
        <a:lstStyle/>
        <a:p>
          <a:endParaRPr lang="en-US" b="1"/>
        </a:p>
      </dgm:t>
    </dgm:pt>
    <dgm:pt modelId="{8CF44A81-4C1C-40CB-B9E5-DA2C4D8B9814}" type="sibTrans" cxnId="{E2A424AA-721F-415E-8B33-E3B61A233CC2}">
      <dgm:prSet/>
      <dgm:spPr/>
      <dgm:t>
        <a:bodyPr/>
        <a:lstStyle/>
        <a:p>
          <a:endParaRPr lang="en-US" b="1"/>
        </a:p>
      </dgm:t>
    </dgm:pt>
    <dgm:pt modelId="{9A46747E-D6DE-4629-8C1E-1B4B25456BBD}">
      <dgm:prSet/>
      <dgm:spPr/>
      <dgm:t>
        <a:bodyPr/>
        <a:lstStyle/>
        <a:p>
          <a:r>
            <a:rPr lang="en-US" b="1"/>
            <a:t>• Digital triage systems help prioritise urgent or complex cases, reducing unnecessary face-to-face consultations and improving clinical time allocation </a:t>
          </a:r>
          <a:r>
            <a:rPr lang="en-US" b="1">
              <a:solidFill>
                <a:schemeClr val="bg1"/>
              </a:solidFill>
              <a:effectLst/>
              <a:latin typeface="+mn-lt"/>
              <a:ea typeface="+mn-ea"/>
              <a:cs typeface="+mn-cs"/>
            </a:rPr>
            <a:t>(DHSC, 2022)</a:t>
          </a:r>
          <a:r>
            <a:rPr lang="en-US" b="1">
              <a:solidFill>
                <a:schemeClr val="bg1"/>
              </a:solidFill>
            </a:rPr>
            <a:t>.</a:t>
          </a:r>
        </a:p>
      </dgm:t>
    </dgm:pt>
    <dgm:pt modelId="{62842147-A7B4-4C15-BD3B-05B8EBD77A83}" type="parTrans" cxnId="{74F32A11-1A51-4EAA-9BE8-3C9783971F54}">
      <dgm:prSet/>
      <dgm:spPr/>
      <dgm:t>
        <a:bodyPr/>
        <a:lstStyle/>
        <a:p>
          <a:endParaRPr lang="en-US" b="1"/>
        </a:p>
      </dgm:t>
    </dgm:pt>
    <dgm:pt modelId="{5399FBE1-82D6-419B-BD70-48E482A054D2}" type="sibTrans" cxnId="{74F32A11-1A51-4EAA-9BE8-3C9783971F54}">
      <dgm:prSet/>
      <dgm:spPr/>
      <dgm:t>
        <a:bodyPr/>
        <a:lstStyle/>
        <a:p>
          <a:endParaRPr lang="en-US" b="1"/>
        </a:p>
      </dgm:t>
    </dgm:pt>
    <dgm:pt modelId="{79942651-11E6-4FCA-839C-521CF51A9592}">
      <dgm:prSet/>
      <dgm:spPr/>
      <dgm:t>
        <a:bodyPr/>
        <a:lstStyle/>
        <a:p>
          <a:r>
            <a:rPr lang="en-US" b="1"/>
            <a:t>• Integration with wider NHS systems supports coordinated care pathways between GP practices, pharmacies, and other healthcare services.</a:t>
          </a:r>
        </a:p>
      </dgm:t>
    </dgm:pt>
    <dgm:pt modelId="{5A947B33-3652-47D4-A00F-7457834A86E8}" type="parTrans" cxnId="{AF162292-496A-4587-B632-C7C90F6C1202}">
      <dgm:prSet/>
      <dgm:spPr/>
      <dgm:t>
        <a:bodyPr/>
        <a:lstStyle/>
        <a:p>
          <a:endParaRPr lang="en-US" b="1"/>
        </a:p>
      </dgm:t>
    </dgm:pt>
    <dgm:pt modelId="{7D405CFB-9D10-403C-8745-3771566540DA}" type="sibTrans" cxnId="{AF162292-496A-4587-B632-C7C90F6C1202}">
      <dgm:prSet/>
      <dgm:spPr/>
      <dgm:t>
        <a:bodyPr/>
        <a:lstStyle/>
        <a:p>
          <a:endParaRPr lang="en-US" b="1"/>
        </a:p>
      </dgm:t>
    </dgm:pt>
    <dgm:pt modelId="{9D1B3423-A1AA-4E4C-A081-B2F6FF11832C}" type="pres">
      <dgm:prSet presAssocID="{8303C713-360E-4596-AF49-10ADC243A371}" presName="Name0" presStyleCnt="0">
        <dgm:presLayoutVars>
          <dgm:chMax val="7"/>
          <dgm:chPref val="7"/>
          <dgm:dir/>
        </dgm:presLayoutVars>
      </dgm:prSet>
      <dgm:spPr/>
    </dgm:pt>
    <dgm:pt modelId="{8EF15F87-F7C9-44A4-A3A0-DAA0B7A793E4}" type="pres">
      <dgm:prSet presAssocID="{8303C713-360E-4596-AF49-10ADC243A371}" presName="Name1" presStyleCnt="0"/>
      <dgm:spPr/>
    </dgm:pt>
    <dgm:pt modelId="{8B3C8E1D-BBD7-4857-8C07-7E8F3C89FCED}" type="pres">
      <dgm:prSet presAssocID="{8303C713-360E-4596-AF49-10ADC243A371}" presName="cycle" presStyleCnt="0"/>
      <dgm:spPr/>
    </dgm:pt>
    <dgm:pt modelId="{D11A54F2-287E-4851-B195-05E411453CF6}" type="pres">
      <dgm:prSet presAssocID="{8303C713-360E-4596-AF49-10ADC243A371}" presName="srcNode" presStyleLbl="node1" presStyleIdx="0" presStyleCnt="4"/>
      <dgm:spPr/>
    </dgm:pt>
    <dgm:pt modelId="{2925316A-C660-47B1-BC95-AED925B53559}" type="pres">
      <dgm:prSet presAssocID="{8303C713-360E-4596-AF49-10ADC243A371}" presName="conn" presStyleLbl="parChTrans1D2" presStyleIdx="0" presStyleCnt="1"/>
      <dgm:spPr/>
    </dgm:pt>
    <dgm:pt modelId="{27C4A882-6A5F-4770-B8FE-9514A9C2F6A2}" type="pres">
      <dgm:prSet presAssocID="{8303C713-360E-4596-AF49-10ADC243A371}" presName="extraNode" presStyleLbl="node1" presStyleIdx="0" presStyleCnt="4"/>
      <dgm:spPr/>
    </dgm:pt>
    <dgm:pt modelId="{BD2D59CC-83FB-40C7-90F0-F48C35CC1B13}" type="pres">
      <dgm:prSet presAssocID="{8303C713-360E-4596-AF49-10ADC243A371}" presName="dstNode" presStyleLbl="node1" presStyleIdx="0" presStyleCnt="4"/>
      <dgm:spPr/>
    </dgm:pt>
    <dgm:pt modelId="{4E0B76C3-B2C4-4C50-A249-343766173BC5}" type="pres">
      <dgm:prSet presAssocID="{69CB51BD-BF4B-4B16-95B1-28D071989CD2}" presName="text_1" presStyleLbl="node1" presStyleIdx="0" presStyleCnt="4">
        <dgm:presLayoutVars>
          <dgm:bulletEnabled val="1"/>
        </dgm:presLayoutVars>
      </dgm:prSet>
      <dgm:spPr/>
    </dgm:pt>
    <dgm:pt modelId="{DE332503-1107-4B0C-A822-33704127FEB7}" type="pres">
      <dgm:prSet presAssocID="{69CB51BD-BF4B-4B16-95B1-28D071989CD2}" presName="accent_1" presStyleCnt="0"/>
      <dgm:spPr/>
    </dgm:pt>
    <dgm:pt modelId="{09F0B481-146C-4B62-8951-478E538265A3}" type="pres">
      <dgm:prSet presAssocID="{69CB51BD-BF4B-4B16-95B1-28D071989CD2}" presName="accentRepeatNode" presStyleLbl="solidFgAcc1" presStyleIdx="0" presStyleCnt="4"/>
      <dgm:spPr/>
    </dgm:pt>
    <dgm:pt modelId="{FD2424A9-27E0-4CB4-BBA2-AC9C92FE5D8C}" type="pres">
      <dgm:prSet presAssocID="{C8F87F65-CA54-4590-BFC8-D3B9426ADA4D}" presName="text_2" presStyleLbl="node1" presStyleIdx="1" presStyleCnt="4">
        <dgm:presLayoutVars>
          <dgm:bulletEnabled val="1"/>
        </dgm:presLayoutVars>
      </dgm:prSet>
      <dgm:spPr/>
    </dgm:pt>
    <dgm:pt modelId="{9B15B90D-FAB4-4A85-97C1-0376DF26CC79}" type="pres">
      <dgm:prSet presAssocID="{C8F87F65-CA54-4590-BFC8-D3B9426ADA4D}" presName="accent_2" presStyleCnt="0"/>
      <dgm:spPr/>
    </dgm:pt>
    <dgm:pt modelId="{78EA55AC-6B9D-493D-9C14-BF054819668F}" type="pres">
      <dgm:prSet presAssocID="{C8F87F65-CA54-4590-BFC8-D3B9426ADA4D}" presName="accentRepeatNode" presStyleLbl="solidFgAcc1" presStyleIdx="1" presStyleCnt="4"/>
      <dgm:spPr/>
    </dgm:pt>
    <dgm:pt modelId="{C3890886-594D-4C3A-B827-E42F66E86BD8}" type="pres">
      <dgm:prSet presAssocID="{9A46747E-D6DE-4629-8C1E-1B4B25456BBD}" presName="text_3" presStyleLbl="node1" presStyleIdx="2" presStyleCnt="4">
        <dgm:presLayoutVars>
          <dgm:bulletEnabled val="1"/>
        </dgm:presLayoutVars>
      </dgm:prSet>
      <dgm:spPr/>
    </dgm:pt>
    <dgm:pt modelId="{F465CB82-F0C0-490C-A7ED-4FF69DFE817E}" type="pres">
      <dgm:prSet presAssocID="{9A46747E-D6DE-4629-8C1E-1B4B25456BBD}" presName="accent_3" presStyleCnt="0"/>
      <dgm:spPr/>
    </dgm:pt>
    <dgm:pt modelId="{2F18F66C-C758-4818-AF55-E902727C69A3}" type="pres">
      <dgm:prSet presAssocID="{9A46747E-D6DE-4629-8C1E-1B4B25456BBD}" presName="accentRepeatNode" presStyleLbl="solidFgAcc1" presStyleIdx="2" presStyleCnt="4"/>
      <dgm:spPr/>
    </dgm:pt>
    <dgm:pt modelId="{29ED4265-FD3C-4FDF-B4E2-E26756479BF1}" type="pres">
      <dgm:prSet presAssocID="{79942651-11E6-4FCA-839C-521CF51A9592}" presName="text_4" presStyleLbl="node1" presStyleIdx="3" presStyleCnt="4">
        <dgm:presLayoutVars>
          <dgm:bulletEnabled val="1"/>
        </dgm:presLayoutVars>
      </dgm:prSet>
      <dgm:spPr/>
    </dgm:pt>
    <dgm:pt modelId="{83181F06-B6E4-43C4-BA97-7731399222DA}" type="pres">
      <dgm:prSet presAssocID="{79942651-11E6-4FCA-839C-521CF51A9592}" presName="accent_4" presStyleCnt="0"/>
      <dgm:spPr/>
    </dgm:pt>
    <dgm:pt modelId="{4E71ADA0-4FDD-477A-B070-513FBBBCC634}" type="pres">
      <dgm:prSet presAssocID="{79942651-11E6-4FCA-839C-521CF51A9592}" presName="accentRepeatNode" presStyleLbl="solidFgAcc1" presStyleIdx="3" presStyleCnt="4"/>
      <dgm:spPr/>
    </dgm:pt>
  </dgm:ptLst>
  <dgm:cxnLst>
    <dgm:cxn modelId="{F5D9DA09-C133-4769-8B24-8D477C987E11}" type="presOf" srcId="{69CB51BD-BF4B-4B16-95B1-28D071989CD2}" destId="{4E0B76C3-B2C4-4C50-A249-343766173BC5}" srcOrd="0" destOrd="0" presId="urn:microsoft.com/office/officeart/2008/layout/VerticalCurvedList"/>
    <dgm:cxn modelId="{74F32A11-1A51-4EAA-9BE8-3C9783971F54}" srcId="{8303C713-360E-4596-AF49-10ADC243A371}" destId="{9A46747E-D6DE-4629-8C1E-1B4B25456BBD}" srcOrd="2" destOrd="0" parTransId="{62842147-A7B4-4C15-BD3B-05B8EBD77A83}" sibTransId="{5399FBE1-82D6-419B-BD70-48E482A054D2}"/>
    <dgm:cxn modelId="{B62BA713-5737-48E2-B992-C295A32C1C4F}" type="presOf" srcId="{C8F87F65-CA54-4590-BFC8-D3B9426ADA4D}" destId="{FD2424A9-27E0-4CB4-BBA2-AC9C92FE5D8C}" srcOrd="0" destOrd="0" presId="urn:microsoft.com/office/officeart/2008/layout/VerticalCurvedList"/>
    <dgm:cxn modelId="{DA4EDA32-E592-411F-BAC4-D7DAB40044AF}" type="presOf" srcId="{7B574232-3C94-4EA3-B9B0-567BFAFA049D}" destId="{2925316A-C660-47B1-BC95-AED925B53559}" srcOrd="0" destOrd="0" presId="urn:microsoft.com/office/officeart/2008/layout/VerticalCurvedList"/>
    <dgm:cxn modelId="{2B816B4F-7C19-407E-BD6E-402C5C97A4FB}" type="presOf" srcId="{79942651-11E6-4FCA-839C-521CF51A9592}" destId="{29ED4265-FD3C-4FDF-B4E2-E26756479BF1}" srcOrd="0" destOrd="0" presId="urn:microsoft.com/office/officeart/2008/layout/VerticalCurvedList"/>
    <dgm:cxn modelId="{5C7F0253-C9BE-4B00-9DC7-950FFE19EB62}" type="presOf" srcId="{9A46747E-D6DE-4629-8C1E-1B4B25456BBD}" destId="{C3890886-594D-4C3A-B827-E42F66E86BD8}" srcOrd="0" destOrd="0" presId="urn:microsoft.com/office/officeart/2008/layout/VerticalCurvedList"/>
    <dgm:cxn modelId="{E2C63C90-A453-4FAA-A699-BC76CE70B210}" type="presOf" srcId="{8303C713-360E-4596-AF49-10ADC243A371}" destId="{9D1B3423-A1AA-4E4C-A081-B2F6FF11832C}" srcOrd="0" destOrd="0" presId="urn:microsoft.com/office/officeart/2008/layout/VerticalCurvedList"/>
    <dgm:cxn modelId="{A242ED90-EB05-4EB5-AE7A-2DD6D17E9E92}" srcId="{8303C713-360E-4596-AF49-10ADC243A371}" destId="{69CB51BD-BF4B-4B16-95B1-28D071989CD2}" srcOrd="0" destOrd="0" parTransId="{ED557247-E12F-4FBA-AD89-57AFC3109CEE}" sibTransId="{7B574232-3C94-4EA3-B9B0-567BFAFA049D}"/>
    <dgm:cxn modelId="{AF162292-496A-4587-B632-C7C90F6C1202}" srcId="{8303C713-360E-4596-AF49-10ADC243A371}" destId="{79942651-11E6-4FCA-839C-521CF51A9592}" srcOrd="3" destOrd="0" parTransId="{5A947B33-3652-47D4-A00F-7457834A86E8}" sibTransId="{7D405CFB-9D10-403C-8745-3771566540DA}"/>
    <dgm:cxn modelId="{E2A424AA-721F-415E-8B33-E3B61A233CC2}" srcId="{8303C713-360E-4596-AF49-10ADC243A371}" destId="{C8F87F65-CA54-4590-BFC8-D3B9426ADA4D}" srcOrd="1" destOrd="0" parTransId="{AE08692A-6350-4F5B-ABF4-BA38406AB83E}" sibTransId="{8CF44A81-4C1C-40CB-B9E5-DA2C4D8B9814}"/>
    <dgm:cxn modelId="{8DB262FA-E4BE-4027-A562-A24F135860EF}" type="presParOf" srcId="{9D1B3423-A1AA-4E4C-A081-B2F6FF11832C}" destId="{8EF15F87-F7C9-44A4-A3A0-DAA0B7A793E4}" srcOrd="0" destOrd="0" presId="urn:microsoft.com/office/officeart/2008/layout/VerticalCurvedList"/>
    <dgm:cxn modelId="{A99E479F-A7BD-4F98-8E1A-7ACB44957C19}" type="presParOf" srcId="{8EF15F87-F7C9-44A4-A3A0-DAA0B7A793E4}" destId="{8B3C8E1D-BBD7-4857-8C07-7E8F3C89FCED}" srcOrd="0" destOrd="0" presId="urn:microsoft.com/office/officeart/2008/layout/VerticalCurvedList"/>
    <dgm:cxn modelId="{E0BBAEE6-9063-404C-BA00-7C1F9E7C9902}" type="presParOf" srcId="{8B3C8E1D-BBD7-4857-8C07-7E8F3C89FCED}" destId="{D11A54F2-287E-4851-B195-05E411453CF6}" srcOrd="0" destOrd="0" presId="urn:microsoft.com/office/officeart/2008/layout/VerticalCurvedList"/>
    <dgm:cxn modelId="{55DCF70C-0C14-4207-AAD8-62689CDF9A12}" type="presParOf" srcId="{8B3C8E1D-BBD7-4857-8C07-7E8F3C89FCED}" destId="{2925316A-C660-47B1-BC95-AED925B53559}" srcOrd="1" destOrd="0" presId="urn:microsoft.com/office/officeart/2008/layout/VerticalCurvedList"/>
    <dgm:cxn modelId="{86E36DD6-8B96-405D-9744-603D469ADB04}" type="presParOf" srcId="{8B3C8E1D-BBD7-4857-8C07-7E8F3C89FCED}" destId="{27C4A882-6A5F-4770-B8FE-9514A9C2F6A2}" srcOrd="2" destOrd="0" presId="urn:microsoft.com/office/officeart/2008/layout/VerticalCurvedList"/>
    <dgm:cxn modelId="{3625A77E-7061-4543-B005-3187684DF996}" type="presParOf" srcId="{8B3C8E1D-BBD7-4857-8C07-7E8F3C89FCED}" destId="{BD2D59CC-83FB-40C7-90F0-F48C35CC1B13}" srcOrd="3" destOrd="0" presId="urn:microsoft.com/office/officeart/2008/layout/VerticalCurvedList"/>
    <dgm:cxn modelId="{EAAE9937-B665-4814-B0D5-2846A3863BAF}" type="presParOf" srcId="{8EF15F87-F7C9-44A4-A3A0-DAA0B7A793E4}" destId="{4E0B76C3-B2C4-4C50-A249-343766173BC5}" srcOrd="1" destOrd="0" presId="urn:microsoft.com/office/officeart/2008/layout/VerticalCurvedList"/>
    <dgm:cxn modelId="{FD560345-9710-45CD-977F-5B1484441F96}" type="presParOf" srcId="{8EF15F87-F7C9-44A4-A3A0-DAA0B7A793E4}" destId="{DE332503-1107-4B0C-A822-33704127FEB7}" srcOrd="2" destOrd="0" presId="urn:microsoft.com/office/officeart/2008/layout/VerticalCurvedList"/>
    <dgm:cxn modelId="{53372184-B570-47B2-B611-66EB4DAB3233}" type="presParOf" srcId="{DE332503-1107-4B0C-A822-33704127FEB7}" destId="{09F0B481-146C-4B62-8951-478E538265A3}" srcOrd="0" destOrd="0" presId="urn:microsoft.com/office/officeart/2008/layout/VerticalCurvedList"/>
    <dgm:cxn modelId="{4D0EE329-5DC2-4B15-949A-AEE5972C9280}" type="presParOf" srcId="{8EF15F87-F7C9-44A4-A3A0-DAA0B7A793E4}" destId="{FD2424A9-27E0-4CB4-BBA2-AC9C92FE5D8C}" srcOrd="3" destOrd="0" presId="urn:microsoft.com/office/officeart/2008/layout/VerticalCurvedList"/>
    <dgm:cxn modelId="{73FF2FE6-C3DF-47F5-867B-564862E85CC2}" type="presParOf" srcId="{8EF15F87-F7C9-44A4-A3A0-DAA0B7A793E4}" destId="{9B15B90D-FAB4-4A85-97C1-0376DF26CC79}" srcOrd="4" destOrd="0" presId="urn:microsoft.com/office/officeart/2008/layout/VerticalCurvedList"/>
    <dgm:cxn modelId="{B0C8ACB7-5B2F-4B14-82B2-BDCC1BD79581}" type="presParOf" srcId="{9B15B90D-FAB4-4A85-97C1-0376DF26CC79}" destId="{78EA55AC-6B9D-493D-9C14-BF054819668F}" srcOrd="0" destOrd="0" presId="urn:microsoft.com/office/officeart/2008/layout/VerticalCurvedList"/>
    <dgm:cxn modelId="{BA0E472D-E1DF-4EDB-9B9C-A56FA3E8994F}" type="presParOf" srcId="{8EF15F87-F7C9-44A4-A3A0-DAA0B7A793E4}" destId="{C3890886-594D-4C3A-B827-E42F66E86BD8}" srcOrd="5" destOrd="0" presId="urn:microsoft.com/office/officeart/2008/layout/VerticalCurvedList"/>
    <dgm:cxn modelId="{922E99EA-17E8-48BE-9B14-303CFF916445}" type="presParOf" srcId="{8EF15F87-F7C9-44A4-A3A0-DAA0B7A793E4}" destId="{F465CB82-F0C0-490C-A7ED-4FF69DFE817E}" srcOrd="6" destOrd="0" presId="urn:microsoft.com/office/officeart/2008/layout/VerticalCurvedList"/>
    <dgm:cxn modelId="{8ACD1C9E-22E7-40D4-B92F-2A61C16AC365}" type="presParOf" srcId="{F465CB82-F0C0-490C-A7ED-4FF69DFE817E}" destId="{2F18F66C-C758-4818-AF55-E902727C69A3}" srcOrd="0" destOrd="0" presId="urn:microsoft.com/office/officeart/2008/layout/VerticalCurvedList"/>
    <dgm:cxn modelId="{D5D97307-0ED6-44AB-B4EF-ABC55A51E224}" type="presParOf" srcId="{8EF15F87-F7C9-44A4-A3A0-DAA0B7A793E4}" destId="{29ED4265-FD3C-4FDF-B4E2-E26756479BF1}" srcOrd="7" destOrd="0" presId="urn:microsoft.com/office/officeart/2008/layout/VerticalCurvedList"/>
    <dgm:cxn modelId="{D7659774-6AE2-492C-8BC2-3E3BC92748BE}" type="presParOf" srcId="{8EF15F87-F7C9-44A4-A3A0-DAA0B7A793E4}" destId="{83181F06-B6E4-43C4-BA97-7731399222DA}" srcOrd="8" destOrd="0" presId="urn:microsoft.com/office/officeart/2008/layout/VerticalCurvedList"/>
    <dgm:cxn modelId="{4B732AEA-678C-4B1A-AFD0-273FE230CEB4}" type="presParOf" srcId="{83181F06-B6E4-43C4-BA97-7731399222DA}" destId="{4E71ADA0-4FDD-477A-B070-513FBBBCC634}"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CE37959-4957-4397-8289-46D61ED1636F}" type="doc">
      <dgm:prSet loTypeId="urn:microsoft.com/office/officeart/2009/3/layout/StepUpProcess" loCatId="process" qsTypeId="urn:microsoft.com/office/officeart/2005/8/quickstyle/3d2" qsCatId="3D" csTypeId="urn:microsoft.com/office/officeart/2005/8/colors/colorful1" csCatId="colorful" phldr="1"/>
      <dgm:spPr/>
      <dgm:t>
        <a:bodyPr/>
        <a:lstStyle/>
        <a:p>
          <a:endParaRPr lang="en-US"/>
        </a:p>
      </dgm:t>
    </dgm:pt>
    <dgm:pt modelId="{44C3950A-CD67-46C8-8D1B-29E2AE0E1273}">
      <dgm:prSet custT="1"/>
      <dgm:spPr/>
      <dgm:t>
        <a:bodyPr/>
        <a:lstStyle/>
        <a:p>
          <a:r>
            <a:rPr lang="en-US" sz="1600" b="1"/>
            <a:t>• Integration of legacy IT systems with newer digital platforms can create operational bottlenecks and workflow disruption within primary care settings.</a:t>
          </a:r>
        </a:p>
      </dgm:t>
    </dgm:pt>
    <dgm:pt modelId="{810BB2E6-E540-4F0B-80A5-93F63A79E41F}" type="parTrans" cxnId="{13192997-7450-4A89-A881-234D0548A8C1}">
      <dgm:prSet/>
      <dgm:spPr/>
      <dgm:t>
        <a:bodyPr/>
        <a:lstStyle/>
        <a:p>
          <a:endParaRPr lang="en-US" sz="1600" b="1"/>
        </a:p>
      </dgm:t>
    </dgm:pt>
    <dgm:pt modelId="{69091E3B-010C-4BFB-882D-A7985C4E454B}" type="sibTrans" cxnId="{13192997-7450-4A89-A881-234D0548A8C1}">
      <dgm:prSet/>
      <dgm:spPr/>
      <dgm:t>
        <a:bodyPr/>
        <a:lstStyle/>
        <a:p>
          <a:endParaRPr lang="en-US" sz="1600" b="1"/>
        </a:p>
      </dgm:t>
    </dgm:pt>
    <dgm:pt modelId="{0DF4A89A-FC5A-4EA0-A5F5-B18F21B65EF8}">
      <dgm:prSet custT="1"/>
      <dgm:spPr/>
      <dgm:t>
        <a:bodyPr/>
        <a:lstStyle/>
        <a:p>
          <a:r>
            <a:rPr lang="en-US" sz="1600" b="1"/>
            <a:t>• Increased digital dependency heightens exposure to cybersecurity vulnerabilities, particularly where older infrastructure remains in use </a:t>
          </a:r>
          <a:r>
            <a:rPr lang="en-US" sz="1600">
              <a:solidFill>
                <a:schemeClr val="tx1"/>
              </a:solidFill>
              <a:effectLst/>
              <a:latin typeface="+mn-lt"/>
              <a:ea typeface="+mn-ea"/>
              <a:cs typeface="+mn-cs"/>
            </a:rPr>
            <a:t>(Pal et al., 2018)</a:t>
          </a:r>
          <a:r>
            <a:rPr lang="en-US" sz="1600" b="1"/>
            <a:t>.</a:t>
          </a:r>
        </a:p>
      </dgm:t>
    </dgm:pt>
    <dgm:pt modelId="{0AE4205D-FDAF-4A5E-9137-B4551F39A29E}" type="parTrans" cxnId="{C5162098-639B-4BBC-8108-7668C6209B7B}">
      <dgm:prSet/>
      <dgm:spPr/>
      <dgm:t>
        <a:bodyPr/>
        <a:lstStyle/>
        <a:p>
          <a:endParaRPr lang="en-US" sz="1600" b="1"/>
        </a:p>
      </dgm:t>
    </dgm:pt>
    <dgm:pt modelId="{CFF8B70B-81EF-4168-8C2A-4111750C21FB}" type="sibTrans" cxnId="{C5162098-639B-4BBC-8108-7668C6209B7B}">
      <dgm:prSet/>
      <dgm:spPr/>
      <dgm:t>
        <a:bodyPr/>
        <a:lstStyle/>
        <a:p>
          <a:endParaRPr lang="en-US" sz="1600" b="1"/>
        </a:p>
      </dgm:t>
    </dgm:pt>
    <dgm:pt modelId="{E3DF53E6-3A2F-498F-B74E-C2E59B4CA10A}">
      <dgm:prSet custT="1"/>
      <dgm:spPr/>
      <dgm:t>
        <a:bodyPr/>
        <a:lstStyle/>
        <a:p>
          <a:r>
            <a:rPr lang="en-US" sz="1600" b="1"/>
            <a:t>• Sustainable digital transformation requires ongoing financial investment in system upgrades, infrastructure maintenance and cybersecurity monitoring.</a:t>
          </a:r>
        </a:p>
      </dgm:t>
    </dgm:pt>
    <dgm:pt modelId="{05A6AB03-0650-4259-BE50-952EEF1B1545}" type="parTrans" cxnId="{D90C5FCB-12B3-476C-B851-004D451B4AD4}">
      <dgm:prSet/>
      <dgm:spPr/>
      <dgm:t>
        <a:bodyPr/>
        <a:lstStyle/>
        <a:p>
          <a:endParaRPr lang="en-US" sz="1600" b="1"/>
        </a:p>
      </dgm:t>
    </dgm:pt>
    <dgm:pt modelId="{95CD6E6F-CA59-4379-A3B6-C24F3EC6038F}" type="sibTrans" cxnId="{D90C5FCB-12B3-476C-B851-004D451B4AD4}">
      <dgm:prSet/>
      <dgm:spPr/>
      <dgm:t>
        <a:bodyPr/>
        <a:lstStyle/>
        <a:p>
          <a:endParaRPr lang="en-US" sz="1600" b="1"/>
        </a:p>
      </dgm:t>
    </dgm:pt>
    <dgm:pt modelId="{B74FF2AB-6E6B-4C24-A775-1362FB71943C}">
      <dgm:prSet custT="1"/>
      <dgm:spPr/>
      <dgm:t>
        <a:bodyPr/>
        <a:lstStyle/>
        <a:p>
          <a:r>
            <a:rPr lang="en-US" sz="1600" b="1"/>
            <a:t>• Short-term efficiency gains may conceal long-standing infrastructural fragmentation and accumulated technical debt within NHS IT environments </a:t>
          </a:r>
          <a:r>
            <a:rPr lang="en-US" sz="1600">
              <a:solidFill>
                <a:schemeClr val="tx1"/>
              </a:solidFill>
              <a:effectLst/>
              <a:latin typeface="+mn-lt"/>
              <a:ea typeface="+mn-ea"/>
              <a:cs typeface="+mn-cs"/>
            </a:rPr>
            <a:t>(UK Parliament, 2022)</a:t>
          </a:r>
          <a:r>
            <a:rPr lang="en-US" sz="1600" b="1"/>
            <a:t>.</a:t>
          </a:r>
        </a:p>
      </dgm:t>
    </dgm:pt>
    <dgm:pt modelId="{965AA6C5-2137-4EF9-ADA1-126B0E2A534B}" type="parTrans" cxnId="{2CFAC9F1-3FDE-482F-A919-3DC36B887646}">
      <dgm:prSet/>
      <dgm:spPr/>
      <dgm:t>
        <a:bodyPr/>
        <a:lstStyle/>
        <a:p>
          <a:endParaRPr lang="en-US" sz="1600" b="1"/>
        </a:p>
      </dgm:t>
    </dgm:pt>
    <dgm:pt modelId="{3BA1A387-5A5F-4A6B-917C-7BB0073E76C0}" type="sibTrans" cxnId="{2CFAC9F1-3FDE-482F-A919-3DC36B887646}">
      <dgm:prSet/>
      <dgm:spPr/>
      <dgm:t>
        <a:bodyPr/>
        <a:lstStyle/>
        <a:p>
          <a:endParaRPr lang="en-US" sz="1600" b="1"/>
        </a:p>
      </dgm:t>
    </dgm:pt>
    <dgm:pt modelId="{337D1531-DBDD-4ADE-9312-9935C2CC562E}" type="pres">
      <dgm:prSet presAssocID="{FCE37959-4957-4397-8289-46D61ED1636F}" presName="rootnode" presStyleCnt="0">
        <dgm:presLayoutVars>
          <dgm:chMax/>
          <dgm:chPref/>
          <dgm:dir/>
          <dgm:animLvl val="lvl"/>
        </dgm:presLayoutVars>
      </dgm:prSet>
      <dgm:spPr/>
    </dgm:pt>
    <dgm:pt modelId="{F4B81F1A-82BA-4725-8D0E-E0BAC86D23B9}" type="pres">
      <dgm:prSet presAssocID="{44C3950A-CD67-46C8-8D1B-29E2AE0E1273}" presName="composite" presStyleCnt="0"/>
      <dgm:spPr/>
    </dgm:pt>
    <dgm:pt modelId="{B0AB8235-B304-489E-84AA-997D6CE819B3}" type="pres">
      <dgm:prSet presAssocID="{44C3950A-CD67-46C8-8D1B-29E2AE0E1273}" presName="LShape" presStyleLbl="alignNode1" presStyleIdx="0" presStyleCnt="7"/>
      <dgm:spPr/>
    </dgm:pt>
    <dgm:pt modelId="{76C0BD96-7A7C-45C8-98F5-34D2EB6F3529}" type="pres">
      <dgm:prSet presAssocID="{44C3950A-CD67-46C8-8D1B-29E2AE0E1273}" presName="ParentText" presStyleLbl="revTx" presStyleIdx="0" presStyleCnt="4">
        <dgm:presLayoutVars>
          <dgm:chMax val="0"/>
          <dgm:chPref val="0"/>
          <dgm:bulletEnabled val="1"/>
        </dgm:presLayoutVars>
      </dgm:prSet>
      <dgm:spPr/>
    </dgm:pt>
    <dgm:pt modelId="{73DA4A88-EFD7-4D53-9EC5-342467EAC527}" type="pres">
      <dgm:prSet presAssocID="{44C3950A-CD67-46C8-8D1B-29E2AE0E1273}" presName="Triangle" presStyleLbl="alignNode1" presStyleIdx="1" presStyleCnt="7"/>
      <dgm:spPr/>
    </dgm:pt>
    <dgm:pt modelId="{2F6BB84C-7082-4770-888E-85629539787D}" type="pres">
      <dgm:prSet presAssocID="{69091E3B-010C-4BFB-882D-A7985C4E454B}" presName="sibTrans" presStyleCnt="0"/>
      <dgm:spPr/>
    </dgm:pt>
    <dgm:pt modelId="{D6712BE4-6D50-4C1D-811F-D91DED564CCB}" type="pres">
      <dgm:prSet presAssocID="{69091E3B-010C-4BFB-882D-A7985C4E454B}" presName="space" presStyleCnt="0"/>
      <dgm:spPr/>
    </dgm:pt>
    <dgm:pt modelId="{87B5BB12-3A9F-44B7-89EE-1B8E1B51394D}" type="pres">
      <dgm:prSet presAssocID="{0DF4A89A-FC5A-4EA0-A5F5-B18F21B65EF8}" presName="composite" presStyleCnt="0"/>
      <dgm:spPr/>
    </dgm:pt>
    <dgm:pt modelId="{4BF66B42-6233-44F7-A423-C96E0DE7A019}" type="pres">
      <dgm:prSet presAssocID="{0DF4A89A-FC5A-4EA0-A5F5-B18F21B65EF8}" presName="LShape" presStyleLbl="alignNode1" presStyleIdx="2" presStyleCnt="7"/>
      <dgm:spPr/>
    </dgm:pt>
    <dgm:pt modelId="{B4C4DDB8-F3F7-4DA0-A183-2E791A9F1EBC}" type="pres">
      <dgm:prSet presAssocID="{0DF4A89A-FC5A-4EA0-A5F5-B18F21B65EF8}" presName="ParentText" presStyleLbl="revTx" presStyleIdx="1" presStyleCnt="4">
        <dgm:presLayoutVars>
          <dgm:chMax val="0"/>
          <dgm:chPref val="0"/>
          <dgm:bulletEnabled val="1"/>
        </dgm:presLayoutVars>
      </dgm:prSet>
      <dgm:spPr/>
    </dgm:pt>
    <dgm:pt modelId="{05C08BCD-8114-4B58-9BC8-58B1D9F130A2}" type="pres">
      <dgm:prSet presAssocID="{0DF4A89A-FC5A-4EA0-A5F5-B18F21B65EF8}" presName="Triangle" presStyleLbl="alignNode1" presStyleIdx="3" presStyleCnt="7"/>
      <dgm:spPr/>
    </dgm:pt>
    <dgm:pt modelId="{55657899-AE3E-45EB-B320-F6F609A0D6D0}" type="pres">
      <dgm:prSet presAssocID="{CFF8B70B-81EF-4168-8C2A-4111750C21FB}" presName="sibTrans" presStyleCnt="0"/>
      <dgm:spPr/>
    </dgm:pt>
    <dgm:pt modelId="{B1DBF172-F5FA-4BAD-8FB4-28BCB6FB6F1D}" type="pres">
      <dgm:prSet presAssocID="{CFF8B70B-81EF-4168-8C2A-4111750C21FB}" presName="space" presStyleCnt="0"/>
      <dgm:spPr/>
    </dgm:pt>
    <dgm:pt modelId="{BD39F538-4AFA-40F9-82B4-662BC6039C7D}" type="pres">
      <dgm:prSet presAssocID="{E3DF53E6-3A2F-498F-B74E-C2E59B4CA10A}" presName="composite" presStyleCnt="0"/>
      <dgm:spPr/>
    </dgm:pt>
    <dgm:pt modelId="{5F848F6A-D8EC-4295-9D6D-0357CA4DE59D}" type="pres">
      <dgm:prSet presAssocID="{E3DF53E6-3A2F-498F-B74E-C2E59B4CA10A}" presName="LShape" presStyleLbl="alignNode1" presStyleIdx="4" presStyleCnt="7"/>
      <dgm:spPr/>
    </dgm:pt>
    <dgm:pt modelId="{610BD6CB-22D6-4981-BBE8-A7563D3FF13A}" type="pres">
      <dgm:prSet presAssocID="{E3DF53E6-3A2F-498F-B74E-C2E59B4CA10A}" presName="ParentText" presStyleLbl="revTx" presStyleIdx="2" presStyleCnt="4">
        <dgm:presLayoutVars>
          <dgm:chMax val="0"/>
          <dgm:chPref val="0"/>
          <dgm:bulletEnabled val="1"/>
        </dgm:presLayoutVars>
      </dgm:prSet>
      <dgm:spPr/>
    </dgm:pt>
    <dgm:pt modelId="{CF9D6D79-5C1E-4B5F-B5B6-E419CF0099E7}" type="pres">
      <dgm:prSet presAssocID="{E3DF53E6-3A2F-498F-B74E-C2E59B4CA10A}" presName="Triangle" presStyleLbl="alignNode1" presStyleIdx="5" presStyleCnt="7"/>
      <dgm:spPr/>
    </dgm:pt>
    <dgm:pt modelId="{687F8F8A-595F-4F96-8230-B94E5EA910FE}" type="pres">
      <dgm:prSet presAssocID="{95CD6E6F-CA59-4379-A3B6-C24F3EC6038F}" presName="sibTrans" presStyleCnt="0"/>
      <dgm:spPr/>
    </dgm:pt>
    <dgm:pt modelId="{63C515F2-A673-4151-A7A5-FA6EE637D250}" type="pres">
      <dgm:prSet presAssocID="{95CD6E6F-CA59-4379-A3B6-C24F3EC6038F}" presName="space" presStyleCnt="0"/>
      <dgm:spPr/>
    </dgm:pt>
    <dgm:pt modelId="{C5CE3DC3-8EAB-4FBD-B4F9-F73572E34DBA}" type="pres">
      <dgm:prSet presAssocID="{B74FF2AB-6E6B-4C24-A775-1362FB71943C}" presName="composite" presStyleCnt="0"/>
      <dgm:spPr/>
    </dgm:pt>
    <dgm:pt modelId="{BB51C5AF-5116-4275-AF7B-742295532198}" type="pres">
      <dgm:prSet presAssocID="{B74FF2AB-6E6B-4C24-A775-1362FB71943C}" presName="LShape" presStyleLbl="alignNode1" presStyleIdx="6" presStyleCnt="7"/>
      <dgm:spPr/>
    </dgm:pt>
    <dgm:pt modelId="{ABD5F7F0-CE74-4099-9289-C9F7F49644C9}" type="pres">
      <dgm:prSet presAssocID="{B74FF2AB-6E6B-4C24-A775-1362FB71943C}" presName="ParentText" presStyleLbl="revTx" presStyleIdx="3" presStyleCnt="4">
        <dgm:presLayoutVars>
          <dgm:chMax val="0"/>
          <dgm:chPref val="0"/>
          <dgm:bulletEnabled val="1"/>
        </dgm:presLayoutVars>
      </dgm:prSet>
      <dgm:spPr/>
    </dgm:pt>
  </dgm:ptLst>
  <dgm:cxnLst>
    <dgm:cxn modelId="{D29A7116-A6B4-42F3-9334-C62C9DBD1211}" type="presOf" srcId="{0DF4A89A-FC5A-4EA0-A5F5-B18F21B65EF8}" destId="{B4C4DDB8-F3F7-4DA0-A183-2E791A9F1EBC}" srcOrd="0" destOrd="0" presId="urn:microsoft.com/office/officeart/2009/3/layout/StepUpProcess"/>
    <dgm:cxn modelId="{5716F932-7F08-46CE-89AA-4D02A357B603}" type="presOf" srcId="{FCE37959-4957-4397-8289-46D61ED1636F}" destId="{337D1531-DBDD-4ADE-9312-9935C2CC562E}" srcOrd="0" destOrd="0" presId="urn:microsoft.com/office/officeart/2009/3/layout/StepUpProcess"/>
    <dgm:cxn modelId="{DF4B2482-7DC2-4A7E-AAB7-28D60846CF99}" type="presOf" srcId="{B74FF2AB-6E6B-4C24-A775-1362FB71943C}" destId="{ABD5F7F0-CE74-4099-9289-C9F7F49644C9}" srcOrd="0" destOrd="0" presId="urn:microsoft.com/office/officeart/2009/3/layout/StepUpProcess"/>
    <dgm:cxn modelId="{08608E87-99D5-4DB2-AB3E-01C82640A33A}" type="presOf" srcId="{44C3950A-CD67-46C8-8D1B-29E2AE0E1273}" destId="{76C0BD96-7A7C-45C8-98F5-34D2EB6F3529}" srcOrd="0" destOrd="0" presId="urn:microsoft.com/office/officeart/2009/3/layout/StepUpProcess"/>
    <dgm:cxn modelId="{13192997-7450-4A89-A881-234D0548A8C1}" srcId="{FCE37959-4957-4397-8289-46D61ED1636F}" destId="{44C3950A-CD67-46C8-8D1B-29E2AE0E1273}" srcOrd="0" destOrd="0" parTransId="{810BB2E6-E540-4F0B-80A5-93F63A79E41F}" sibTransId="{69091E3B-010C-4BFB-882D-A7985C4E454B}"/>
    <dgm:cxn modelId="{C5162098-639B-4BBC-8108-7668C6209B7B}" srcId="{FCE37959-4957-4397-8289-46D61ED1636F}" destId="{0DF4A89A-FC5A-4EA0-A5F5-B18F21B65EF8}" srcOrd="1" destOrd="0" parTransId="{0AE4205D-FDAF-4A5E-9137-B4551F39A29E}" sibTransId="{CFF8B70B-81EF-4168-8C2A-4111750C21FB}"/>
    <dgm:cxn modelId="{D90C5FCB-12B3-476C-B851-004D451B4AD4}" srcId="{FCE37959-4957-4397-8289-46D61ED1636F}" destId="{E3DF53E6-3A2F-498F-B74E-C2E59B4CA10A}" srcOrd="2" destOrd="0" parTransId="{05A6AB03-0650-4259-BE50-952EEF1B1545}" sibTransId="{95CD6E6F-CA59-4379-A3B6-C24F3EC6038F}"/>
    <dgm:cxn modelId="{2FDC16EB-05F2-45BC-9263-AB2982A7A4A1}" type="presOf" srcId="{E3DF53E6-3A2F-498F-B74E-C2E59B4CA10A}" destId="{610BD6CB-22D6-4981-BBE8-A7563D3FF13A}" srcOrd="0" destOrd="0" presId="urn:microsoft.com/office/officeart/2009/3/layout/StepUpProcess"/>
    <dgm:cxn modelId="{2CFAC9F1-3FDE-482F-A919-3DC36B887646}" srcId="{FCE37959-4957-4397-8289-46D61ED1636F}" destId="{B74FF2AB-6E6B-4C24-A775-1362FB71943C}" srcOrd="3" destOrd="0" parTransId="{965AA6C5-2137-4EF9-ADA1-126B0E2A534B}" sibTransId="{3BA1A387-5A5F-4A6B-917C-7BB0073E76C0}"/>
    <dgm:cxn modelId="{B7B704A7-73A0-47EC-A3DF-000913F5A7E4}" type="presParOf" srcId="{337D1531-DBDD-4ADE-9312-9935C2CC562E}" destId="{F4B81F1A-82BA-4725-8D0E-E0BAC86D23B9}" srcOrd="0" destOrd="0" presId="urn:microsoft.com/office/officeart/2009/3/layout/StepUpProcess"/>
    <dgm:cxn modelId="{6D56EF99-6254-451E-A932-3B7184EA2863}" type="presParOf" srcId="{F4B81F1A-82BA-4725-8D0E-E0BAC86D23B9}" destId="{B0AB8235-B304-489E-84AA-997D6CE819B3}" srcOrd="0" destOrd="0" presId="urn:microsoft.com/office/officeart/2009/3/layout/StepUpProcess"/>
    <dgm:cxn modelId="{4B9C6CCD-8F19-4081-8643-8C22656EA1C7}" type="presParOf" srcId="{F4B81F1A-82BA-4725-8D0E-E0BAC86D23B9}" destId="{76C0BD96-7A7C-45C8-98F5-34D2EB6F3529}" srcOrd="1" destOrd="0" presId="urn:microsoft.com/office/officeart/2009/3/layout/StepUpProcess"/>
    <dgm:cxn modelId="{DE701EF8-47AF-41CA-8EEA-F87A98DA4B9D}" type="presParOf" srcId="{F4B81F1A-82BA-4725-8D0E-E0BAC86D23B9}" destId="{73DA4A88-EFD7-4D53-9EC5-342467EAC527}" srcOrd="2" destOrd="0" presId="urn:microsoft.com/office/officeart/2009/3/layout/StepUpProcess"/>
    <dgm:cxn modelId="{49DDD309-71D2-493F-BF1B-50DCA70E313D}" type="presParOf" srcId="{337D1531-DBDD-4ADE-9312-9935C2CC562E}" destId="{2F6BB84C-7082-4770-888E-85629539787D}" srcOrd="1" destOrd="0" presId="urn:microsoft.com/office/officeart/2009/3/layout/StepUpProcess"/>
    <dgm:cxn modelId="{907A2B3A-62BE-4C3C-87A4-7E13C2625092}" type="presParOf" srcId="{2F6BB84C-7082-4770-888E-85629539787D}" destId="{D6712BE4-6D50-4C1D-811F-D91DED564CCB}" srcOrd="0" destOrd="0" presId="urn:microsoft.com/office/officeart/2009/3/layout/StepUpProcess"/>
    <dgm:cxn modelId="{1EB72934-68CD-4DE4-8434-178AAC032E61}" type="presParOf" srcId="{337D1531-DBDD-4ADE-9312-9935C2CC562E}" destId="{87B5BB12-3A9F-44B7-89EE-1B8E1B51394D}" srcOrd="2" destOrd="0" presId="urn:microsoft.com/office/officeart/2009/3/layout/StepUpProcess"/>
    <dgm:cxn modelId="{D424FA62-B4E6-4603-9A54-EFD40C8EB62D}" type="presParOf" srcId="{87B5BB12-3A9F-44B7-89EE-1B8E1B51394D}" destId="{4BF66B42-6233-44F7-A423-C96E0DE7A019}" srcOrd="0" destOrd="0" presId="urn:microsoft.com/office/officeart/2009/3/layout/StepUpProcess"/>
    <dgm:cxn modelId="{F5AFCFBC-418B-40E7-8E49-01AF04ED2365}" type="presParOf" srcId="{87B5BB12-3A9F-44B7-89EE-1B8E1B51394D}" destId="{B4C4DDB8-F3F7-4DA0-A183-2E791A9F1EBC}" srcOrd="1" destOrd="0" presId="urn:microsoft.com/office/officeart/2009/3/layout/StepUpProcess"/>
    <dgm:cxn modelId="{B74D65BC-F8BA-4067-A347-138FBF8E2B91}" type="presParOf" srcId="{87B5BB12-3A9F-44B7-89EE-1B8E1B51394D}" destId="{05C08BCD-8114-4B58-9BC8-58B1D9F130A2}" srcOrd="2" destOrd="0" presId="urn:microsoft.com/office/officeart/2009/3/layout/StepUpProcess"/>
    <dgm:cxn modelId="{CF71F690-228C-4BDC-AC42-AF3ED355E9A6}" type="presParOf" srcId="{337D1531-DBDD-4ADE-9312-9935C2CC562E}" destId="{55657899-AE3E-45EB-B320-F6F609A0D6D0}" srcOrd="3" destOrd="0" presId="urn:microsoft.com/office/officeart/2009/3/layout/StepUpProcess"/>
    <dgm:cxn modelId="{DC3DC87E-9052-4F08-A0EA-298678FF00D3}" type="presParOf" srcId="{55657899-AE3E-45EB-B320-F6F609A0D6D0}" destId="{B1DBF172-F5FA-4BAD-8FB4-28BCB6FB6F1D}" srcOrd="0" destOrd="0" presId="urn:microsoft.com/office/officeart/2009/3/layout/StepUpProcess"/>
    <dgm:cxn modelId="{8C127A65-FEA2-4A6E-8F76-57CBE153C43B}" type="presParOf" srcId="{337D1531-DBDD-4ADE-9312-9935C2CC562E}" destId="{BD39F538-4AFA-40F9-82B4-662BC6039C7D}" srcOrd="4" destOrd="0" presId="urn:microsoft.com/office/officeart/2009/3/layout/StepUpProcess"/>
    <dgm:cxn modelId="{F765BE27-C87A-4227-8833-70053BA5F86C}" type="presParOf" srcId="{BD39F538-4AFA-40F9-82B4-662BC6039C7D}" destId="{5F848F6A-D8EC-4295-9D6D-0357CA4DE59D}" srcOrd="0" destOrd="0" presId="urn:microsoft.com/office/officeart/2009/3/layout/StepUpProcess"/>
    <dgm:cxn modelId="{DAD2CE9F-D468-49E7-A4C5-457FD07A1018}" type="presParOf" srcId="{BD39F538-4AFA-40F9-82B4-662BC6039C7D}" destId="{610BD6CB-22D6-4981-BBE8-A7563D3FF13A}" srcOrd="1" destOrd="0" presId="urn:microsoft.com/office/officeart/2009/3/layout/StepUpProcess"/>
    <dgm:cxn modelId="{D200DE3A-4CE3-4A14-BB78-B257046D94E0}" type="presParOf" srcId="{BD39F538-4AFA-40F9-82B4-662BC6039C7D}" destId="{CF9D6D79-5C1E-4B5F-B5B6-E419CF0099E7}" srcOrd="2" destOrd="0" presId="urn:microsoft.com/office/officeart/2009/3/layout/StepUpProcess"/>
    <dgm:cxn modelId="{EF811A88-8402-42D1-A8B8-5BB6E91552DE}" type="presParOf" srcId="{337D1531-DBDD-4ADE-9312-9935C2CC562E}" destId="{687F8F8A-595F-4F96-8230-B94E5EA910FE}" srcOrd="5" destOrd="0" presId="urn:microsoft.com/office/officeart/2009/3/layout/StepUpProcess"/>
    <dgm:cxn modelId="{2ED6267A-9A7A-43C3-8EC8-2C6FABC83F54}" type="presParOf" srcId="{687F8F8A-595F-4F96-8230-B94E5EA910FE}" destId="{63C515F2-A673-4151-A7A5-FA6EE637D250}" srcOrd="0" destOrd="0" presId="urn:microsoft.com/office/officeart/2009/3/layout/StepUpProcess"/>
    <dgm:cxn modelId="{11AAE6DB-F7E8-423D-AE64-9493260F9769}" type="presParOf" srcId="{337D1531-DBDD-4ADE-9312-9935C2CC562E}" destId="{C5CE3DC3-8EAB-4FBD-B4F9-F73572E34DBA}" srcOrd="6" destOrd="0" presId="urn:microsoft.com/office/officeart/2009/3/layout/StepUpProcess"/>
    <dgm:cxn modelId="{3352D08B-979D-4998-91E8-19B2224F313C}" type="presParOf" srcId="{C5CE3DC3-8EAB-4FBD-B4F9-F73572E34DBA}" destId="{BB51C5AF-5116-4275-AF7B-742295532198}" srcOrd="0" destOrd="0" presId="urn:microsoft.com/office/officeart/2009/3/layout/StepUpProcess"/>
    <dgm:cxn modelId="{5555F74C-C372-40A7-89AD-6E80CA44D2F4}" type="presParOf" srcId="{C5CE3DC3-8EAB-4FBD-B4F9-F73572E34DBA}" destId="{ABD5F7F0-CE74-4099-9289-C9F7F49644C9}" srcOrd="1" destOrd="0" presId="urn:microsoft.com/office/officeart/2009/3/layout/StepUp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39381592-8B6E-4B76-97B0-F1F0A2F808AD}" type="doc">
      <dgm:prSet loTypeId="urn:microsoft.com/office/officeart/2005/8/layout/process1" loCatId="process" qsTypeId="urn:microsoft.com/office/officeart/2005/8/quickstyle/3d3" qsCatId="3D" csTypeId="urn:microsoft.com/office/officeart/2005/8/colors/colorful1" csCatId="colorful" phldr="1"/>
      <dgm:spPr/>
      <dgm:t>
        <a:bodyPr/>
        <a:lstStyle/>
        <a:p>
          <a:endParaRPr lang="en-US"/>
        </a:p>
      </dgm:t>
    </dgm:pt>
    <dgm:pt modelId="{5103A279-D6B9-421F-98CD-B860CF8420A0}">
      <dgm:prSet/>
      <dgm:spPr/>
      <dgm:t>
        <a:bodyPr/>
        <a:lstStyle/>
        <a:p>
          <a:r>
            <a:rPr lang="en-US" b="1"/>
            <a:t>• Provides 24-hour access to appointment booking and prescription ordering, allowing patients to manage healthcare needs without time restrictions </a:t>
          </a:r>
          <a:r>
            <a:rPr lang="en-US">
              <a:solidFill>
                <a:schemeClr val="bg1"/>
              </a:solidFill>
              <a:effectLst/>
              <a:latin typeface="+mn-lt"/>
              <a:ea typeface="+mn-ea"/>
              <a:cs typeface="+mn-cs"/>
            </a:rPr>
            <a:t>(Atherton et al., 2024). </a:t>
          </a:r>
          <a:endParaRPr lang="en-US" b="1">
            <a:solidFill>
              <a:schemeClr val="bg1"/>
            </a:solidFill>
          </a:endParaRPr>
        </a:p>
      </dgm:t>
    </dgm:pt>
    <dgm:pt modelId="{C0EEBC9D-169B-478D-8527-79372413F060}" type="parTrans" cxnId="{812E1685-6893-456E-92D1-E570130B45FB}">
      <dgm:prSet/>
      <dgm:spPr/>
      <dgm:t>
        <a:bodyPr/>
        <a:lstStyle/>
        <a:p>
          <a:endParaRPr lang="en-US" b="1"/>
        </a:p>
      </dgm:t>
    </dgm:pt>
    <dgm:pt modelId="{5F15999B-D54F-4799-932B-9BB19F9B9487}" type="sibTrans" cxnId="{812E1685-6893-456E-92D1-E570130B45FB}">
      <dgm:prSet/>
      <dgm:spPr/>
      <dgm:t>
        <a:bodyPr/>
        <a:lstStyle/>
        <a:p>
          <a:endParaRPr lang="en-US" b="1"/>
        </a:p>
      </dgm:t>
    </dgm:pt>
    <dgm:pt modelId="{D3B8E0B9-131F-4BA8-A807-FA8FA47301B7}">
      <dgm:prSet/>
      <dgm:spPr/>
      <dgm:t>
        <a:bodyPr/>
        <a:lstStyle/>
        <a:p>
          <a:r>
            <a:rPr lang="en-US" b="1"/>
            <a:t>• Enables patients to view elements of their medical records digitally, increasing transparency and supporting informed participation in care decisions.</a:t>
          </a:r>
        </a:p>
      </dgm:t>
    </dgm:pt>
    <dgm:pt modelId="{59030E4E-F3A7-4BD0-AEBE-D47A2DCA5781}" type="parTrans" cxnId="{4F4FE15A-C0DD-4C11-B8A8-143C59F2F67B}">
      <dgm:prSet/>
      <dgm:spPr/>
      <dgm:t>
        <a:bodyPr/>
        <a:lstStyle/>
        <a:p>
          <a:endParaRPr lang="en-US" b="1"/>
        </a:p>
      </dgm:t>
    </dgm:pt>
    <dgm:pt modelId="{DD574BE6-B3FE-4A87-9E00-B50EB90F414D}" type="sibTrans" cxnId="{4F4FE15A-C0DD-4C11-B8A8-143C59F2F67B}">
      <dgm:prSet/>
      <dgm:spPr/>
      <dgm:t>
        <a:bodyPr/>
        <a:lstStyle/>
        <a:p>
          <a:endParaRPr lang="en-US" b="1"/>
        </a:p>
      </dgm:t>
    </dgm:pt>
    <dgm:pt modelId="{816FF7AE-2499-47E1-93FB-E1BFDA0C3DFD}">
      <dgm:prSet/>
      <dgm:spPr/>
      <dgm:t>
        <a:bodyPr/>
        <a:lstStyle/>
        <a:p>
          <a:r>
            <a:rPr lang="en-US" b="1"/>
            <a:t>• Encourages greater autonomy by allowing individuals to take more responsibility for managing appointments, medications and communication </a:t>
          </a:r>
          <a:r>
            <a:rPr lang="en-US" b="1">
              <a:solidFill>
                <a:schemeClr val="bg1"/>
              </a:solidFill>
            </a:rPr>
            <a:t>with services </a:t>
          </a:r>
          <a:r>
            <a:rPr lang="en-US">
              <a:solidFill>
                <a:schemeClr val="bg1"/>
              </a:solidFill>
              <a:effectLst/>
              <a:latin typeface="+mn-lt"/>
              <a:ea typeface="+mn-ea"/>
              <a:cs typeface="+mn-cs"/>
            </a:rPr>
            <a:t>(Madanian et al., 2023)</a:t>
          </a:r>
          <a:r>
            <a:rPr lang="en-US" b="1">
              <a:solidFill>
                <a:schemeClr val="bg1"/>
              </a:solidFill>
            </a:rPr>
            <a:t>.</a:t>
          </a:r>
        </a:p>
      </dgm:t>
    </dgm:pt>
    <dgm:pt modelId="{A0CB686B-DBAE-4D38-9F97-5A6B2F17FA07}" type="parTrans" cxnId="{1323EE1F-7E56-49B4-BF74-69B5636150A9}">
      <dgm:prSet/>
      <dgm:spPr/>
      <dgm:t>
        <a:bodyPr/>
        <a:lstStyle/>
        <a:p>
          <a:endParaRPr lang="en-US" b="1"/>
        </a:p>
      </dgm:t>
    </dgm:pt>
    <dgm:pt modelId="{D949FC75-E590-4BE2-B32D-7A9983279C66}" type="sibTrans" cxnId="{1323EE1F-7E56-49B4-BF74-69B5636150A9}">
      <dgm:prSet/>
      <dgm:spPr/>
      <dgm:t>
        <a:bodyPr/>
        <a:lstStyle/>
        <a:p>
          <a:endParaRPr lang="en-US" b="1"/>
        </a:p>
      </dgm:t>
    </dgm:pt>
    <dgm:pt modelId="{0D4B9EDF-2B13-4441-8498-65464DF66A5F}">
      <dgm:prSet/>
      <dgm:spPr/>
      <dgm:t>
        <a:bodyPr/>
        <a:lstStyle/>
        <a:p>
          <a:r>
            <a:rPr lang="en-US" b="1"/>
            <a:t>• National policy positions digital access as a strategy to reduce health inequalities and improve accessibility across diverse population groups.</a:t>
          </a:r>
        </a:p>
      </dgm:t>
    </dgm:pt>
    <dgm:pt modelId="{021ED6AC-1638-44E5-998A-D3719DCC399E}" type="parTrans" cxnId="{00B824BF-8F65-44F2-942B-B74738E50A1B}">
      <dgm:prSet/>
      <dgm:spPr/>
      <dgm:t>
        <a:bodyPr/>
        <a:lstStyle/>
        <a:p>
          <a:endParaRPr lang="en-US" b="1"/>
        </a:p>
      </dgm:t>
    </dgm:pt>
    <dgm:pt modelId="{6AC887C6-6DA5-455C-8872-B7C991F5AB94}" type="sibTrans" cxnId="{00B824BF-8F65-44F2-942B-B74738E50A1B}">
      <dgm:prSet/>
      <dgm:spPr/>
      <dgm:t>
        <a:bodyPr/>
        <a:lstStyle/>
        <a:p>
          <a:endParaRPr lang="en-US" b="1"/>
        </a:p>
      </dgm:t>
    </dgm:pt>
    <dgm:pt modelId="{7C74BEC1-BB1C-4ACA-98B5-5A80EEFB24A8}" type="pres">
      <dgm:prSet presAssocID="{39381592-8B6E-4B76-97B0-F1F0A2F808AD}" presName="Name0" presStyleCnt="0">
        <dgm:presLayoutVars>
          <dgm:dir/>
          <dgm:resizeHandles val="exact"/>
        </dgm:presLayoutVars>
      </dgm:prSet>
      <dgm:spPr/>
    </dgm:pt>
    <dgm:pt modelId="{602F49D2-6360-4EA6-9C34-E4F30CD85F68}" type="pres">
      <dgm:prSet presAssocID="{5103A279-D6B9-421F-98CD-B860CF8420A0}" presName="node" presStyleLbl="node1" presStyleIdx="0" presStyleCnt="4">
        <dgm:presLayoutVars>
          <dgm:bulletEnabled val="1"/>
        </dgm:presLayoutVars>
      </dgm:prSet>
      <dgm:spPr/>
    </dgm:pt>
    <dgm:pt modelId="{054338E4-50D8-45EA-A3E7-080E56FBB51A}" type="pres">
      <dgm:prSet presAssocID="{5F15999B-D54F-4799-932B-9BB19F9B9487}" presName="sibTrans" presStyleLbl="sibTrans2D1" presStyleIdx="0" presStyleCnt="3"/>
      <dgm:spPr/>
    </dgm:pt>
    <dgm:pt modelId="{8D716D2B-9A69-4FC1-AE23-A022A65B62E7}" type="pres">
      <dgm:prSet presAssocID="{5F15999B-D54F-4799-932B-9BB19F9B9487}" presName="connectorText" presStyleLbl="sibTrans2D1" presStyleIdx="0" presStyleCnt="3"/>
      <dgm:spPr/>
    </dgm:pt>
    <dgm:pt modelId="{58959B1E-3BBA-4EB1-8EE7-8425470C6BE0}" type="pres">
      <dgm:prSet presAssocID="{D3B8E0B9-131F-4BA8-A807-FA8FA47301B7}" presName="node" presStyleLbl="node1" presStyleIdx="1" presStyleCnt="4">
        <dgm:presLayoutVars>
          <dgm:bulletEnabled val="1"/>
        </dgm:presLayoutVars>
      </dgm:prSet>
      <dgm:spPr/>
    </dgm:pt>
    <dgm:pt modelId="{A0CDAFFA-7601-40A6-B6DD-C11872C11185}" type="pres">
      <dgm:prSet presAssocID="{DD574BE6-B3FE-4A87-9E00-B50EB90F414D}" presName="sibTrans" presStyleLbl="sibTrans2D1" presStyleIdx="1" presStyleCnt="3"/>
      <dgm:spPr/>
    </dgm:pt>
    <dgm:pt modelId="{3A47E821-3E70-4DD2-AF5A-0B4423906EA5}" type="pres">
      <dgm:prSet presAssocID="{DD574BE6-B3FE-4A87-9E00-B50EB90F414D}" presName="connectorText" presStyleLbl="sibTrans2D1" presStyleIdx="1" presStyleCnt="3"/>
      <dgm:spPr/>
    </dgm:pt>
    <dgm:pt modelId="{8582ADDB-13FD-48FD-AA0D-0743EBA3C33E}" type="pres">
      <dgm:prSet presAssocID="{816FF7AE-2499-47E1-93FB-E1BFDA0C3DFD}" presName="node" presStyleLbl="node1" presStyleIdx="2" presStyleCnt="4">
        <dgm:presLayoutVars>
          <dgm:bulletEnabled val="1"/>
        </dgm:presLayoutVars>
      </dgm:prSet>
      <dgm:spPr/>
    </dgm:pt>
    <dgm:pt modelId="{CF1C430A-2698-4DBD-A165-4933B1D188B5}" type="pres">
      <dgm:prSet presAssocID="{D949FC75-E590-4BE2-B32D-7A9983279C66}" presName="sibTrans" presStyleLbl="sibTrans2D1" presStyleIdx="2" presStyleCnt="3"/>
      <dgm:spPr/>
    </dgm:pt>
    <dgm:pt modelId="{55FDB96E-FF00-466B-9276-B756D8883620}" type="pres">
      <dgm:prSet presAssocID="{D949FC75-E590-4BE2-B32D-7A9983279C66}" presName="connectorText" presStyleLbl="sibTrans2D1" presStyleIdx="2" presStyleCnt="3"/>
      <dgm:spPr/>
    </dgm:pt>
    <dgm:pt modelId="{8D1BABFB-9A80-46FF-8EB5-7EF4619F120F}" type="pres">
      <dgm:prSet presAssocID="{0D4B9EDF-2B13-4441-8498-65464DF66A5F}" presName="node" presStyleLbl="node1" presStyleIdx="3" presStyleCnt="4">
        <dgm:presLayoutVars>
          <dgm:bulletEnabled val="1"/>
        </dgm:presLayoutVars>
      </dgm:prSet>
      <dgm:spPr/>
    </dgm:pt>
  </dgm:ptLst>
  <dgm:cxnLst>
    <dgm:cxn modelId="{1323EE1F-7E56-49B4-BF74-69B5636150A9}" srcId="{39381592-8B6E-4B76-97B0-F1F0A2F808AD}" destId="{816FF7AE-2499-47E1-93FB-E1BFDA0C3DFD}" srcOrd="2" destOrd="0" parTransId="{A0CB686B-DBAE-4D38-9F97-5A6B2F17FA07}" sibTransId="{D949FC75-E590-4BE2-B32D-7A9983279C66}"/>
    <dgm:cxn modelId="{45EEF722-C33A-4C9D-8E28-922D1CD901D4}" type="presOf" srcId="{5F15999B-D54F-4799-932B-9BB19F9B9487}" destId="{054338E4-50D8-45EA-A3E7-080E56FBB51A}" srcOrd="0" destOrd="0" presId="urn:microsoft.com/office/officeart/2005/8/layout/process1"/>
    <dgm:cxn modelId="{B58FFD22-1CBC-4D0E-886F-0943BC8BE4EC}" type="presOf" srcId="{0D4B9EDF-2B13-4441-8498-65464DF66A5F}" destId="{8D1BABFB-9A80-46FF-8EB5-7EF4619F120F}" srcOrd="0" destOrd="0" presId="urn:microsoft.com/office/officeart/2005/8/layout/process1"/>
    <dgm:cxn modelId="{6D8CD92E-3EFA-49CF-9A97-4F221C9696EB}" type="presOf" srcId="{5103A279-D6B9-421F-98CD-B860CF8420A0}" destId="{602F49D2-6360-4EA6-9C34-E4F30CD85F68}" srcOrd="0" destOrd="0" presId="urn:microsoft.com/office/officeart/2005/8/layout/process1"/>
    <dgm:cxn modelId="{BBD02736-6934-4DB9-9664-D6BD13B463B9}" type="presOf" srcId="{DD574BE6-B3FE-4A87-9E00-B50EB90F414D}" destId="{A0CDAFFA-7601-40A6-B6DD-C11872C11185}" srcOrd="0" destOrd="0" presId="urn:microsoft.com/office/officeart/2005/8/layout/process1"/>
    <dgm:cxn modelId="{EC944353-4868-496D-8847-1DC3B2CD3C90}" type="presOf" srcId="{5F15999B-D54F-4799-932B-9BB19F9B9487}" destId="{8D716D2B-9A69-4FC1-AE23-A022A65B62E7}" srcOrd="1" destOrd="0" presId="urn:microsoft.com/office/officeart/2005/8/layout/process1"/>
    <dgm:cxn modelId="{4F4FE15A-C0DD-4C11-B8A8-143C59F2F67B}" srcId="{39381592-8B6E-4B76-97B0-F1F0A2F808AD}" destId="{D3B8E0B9-131F-4BA8-A807-FA8FA47301B7}" srcOrd="1" destOrd="0" parTransId="{59030E4E-F3A7-4BD0-AEBE-D47A2DCA5781}" sibTransId="{DD574BE6-B3FE-4A87-9E00-B50EB90F414D}"/>
    <dgm:cxn modelId="{812E1685-6893-456E-92D1-E570130B45FB}" srcId="{39381592-8B6E-4B76-97B0-F1F0A2F808AD}" destId="{5103A279-D6B9-421F-98CD-B860CF8420A0}" srcOrd="0" destOrd="0" parTransId="{C0EEBC9D-169B-478D-8527-79372413F060}" sibTransId="{5F15999B-D54F-4799-932B-9BB19F9B9487}"/>
    <dgm:cxn modelId="{952C7EBA-8CC3-4CD3-9E1D-726144751D99}" type="presOf" srcId="{D3B8E0B9-131F-4BA8-A807-FA8FA47301B7}" destId="{58959B1E-3BBA-4EB1-8EE7-8425470C6BE0}" srcOrd="0" destOrd="0" presId="urn:microsoft.com/office/officeart/2005/8/layout/process1"/>
    <dgm:cxn modelId="{00B824BF-8F65-44F2-942B-B74738E50A1B}" srcId="{39381592-8B6E-4B76-97B0-F1F0A2F808AD}" destId="{0D4B9EDF-2B13-4441-8498-65464DF66A5F}" srcOrd="3" destOrd="0" parTransId="{021ED6AC-1638-44E5-998A-D3719DCC399E}" sibTransId="{6AC887C6-6DA5-455C-8872-B7C991F5AB94}"/>
    <dgm:cxn modelId="{1B0358C7-75E9-4ACC-82A9-E677721CDC6E}" type="presOf" srcId="{DD574BE6-B3FE-4A87-9E00-B50EB90F414D}" destId="{3A47E821-3E70-4DD2-AF5A-0B4423906EA5}" srcOrd="1" destOrd="0" presId="urn:microsoft.com/office/officeart/2005/8/layout/process1"/>
    <dgm:cxn modelId="{E5E939CB-C244-4A83-95D6-A46F9D719FA3}" type="presOf" srcId="{D949FC75-E590-4BE2-B32D-7A9983279C66}" destId="{55FDB96E-FF00-466B-9276-B756D8883620}" srcOrd="1" destOrd="0" presId="urn:microsoft.com/office/officeart/2005/8/layout/process1"/>
    <dgm:cxn modelId="{1B4FE8CE-F3EC-4240-9F7C-3E331FA194F8}" type="presOf" srcId="{D949FC75-E590-4BE2-B32D-7A9983279C66}" destId="{CF1C430A-2698-4DBD-A165-4933B1D188B5}" srcOrd="0" destOrd="0" presId="urn:microsoft.com/office/officeart/2005/8/layout/process1"/>
    <dgm:cxn modelId="{ECA49DF3-AD94-4683-8635-5F2D2708C48C}" type="presOf" srcId="{816FF7AE-2499-47E1-93FB-E1BFDA0C3DFD}" destId="{8582ADDB-13FD-48FD-AA0D-0743EBA3C33E}" srcOrd="0" destOrd="0" presId="urn:microsoft.com/office/officeart/2005/8/layout/process1"/>
    <dgm:cxn modelId="{D4B050F8-0E23-4A52-9B7B-FC330EDA68DA}" type="presOf" srcId="{39381592-8B6E-4B76-97B0-F1F0A2F808AD}" destId="{7C74BEC1-BB1C-4ACA-98B5-5A80EEFB24A8}" srcOrd="0" destOrd="0" presId="urn:microsoft.com/office/officeart/2005/8/layout/process1"/>
    <dgm:cxn modelId="{7A7ED209-EC63-4677-A3D2-12CB35104837}" type="presParOf" srcId="{7C74BEC1-BB1C-4ACA-98B5-5A80EEFB24A8}" destId="{602F49D2-6360-4EA6-9C34-E4F30CD85F68}" srcOrd="0" destOrd="0" presId="urn:microsoft.com/office/officeart/2005/8/layout/process1"/>
    <dgm:cxn modelId="{DF39FB35-AADE-4B2D-AD4F-7BD4D6FE0A3A}" type="presParOf" srcId="{7C74BEC1-BB1C-4ACA-98B5-5A80EEFB24A8}" destId="{054338E4-50D8-45EA-A3E7-080E56FBB51A}" srcOrd="1" destOrd="0" presId="urn:microsoft.com/office/officeart/2005/8/layout/process1"/>
    <dgm:cxn modelId="{2C0C4D00-419E-4FB0-9686-D440198353DF}" type="presParOf" srcId="{054338E4-50D8-45EA-A3E7-080E56FBB51A}" destId="{8D716D2B-9A69-4FC1-AE23-A022A65B62E7}" srcOrd="0" destOrd="0" presId="urn:microsoft.com/office/officeart/2005/8/layout/process1"/>
    <dgm:cxn modelId="{8DD09607-9C92-4B93-8014-B59D6FD66848}" type="presParOf" srcId="{7C74BEC1-BB1C-4ACA-98B5-5A80EEFB24A8}" destId="{58959B1E-3BBA-4EB1-8EE7-8425470C6BE0}" srcOrd="2" destOrd="0" presId="urn:microsoft.com/office/officeart/2005/8/layout/process1"/>
    <dgm:cxn modelId="{1E30B653-D9CF-40F6-8C56-B6992807F50E}" type="presParOf" srcId="{7C74BEC1-BB1C-4ACA-98B5-5A80EEFB24A8}" destId="{A0CDAFFA-7601-40A6-B6DD-C11872C11185}" srcOrd="3" destOrd="0" presId="urn:microsoft.com/office/officeart/2005/8/layout/process1"/>
    <dgm:cxn modelId="{83FB921B-6C31-4D3B-938D-8AA47151A15E}" type="presParOf" srcId="{A0CDAFFA-7601-40A6-B6DD-C11872C11185}" destId="{3A47E821-3E70-4DD2-AF5A-0B4423906EA5}" srcOrd="0" destOrd="0" presId="urn:microsoft.com/office/officeart/2005/8/layout/process1"/>
    <dgm:cxn modelId="{F20D6ED4-2690-42DB-B1CA-776E657E2E64}" type="presParOf" srcId="{7C74BEC1-BB1C-4ACA-98B5-5A80EEFB24A8}" destId="{8582ADDB-13FD-48FD-AA0D-0743EBA3C33E}" srcOrd="4" destOrd="0" presId="urn:microsoft.com/office/officeart/2005/8/layout/process1"/>
    <dgm:cxn modelId="{31FB8160-B593-433E-AF37-1188985F74B7}" type="presParOf" srcId="{7C74BEC1-BB1C-4ACA-98B5-5A80EEFB24A8}" destId="{CF1C430A-2698-4DBD-A165-4933B1D188B5}" srcOrd="5" destOrd="0" presId="urn:microsoft.com/office/officeart/2005/8/layout/process1"/>
    <dgm:cxn modelId="{ADD9DB48-46D3-4435-A27C-1BF4874D313F}" type="presParOf" srcId="{CF1C430A-2698-4DBD-A165-4933B1D188B5}" destId="{55FDB96E-FF00-466B-9276-B756D8883620}" srcOrd="0" destOrd="0" presId="urn:microsoft.com/office/officeart/2005/8/layout/process1"/>
    <dgm:cxn modelId="{5F64A668-9FF9-4379-80CE-B3F062D7EE33}" type="presParOf" srcId="{7C74BEC1-BB1C-4ACA-98B5-5A80EEFB24A8}" destId="{8D1BABFB-9A80-46FF-8EB5-7EF4619F120F}" srcOrd="6"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E57C13DA-1217-4C1B-B987-6E589C3E8353}" type="doc">
      <dgm:prSet loTypeId="urn:microsoft.com/office/officeart/2005/8/layout/process5" loCatId="process" qsTypeId="urn:microsoft.com/office/officeart/2005/8/quickstyle/3d3" qsCatId="3D" csTypeId="urn:microsoft.com/office/officeart/2005/8/colors/colorful1" csCatId="colorful" phldr="1"/>
      <dgm:spPr/>
      <dgm:t>
        <a:bodyPr/>
        <a:lstStyle/>
        <a:p>
          <a:endParaRPr lang="en-US"/>
        </a:p>
      </dgm:t>
    </dgm:pt>
    <dgm:pt modelId="{B07403FB-F2BA-41D1-8D84-A6145BED2572}">
      <dgm:prSet custT="1"/>
      <dgm:spPr/>
      <dgm:t>
        <a:bodyPr/>
        <a:lstStyle/>
        <a:p>
          <a:r>
            <a:rPr lang="en-US" sz="1800" b="1">
              <a:latin typeface="Arial" panose="020B0604020202020204" pitchFamily="34" charset="0"/>
              <a:cs typeface="Arial" panose="020B0604020202020204" pitchFamily="34" charset="0"/>
            </a:rPr>
            <a:t>• Reduces the need for physical attendance at GP practices, particularly benefiting working individuals, carers and those with mobility limitations (</a:t>
          </a:r>
          <a:r>
            <a:rPr lang="en-US" sz="1800" b="1">
              <a:effectLst/>
              <a:latin typeface="+mn-lt"/>
              <a:ea typeface="+mn-ea"/>
              <a:cs typeface="+mn-cs"/>
            </a:rPr>
            <a:t>Atherton et al., 2024)</a:t>
          </a:r>
          <a:r>
            <a:rPr lang="en-US" sz="1800" b="1">
              <a:latin typeface="Arial" panose="020B0604020202020204" pitchFamily="34" charset="0"/>
              <a:cs typeface="Arial" panose="020B0604020202020204" pitchFamily="34" charset="0"/>
            </a:rPr>
            <a:t>.</a:t>
          </a:r>
        </a:p>
      </dgm:t>
    </dgm:pt>
    <dgm:pt modelId="{B5B8064B-D24F-4308-B3EE-D454329FFE95}" type="parTrans" cxnId="{7CC96B55-7FE7-4E5E-9780-454127999A43}">
      <dgm:prSet/>
      <dgm:spPr/>
      <dgm:t>
        <a:bodyPr/>
        <a:lstStyle/>
        <a:p>
          <a:endParaRPr lang="en-US" sz="1800" b="0">
            <a:latin typeface="Arial" panose="020B0604020202020204" pitchFamily="34" charset="0"/>
            <a:cs typeface="Arial" panose="020B0604020202020204" pitchFamily="34" charset="0"/>
          </a:endParaRPr>
        </a:p>
      </dgm:t>
    </dgm:pt>
    <dgm:pt modelId="{7DF42242-8D9C-4103-8CC7-B35CB59B72F8}" type="sibTrans" cxnId="{7CC96B55-7FE7-4E5E-9780-454127999A43}">
      <dgm:prSet custT="1"/>
      <dgm:spPr/>
      <dgm:t>
        <a:bodyPr/>
        <a:lstStyle/>
        <a:p>
          <a:endParaRPr lang="en-US" sz="1800" b="0">
            <a:latin typeface="Arial" panose="020B0604020202020204" pitchFamily="34" charset="0"/>
            <a:cs typeface="Arial" panose="020B0604020202020204" pitchFamily="34" charset="0"/>
          </a:endParaRPr>
        </a:p>
      </dgm:t>
    </dgm:pt>
    <dgm:pt modelId="{3B05D39A-1DAF-49D9-AA0D-989E342A3D06}">
      <dgm:prSet custT="1"/>
      <dgm:spPr/>
      <dgm:t>
        <a:bodyPr/>
        <a:lstStyle/>
        <a:p>
          <a:r>
            <a:rPr lang="en-US" sz="1800" b="0">
              <a:latin typeface="Arial" panose="020B0604020202020204" pitchFamily="34" charset="0"/>
              <a:cs typeface="Arial" panose="020B0604020202020204" pitchFamily="34" charset="0"/>
            </a:rPr>
            <a:t>• Digital e-prescribing services support medication continuity and reduce administrative delays within pharmaceutical pathways.</a:t>
          </a:r>
        </a:p>
      </dgm:t>
    </dgm:pt>
    <dgm:pt modelId="{53A44640-0AD8-40AD-92BE-8402AD7616D3}" type="parTrans" cxnId="{E6BC7602-6DFF-4D37-99B8-17EBCC9EF4FD}">
      <dgm:prSet/>
      <dgm:spPr/>
      <dgm:t>
        <a:bodyPr/>
        <a:lstStyle/>
        <a:p>
          <a:endParaRPr lang="en-US" sz="1800" b="0">
            <a:latin typeface="Arial" panose="020B0604020202020204" pitchFamily="34" charset="0"/>
            <a:cs typeface="Arial" panose="020B0604020202020204" pitchFamily="34" charset="0"/>
          </a:endParaRPr>
        </a:p>
      </dgm:t>
    </dgm:pt>
    <dgm:pt modelId="{ABF23C4E-2E85-485A-9310-005C97BAE139}" type="sibTrans" cxnId="{E6BC7602-6DFF-4D37-99B8-17EBCC9EF4FD}">
      <dgm:prSet custT="1"/>
      <dgm:spPr/>
      <dgm:t>
        <a:bodyPr/>
        <a:lstStyle/>
        <a:p>
          <a:endParaRPr lang="en-US" sz="1800" b="0">
            <a:latin typeface="Arial" panose="020B0604020202020204" pitchFamily="34" charset="0"/>
            <a:cs typeface="Arial" panose="020B0604020202020204" pitchFamily="34" charset="0"/>
          </a:endParaRPr>
        </a:p>
      </dgm:t>
    </dgm:pt>
    <dgm:pt modelId="{A7CE133A-AA05-4B7D-8BC3-D5A0DC3E7B28}">
      <dgm:prSet custT="1"/>
      <dgm:spPr/>
      <dgm:t>
        <a:bodyPr/>
        <a:lstStyle/>
        <a:p>
          <a:r>
            <a:rPr lang="en-US" sz="1800" b="0">
              <a:latin typeface="Arial" panose="020B0604020202020204" pitchFamily="34" charset="0"/>
              <a:cs typeface="Arial" panose="020B0604020202020204" pitchFamily="34" charset="0"/>
            </a:rPr>
            <a:t>• Facilitates self-management of long-term conditions by allowing patients to monitor prescriptions and appointments independently.</a:t>
          </a:r>
        </a:p>
      </dgm:t>
    </dgm:pt>
    <dgm:pt modelId="{261755F0-F230-47D5-A74A-53A59E44AB46}" type="parTrans" cxnId="{624A54D0-F72E-4938-B748-23EFB917852B}">
      <dgm:prSet/>
      <dgm:spPr/>
      <dgm:t>
        <a:bodyPr/>
        <a:lstStyle/>
        <a:p>
          <a:endParaRPr lang="en-US" sz="1800" b="0">
            <a:latin typeface="Arial" panose="020B0604020202020204" pitchFamily="34" charset="0"/>
            <a:cs typeface="Arial" panose="020B0604020202020204" pitchFamily="34" charset="0"/>
          </a:endParaRPr>
        </a:p>
      </dgm:t>
    </dgm:pt>
    <dgm:pt modelId="{1EB37932-E3A5-44BA-A08B-ED563635BFEC}" type="sibTrans" cxnId="{624A54D0-F72E-4938-B748-23EFB917852B}">
      <dgm:prSet custT="1"/>
      <dgm:spPr/>
      <dgm:t>
        <a:bodyPr/>
        <a:lstStyle/>
        <a:p>
          <a:endParaRPr lang="en-US" sz="1800" b="0">
            <a:latin typeface="Arial" panose="020B0604020202020204" pitchFamily="34" charset="0"/>
            <a:cs typeface="Arial" panose="020B0604020202020204" pitchFamily="34" charset="0"/>
          </a:endParaRPr>
        </a:p>
      </dgm:t>
    </dgm:pt>
    <dgm:pt modelId="{17BADDBF-8A8D-4BF4-8CC2-37CA50D75286}">
      <dgm:prSet custT="1"/>
      <dgm:spPr/>
      <dgm:t>
        <a:bodyPr/>
        <a:lstStyle/>
        <a:p>
          <a:r>
            <a:rPr lang="en-US" sz="1800" b="0">
              <a:latin typeface="Arial" panose="020B0604020202020204" pitchFamily="34" charset="0"/>
              <a:cs typeface="Arial" panose="020B0604020202020204" pitchFamily="34" charset="0"/>
            </a:rPr>
            <a:t>• Overall satisfaction varies depending on digital confidence, usability of the platform and reliability of integrated systems </a:t>
          </a:r>
          <a:r>
            <a:rPr lang="en-US" sz="1800">
              <a:solidFill>
                <a:schemeClr val="bg1"/>
              </a:solidFill>
              <a:effectLst/>
              <a:latin typeface="+mn-lt"/>
              <a:ea typeface="+mn-ea"/>
              <a:cs typeface="+mn-cs"/>
            </a:rPr>
            <a:t>(Rasheed et al., 2024)</a:t>
          </a:r>
          <a:r>
            <a:rPr lang="en-US" sz="1800" b="0">
              <a:solidFill>
                <a:schemeClr val="bg1"/>
              </a:solidFill>
              <a:latin typeface="Arial" panose="020B0604020202020204" pitchFamily="34" charset="0"/>
              <a:cs typeface="Arial" panose="020B0604020202020204" pitchFamily="34" charset="0"/>
            </a:rPr>
            <a:t>.</a:t>
          </a:r>
        </a:p>
      </dgm:t>
    </dgm:pt>
    <dgm:pt modelId="{479498F4-9181-4C5C-8980-528BB331D90F}" type="parTrans" cxnId="{2E97CB40-728A-4C9D-9CF8-993AAF4E6F39}">
      <dgm:prSet/>
      <dgm:spPr/>
      <dgm:t>
        <a:bodyPr/>
        <a:lstStyle/>
        <a:p>
          <a:endParaRPr lang="en-US" sz="1800" b="0">
            <a:latin typeface="Arial" panose="020B0604020202020204" pitchFamily="34" charset="0"/>
            <a:cs typeface="Arial" panose="020B0604020202020204" pitchFamily="34" charset="0"/>
          </a:endParaRPr>
        </a:p>
      </dgm:t>
    </dgm:pt>
    <dgm:pt modelId="{A587A980-4DB2-4942-ADD9-2E15A5899701}" type="sibTrans" cxnId="{2E97CB40-728A-4C9D-9CF8-993AAF4E6F39}">
      <dgm:prSet/>
      <dgm:spPr/>
      <dgm:t>
        <a:bodyPr/>
        <a:lstStyle/>
        <a:p>
          <a:endParaRPr lang="en-US" sz="1800" b="0">
            <a:latin typeface="Arial" panose="020B0604020202020204" pitchFamily="34" charset="0"/>
            <a:cs typeface="Arial" panose="020B0604020202020204" pitchFamily="34" charset="0"/>
          </a:endParaRPr>
        </a:p>
      </dgm:t>
    </dgm:pt>
    <dgm:pt modelId="{E3094B77-31F5-401D-9D2A-72AF5F29C7B4}" type="pres">
      <dgm:prSet presAssocID="{E57C13DA-1217-4C1B-B987-6E589C3E8353}" presName="diagram" presStyleCnt="0">
        <dgm:presLayoutVars>
          <dgm:dir/>
          <dgm:resizeHandles val="exact"/>
        </dgm:presLayoutVars>
      </dgm:prSet>
      <dgm:spPr/>
    </dgm:pt>
    <dgm:pt modelId="{FCD19D09-69F3-495E-96DD-C3E05ED1F3B4}" type="pres">
      <dgm:prSet presAssocID="{B07403FB-F2BA-41D1-8D84-A6145BED2572}" presName="node" presStyleLbl="node1" presStyleIdx="0" presStyleCnt="4">
        <dgm:presLayoutVars>
          <dgm:bulletEnabled val="1"/>
        </dgm:presLayoutVars>
      </dgm:prSet>
      <dgm:spPr/>
    </dgm:pt>
    <dgm:pt modelId="{AD4E819F-C46D-4821-B926-E2AC91DB17ED}" type="pres">
      <dgm:prSet presAssocID="{7DF42242-8D9C-4103-8CC7-B35CB59B72F8}" presName="sibTrans" presStyleLbl="sibTrans2D1" presStyleIdx="0" presStyleCnt="3"/>
      <dgm:spPr/>
    </dgm:pt>
    <dgm:pt modelId="{2060E3EC-ED6F-4B05-93A2-3713E5CAEC00}" type="pres">
      <dgm:prSet presAssocID="{7DF42242-8D9C-4103-8CC7-B35CB59B72F8}" presName="connectorText" presStyleLbl="sibTrans2D1" presStyleIdx="0" presStyleCnt="3"/>
      <dgm:spPr/>
    </dgm:pt>
    <dgm:pt modelId="{3468E4E6-7CA8-42B3-BA16-B6103C60D742}" type="pres">
      <dgm:prSet presAssocID="{3B05D39A-1DAF-49D9-AA0D-989E342A3D06}" presName="node" presStyleLbl="node1" presStyleIdx="1" presStyleCnt="4">
        <dgm:presLayoutVars>
          <dgm:bulletEnabled val="1"/>
        </dgm:presLayoutVars>
      </dgm:prSet>
      <dgm:spPr/>
    </dgm:pt>
    <dgm:pt modelId="{17D316F0-DF79-46EA-9E23-FD8E795612BD}" type="pres">
      <dgm:prSet presAssocID="{ABF23C4E-2E85-485A-9310-005C97BAE139}" presName="sibTrans" presStyleLbl="sibTrans2D1" presStyleIdx="1" presStyleCnt="3"/>
      <dgm:spPr/>
    </dgm:pt>
    <dgm:pt modelId="{3A806008-EC52-4C0F-8A5C-D68EF8A69E17}" type="pres">
      <dgm:prSet presAssocID="{ABF23C4E-2E85-485A-9310-005C97BAE139}" presName="connectorText" presStyleLbl="sibTrans2D1" presStyleIdx="1" presStyleCnt="3"/>
      <dgm:spPr/>
    </dgm:pt>
    <dgm:pt modelId="{ECB34FDF-0A6F-426B-BD51-B7E0F5160A7A}" type="pres">
      <dgm:prSet presAssocID="{A7CE133A-AA05-4B7D-8BC3-D5A0DC3E7B28}" presName="node" presStyleLbl="node1" presStyleIdx="2" presStyleCnt="4">
        <dgm:presLayoutVars>
          <dgm:bulletEnabled val="1"/>
        </dgm:presLayoutVars>
      </dgm:prSet>
      <dgm:spPr/>
    </dgm:pt>
    <dgm:pt modelId="{F0B8402D-A1E5-43C5-A8EF-DAE9F720CEF1}" type="pres">
      <dgm:prSet presAssocID="{1EB37932-E3A5-44BA-A08B-ED563635BFEC}" presName="sibTrans" presStyleLbl="sibTrans2D1" presStyleIdx="2" presStyleCnt="3"/>
      <dgm:spPr/>
    </dgm:pt>
    <dgm:pt modelId="{31BCFFF8-1C01-42E6-A113-5B9145ED8E0E}" type="pres">
      <dgm:prSet presAssocID="{1EB37932-E3A5-44BA-A08B-ED563635BFEC}" presName="connectorText" presStyleLbl="sibTrans2D1" presStyleIdx="2" presStyleCnt="3"/>
      <dgm:spPr/>
    </dgm:pt>
    <dgm:pt modelId="{8B07A303-545E-4BF3-AE09-F6151BC6A258}" type="pres">
      <dgm:prSet presAssocID="{17BADDBF-8A8D-4BF4-8CC2-37CA50D75286}" presName="node" presStyleLbl="node1" presStyleIdx="3" presStyleCnt="4" custLinFactNeighborX="2430" custLinFactNeighborY="-5313">
        <dgm:presLayoutVars>
          <dgm:bulletEnabled val="1"/>
        </dgm:presLayoutVars>
      </dgm:prSet>
      <dgm:spPr/>
    </dgm:pt>
  </dgm:ptLst>
  <dgm:cxnLst>
    <dgm:cxn modelId="{E6BC7602-6DFF-4D37-99B8-17EBCC9EF4FD}" srcId="{E57C13DA-1217-4C1B-B987-6E589C3E8353}" destId="{3B05D39A-1DAF-49D9-AA0D-989E342A3D06}" srcOrd="1" destOrd="0" parTransId="{53A44640-0AD8-40AD-92BE-8402AD7616D3}" sibTransId="{ABF23C4E-2E85-485A-9310-005C97BAE139}"/>
    <dgm:cxn modelId="{A4370C11-20EC-449A-8C73-615B95A9C4F9}" type="presOf" srcId="{7DF42242-8D9C-4103-8CC7-B35CB59B72F8}" destId="{2060E3EC-ED6F-4B05-93A2-3713E5CAEC00}" srcOrd="1" destOrd="0" presId="urn:microsoft.com/office/officeart/2005/8/layout/process5"/>
    <dgm:cxn modelId="{898A5714-5748-46F3-B25C-6132356C4E58}" type="presOf" srcId="{ABF23C4E-2E85-485A-9310-005C97BAE139}" destId="{3A806008-EC52-4C0F-8A5C-D68EF8A69E17}" srcOrd="1" destOrd="0" presId="urn:microsoft.com/office/officeart/2005/8/layout/process5"/>
    <dgm:cxn modelId="{B7D1C533-248A-47C9-A90A-47BD35F39015}" type="presOf" srcId="{3B05D39A-1DAF-49D9-AA0D-989E342A3D06}" destId="{3468E4E6-7CA8-42B3-BA16-B6103C60D742}" srcOrd="0" destOrd="0" presId="urn:microsoft.com/office/officeart/2005/8/layout/process5"/>
    <dgm:cxn modelId="{2E97CB40-728A-4C9D-9CF8-993AAF4E6F39}" srcId="{E57C13DA-1217-4C1B-B987-6E589C3E8353}" destId="{17BADDBF-8A8D-4BF4-8CC2-37CA50D75286}" srcOrd="3" destOrd="0" parTransId="{479498F4-9181-4C5C-8980-528BB331D90F}" sibTransId="{A587A980-4DB2-4942-ADD9-2E15A5899701}"/>
    <dgm:cxn modelId="{70B2946F-B7F4-4269-AC25-7713BE98B032}" type="presOf" srcId="{B07403FB-F2BA-41D1-8D84-A6145BED2572}" destId="{FCD19D09-69F3-495E-96DD-C3E05ED1F3B4}" srcOrd="0" destOrd="0" presId="urn:microsoft.com/office/officeart/2005/8/layout/process5"/>
    <dgm:cxn modelId="{7CC96B55-7FE7-4E5E-9780-454127999A43}" srcId="{E57C13DA-1217-4C1B-B987-6E589C3E8353}" destId="{B07403FB-F2BA-41D1-8D84-A6145BED2572}" srcOrd="0" destOrd="0" parTransId="{B5B8064B-D24F-4308-B3EE-D454329FFE95}" sibTransId="{7DF42242-8D9C-4103-8CC7-B35CB59B72F8}"/>
    <dgm:cxn modelId="{A861C455-BA46-4F45-82FA-A9E27F0A3573}" type="presOf" srcId="{ABF23C4E-2E85-485A-9310-005C97BAE139}" destId="{17D316F0-DF79-46EA-9E23-FD8E795612BD}" srcOrd="0" destOrd="0" presId="urn:microsoft.com/office/officeart/2005/8/layout/process5"/>
    <dgm:cxn modelId="{1EE86A76-BE8C-49D8-A34F-97BA2023E3D2}" type="presOf" srcId="{17BADDBF-8A8D-4BF4-8CC2-37CA50D75286}" destId="{8B07A303-545E-4BF3-AE09-F6151BC6A258}" srcOrd="0" destOrd="0" presId="urn:microsoft.com/office/officeart/2005/8/layout/process5"/>
    <dgm:cxn modelId="{D72CA677-3AA1-43C8-9BA1-E6604599A596}" type="presOf" srcId="{1EB37932-E3A5-44BA-A08B-ED563635BFEC}" destId="{F0B8402D-A1E5-43C5-A8EF-DAE9F720CEF1}" srcOrd="0" destOrd="0" presId="urn:microsoft.com/office/officeart/2005/8/layout/process5"/>
    <dgm:cxn modelId="{624A54D0-F72E-4938-B748-23EFB917852B}" srcId="{E57C13DA-1217-4C1B-B987-6E589C3E8353}" destId="{A7CE133A-AA05-4B7D-8BC3-D5A0DC3E7B28}" srcOrd="2" destOrd="0" parTransId="{261755F0-F230-47D5-A74A-53A59E44AB46}" sibTransId="{1EB37932-E3A5-44BA-A08B-ED563635BFEC}"/>
    <dgm:cxn modelId="{C3C3F1D2-B11D-4ADA-8C7E-E4CD0DD72AE6}" type="presOf" srcId="{1EB37932-E3A5-44BA-A08B-ED563635BFEC}" destId="{31BCFFF8-1C01-42E6-A113-5B9145ED8E0E}" srcOrd="1" destOrd="0" presId="urn:microsoft.com/office/officeart/2005/8/layout/process5"/>
    <dgm:cxn modelId="{825783D6-6098-4F84-AA4A-1EB065B8D104}" type="presOf" srcId="{A7CE133A-AA05-4B7D-8BC3-D5A0DC3E7B28}" destId="{ECB34FDF-0A6F-426B-BD51-B7E0F5160A7A}" srcOrd="0" destOrd="0" presId="urn:microsoft.com/office/officeart/2005/8/layout/process5"/>
    <dgm:cxn modelId="{F2B971DE-4BD2-4CEE-94B9-C9BF15B0CDDD}" type="presOf" srcId="{E57C13DA-1217-4C1B-B987-6E589C3E8353}" destId="{E3094B77-31F5-401D-9D2A-72AF5F29C7B4}" srcOrd="0" destOrd="0" presId="urn:microsoft.com/office/officeart/2005/8/layout/process5"/>
    <dgm:cxn modelId="{7F7764F3-16F6-4130-99A6-5A82B961BCD8}" type="presOf" srcId="{7DF42242-8D9C-4103-8CC7-B35CB59B72F8}" destId="{AD4E819F-C46D-4821-B926-E2AC91DB17ED}" srcOrd="0" destOrd="0" presId="urn:microsoft.com/office/officeart/2005/8/layout/process5"/>
    <dgm:cxn modelId="{8F77C740-FB31-4BB1-B324-2077A0D868C7}" type="presParOf" srcId="{E3094B77-31F5-401D-9D2A-72AF5F29C7B4}" destId="{FCD19D09-69F3-495E-96DD-C3E05ED1F3B4}" srcOrd="0" destOrd="0" presId="urn:microsoft.com/office/officeart/2005/8/layout/process5"/>
    <dgm:cxn modelId="{E4BD00CB-FFB2-4754-9BB5-06BA79ABA7F1}" type="presParOf" srcId="{E3094B77-31F5-401D-9D2A-72AF5F29C7B4}" destId="{AD4E819F-C46D-4821-B926-E2AC91DB17ED}" srcOrd="1" destOrd="0" presId="urn:microsoft.com/office/officeart/2005/8/layout/process5"/>
    <dgm:cxn modelId="{A34BA53E-1386-43AA-B710-C1F6089783D1}" type="presParOf" srcId="{AD4E819F-C46D-4821-B926-E2AC91DB17ED}" destId="{2060E3EC-ED6F-4B05-93A2-3713E5CAEC00}" srcOrd="0" destOrd="0" presId="urn:microsoft.com/office/officeart/2005/8/layout/process5"/>
    <dgm:cxn modelId="{FC10A99A-5C9D-465F-9C84-B78E52480B7E}" type="presParOf" srcId="{E3094B77-31F5-401D-9D2A-72AF5F29C7B4}" destId="{3468E4E6-7CA8-42B3-BA16-B6103C60D742}" srcOrd="2" destOrd="0" presId="urn:microsoft.com/office/officeart/2005/8/layout/process5"/>
    <dgm:cxn modelId="{06A191B4-F6D8-4719-B74D-56C1F3CF3B4B}" type="presParOf" srcId="{E3094B77-31F5-401D-9D2A-72AF5F29C7B4}" destId="{17D316F0-DF79-46EA-9E23-FD8E795612BD}" srcOrd="3" destOrd="0" presId="urn:microsoft.com/office/officeart/2005/8/layout/process5"/>
    <dgm:cxn modelId="{9D05C349-5992-4D59-A126-811F63BAAD69}" type="presParOf" srcId="{17D316F0-DF79-46EA-9E23-FD8E795612BD}" destId="{3A806008-EC52-4C0F-8A5C-D68EF8A69E17}" srcOrd="0" destOrd="0" presId="urn:microsoft.com/office/officeart/2005/8/layout/process5"/>
    <dgm:cxn modelId="{9EF2CBD4-2D02-4821-AA04-EBD6507DE5F6}" type="presParOf" srcId="{E3094B77-31F5-401D-9D2A-72AF5F29C7B4}" destId="{ECB34FDF-0A6F-426B-BD51-B7E0F5160A7A}" srcOrd="4" destOrd="0" presId="urn:microsoft.com/office/officeart/2005/8/layout/process5"/>
    <dgm:cxn modelId="{2CFD7DA0-0701-4C06-B587-385F459544D1}" type="presParOf" srcId="{E3094B77-31F5-401D-9D2A-72AF5F29C7B4}" destId="{F0B8402D-A1E5-43C5-A8EF-DAE9F720CEF1}" srcOrd="5" destOrd="0" presId="urn:microsoft.com/office/officeart/2005/8/layout/process5"/>
    <dgm:cxn modelId="{47D435DC-4B26-4511-B4B2-193337387F1B}" type="presParOf" srcId="{F0B8402D-A1E5-43C5-A8EF-DAE9F720CEF1}" destId="{31BCFFF8-1C01-42E6-A113-5B9145ED8E0E}" srcOrd="0" destOrd="0" presId="urn:microsoft.com/office/officeart/2005/8/layout/process5"/>
    <dgm:cxn modelId="{EFB2BCAA-6FA1-42EA-B4E1-696A9DEC6DF8}" type="presParOf" srcId="{E3094B77-31F5-401D-9D2A-72AF5F29C7B4}" destId="{8B07A303-545E-4BF3-AE09-F6151BC6A258}" srcOrd="6"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AFB684F8-6DB6-412E-8944-EB1E55EC26EB}" type="doc">
      <dgm:prSet loTypeId="urn:microsoft.com/office/officeart/2005/8/layout/arrow4" loCatId="process" qsTypeId="urn:microsoft.com/office/officeart/2005/8/quickstyle/3d2" qsCatId="3D" csTypeId="urn:microsoft.com/office/officeart/2005/8/colors/colorful1" csCatId="colorful" phldr="1"/>
      <dgm:spPr/>
      <dgm:t>
        <a:bodyPr/>
        <a:lstStyle/>
        <a:p>
          <a:endParaRPr lang="en-US"/>
        </a:p>
      </dgm:t>
    </dgm:pt>
    <dgm:pt modelId="{A2E42DB7-3930-420F-AAAF-665482EEA0D1}">
      <dgm:prSet/>
      <dgm:spPr/>
      <dgm:t>
        <a:bodyPr/>
        <a:lstStyle/>
        <a:p>
          <a:r>
            <a:rPr lang="en-US"/>
            <a:t>• Adoption of digital health tools is strongly influenced by age, education level and digital literacy, creating barriers for older or less technologically confident populations </a:t>
          </a:r>
          <a:r>
            <a:rPr lang="en-US">
              <a:solidFill>
                <a:schemeClr val="tx1"/>
              </a:solidFill>
              <a:effectLst/>
              <a:latin typeface="+mn-lt"/>
              <a:ea typeface="+mn-ea"/>
              <a:cs typeface="+mn-cs"/>
            </a:rPr>
            <a:t>(Madanian et al., 2023)</a:t>
          </a:r>
          <a:r>
            <a:rPr lang="en-US"/>
            <a:t>.</a:t>
          </a:r>
        </a:p>
      </dgm:t>
    </dgm:pt>
    <dgm:pt modelId="{6EDCA24E-D8A2-4737-9FCD-F16D294D8D16}" type="parTrans" cxnId="{9026B9DB-2C1F-4DF2-8C37-D9B163A494A2}">
      <dgm:prSet/>
      <dgm:spPr/>
      <dgm:t>
        <a:bodyPr/>
        <a:lstStyle/>
        <a:p>
          <a:endParaRPr lang="en-US"/>
        </a:p>
      </dgm:t>
    </dgm:pt>
    <dgm:pt modelId="{6D922332-E562-41A0-826B-24AF34AE4F69}" type="sibTrans" cxnId="{9026B9DB-2C1F-4DF2-8C37-D9B163A494A2}">
      <dgm:prSet/>
      <dgm:spPr/>
      <dgm:t>
        <a:bodyPr/>
        <a:lstStyle/>
        <a:p>
          <a:endParaRPr lang="en-US"/>
        </a:p>
      </dgm:t>
    </dgm:pt>
    <dgm:pt modelId="{D4611E2F-071C-4780-9582-48DB01612AB3}">
      <dgm:prSet/>
      <dgm:spPr/>
      <dgm:t>
        <a:bodyPr/>
        <a:lstStyle/>
        <a:p>
          <a:r>
            <a:rPr lang="en-US"/>
            <a:t>• Limited broadband connectivity and digital infrastructure gaps in rural or socioeconomically deprived areas restrict consistent access to online healthcare services.</a:t>
          </a:r>
        </a:p>
      </dgm:t>
    </dgm:pt>
    <dgm:pt modelId="{6AE6D9AF-6F1E-4133-979F-CC8AB627A2BE}" type="parTrans" cxnId="{36E3DAEA-0C9B-43A0-BC04-648E24BDB004}">
      <dgm:prSet/>
      <dgm:spPr/>
      <dgm:t>
        <a:bodyPr/>
        <a:lstStyle/>
        <a:p>
          <a:endParaRPr lang="en-US"/>
        </a:p>
      </dgm:t>
    </dgm:pt>
    <dgm:pt modelId="{8C14C541-4609-4DD6-885C-95DEA25130A1}" type="sibTrans" cxnId="{36E3DAEA-0C9B-43A0-BC04-648E24BDB004}">
      <dgm:prSet/>
      <dgm:spPr/>
      <dgm:t>
        <a:bodyPr/>
        <a:lstStyle/>
        <a:p>
          <a:endParaRPr lang="en-US"/>
        </a:p>
      </dgm:t>
    </dgm:pt>
    <dgm:pt modelId="{803352E4-CB8D-4B7E-93F1-90CEB6B23471}" type="pres">
      <dgm:prSet presAssocID="{AFB684F8-6DB6-412E-8944-EB1E55EC26EB}" presName="compositeShape" presStyleCnt="0">
        <dgm:presLayoutVars>
          <dgm:chMax val="2"/>
          <dgm:dir/>
          <dgm:resizeHandles val="exact"/>
        </dgm:presLayoutVars>
      </dgm:prSet>
      <dgm:spPr/>
    </dgm:pt>
    <dgm:pt modelId="{CEE7FB90-2DD7-422B-B9DB-37ACBEC8FF8D}" type="pres">
      <dgm:prSet presAssocID="{A2E42DB7-3930-420F-AAAF-665482EEA0D1}" presName="upArrow" presStyleLbl="node1" presStyleIdx="0" presStyleCnt="2"/>
      <dgm:spPr/>
    </dgm:pt>
    <dgm:pt modelId="{7740E1CD-C147-43F5-B947-7DA4D5EED1AB}" type="pres">
      <dgm:prSet presAssocID="{A2E42DB7-3930-420F-AAAF-665482EEA0D1}" presName="upArrowText" presStyleLbl="revTx" presStyleIdx="0" presStyleCnt="2">
        <dgm:presLayoutVars>
          <dgm:chMax val="0"/>
          <dgm:bulletEnabled val="1"/>
        </dgm:presLayoutVars>
      </dgm:prSet>
      <dgm:spPr/>
    </dgm:pt>
    <dgm:pt modelId="{95D84B8C-C97E-46FC-AE3C-5AA9EF1EBDC8}" type="pres">
      <dgm:prSet presAssocID="{D4611E2F-071C-4780-9582-48DB01612AB3}" presName="downArrow" presStyleLbl="node1" presStyleIdx="1" presStyleCnt="2"/>
      <dgm:spPr/>
    </dgm:pt>
    <dgm:pt modelId="{2E307FF1-E992-4052-B14E-31736B24E584}" type="pres">
      <dgm:prSet presAssocID="{D4611E2F-071C-4780-9582-48DB01612AB3}" presName="downArrowText" presStyleLbl="revTx" presStyleIdx="1" presStyleCnt="2">
        <dgm:presLayoutVars>
          <dgm:chMax val="0"/>
          <dgm:bulletEnabled val="1"/>
        </dgm:presLayoutVars>
      </dgm:prSet>
      <dgm:spPr/>
    </dgm:pt>
  </dgm:ptLst>
  <dgm:cxnLst>
    <dgm:cxn modelId="{CA4C436D-C01E-4E12-9192-85A630462638}" type="presOf" srcId="{A2E42DB7-3930-420F-AAAF-665482EEA0D1}" destId="{7740E1CD-C147-43F5-B947-7DA4D5EED1AB}" srcOrd="0" destOrd="0" presId="urn:microsoft.com/office/officeart/2005/8/layout/arrow4"/>
    <dgm:cxn modelId="{5EF01E50-BDCA-4819-9FD2-4D5B816E4AEA}" type="presOf" srcId="{D4611E2F-071C-4780-9582-48DB01612AB3}" destId="{2E307FF1-E992-4052-B14E-31736B24E584}" srcOrd="0" destOrd="0" presId="urn:microsoft.com/office/officeart/2005/8/layout/arrow4"/>
    <dgm:cxn modelId="{910D3575-6F78-4A3A-BD21-E12933DF3C41}" type="presOf" srcId="{AFB684F8-6DB6-412E-8944-EB1E55EC26EB}" destId="{803352E4-CB8D-4B7E-93F1-90CEB6B23471}" srcOrd="0" destOrd="0" presId="urn:microsoft.com/office/officeart/2005/8/layout/arrow4"/>
    <dgm:cxn modelId="{9026B9DB-2C1F-4DF2-8C37-D9B163A494A2}" srcId="{AFB684F8-6DB6-412E-8944-EB1E55EC26EB}" destId="{A2E42DB7-3930-420F-AAAF-665482EEA0D1}" srcOrd="0" destOrd="0" parTransId="{6EDCA24E-D8A2-4737-9FCD-F16D294D8D16}" sibTransId="{6D922332-E562-41A0-826B-24AF34AE4F69}"/>
    <dgm:cxn modelId="{36E3DAEA-0C9B-43A0-BC04-648E24BDB004}" srcId="{AFB684F8-6DB6-412E-8944-EB1E55EC26EB}" destId="{D4611E2F-071C-4780-9582-48DB01612AB3}" srcOrd="1" destOrd="0" parTransId="{6AE6D9AF-6F1E-4133-979F-CC8AB627A2BE}" sibTransId="{8C14C541-4609-4DD6-885C-95DEA25130A1}"/>
    <dgm:cxn modelId="{56B3FFB1-3EB7-4F09-BB3E-AC91C42E9F1B}" type="presParOf" srcId="{803352E4-CB8D-4B7E-93F1-90CEB6B23471}" destId="{CEE7FB90-2DD7-422B-B9DB-37ACBEC8FF8D}" srcOrd="0" destOrd="0" presId="urn:microsoft.com/office/officeart/2005/8/layout/arrow4"/>
    <dgm:cxn modelId="{70E5255B-E3B5-4A50-9761-C256300AC7BD}" type="presParOf" srcId="{803352E4-CB8D-4B7E-93F1-90CEB6B23471}" destId="{7740E1CD-C147-43F5-B947-7DA4D5EED1AB}" srcOrd="1" destOrd="0" presId="urn:microsoft.com/office/officeart/2005/8/layout/arrow4"/>
    <dgm:cxn modelId="{7FE9CD53-D2C2-4BC4-A632-FE2AAF004016}" type="presParOf" srcId="{803352E4-CB8D-4B7E-93F1-90CEB6B23471}" destId="{95D84B8C-C97E-46FC-AE3C-5AA9EF1EBDC8}" srcOrd="2" destOrd="0" presId="urn:microsoft.com/office/officeart/2005/8/layout/arrow4"/>
    <dgm:cxn modelId="{111D33C1-CEB5-4340-9597-45AD1FBAF8A1}" type="presParOf" srcId="{803352E4-CB8D-4B7E-93F1-90CEB6B23471}" destId="{2E307FF1-E992-4052-B14E-31736B24E584}" srcOrd="3" destOrd="0" presId="urn:microsoft.com/office/officeart/2005/8/layout/arrow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CA12876F-A009-487A-9CD0-00AE8836E8DF}" type="doc">
      <dgm:prSet loTypeId="urn:microsoft.com/office/officeart/2005/8/layout/arrow6" loCatId="process" qsTypeId="urn:microsoft.com/office/officeart/2005/8/quickstyle/3d2" qsCatId="3D" csTypeId="urn:microsoft.com/office/officeart/2005/8/colors/colorful1" csCatId="colorful" phldr="1"/>
      <dgm:spPr/>
      <dgm:t>
        <a:bodyPr/>
        <a:lstStyle/>
        <a:p>
          <a:endParaRPr lang="en-US"/>
        </a:p>
      </dgm:t>
    </dgm:pt>
    <dgm:pt modelId="{60870BB5-0996-405A-899F-8A5C0CA1BAF1}">
      <dgm:prSet/>
      <dgm:spPr/>
      <dgm:t>
        <a:bodyPr/>
        <a:lstStyle/>
        <a:p>
          <a:r>
            <a:rPr lang="en-US"/>
            <a:t>• Concerns regarding data privacy, confidentiality and GDPR compliance may reduce trust in digital platforms, particularly among vulnerable groups </a:t>
          </a:r>
          <a:r>
            <a:rPr lang="en-US">
              <a:solidFill>
                <a:schemeClr val="bg1"/>
              </a:solidFill>
              <a:effectLst/>
              <a:latin typeface="+mn-lt"/>
              <a:ea typeface="+mn-ea"/>
              <a:cs typeface="+mn-cs"/>
            </a:rPr>
            <a:t>(UK Parliament, 2022)</a:t>
          </a:r>
          <a:r>
            <a:rPr lang="en-US">
              <a:solidFill>
                <a:schemeClr val="bg1"/>
              </a:solidFill>
            </a:rPr>
            <a:t>.</a:t>
          </a:r>
        </a:p>
      </dgm:t>
    </dgm:pt>
    <dgm:pt modelId="{F498C93A-4992-479A-8F0B-E056CD5A725D}" type="parTrans" cxnId="{4A29A00C-DC3E-457C-955E-B9E150BC476B}">
      <dgm:prSet/>
      <dgm:spPr/>
      <dgm:t>
        <a:bodyPr/>
        <a:lstStyle/>
        <a:p>
          <a:endParaRPr lang="en-US"/>
        </a:p>
      </dgm:t>
    </dgm:pt>
    <dgm:pt modelId="{CABE4358-E8E0-469D-8F11-BB4BB9CE3617}" type="sibTrans" cxnId="{4A29A00C-DC3E-457C-955E-B9E150BC476B}">
      <dgm:prSet/>
      <dgm:spPr/>
      <dgm:t>
        <a:bodyPr/>
        <a:lstStyle/>
        <a:p>
          <a:endParaRPr lang="en-US"/>
        </a:p>
      </dgm:t>
    </dgm:pt>
    <dgm:pt modelId="{476B6E94-7609-4E0E-8C94-0CE09901ED12}">
      <dgm:prSet/>
      <dgm:spPr/>
      <dgm:t>
        <a:bodyPr/>
        <a:lstStyle/>
        <a:p>
          <a:r>
            <a:rPr lang="en-US"/>
            <a:t>• Digital-first service models risk unintentionally widening existing health inequalities if alternative non-digital access routes are reduced.</a:t>
          </a:r>
        </a:p>
      </dgm:t>
    </dgm:pt>
    <dgm:pt modelId="{E6463A26-5D00-441E-BCDB-8052AC3516BC}" type="parTrans" cxnId="{30707DAA-F2BB-48F3-B3BC-063DA95055C2}">
      <dgm:prSet/>
      <dgm:spPr/>
      <dgm:t>
        <a:bodyPr/>
        <a:lstStyle/>
        <a:p>
          <a:endParaRPr lang="en-US"/>
        </a:p>
      </dgm:t>
    </dgm:pt>
    <dgm:pt modelId="{5DE98EEA-0F7C-4038-B499-6E752C73997B}" type="sibTrans" cxnId="{30707DAA-F2BB-48F3-B3BC-063DA95055C2}">
      <dgm:prSet/>
      <dgm:spPr/>
      <dgm:t>
        <a:bodyPr/>
        <a:lstStyle/>
        <a:p>
          <a:endParaRPr lang="en-US"/>
        </a:p>
      </dgm:t>
    </dgm:pt>
    <dgm:pt modelId="{64980612-29AA-4791-BB0C-1C43871AF383}" type="pres">
      <dgm:prSet presAssocID="{CA12876F-A009-487A-9CD0-00AE8836E8DF}" presName="compositeShape" presStyleCnt="0">
        <dgm:presLayoutVars>
          <dgm:chMax val="2"/>
          <dgm:dir/>
          <dgm:resizeHandles val="exact"/>
        </dgm:presLayoutVars>
      </dgm:prSet>
      <dgm:spPr/>
    </dgm:pt>
    <dgm:pt modelId="{BBC58C61-56C4-419F-AD49-2DEAC311DEB7}" type="pres">
      <dgm:prSet presAssocID="{CA12876F-A009-487A-9CD0-00AE8836E8DF}" presName="ribbon" presStyleLbl="node1" presStyleIdx="0" presStyleCnt="1"/>
      <dgm:spPr/>
    </dgm:pt>
    <dgm:pt modelId="{B09B87B2-4CDC-412A-9FE7-F739D77BE341}" type="pres">
      <dgm:prSet presAssocID="{CA12876F-A009-487A-9CD0-00AE8836E8DF}" presName="leftArrowText" presStyleLbl="node1" presStyleIdx="0" presStyleCnt="1">
        <dgm:presLayoutVars>
          <dgm:chMax val="0"/>
          <dgm:bulletEnabled val="1"/>
        </dgm:presLayoutVars>
      </dgm:prSet>
      <dgm:spPr/>
    </dgm:pt>
    <dgm:pt modelId="{3F1B6B5A-F092-4C7E-9F91-B02DB484BDEE}" type="pres">
      <dgm:prSet presAssocID="{CA12876F-A009-487A-9CD0-00AE8836E8DF}" presName="rightArrowText" presStyleLbl="node1" presStyleIdx="0" presStyleCnt="1">
        <dgm:presLayoutVars>
          <dgm:chMax val="0"/>
          <dgm:bulletEnabled val="1"/>
        </dgm:presLayoutVars>
      </dgm:prSet>
      <dgm:spPr/>
    </dgm:pt>
  </dgm:ptLst>
  <dgm:cxnLst>
    <dgm:cxn modelId="{4A29A00C-DC3E-457C-955E-B9E150BC476B}" srcId="{CA12876F-A009-487A-9CD0-00AE8836E8DF}" destId="{60870BB5-0996-405A-899F-8A5C0CA1BAF1}" srcOrd="0" destOrd="0" parTransId="{F498C93A-4992-479A-8F0B-E056CD5A725D}" sibTransId="{CABE4358-E8E0-469D-8F11-BB4BB9CE3617}"/>
    <dgm:cxn modelId="{2EA5ED69-A5F3-4586-B57E-53C5AE2E7CAE}" type="presOf" srcId="{60870BB5-0996-405A-899F-8A5C0CA1BAF1}" destId="{B09B87B2-4CDC-412A-9FE7-F739D77BE341}" srcOrd="0" destOrd="0" presId="urn:microsoft.com/office/officeart/2005/8/layout/arrow6"/>
    <dgm:cxn modelId="{7DC0708B-D2D9-4D7C-A727-2A1794DDD150}" type="presOf" srcId="{CA12876F-A009-487A-9CD0-00AE8836E8DF}" destId="{64980612-29AA-4791-BB0C-1C43871AF383}" srcOrd="0" destOrd="0" presId="urn:microsoft.com/office/officeart/2005/8/layout/arrow6"/>
    <dgm:cxn modelId="{30707DAA-F2BB-48F3-B3BC-063DA95055C2}" srcId="{CA12876F-A009-487A-9CD0-00AE8836E8DF}" destId="{476B6E94-7609-4E0E-8C94-0CE09901ED12}" srcOrd="1" destOrd="0" parTransId="{E6463A26-5D00-441E-BCDB-8052AC3516BC}" sibTransId="{5DE98EEA-0F7C-4038-B499-6E752C73997B}"/>
    <dgm:cxn modelId="{231DC6D3-7BA4-4F3D-B159-25C200164A64}" type="presOf" srcId="{476B6E94-7609-4E0E-8C94-0CE09901ED12}" destId="{3F1B6B5A-F092-4C7E-9F91-B02DB484BDEE}" srcOrd="0" destOrd="0" presId="urn:microsoft.com/office/officeart/2005/8/layout/arrow6"/>
    <dgm:cxn modelId="{F27D5D13-2757-4E75-BFF0-04F74265AB28}" type="presParOf" srcId="{64980612-29AA-4791-BB0C-1C43871AF383}" destId="{BBC58C61-56C4-419F-AD49-2DEAC311DEB7}" srcOrd="0" destOrd="0" presId="urn:microsoft.com/office/officeart/2005/8/layout/arrow6"/>
    <dgm:cxn modelId="{16425E44-56B2-4AA7-85D6-A219C3618DAA}" type="presParOf" srcId="{64980612-29AA-4791-BB0C-1C43871AF383}" destId="{B09B87B2-4CDC-412A-9FE7-F739D77BE341}" srcOrd="1" destOrd="0" presId="urn:microsoft.com/office/officeart/2005/8/layout/arrow6"/>
    <dgm:cxn modelId="{7A2A8D49-EC21-46C2-BEAF-5E0230AFB7AF}" type="presParOf" srcId="{64980612-29AA-4791-BB0C-1C43871AF383}" destId="{3F1B6B5A-F092-4C7E-9F91-B02DB484BDEE}" srcOrd="2" destOrd="0" presId="urn:microsoft.com/office/officeart/2005/8/layout/arrow6"/>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55109F72-1DBF-4AE7-BCDA-3024DF47A5EC}" type="doc">
      <dgm:prSet loTypeId="urn:microsoft.com/office/officeart/2005/8/layout/process5" loCatId="process" qsTypeId="urn:microsoft.com/office/officeart/2005/8/quickstyle/3d3" qsCatId="3D" csTypeId="urn:microsoft.com/office/officeart/2005/8/colors/colorful1" csCatId="colorful" phldr="1"/>
      <dgm:spPr/>
      <dgm:t>
        <a:bodyPr/>
        <a:lstStyle/>
        <a:p>
          <a:endParaRPr lang="en-US"/>
        </a:p>
      </dgm:t>
    </dgm:pt>
    <dgm:pt modelId="{63BBC73D-8C87-45C0-AAFD-B83A24918C88}">
      <dgm:prSet/>
      <dgm:spPr/>
      <dgm:t>
        <a:bodyPr/>
        <a:lstStyle/>
        <a:p>
          <a:r>
            <a:rPr lang="en-US" b="1"/>
            <a:t>• Digital appointment management reduces unnecessary physical attendance at GP practices, potentially easing pressure on community healthcare infrastructure.</a:t>
          </a:r>
        </a:p>
      </dgm:t>
    </dgm:pt>
    <dgm:pt modelId="{77D446A4-360D-42C5-BF37-265AF9FCB1A9}" type="parTrans" cxnId="{8AA922DB-6671-48D6-A7F0-83987E590CDC}">
      <dgm:prSet/>
      <dgm:spPr/>
      <dgm:t>
        <a:bodyPr/>
        <a:lstStyle/>
        <a:p>
          <a:endParaRPr lang="en-US" b="1"/>
        </a:p>
      </dgm:t>
    </dgm:pt>
    <dgm:pt modelId="{8B8BEAC8-C02F-41E6-A4DC-2AA8E4F471B7}" type="sibTrans" cxnId="{8AA922DB-6671-48D6-A7F0-83987E590CDC}">
      <dgm:prSet/>
      <dgm:spPr/>
      <dgm:t>
        <a:bodyPr/>
        <a:lstStyle/>
        <a:p>
          <a:endParaRPr lang="en-US" b="1"/>
        </a:p>
      </dgm:t>
    </dgm:pt>
    <dgm:pt modelId="{C0830834-CCE5-440D-B339-3240349E2E8C}">
      <dgm:prSet/>
      <dgm:spPr/>
      <dgm:t>
        <a:bodyPr/>
        <a:lstStyle/>
        <a:p>
          <a:r>
            <a:rPr lang="en-US" b="1"/>
            <a:t>• During the COVID-19 pandemic, the App enabled vaccination certification and coordinated communication, strengthening national public health </a:t>
          </a:r>
          <a:r>
            <a:rPr lang="en-US" b="1">
              <a:solidFill>
                <a:schemeClr val="bg1"/>
              </a:solidFill>
            </a:rPr>
            <a:t>response </a:t>
          </a:r>
          <a:r>
            <a:rPr lang="en-US">
              <a:solidFill>
                <a:schemeClr val="bg1"/>
              </a:solidFill>
              <a:effectLst/>
              <a:latin typeface="+mn-lt"/>
              <a:ea typeface="+mn-ea"/>
              <a:cs typeface="+mn-cs"/>
            </a:rPr>
            <a:t>(DHSC, 2022</a:t>
          </a:r>
          <a:r>
            <a:rPr lang="en-US">
              <a:solidFill>
                <a:schemeClr val="tx1"/>
              </a:solidFill>
              <a:effectLst/>
              <a:latin typeface="+mn-lt"/>
              <a:ea typeface="+mn-ea"/>
              <a:cs typeface="+mn-cs"/>
            </a:rPr>
            <a:t>)</a:t>
          </a:r>
          <a:r>
            <a:rPr lang="en-US" b="1"/>
            <a:t>.</a:t>
          </a:r>
        </a:p>
      </dgm:t>
    </dgm:pt>
    <dgm:pt modelId="{B828B60D-7024-4144-8990-154FB18114B2}" type="parTrans" cxnId="{A8424349-E10E-4F7A-A948-F1F1AD7FCA0A}">
      <dgm:prSet/>
      <dgm:spPr/>
      <dgm:t>
        <a:bodyPr/>
        <a:lstStyle/>
        <a:p>
          <a:endParaRPr lang="en-US" b="1"/>
        </a:p>
      </dgm:t>
    </dgm:pt>
    <dgm:pt modelId="{4D76A9DE-36B3-4F03-8512-1AEF1CB77963}" type="sibTrans" cxnId="{A8424349-E10E-4F7A-A948-F1F1AD7FCA0A}">
      <dgm:prSet/>
      <dgm:spPr/>
      <dgm:t>
        <a:bodyPr/>
        <a:lstStyle/>
        <a:p>
          <a:endParaRPr lang="en-US" b="1"/>
        </a:p>
      </dgm:t>
    </dgm:pt>
    <dgm:pt modelId="{B05A1367-ED78-4DFE-860A-6BAD7535D37D}">
      <dgm:prSet/>
      <dgm:spPr/>
      <dgm:t>
        <a:bodyPr/>
        <a:lstStyle/>
        <a:p>
          <a:r>
            <a:rPr lang="en-US" b="1"/>
            <a:t>• Shared digital access to records can support family carers managing long-term conditions, enhancing collaborative and community-based care models.</a:t>
          </a:r>
        </a:p>
      </dgm:t>
    </dgm:pt>
    <dgm:pt modelId="{D357560E-45DD-476A-972B-B78E9FBD8EEB}" type="parTrans" cxnId="{41577D69-5181-4D0F-93CF-764D27B905FA}">
      <dgm:prSet/>
      <dgm:spPr/>
      <dgm:t>
        <a:bodyPr/>
        <a:lstStyle/>
        <a:p>
          <a:endParaRPr lang="en-US" b="1"/>
        </a:p>
      </dgm:t>
    </dgm:pt>
    <dgm:pt modelId="{9B9F847E-C6B2-4007-83BD-1722B182AF03}" type="sibTrans" cxnId="{41577D69-5181-4D0F-93CF-764D27B905FA}">
      <dgm:prSet/>
      <dgm:spPr/>
      <dgm:t>
        <a:bodyPr/>
        <a:lstStyle/>
        <a:p>
          <a:endParaRPr lang="en-US" b="1"/>
        </a:p>
      </dgm:t>
    </dgm:pt>
    <dgm:pt modelId="{E16F70EE-276B-4378-A2E3-E3ABC14558F2}">
      <dgm:prSet/>
      <dgm:spPr/>
      <dgm:t>
        <a:bodyPr/>
        <a:lstStyle/>
        <a:p>
          <a:r>
            <a:rPr lang="en-US" b="1"/>
            <a:t>• However, regional digital disparities and socioeconomic differences may result in uneven community-level benefits across England </a:t>
          </a:r>
          <a:r>
            <a:rPr lang="en-US"/>
            <a:t>(UK Parliament, 2022)</a:t>
          </a:r>
          <a:r>
            <a:rPr lang="en-US" b="1"/>
            <a:t>.</a:t>
          </a:r>
        </a:p>
      </dgm:t>
    </dgm:pt>
    <dgm:pt modelId="{5FCEA3DA-5AD6-4187-AC32-465B8EF0F42F}" type="parTrans" cxnId="{82DF8180-1026-4FF1-B218-E860555FBC19}">
      <dgm:prSet/>
      <dgm:spPr/>
      <dgm:t>
        <a:bodyPr/>
        <a:lstStyle/>
        <a:p>
          <a:endParaRPr lang="en-US" b="1"/>
        </a:p>
      </dgm:t>
    </dgm:pt>
    <dgm:pt modelId="{B85B96B6-8708-4975-A400-95A5EFBB9BF9}" type="sibTrans" cxnId="{82DF8180-1026-4FF1-B218-E860555FBC19}">
      <dgm:prSet/>
      <dgm:spPr/>
      <dgm:t>
        <a:bodyPr/>
        <a:lstStyle/>
        <a:p>
          <a:endParaRPr lang="en-US" b="1"/>
        </a:p>
      </dgm:t>
    </dgm:pt>
    <dgm:pt modelId="{B2471737-2E02-48F9-B078-2CBBB400E860}" type="pres">
      <dgm:prSet presAssocID="{55109F72-1DBF-4AE7-BCDA-3024DF47A5EC}" presName="diagram" presStyleCnt="0">
        <dgm:presLayoutVars>
          <dgm:dir/>
          <dgm:resizeHandles val="exact"/>
        </dgm:presLayoutVars>
      </dgm:prSet>
      <dgm:spPr/>
    </dgm:pt>
    <dgm:pt modelId="{76E24863-9043-4C6C-BF97-3E37F3FC0C66}" type="pres">
      <dgm:prSet presAssocID="{63BBC73D-8C87-45C0-AAFD-B83A24918C88}" presName="node" presStyleLbl="node1" presStyleIdx="0" presStyleCnt="4">
        <dgm:presLayoutVars>
          <dgm:bulletEnabled val="1"/>
        </dgm:presLayoutVars>
      </dgm:prSet>
      <dgm:spPr/>
    </dgm:pt>
    <dgm:pt modelId="{1DF5D5F4-7AC6-478F-A1EC-2DA71907D3E7}" type="pres">
      <dgm:prSet presAssocID="{8B8BEAC8-C02F-41E6-A4DC-2AA8E4F471B7}" presName="sibTrans" presStyleLbl="sibTrans2D1" presStyleIdx="0" presStyleCnt="3"/>
      <dgm:spPr/>
    </dgm:pt>
    <dgm:pt modelId="{8B1E5E7E-BD56-4B51-84B6-99E6C570E285}" type="pres">
      <dgm:prSet presAssocID="{8B8BEAC8-C02F-41E6-A4DC-2AA8E4F471B7}" presName="connectorText" presStyleLbl="sibTrans2D1" presStyleIdx="0" presStyleCnt="3"/>
      <dgm:spPr/>
    </dgm:pt>
    <dgm:pt modelId="{63C26078-65E5-4A6E-904A-6C1DA1E8E263}" type="pres">
      <dgm:prSet presAssocID="{C0830834-CCE5-440D-B339-3240349E2E8C}" presName="node" presStyleLbl="node1" presStyleIdx="1" presStyleCnt="4">
        <dgm:presLayoutVars>
          <dgm:bulletEnabled val="1"/>
        </dgm:presLayoutVars>
      </dgm:prSet>
      <dgm:spPr/>
    </dgm:pt>
    <dgm:pt modelId="{A198D83E-0E40-4D91-82B3-80CCD6B56E5F}" type="pres">
      <dgm:prSet presAssocID="{4D76A9DE-36B3-4F03-8512-1AEF1CB77963}" presName="sibTrans" presStyleLbl="sibTrans2D1" presStyleIdx="1" presStyleCnt="3"/>
      <dgm:spPr/>
    </dgm:pt>
    <dgm:pt modelId="{5FF022EA-92C4-49A8-8AAE-2BFF3E3B4563}" type="pres">
      <dgm:prSet presAssocID="{4D76A9DE-36B3-4F03-8512-1AEF1CB77963}" presName="connectorText" presStyleLbl="sibTrans2D1" presStyleIdx="1" presStyleCnt="3"/>
      <dgm:spPr/>
    </dgm:pt>
    <dgm:pt modelId="{45915AF6-0C07-48B9-BA11-35D23259FF13}" type="pres">
      <dgm:prSet presAssocID="{B05A1367-ED78-4DFE-860A-6BAD7535D37D}" presName="node" presStyleLbl="node1" presStyleIdx="2" presStyleCnt="4">
        <dgm:presLayoutVars>
          <dgm:bulletEnabled val="1"/>
        </dgm:presLayoutVars>
      </dgm:prSet>
      <dgm:spPr/>
    </dgm:pt>
    <dgm:pt modelId="{3300363B-1032-45DD-83DA-65AD176F2EB4}" type="pres">
      <dgm:prSet presAssocID="{9B9F847E-C6B2-4007-83BD-1722B182AF03}" presName="sibTrans" presStyleLbl="sibTrans2D1" presStyleIdx="2" presStyleCnt="3"/>
      <dgm:spPr/>
    </dgm:pt>
    <dgm:pt modelId="{A64C378C-5834-48BC-9DCC-112AF815386A}" type="pres">
      <dgm:prSet presAssocID="{9B9F847E-C6B2-4007-83BD-1722B182AF03}" presName="connectorText" presStyleLbl="sibTrans2D1" presStyleIdx="2" presStyleCnt="3"/>
      <dgm:spPr/>
    </dgm:pt>
    <dgm:pt modelId="{4A5A8014-2F66-468C-9B2A-57726B3EF143}" type="pres">
      <dgm:prSet presAssocID="{E16F70EE-276B-4378-A2E3-E3ABC14558F2}" presName="node" presStyleLbl="node1" presStyleIdx="3" presStyleCnt="4">
        <dgm:presLayoutVars>
          <dgm:bulletEnabled val="1"/>
        </dgm:presLayoutVars>
      </dgm:prSet>
      <dgm:spPr/>
    </dgm:pt>
  </dgm:ptLst>
  <dgm:cxnLst>
    <dgm:cxn modelId="{D555A003-A77A-41E7-8A1C-C6375B0310F9}" type="presOf" srcId="{B05A1367-ED78-4DFE-860A-6BAD7535D37D}" destId="{45915AF6-0C07-48B9-BA11-35D23259FF13}" srcOrd="0" destOrd="0" presId="urn:microsoft.com/office/officeart/2005/8/layout/process5"/>
    <dgm:cxn modelId="{013DDB34-3682-4BDD-92A6-3B445D6A47D9}" type="presOf" srcId="{8B8BEAC8-C02F-41E6-A4DC-2AA8E4F471B7}" destId="{1DF5D5F4-7AC6-478F-A1EC-2DA71907D3E7}" srcOrd="0" destOrd="0" presId="urn:microsoft.com/office/officeart/2005/8/layout/process5"/>
    <dgm:cxn modelId="{66F5425C-7A49-40DF-B645-B2FB154BAA5E}" type="presOf" srcId="{63BBC73D-8C87-45C0-AAFD-B83A24918C88}" destId="{76E24863-9043-4C6C-BF97-3E37F3FC0C66}" srcOrd="0" destOrd="0" presId="urn:microsoft.com/office/officeart/2005/8/layout/process5"/>
    <dgm:cxn modelId="{A8424349-E10E-4F7A-A948-F1F1AD7FCA0A}" srcId="{55109F72-1DBF-4AE7-BCDA-3024DF47A5EC}" destId="{C0830834-CCE5-440D-B339-3240349E2E8C}" srcOrd="1" destOrd="0" parTransId="{B828B60D-7024-4144-8990-154FB18114B2}" sibTransId="{4D76A9DE-36B3-4F03-8512-1AEF1CB77963}"/>
    <dgm:cxn modelId="{41577D69-5181-4D0F-93CF-764D27B905FA}" srcId="{55109F72-1DBF-4AE7-BCDA-3024DF47A5EC}" destId="{B05A1367-ED78-4DFE-860A-6BAD7535D37D}" srcOrd="2" destOrd="0" parTransId="{D357560E-45DD-476A-972B-B78E9FBD8EEB}" sibTransId="{9B9F847E-C6B2-4007-83BD-1722B182AF03}"/>
    <dgm:cxn modelId="{82DF8180-1026-4FF1-B218-E860555FBC19}" srcId="{55109F72-1DBF-4AE7-BCDA-3024DF47A5EC}" destId="{E16F70EE-276B-4378-A2E3-E3ABC14558F2}" srcOrd="3" destOrd="0" parTransId="{5FCEA3DA-5AD6-4187-AC32-465B8EF0F42F}" sibTransId="{B85B96B6-8708-4975-A400-95A5EFBB9BF9}"/>
    <dgm:cxn modelId="{337ECE80-1AF3-4E40-8AF5-426039AE5E08}" type="presOf" srcId="{E16F70EE-276B-4378-A2E3-E3ABC14558F2}" destId="{4A5A8014-2F66-468C-9B2A-57726B3EF143}" srcOrd="0" destOrd="0" presId="urn:microsoft.com/office/officeart/2005/8/layout/process5"/>
    <dgm:cxn modelId="{DDFD0F85-BC5F-4620-B34C-2C87054CA2BB}" type="presOf" srcId="{55109F72-1DBF-4AE7-BCDA-3024DF47A5EC}" destId="{B2471737-2E02-48F9-B078-2CBBB400E860}" srcOrd="0" destOrd="0" presId="urn:microsoft.com/office/officeart/2005/8/layout/process5"/>
    <dgm:cxn modelId="{9FB8888E-BD62-4C21-A70E-3DB2266D7E8C}" type="presOf" srcId="{4D76A9DE-36B3-4F03-8512-1AEF1CB77963}" destId="{5FF022EA-92C4-49A8-8AAE-2BFF3E3B4563}" srcOrd="1" destOrd="0" presId="urn:microsoft.com/office/officeart/2005/8/layout/process5"/>
    <dgm:cxn modelId="{67475AC2-DB0F-4B88-8195-3B05E8165C0A}" type="presOf" srcId="{4D76A9DE-36B3-4F03-8512-1AEF1CB77963}" destId="{A198D83E-0E40-4D91-82B3-80CCD6B56E5F}" srcOrd="0" destOrd="0" presId="urn:microsoft.com/office/officeart/2005/8/layout/process5"/>
    <dgm:cxn modelId="{A87DACCE-CA69-4ABC-B7C2-14749BF19F04}" type="presOf" srcId="{9B9F847E-C6B2-4007-83BD-1722B182AF03}" destId="{A64C378C-5834-48BC-9DCC-112AF815386A}" srcOrd="1" destOrd="0" presId="urn:microsoft.com/office/officeart/2005/8/layout/process5"/>
    <dgm:cxn modelId="{8AA922DB-6671-48D6-A7F0-83987E590CDC}" srcId="{55109F72-1DBF-4AE7-BCDA-3024DF47A5EC}" destId="{63BBC73D-8C87-45C0-AAFD-B83A24918C88}" srcOrd="0" destOrd="0" parTransId="{77D446A4-360D-42C5-BF37-265AF9FCB1A9}" sibTransId="{8B8BEAC8-C02F-41E6-A4DC-2AA8E4F471B7}"/>
    <dgm:cxn modelId="{681EB9DB-9212-4801-8376-1104906548A7}" type="presOf" srcId="{C0830834-CCE5-440D-B339-3240349E2E8C}" destId="{63C26078-65E5-4A6E-904A-6C1DA1E8E263}" srcOrd="0" destOrd="0" presId="urn:microsoft.com/office/officeart/2005/8/layout/process5"/>
    <dgm:cxn modelId="{25DE71E0-BAEB-461E-BA29-5B8879660F10}" type="presOf" srcId="{9B9F847E-C6B2-4007-83BD-1722B182AF03}" destId="{3300363B-1032-45DD-83DA-65AD176F2EB4}" srcOrd="0" destOrd="0" presId="urn:microsoft.com/office/officeart/2005/8/layout/process5"/>
    <dgm:cxn modelId="{397718EF-81C4-4EBB-A8CB-E8ACC93C1B72}" type="presOf" srcId="{8B8BEAC8-C02F-41E6-A4DC-2AA8E4F471B7}" destId="{8B1E5E7E-BD56-4B51-84B6-99E6C570E285}" srcOrd="1" destOrd="0" presId="urn:microsoft.com/office/officeart/2005/8/layout/process5"/>
    <dgm:cxn modelId="{D34E387A-55E7-4D59-A847-BB2E0D829046}" type="presParOf" srcId="{B2471737-2E02-48F9-B078-2CBBB400E860}" destId="{76E24863-9043-4C6C-BF97-3E37F3FC0C66}" srcOrd="0" destOrd="0" presId="urn:microsoft.com/office/officeart/2005/8/layout/process5"/>
    <dgm:cxn modelId="{0FB81A7C-7479-4896-A60A-E24A60FE0CB0}" type="presParOf" srcId="{B2471737-2E02-48F9-B078-2CBBB400E860}" destId="{1DF5D5F4-7AC6-478F-A1EC-2DA71907D3E7}" srcOrd="1" destOrd="0" presId="urn:microsoft.com/office/officeart/2005/8/layout/process5"/>
    <dgm:cxn modelId="{E768ED58-3651-4901-837B-A33FC900FFDD}" type="presParOf" srcId="{1DF5D5F4-7AC6-478F-A1EC-2DA71907D3E7}" destId="{8B1E5E7E-BD56-4B51-84B6-99E6C570E285}" srcOrd="0" destOrd="0" presId="urn:microsoft.com/office/officeart/2005/8/layout/process5"/>
    <dgm:cxn modelId="{3BA23602-C6C4-4035-B3E1-A794C8FB31FA}" type="presParOf" srcId="{B2471737-2E02-48F9-B078-2CBBB400E860}" destId="{63C26078-65E5-4A6E-904A-6C1DA1E8E263}" srcOrd="2" destOrd="0" presId="urn:microsoft.com/office/officeart/2005/8/layout/process5"/>
    <dgm:cxn modelId="{20A925F9-710A-484A-B5A4-F8981485845E}" type="presParOf" srcId="{B2471737-2E02-48F9-B078-2CBBB400E860}" destId="{A198D83E-0E40-4D91-82B3-80CCD6B56E5F}" srcOrd="3" destOrd="0" presId="urn:microsoft.com/office/officeart/2005/8/layout/process5"/>
    <dgm:cxn modelId="{109D544B-9333-4FD0-9C00-7A468800ED37}" type="presParOf" srcId="{A198D83E-0E40-4D91-82B3-80CCD6B56E5F}" destId="{5FF022EA-92C4-49A8-8AAE-2BFF3E3B4563}" srcOrd="0" destOrd="0" presId="urn:microsoft.com/office/officeart/2005/8/layout/process5"/>
    <dgm:cxn modelId="{C7E26E4A-5236-4DFF-8617-1EDC681BFE64}" type="presParOf" srcId="{B2471737-2E02-48F9-B078-2CBBB400E860}" destId="{45915AF6-0C07-48B9-BA11-35D23259FF13}" srcOrd="4" destOrd="0" presId="urn:microsoft.com/office/officeart/2005/8/layout/process5"/>
    <dgm:cxn modelId="{05E4A79E-74A9-4EAB-9989-6F37256D50AD}" type="presParOf" srcId="{B2471737-2E02-48F9-B078-2CBBB400E860}" destId="{3300363B-1032-45DD-83DA-65AD176F2EB4}" srcOrd="5" destOrd="0" presId="urn:microsoft.com/office/officeart/2005/8/layout/process5"/>
    <dgm:cxn modelId="{B2A9136A-01CC-4963-97A9-162DF9B1D359}" type="presParOf" srcId="{3300363B-1032-45DD-83DA-65AD176F2EB4}" destId="{A64C378C-5834-48BC-9DCC-112AF815386A}" srcOrd="0" destOrd="0" presId="urn:microsoft.com/office/officeart/2005/8/layout/process5"/>
    <dgm:cxn modelId="{232FFE5E-DBDB-44A1-99B7-4C93AF3998AE}" type="presParOf" srcId="{B2471737-2E02-48F9-B078-2CBBB400E860}" destId="{4A5A8014-2F66-468C-9B2A-57726B3EF143}" srcOrd="6"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667CAB22-DAFC-4143-B253-F3C91A04AE8E}" type="doc">
      <dgm:prSet loTypeId="urn:microsoft.com/office/officeart/2005/8/layout/venn1" loCatId="relationship" qsTypeId="urn:microsoft.com/office/officeart/2005/8/quickstyle/3d2" qsCatId="3D" csTypeId="urn:microsoft.com/office/officeart/2005/8/colors/colorful1" csCatId="colorful" phldr="1"/>
      <dgm:spPr/>
      <dgm:t>
        <a:bodyPr/>
        <a:lstStyle/>
        <a:p>
          <a:endParaRPr lang="en-US"/>
        </a:p>
      </dgm:t>
    </dgm:pt>
    <dgm:pt modelId="{A8E5267E-06B0-4C45-8A44-76B2FB472CD3}">
      <dgm:prSet custT="1"/>
      <dgm:spPr/>
      <dgm:t>
        <a:bodyPr/>
        <a:lstStyle/>
        <a:p>
          <a:pPr algn="ctr"/>
          <a:r>
            <a:rPr lang="en-US" sz="1600" b="1"/>
            <a:t>• The NHS App has significantly modernised access to primary care by shifting services from telephone-based systems to a digital-first model</a:t>
          </a:r>
          <a:r>
            <a:rPr lang="en-US" sz="1600"/>
            <a:t>(NHS England, 2024). </a:t>
          </a:r>
          <a:r>
            <a:rPr lang="en-US" sz="1600" b="1"/>
            <a:t>.</a:t>
          </a:r>
        </a:p>
      </dgm:t>
    </dgm:pt>
    <dgm:pt modelId="{808053D6-8531-43F5-8E4B-562B6BFFBBDF}" type="parTrans" cxnId="{1BBE437A-94B8-4E0B-8E54-13ECDF30FF84}">
      <dgm:prSet/>
      <dgm:spPr/>
      <dgm:t>
        <a:bodyPr/>
        <a:lstStyle/>
        <a:p>
          <a:pPr algn="ctr"/>
          <a:endParaRPr lang="en-US" sz="1600" b="1"/>
        </a:p>
      </dgm:t>
    </dgm:pt>
    <dgm:pt modelId="{EC86F46A-DE26-4229-BC16-6B2B7764136A}" type="sibTrans" cxnId="{1BBE437A-94B8-4E0B-8E54-13ECDF30FF84}">
      <dgm:prSet/>
      <dgm:spPr/>
      <dgm:t>
        <a:bodyPr/>
        <a:lstStyle/>
        <a:p>
          <a:pPr algn="ctr"/>
          <a:endParaRPr lang="en-US" sz="1600" b="1"/>
        </a:p>
      </dgm:t>
    </dgm:pt>
    <dgm:pt modelId="{A791BF10-FC3D-49D6-96A3-68FEF7614B0C}">
      <dgm:prSet custT="1"/>
      <dgm:spPr/>
      <dgm:t>
        <a:bodyPr/>
        <a:lstStyle/>
        <a:p>
          <a:pPr algn="ctr"/>
          <a:r>
            <a:rPr lang="en-US" sz="1600" b="1"/>
            <a:t>• Workforce adaptation has improved administrative efficiency, yet increased digital demands have created transitional strain and widened skills-related pressures.</a:t>
          </a:r>
        </a:p>
      </dgm:t>
    </dgm:pt>
    <dgm:pt modelId="{3F08A419-34DA-4C3F-BD50-F3C4AEF4C1E8}" type="parTrans" cxnId="{8617AECB-EFE6-4EFD-98AE-B5A4DD357074}">
      <dgm:prSet/>
      <dgm:spPr/>
      <dgm:t>
        <a:bodyPr/>
        <a:lstStyle/>
        <a:p>
          <a:pPr algn="ctr"/>
          <a:endParaRPr lang="en-US" sz="1600" b="1"/>
        </a:p>
      </dgm:t>
    </dgm:pt>
    <dgm:pt modelId="{485D35E9-7092-4AEE-B6D1-1A5A1E0E47D0}" type="sibTrans" cxnId="{8617AECB-EFE6-4EFD-98AE-B5A4DD357074}">
      <dgm:prSet/>
      <dgm:spPr/>
      <dgm:t>
        <a:bodyPr/>
        <a:lstStyle/>
        <a:p>
          <a:pPr algn="ctr"/>
          <a:endParaRPr lang="en-US" sz="1600" b="1"/>
        </a:p>
      </dgm:t>
    </dgm:pt>
    <dgm:pt modelId="{B11B76EC-998D-4DB0-8ABF-6C373673E0C3}">
      <dgm:prSet custT="1"/>
      <dgm:spPr/>
      <dgm:t>
        <a:bodyPr/>
        <a:lstStyle/>
        <a:p>
          <a:pPr algn="ctr"/>
          <a:r>
            <a:rPr lang="en-US" sz="1600" b="1"/>
            <a:t>• Persistent reliance on legacy IT systems exposes interoperability weaknesses and highlights infrastructural fragility within NHS digital environments.</a:t>
          </a:r>
        </a:p>
      </dgm:t>
    </dgm:pt>
    <dgm:pt modelId="{B2F67902-6E76-4907-984C-59F4855BC0DC}" type="parTrans" cxnId="{89F64AD6-4C66-47ED-9483-16B1787CB252}">
      <dgm:prSet/>
      <dgm:spPr/>
      <dgm:t>
        <a:bodyPr/>
        <a:lstStyle/>
        <a:p>
          <a:pPr algn="ctr"/>
          <a:endParaRPr lang="en-US" sz="1600" b="1"/>
        </a:p>
      </dgm:t>
    </dgm:pt>
    <dgm:pt modelId="{3B5EB73E-DAB0-455C-9BC9-8770C246F985}" type="sibTrans" cxnId="{89F64AD6-4C66-47ED-9483-16B1787CB252}">
      <dgm:prSet/>
      <dgm:spPr/>
      <dgm:t>
        <a:bodyPr/>
        <a:lstStyle/>
        <a:p>
          <a:pPr algn="ctr"/>
          <a:endParaRPr lang="en-US" sz="1600" b="1"/>
        </a:p>
      </dgm:t>
    </dgm:pt>
    <dgm:pt modelId="{01C38B7B-5E41-41E7-A386-8FC6F1E90343}">
      <dgm:prSet custT="1"/>
      <dgm:spPr/>
      <dgm:t>
        <a:bodyPr/>
        <a:lstStyle/>
        <a:p>
          <a:pPr algn="ctr"/>
          <a:r>
            <a:rPr lang="en-US" sz="1600" b="1"/>
            <a:t>• High user registration does not automatically translate into equitable health outcomes, particularly for digitally marginalised populations </a:t>
          </a:r>
          <a:r>
            <a:rPr lang="en-US" sz="1600"/>
            <a:t>(UK Parliament, 2022)</a:t>
          </a:r>
          <a:r>
            <a:rPr lang="en-US" sz="1600" b="1"/>
            <a:t>.</a:t>
          </a:r>
        </a:p>
      </dgm:t>
    </dgm:pt>
    <dgm:pt modelId="{C67A04F2-E188-4DDF-B23D-66728DB8EC62}" type="parTrans" cxnId="{50777FF7-FF80-49C2-9DC5-BF1DE51D67A4}">
      <dgm:prSet/>
      <dgm:spPr/>
      <dgm:t>
        <a:bodyPr/>
        <a:lstStyle/>
        <a:p>
          <a:pPr algn="ctr"/>
          <a:endParaRPr lang="en-US" sz="1600" b="1"/>
        </a:p>
      </dgm:t>
    </dgm:pt>
    <dgm:pt modelId="{5D03BE00-6BD7-4F92-A34D-AA49434CBDF1}" type="sibTrans" cxnId="{50777FF7-FF80-49C2-9DC5-BF1DE51D67A4}">
      <dgm:prSet/>
      <dgm:spPr/>
      <dgm:t>
        <a:bodyPr/>
        <a:lstStyle/>
        <a:p>
          <a:pPr algn="ctr"/>
          <a:endParaRPr lang="en-US" sz="1600" b="1"/>
        </a:p>
      </dgm:t>
    </dgm:pt>
    <dgm:pt modelId="{2450A0FC-0D04-4134-A9A5-7DC7EE3A7F7C}">
      <dgm:prSet custT="1"/>
      <dgm:spPr/>
      <dgm:t>
        <a:bodyPr/>
        <a:lstStyle/>
        <a:p>
          <a:pPr algn="ctr"/>
          <a:r>
            <a:rPr lang="en-US" sz="1600" b="1"/>
            <a:t>• While a digital-first strategy enhances efficiency and scalability, it risks reinforcing structural inequalities unless accompanied by sustained investment in digital inclusion and infrastructure resilience.</a:t>
          </a:r>
        </a:p>
      </dgm:t>
    </dgm:pt>
    <dgm:pt modelId="{323C3B51-6D93-4401-A8BA-EDE8ADE34D35}" type="parTrans" cxnId="{22E2AF74-9399-4947-9D50-C0DB93336095}">
      <dgm:prSet/>
      <dgm:spPr/>
      <dgm:t>
        <a:bodyPr/>
        <a:lstStyle/>
        <a:p>
          <a:pPr algn="ctr"/>
          <a:endParaRPr lang="en-US" sz="1600" b="1"/>
        </a:p>
      </dgm:t>
    </dgm:pt>
    <dgm:pt modelId="{B392005C-6D1C-4DEA-9CAD-0FD08056B0E7}" type="sibTrans" cxnId="{22E2AF74-9399-4947-9D50-C0DB93336095}">
      <dgm:prSet/>
      <dgm:spPr/>
      <dgm:t>
        <a:bodyPr/>
        <a:lstStyle/>
        <a:p>
          <a:pPr algn="ctr"/>
          <a:endParaRPr lang="en-US" sz="1600" b="1"/>
        </a:p>
      </dgm:t>
    </dgm:pt>
    <dgm:pt modelId="{72776CAD-697F-40D7-9AE3-C319D880DD72}" type="pres">
      <dgm:prSet presAssocID="{667CAB22-DAFC-4143-B253-F3C91A04AE8E}" presName="compositeShape" presStyleCnt="0">
        <dgm:presLayoutVars>
          <dgm:chMax val="7"/>
          <dgm:dir/>
          <dgm:resizeHandles val="exact"/>
        </dgm:presLayoutVars>
      </dgm:prSet>
      <dgm:spPr/>
    </dgm:pt>
    <dgm:pt modelId="{FBC00F70-864F-40AD-B4E4-CB02608792BF}" type="pres">
      <dgm:prSet presAssocID="{A8E5267E-06B0-4C45-8A44-76B2FB472CD3}" presName="circ1" presStyleLbl="vennNode1" presStyleIdx="0" presStyleCnt="5"/>
      <dgm:spPr/>
    </dgm:pt>
    <dgm:pt modelId="{5C67E36E-0800-42FC-B655-F4E4B3ED6942}" type="pres">
      <dgm:prSet presAssocID="{A8E5267E-06B0-4C45-8A44-76B2FB472CD3}" presName="circ1Tx" presStyleLbl="revTx" presStyleIdx="0" presStyleCnt="0">
        <dgm:presLayoutVars>
          <dgm:chMax val="0"/>
          <dgm:chPref val="0"/>
          <dgm:bulletEnabled val="1"/>
        </dgm:presLayoutVars>
      </dgm:prSet>
      <dgm:spPr/>
    </dgm:pt>
    <dgm:pt modelId="{F8FCD04C-257A-473D-BE93-10D925FAA065}" type="pres">
      <dgm:prSet presAssocID="{A791BF10-FC3D-49D6-96A3-68FEF7614B0C}" presName="circ2" presStyleLbl="vennNode1" presStyleIdx="1" presStyleCnt="5"/>
      <dgm:spPr/>
    </dgm:pt>
    <dgm:pt modelId="{0629B06D-619E-4CE7-89F2-059BD8A5793F}" type="pres">
      <dgm:prSet presAssocID="{A791BF10-FC3D-49D6-96A3-68FEF7614B0C}" presName="circ2Tx" presStyleLbl="revTx" presStyleIdx="0" presStyleCnt="0">
        <dgm:presLayoutVars>
          <dgm:chMax val="0"/>
          <dgm:chPref val="0"/>
          <dgm:bulletEnabled val="1"/>
        </dgm:presLayoutVars>
      </dgm:prSet>
      <dgm:spPr/>
    </dgm:pt>
    <dgm:pt modelId="{65EBB395-C5E5-449B-B557-1CFF84695ED2}" type="pres">
      <dgm:prSet presAssocID="{B11B76EC-998D-4DB0-8ABF-6C373673E0C3}" presName="circ3" presStyleLbl="vennNode1" presStyleIdx="2" presStyleCnt="5"/>
      <dgm:spPr/>
    </dgm:pt>
    <dgm:pt modelId="{3B461947-40CA-446D-B94F-64E054B6E335}" type="pres">
      <dgm:prSet presAssocID="{B11B76EC-998D-4DB0-8ABF-6C373673E0C3}" presName="circ3Tx" presStyleLbl="revTx" presStyleIdx="0" presStyleCnt="0">
        <dgm:presLayoutVars>
          <dgm:chMax val="0"/>
          <dgm:chPref val="0"/>
          <dgm:bulletEnabled val="1"/>
        </dgm:presLayoutVars>
      </dgm:prSet>
      <dgm:spPr/>
    </dgm:pt>
    <dgm:pt modelId="{1C058DBB-1474-44BF-A9D7-4BB24AC10596}" type="pres">
      <dgm:prSet presAssocID="{01C38B7B-5E41-41E7-A386-8FC6F1E90343}" presName="circ4" presStyleLbl="vennNode1" presStyleIdx="3" presStyleCnt="5"/>
      <dgm:spPr/>
    </dgm:pt>
    <dgm:pt modelId="{03C08F1D-07B4-44C6-B851-B0003C5FC2A4}" type="pres">
      <dgm:prSet presAssocID="{01C38B7B-5E41-41E7-A386-8FC6F1E90343}" presName="circ4Tx" presStyleLbl="revTx" presStyleIdx="0" presStyleCnt="0">
        <dgm:presLayoutVars>
          <dgm:chMax val="0"/>
          <dgm:chPref val="0"/>
          <dgm:bulletEnabled val="1"/>
        </dgm:presLayoutVars>
      </dgm:prSet>
      <dgm:spPr/>
    </dgm:pt>
    <dgm:pt modelId="{187411EE-E74F-4A96-B4D9-E6AD18669855}" type="pres">
      <dgm:prSet presAssocID="{2450A0FC-0D04-4134-A9A5-7DC7EE3A7F7C}" presName="circ5" presStyleLbl="vennNode1" presStyleIdx="4" presStyleCnt="5"/>
      <dgm:spPr/>
    </dgm:pt>
    <dgm:pt modelId="{51C66508-B3B5-4E54-B356-0A83FB138419}" type="pres">
      <dgm:prSet presAssocID="{2450A0FC-0D04-4134-A9A5-7DC7EE3A7F7C}" presName="circ5Tx" presStyleLbl="revTx" presStyleIdx="0" presStyleCnt="0">
        <dgm:presLayoutVars>
          <dgm:chMax val="0"/>
          <dgm:chPref val="0"/>
          <dgm:bulletEnabled val="1"/>
        </dgm:presLayoutVars>
      </dgm:prSet>
      <dgm:spPr/>
    </dgm:pt>
  </dgm:ptLst>
  <dgm:cxnLst>
    <dgm:cxn modelId="{4F2E3253-DA09-4F1A-A881-1F058070F469}" type="presOf" srcId="{A8E5267E-06B0-4C45-8A44-76B2FB472CD3}" destId="{5C67E36E-0800-42FC-B655-F4E4B3ED6942}" srcOrd="0" destOrd="0" presId="urn:microsoft.com/office/officeart/2005/8/layout/venn1"/>
    <dgm:cxn modelId="{22E2AF74-9399-4947-9D50-C0DB93336095}" srcId="{667CAB22-DAFC-4143-B253-F3C91A04AE8E}" destId="{2450A0FC-0D04-4134-A9A5-7DC7EE3A7F7C}" srcOrd="4" destOrd="0" parTransId="{323C3B51-6D93-4401-A8BA-EDE8ADE34D35}" sibTransId="{B392005C-6D1C-4DEA-9CAD-0FD08056B0E7}"/>
    <dgm:cxn modelId="{1BBE437A-94B8-4E0B-8E54-13ECDF30FF84}" srcId="{667CAB22-DAFC-4143-B253-F3C91A04AE8E}" destId="{A8E5267E-06B0-4C45-8A44-76B2FB472CD3}" srcOrd="0" destOrd="0" parTransId="{808053D6-8531-43F5-8E4B-562B6BFFBBDF}" sibTransId="{EC86F46A-DE26-4229-BC16-6B2B7764136A}"/>
    <dgm:cxn modelId="{5CE60585-1BC8-46B2-B494-0214344824A4}" type="presOf" srcId="{2450A0FC-0D04-4134-A9A5-7DC7EE3A7F7C}" destId="{51C66508-B3B5-4E54-B356-0A83FB138419}" srcOrd="0" destOrd="0" presId="urn:microsoft.com/office/officeart/2005/8/layout/venn1"/>
    <dgm:cxn modelId="{D131DCA3-DB7D-4DFA-92C4-9D0E496490C2}" type="presOf" srcId="{01C38B7B-5E41-41E7-A386-8FC6F1E90343}" destId="{03C08F1D-07B4-44C6-B851-B0003C5FC2A4}" srcOrd="0" destOrd="0" presId="urn:microsoft.com/office/officeart/2005/8/layout/venn1"/>
    <dgm:cxn modelId="{739767AB-64F5-4ACB-882F-AAC6D65193CC}" type="presOf" srcId="{667CAB22-DAFC-4143-B253-F3C91A04AE8E}" destId="{72776CAD-697F-40D7-9AE3-C319D880DD72}" srcOrd="0" destOrd="0" presId="urn:microsoft.com/office/officeart/2005/8/layout/venn1"/>
    <dgm:cxn modelId="{8DF216B8-46E0-44E2-BAD8-C8D804238B79}" type="presOf" srcId="{B11B76EC-998D-4DB0-8ABF-6C373673E0C3}" destId="{3B461947-40CA-446D-B94F-64E054B6E335}" srcOrd="0" destOrd="0" presId="urn:microsoft.com/office/officeart/2005/8/layout/venn1"/>
    <dgm:cxn modelId="{1C6653C8-6163-4A3D-AB93-E636E6F09BE2}" type="presOf" srcId="{A791BF10-FC3D-49D6-96A3-68FEF7614B0C}" destId="{0629B06D-619E-4CE7-89F2-059BD8A5793F}" srcOrd="0" destOrd="0" presId="urn:microsoft.com/office/officeart/2005/8/layout/venn1"/>
    <dgm:cxn modelId="{8617AECB-EFE6-4EFD-98AE-B5A4DD357074}" srcId="{667CAB22-DAFC-4143-B253-F3C91A04AE8E}" destId="{A791BF10-FC3D-49D6-96A3-68FEF7614B0C}" srcOrd="1" destOrd="0" parTransId="{3F08A419-34DA-4C3F-BD50-F3C4AEF4C1E8}" sibTransId="{485D35E9-7092-4AEE-B6D1-1A5A1E0E47D0}"/>
    <dgm:cxn modelId="{89F64AD6-4C66-47ED-9483-16B1787CB252}" srcId="{667CAB22-DAFC-4143-B253-F3C91A04AE8E}" destId="{B11B76EC-998D-4DB0-8ABF-6C373673E0C3}" srcOrd="2" destOrd="0" parTransId="{B2F67902-6E76-4907-984C-59F4855BC0DC}" sibTransId="{3B5EB73E-DAB0-455C-9BC9-8770C246F985}"/>
    <dgm:cxn modelId="{50777FF7-FF80-49C2-9DC5-BF1DE51D67A4}" srcId="{667CAB22-DAFC-4143-B253-F3C91A04AE8E}" destId="{01C38B7B-5E41-41E7-A386-8FC6F1E90343}" srcOrd="3" destOrd="0" parTransId="{C67A04F2-E188-4DDF-B23D-66728DB8EC62}" sibTransId="{5D03BE00-6BD7-4F92-A34D-AA49434CBDF1}"/>
    <dgm:cxn modelId="{F992252D-F3E4-4C31-8F51-7B06D5117EAC}" type="presParOf" srcId="{72776CAD-697F-40D7-9AE3-C319D880DD72}" destId="{FBC00F70-864F-40AD-B4E4-CB02608792BF}" srcOrd="0" destOrd="0" presId="urn:microsoft.com/office/officeart/2005/8/layout/venn1"/>
    <dgm:cxn modelId="{BA57B50A-814A-40D4-A87C-561453A636FA}" type="presParOf" srcId="{72776CAD-697F-40D7-9AE3-C319D880DD72}" destId="{5C67E36E-0800-42FC-B655-F4E4B3ED6942}" srcOrd="1" destOrd="0" presId="urn:microsoft.com/office/officeart/2005/8/layout/venn1"/>
    <dgm:cxn modelId="{C60A8667-F2E1-448B-A5EC-DA4514D07798}" type="presParOf" srcId="{72776CAD-697F-40D7-9AE3-C319D880DD72}" destId="{F8FCD04C-257A-473D-BE93-10D925FAA065}" srcOrd="2" destOrd="0" presId="urn:microsoft.com/office/officeart/2005/8/layout/venn1"/>
    <dgm:cxn modelId="{9CB1A27A-19F8-4DED-8E0F-9A3E7C0D8E47}" type="presParOf" srcId="{72776CAD-697F-40D7-9AE3-C319D880DD72}" destId="{0629B06D-619E-4CE7-89F2-059BD8A5793F}" srcOrd="3" destOrd="0" presId="urn:microsoft.com/office/officeart/2005/8/layout/venn1"/>
    <dgm:cxn modelId="{BA7444DB-E5F0-47D7-BD3F-79AB83B8C6D2}" type="presParOf" srcId="{72776CAD-697F-40D7-9AE3-C319D880DD72}" destId="{65EBB395-C5E5-449B-B557-1CFF84695ED2}" srcOrd="4" destOrd="0" presId="urn:microsoft.com/office/officeart/2005/8/layout/venn1"/>
    <dgm:cxn modelId="{7FBA19BF-3F4E-4081-9E42-8CF81B0EC8C0}" type="presParOf" srcId="{72776CAD-697F-40D7-9AE3-C319D880DD72}" destId="{3B461947-40CA-446D-B94F-64E054B6E335}" srcOrd="5" destOrd="0" presId="urn:microsoft.com/office/officeart/2005/8/layout/venn1"/>
    <dgm:cxn modelId="{A0E7B781-6131-4D3B-952B-6D41BE0A0606}" type="presParOf" srcId="{72776CAD-697F-40D7-9AE3-C319D880DD72}" destId="{1C058DBB-1474-44BF-A9D7-4BB24AC10596}" srcOrd="6" destOrd="0" presId="urn:microsoft.com/office/officeart/2005/8/layout/venn1"/>
    <dgm:cxn modelId="{F309AFE4-46DA-4463-8225-F66DB7A7D186}" type="presParOf" srcId="{72776CAD-697F-40D7-9AE3-C319D880DD72}" destId="{03C08F1D-07B4-44C6-B851-B0003C5FC2A4}" srcOrd="7" destOrd="0" presId="urn:microsoft.com/office/officeart/2005/8/layout/venn1"/>
    <dgm:cxn modelId="{889A4AF9-60A4-4684-9EF9-E9DC2CB0E9C0}" type="presParOf" srcId="{72776CAD-697F-40D7-9AE3-C319D880DD72}" destId="{187411EE-E74F-4A96-B4D9-E6AD18669855}" srcOrd="8" destOrd="0" presId="urn:microsoft.com/office/officeart/2005/8/layout/venn1"/>
    <dgm:cxn modelId="{1BC85AF7-9D15-48F4-8BE2-A7025DBB69EB}" type="presParOf" srcId="{72776CAD-697F-40D7-9AE3-C319D880DD72}" destId="{51C66508-B3B5-4E54-B356-0A83FB138419}" srcOrd="9" destOrd="0" presId="urn:microsoft.com/office/officeart/2005/8/layout/ven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A739DB92-3116-4337-90EB-94BBE5E5B9EA}" type="doc">
      <dgm:prSet loTypeId="urn:microsoft.com/office/officeart/2005/8/layout/vProcess5" loCatId="process" qsTypeId="urn:microsoft.com/office/officeart/2005/8/quickstyle/3d2" qsCatId="3D" csTypeId="urn:microsoft.com/office/officeart/2005/8/colors/accent2_2" csCatId="accent2" phldr="1"/>
      <dgm:spPr/>
      <dgm:t>
        <a:bodyPr/>
        <a:lstStyle/>
        <a:p>
          <a:endParaRPr lang="en-US"/>
        </a:p>
      </dgm:t>
    </dgm:pt>
    <dgm:pt modelId="{249EE65F-73D6-4076-8119-024E6D9F05EA}">
      <dgm:prSet custT="1"/>
      <dgm:spPr/>
      <dgm:t>
        <a:bodyPr/>
        <a:lstStyle/>
        <a:p>
          <a:r>
            <a:rPr lang="en-US" sz="1800" b="1"/>
            <a:t>• Expand structured digital training programmes to strengthen workforce confidence and ensure consistent digital competency across primary care settings, reducing skills inequality and transitional strain.</a:t>
          </a:r>
        </a:p>
      </dgm:t>
    </dgm:pt>
    <dgm:pt modelId="{D211A446-00A9-4838-B52D-5645C742EB08}" type="parTrans" cxnId="{AB5FF372-8076-4E52-86D3-9A534DDBE5C4}">
      <dgm:prSet/>
      <dgm:spPr/>
      <dgm:t>
        <a:bodyPr/>
        <a:lstStyle/>
        <a:p>
          <a:endParaRPr lang="en-US" sz="1800" b="1"/>
        </a:p>
      </dgm:t>
    </dgm:pt>
    <dgm:pt modelId="{2C70D70B-42D5-4C3E-A401-3C3343DCC47B}" type="sibTrans" cxnId="{AB5FF372-8076-4E52-86D3-9A534DDBE5C4}">
      <dgm:prSet custT="1"/>
      <dgm:spPr/>
      <dgm:t>
        <a:bodyPr/>
        <a:lstStyle/>
        <a:p>
          <a:endParaRPr lang="en-US" sz="1800" b="1"/>
        </a:p>
      </dgm:t>
    </dgm:pt>
    <dgm:pt modelId="{722D9699-E9BE-4A09-862F-6341B113971C}">
      <dgm:prSet custT="1"/>
      <dgm:spPr/>
      <dgm:t>
        <a:bodyPr/>
        <a:lstStyle/>
        <a:p>
          <a:r>
            <a:rPr lang="en-US" sz="1800" b="1"/>
            <a:t>• Invest in modernising or replacing legacy IT systems to improve interoperability, minimise workflow disruption and enhance long-term digital resilience within NHS infrastructure </a:t>
          </a:r>
          <a:r>
            <a:rPr lang="en-US" sz="1800"/>
            <a:t>(Ferreira et al., 2025)</a:t>
          </a:r>
          <a:r>
            <a:rPr lang="en-US" sz="1800" b="1"/>
            <a:t>.</a:t>
          </a:r>
        </a:p>
      </dgm:t>
    </dgm:pt>
    <dgm:pt modelId="{DE2823F1-8CDE-404B-9EBA-CEC095863B40}" type="parTrans" cxnId="{19013295-9796-4DCC-9955-B113DF5F0C9B}">
      <dgm:prSet/>
      <dgm:spPr/>
      <dgm:t>
        <a:bodyPr/>
        <a:lstStyle/>
        <a:p>
          <a:endParaRPr lang="en-US" sz="1800" b="1"/>
        </a:p>
      </dgm:t>
    </dgm:pt>
    <dgm:pt modelId="{94029EC6-D95C-4AE5-9E7E-CE1EFB159A43}" type="sibTrans" cxnId="{19013295-9796-4DCC-9955-B113DF5F0C9B}">
      <dgm:prSet custT="1"/>
      <dgm:spPr/>
      <dgm:t>
        <a:bodyPr/>
        <a:lstStyle/>
        <a:p>
          <a:endParaRPr lang="en-US" sz="1800" b="1"/>
        </a:p>
      </dgm:t>
    </dgm:pt>
    <dgm:pt modelId="{2306884E-EED6-4823-8839-FACFC3222396}">
      <dgm:prSet custT="1"/>
      <dgm:spPr/>
      <dgm:t>
        <a:bodyPr/>
        <a:lstStyle/>
        <a:p>
          <a:r>
            <a:rPr lang="en-US" sz="1800" b="1"/>
            <a:t>• Maintain hybrid service delivery models that preserve telephone and face-to-face access routes to prevent exclusion of digitally marginalised populations.</a:t>
          </a:r>
        </a:p>
      </dgm:t>
    </dgm:pt>
    <dgm:pt modelId="{F700B85B-0BDB-4F9B-B91C-C75EBCBCBD9C}" type="parTrans" cxnId="{975A17DA-61E1-4089-A1C2-EBCB1A52DEBB}">
      <dgm:prSet/>
      <dgm:spPr/>
      <dgm:t>
        <a:bodyPr/>
        <a:lstStyle/>
        <a:p>
          <a:endParaRPr lang="en-US" sz="1800" b="1"/>
        </a:p>
      </dgm:t>
    </dgm:pt>
    <dgm:pt modelId="{4DF8C312-CB27-4A92-85D8-1B53A613D268}" type="sibTrans" cxnId="{975A17DA-61E1-4089-A1C2-EBCB1A52DEBB}">
      <dgm:prSet custT="1"/>
      <dgm:spPr/>
      <dgm:t>
        <a:bodyPr/>
        <a:lstStyle/>
        <a:p>
          <a:endParaRPr lang="en-US" sz="1800" b="1"/>
        </a:p>
      </dgm:t>
    </dgm:pt>
    <dgm:pt modelId="{0D5ECF57-3E1C-42BD-86A8-808555922AE5}">
      <dgm:prSet custT="1"/>
      <dgm:spPr/>
      <dgm:t>
        <a:bodyPr/>
        <a:lstStyle/>
        <a:p>
          <a:r>
            <a:rPr lang="en-US" sz="1800" b="1"/>
            <a:t>• Strengthen cybersecurity governance frameworks through continuous monitoring, staff training and regular system updates to safeguard patient data and public trust </a:t>
          </a:r>
          <a:r>
            <a:rPr lang="en-US" sz="1800"/>
            <a:t>(NHS England, 2024)</a:t>
          </a:r>
          <a:r>
            <a:rPr lang="en-US" sz="1800" b="1"/>
            <a:t>.</a:t>
          </a:r>
        </a:p>
      </dgm:t>
    </dgm:pt>
    <dgm:pt modelId="{04846AF2-4629-46AF-A442-213B30E5CEA3}" type="parTrans" cxnId="{4D35FFFE-4CA8-4CA5-8878-B25251089241}">
      <dgm:prSet/>
      <dgm:spPr/>
      <dgm:t>
        <a:bodyPr/>
        <a:lstStyle/>
        <a:p>
          <a:endParaRPr lang="en-US" sz="1800" b="1"/>
        </a:p>
      </dgm:t>
    </dgm:pt>
    <dgm:pt modelId="{04971EA4-27CF-4DE5-9C2D-AC61F0C9B985}" type="sibTrans" cxnId="{4D35FFFE-4CA8-4CA5-8878-B25251089241}">
      <dgm:prSet custT="1"/>
      <dgm:spPr/>
      <dgm:t>
        <a:bodyPr/>
        <a:lstStyle/>
        <a:p>
          <a:endParaRPr lang="en-US" sz="1800" b="1"/>
        </a:p>
      </dgm:t>
    </dgm:pt>
    <dgm:pt modelId="{E24522E8-76F0-4ABA-ADE0-7B53D19B61A0}">
      <dgm:prSet custT="1"/>
      <dgm:spPr/>
      <dgm:t>
        <a:bodyPr/>
        <a:lstStyle/>
        <a:p>
          <a:r>
            <a:rPr lang="en-US" sz="1800" b="1"/>
            <a:t>• Implement targeted digital inclusion strategies, including community-based digital literacy support and improved broadband accessibility, to reduce structural health inequalities.</a:t>
          </a:r>
        </a:p>
      </dgm:t>
    </dgm:pt>
    <dgm:pt modelId="{ED74BCE2-6DF0-4E9D-9F52-1012906FB836}" type="parTrans" cxnId="{EF805A72-A475-469C-8DD1-F92FEF7DB720}">
      <dgm:prSet/>
      <dgm:spPr/>
      <dgm:t>
        <a:bodyPr/>
        <a:lstStyle/>
        <a:p>
          <a:endParaRPr lang="en-US" sz="1800" b="1"/>
        </a:p>
      </dgm:t>
    </dgm:pt>
    <dgm:pt modelId="{566FC3E8-0DC8-4328-AD15-FE344FB81EA4}" type="sibTrans" cxnId="{EF805A72-A475-469C-8DD1-F92FEF7DB720}">
      <dgm:prSet/>
      <dgm:spPr/>
      <dgm:t>
        <a:bodyPr/>
        <a:lstStyle/>
        <a:p>
          <a:endParaRPr lang="en-US" sz="1800" b="1"/>
        </a:p>
      </dgm:t>
    </dgm:pt>
    <dgm:pt modelId="{F8633263-16BA-4F25-8013-6DB135057E9A}" type="pres">
      <dgm:prSet presAssocID="{A739DB92-3116-4337-90EB-94BBE5E5B9EA}" presName="outerComposite" presStyleCnt="0">
        <dgm:presLayoutVars>
          <dgm:chMax val="5"/>
          <dgm:dir/>
          <dgm:resizeHandles val="exact"/>
        </dgm:presLayoutVars>
      </dgm:prSet>
      <dgm:spPr/>
    </dgm:pt>
    <dgm:pt modelId="{A6F1B5AB-0FD6-432A-8C75-655E22C8DD86}" type="pres">
      <dgm:prSet presAssocID="{A739DB92-3116-4337-90EB-94BBE5E5B9EA}" presName="dummyMaxCanvas" presStyleCnt="0">
        <dgm:presLayoutVars/>
      </dgm:prSet>
      <dgm:spPr/>
    </dgm:pt>
    <dgm:pt modelId="{715B8470-C2AE-4393-B4E2-576B5A8A613C}" type="pres">
      <dgm:prSet presAssocID="{A739DB92-3116-4337-90EB-94BBE5E5B9EA}" presName="FiveNodes_1" presStyleLbl="node1" presStyleIdx="0" presStyleCnt="5">
        <dgm:presLayoutVars>
          <dgm:bulletEnabled val="1"/>
        </dgm:presLayoutVars>
      </dgm:prSet>
      <dgm:spPr/>
    </dgm:pt>
    <dgm:pt modelId="{76579DD8-C1B6-4EEC-A1E5-D98CA3FCBECA}" type="pres">
      <dgm:prSet presAssocID="{A739DB92-3116-4337-90EB-94BBE5E5B9EA}" presName="FiveNodes_2" presStyleLbl="node1" presStyleIdx="1" presStyleCnt="5">
        <dgm:presLayoutVars>
          <dgm:bulletEnabled val="1"/>
        </dgm:presLayoutVars>
      </dgm:prSet>
      <dgm:spPr/>
    </dgm:pt>
    <dgm:pt modelId="{DB481F93-78A9-4108-B1F7-54B24C9C4D52}" type="pres">
      <dgm:prSet presAssocID="{A739DB92-3116-4337-90EB-94BBE5E5B9EA}" presName="FiveNodes_3" presStyleLbl="node1" presStyleIdx="2" presStyleCnt="5">
        <dgm:presLayoutVars>
          <dgm:bulletEnabled val="1"/>
        </dgm:presLayoutVars>
      </dgm:prSet>
      <dgm:spPr/>
    </dgm:pt>
    <dgm:pt modelId="{A22476FC-4D6B-4580-8963-50949B9F8F6A}" type="pres">
      <dgm:prSet presAssocID="{A739DB92-3116-4337-90EB-94BBE5E5B9EA}" presName="FiveNodes_4" presStyleLbl="node1" presStyleIdx="3" presStyleCnt="5">
        <dgm:presLayoutVars>
          <dgm:bulletEnabled val="1"/>
        </dgm:presLayoutVars>
      </dgm:prSet>
      <dgm:spPr/>
    </dgm:pt>
    <dgm:pt modelId="{179B1AE6-4726-4652-98FA-47953A0BF1EF}" type="pres">
      <dgm:prSet presAssocID="{A739DB92-3116-4337-90EB-94BBE5E5B9EA}" presName="FiveNodes_5" presStyleLbl="node1" presStyleIdx="4" presStyleCnt="5">
        <dgm:presLayoutVars>
          <dgm:bulletEnabled val="1"/>
        </dgm:presLayoutVars>
      </dgm:prSet>
      <dgm:spPr/>
    </dgm:pt>
    <dgm:pt modelId="{150D5F92-C3C1-4AC5-A708-3EEA5FFC5AB2}" type="pres">
      <dgm:prSet presAssocID="{A739DB92-3116-4337-90EB-94BBE5E5B9EA}" presName="FiveConn_1-2" presStyleLbl="fgAccFollowNode1" presStyleIdx="0" presStyleCnt="4">
        <dgm:presLayoutVars>
          <dgm:bulletEnabled val="1"/>
        </dgm:presLayoutVars>
      </dgm:prSet>
      <dgm:spPr/>
    </dgm:pt>
    <dgm:pt modelId="{D5E3DD3B-D98C-4A57-9F95-1B99EE18DA7A}" type="pres">
      <dgm:prSet presAssocID="{A739DB92-3116-4337-90EB-94BBE5E5B9EA}" presName="FiveConn_2-3" presStyleLbl="fgAccFollowNode1" presStyleIdx="1" presStyleCnt="4">
        <dgm:presLayoutVars>
          <dgm:bulletEnabled val="1"/>
        </dgm:presLayoutVars>
      </dgm:prSet>
      <dgm:spPr/>
    </dgm:pt>
    <dgm:pt modelId="{97D54CD7-DBD8-4C39-9345-4FEA10A83C4F}" type="pres">
      <dgm:prSet presAssocID="{A739DB92-3116-4337-90EB-94BBE5E5B9EA}" presName="FiveConn_3-4" presStyleLbl="fgAccFollowNode1" presStyleIdx="2" presStyleCnt="4">
        <dgm:presLayoutVars>
          <dgm:bulletEnabled val="1"/>
        </dgm:presLayoutVars>
      </dgm:prSet>
      <dgm:spPr/>
    </dgm:pt>
    <dgm:pt modelId="{C344EA1F-DCE0-4FFD-BC5A-AA12274FE22C}" type="pres">
      <dgm:prSet presAssocID="{A739DB92-3116-4337-90EB-94BBE5E5B9EA}" presName="FiveConn_4-5" presStyleLbl="fgAccFollowNode1" presStyleIdx="3" presStyleCnt="4">
        <dgm:presLayoutVars>
          <dgm:bulletEnabled val="1"/>
        </dgm:presLayoutVars>
      </dgm:prSet>
      <dgm:spPr/>
    </dgm:pt>
    <dgm:pt modelId="{FF8A1C7B-DDB4-49D1-970F-165035C303DD}" type="pres">
      <dgm:prSet presAssocID="{A739DB92-3116-4337-90EB-94BBE5E5B9EA}" presName="FiveNodes_1_text" presStyleLbl="node1" presStyleIdx="4" presStyleCnt="5">
        <dgm:presLayoutVars>
          <dgm:bulletEnabled val="1"/>
        </dgm:presLayoutVars>
      </dgm:prSet>
      <dgm:spPr/>
    </dgm:pt>
    <dgm:pt modelId="{0A28F815-B7D2-4A22-8ED9-A8D3F3CCF784}" type="pres">
      <dgm:prSet presAssocID="{A739DB92-3116-4337-90EB-94BBE5E5B9EA}" presName="FiveNodes_2_text" presStyleLbl="node1" presStyleIdx="4" presStyleCnt="5">
        <dgm:presLayoutVars>
          <dgm:bulletEnabled val="1"/>
        </dgm:presLayoutVars>
      </dgm:prSet>
      <dgm:spPr/>
    </dgm:pt>
    <dgm:pt modelId="{4D6D535D-CF37-4900-90BC-63D3F1772A9C}" type="pres">
      <dgm:prSet presAssocID="{A739DB92-3116-4337-90EB-94BBE5E5B9EA}" presName="FiveNodes_3_text" presStyleLbl="node1" presStyleIdx="4" presStyleCnt="5">
        <dgm:presLayoutVars>
          <dgm:bulletEnabled val="1"/>
        </dgm:presLayoutVars>
      </dgm:prSet>
      <dgm:spPr/>
    </dgm:pt>
    <dgm:pt modelId="{2843E2C0-BD97-4436-8D16-253E0A631BF4}" type="pres">
      <dgm:prSet presAssocID="{A739DB92-3116-4337-90EB-94BBE5E5B9EA}" presName="FiveNodes_4_text" presStyleLbl="node1" presStyleIdx="4" presStyleCnt="5">
        <dgm:presLayoutVars>
          <dgm:bulletEnabled val="1"/>
        </dgm:presLayoutVars>
      </dgm:prSet>
      <dgm:spPr/>
    </dgm:pt>
    <dgm:pt modelId="{4DD28DB3-3587-4263-AFAB-B805C8848A99}" type="pres">
      <dgm:prSet presAssocID="{A739DB92-3116-4337-90EB-94BBE5E5B9EA}" presName="FiveNodes_5_text" presStyleLbl="node1" presStyleIdx="4" presStyleCnt="5">
        <dgm:presLayoutVars>
          <dgm:bulletEnabled val="1"/>
        </dgm:presLayoutVars>
      </dgm:prSet>
      <dgm:spPr/>
    </dgm:pt>
  </dgm:ptLst>
  <dgm:cxnLst>
    <dgm:cxn modelId="{2D917C06-094A-4719-91D5-CAD8CEFEDF3C}" type="presOf" srcId="{722D9699-E9BE-4A09-862F-6341B113971C}" destId="{0A28F815-B7D2-4A22-8ED9-A8D3F3CCF784}" srcOrd="1" destOrd="0" presId="urn:microsoft.com/office/officeart/2005/8/layout/vProcess5"/>
    <dgm:cxn modelId="{9540D12B-232D-4848-8E20-7F3E931FF4B9}" type="presOf" srcId="{2306884E-EED6-4823-8839-FACFC3222396}" destId="{4D6D535D-CF37-4900-90BC-63D3F1772A9C}" srcOrd="1" destOrd="0" presId="urn:microsoft.com/office/officeart/2005/8/layout/vProcess5"/>
    <dgm:cxn modelId="{11E0BF47-2D64-4904-AECC-58E1B30BA541}" type="presOf" srcId="{0D5ECF57-3E1C-42BD-86A8-808555922AE5}" destId="{A22476FC-4D6B-4580-8963-50949B9F8F6A}" srcOrd="0" destOrd="0" presId="urn:microsoft.com/office/officeart/2005/8/layout/vProcess5"/>
    <dgm:cxn modelId="{B60DB74F-3D12-4FB0-A37E-9438B68E1526}" type="presOf" srcId="{2306884E-EED6-4823-8839-FACFC3222396}" destId="{DB481F93-78A9-4108-B1F7-54B24C9C4D52}" srcOrd="0" destOrd="0" presId="urn:microsoft.com/office/officeart/2005/8/layout/vProcess5"/>
    <dgm:cxn modelId="{EF805A72-A475-469C-8DD1-F92FEF7DB720}" srcId="{A739DB92-3116-4337-90EB-94BBE5E5B9EA}" destId="{E24522E8-76F0-4ABA-ADE0-7B53D19B61A0}" srcOrd="4" destOrd="0" parTransId="{ED74BCE2-6DF0-4E9D-9F52-1012906FB836}" sibTransId="{566FC3E8-0DC8-4328-AD15-FE344FB81EA4}"/>
    <dgm:cxn modelId="{AB5FF372-8076-4E52-86D3-9A534DDBE5C4}" srcId="{A739DB92-3116-4337-90EB-94BBE5E5B9EA}" destId="{249EE65F-73D6-4076-8119-024E6D9F05EA}" srcOrd="0" destOrd="0" parTransId="{D211A446-00A9-4838-B52D-5645C742EB08}" sibTransId="{2C70D70B-42D5-4C3E-A401-3C3343DCC47B}"/>
    <dgm:cxn modelId="{3ADA6654-173D-47FB-8D6A-07497059E1C2}" type="presOf" srcId="{E24522E8-76F0-4ABA-ADE0-7B53D19B61A0}" destId="{4DD28DB3-3587-4263-AFAB-B805C8848A99}" srcOrd="1" destOrd="0" presId="urn:microsoft.com/office/officeart/2005/8/layout/vProcess5"/>
    <dgm:cxn modelId="{9DC8A879-165D-465C-B5F1-FC239339DF08}" type="presOf" srcId="{249EE65F-73D6-4076-8119-024E6D9F05EA}" destId="{715B8470-C2AE-4393-B4E2-576B5A8A613C}" srcOrd="0" destOrd="0" presId="urn:microsoft.com/office/officeart/2005/8/layout/vProcess5"/>
    <dgm:cxn modelId="{5302C279-8D7A-47B3-B567-D3627F4F37C2}" type="presOf" srcId="{E24522E8-76F0-4ABA-ADE0-7B53D19B61A0}" destId="{179B1AE6-4726-4652-98FA-47953A0BF1EF}" srcOrd="0" destOrd="0" presId="urn:microsoft.com/office/officeart/2005/8/layout/vProcess5"/>
    <dgm:cxn modelId="{8F52E57B-08E9-4C61-8FD4-88DEA5E1A5EE}" type="presOf" srcId="{A739DB92-3116-4337-90EB-94BBE5E5B9EA}" destId="{F8633263-16BA-4F25-8013-6DB135057E9A}" srcOrd="0" destOrd="0" presId="urn:microsoft.com/office/officeart/2005/8/layout/vProcess5"/>
    <dgm:cxn modelId="{266FC388-5637-4657-858F-42C605708E38}" type="presOf" srcId="{0D5ECF57-3E1C-42BD-86A8-808555922AE5}" destId="{2843E2C0-BD97-4436-8D16-253E0A631BF4}" srcOrd="1" destOrd="0" presId="urn:microsoft.com/office/officeart/2005/8/layout/vProcess5"/>
    <dgm:cxn modelId="{19013295-9796-4DCC-9955-B113DF5F0C9B}" srcId="{A739DB92-3116-4337-90EB-94BBE5E5B9EA}" destId="{722D9699-E9BE-4A09-862F-6341B113971C}" srcOrd="1" destOrd="0" parTransId="{DE2823F1-8CDE-404B-9EBA-CEC095863B40}" sibTransId="{94029EC6-D95C-4AE5-9E7E-CE1EFB159A43}"/>
    <dgm:cxn modelId="{8A124A9C-25A8-40B2-80CB-E6530A78B475}" type="presOf" srcId="{2C70D70B-42D5-4C3E-A401-3C3343DCC47B}" destId="{150D5F92-C3C1-4AC5-A708-3EEA5FFC5AB2}" srcOrd="0" destOrd="0" presId="urn:microsoft.com/office/officeart/2005/8/layout/vProcess5"/>
    <dgm:cxn modelId="{F0F867AE-FBEB-4D14-972D-2D844291428F}" type="presOf" srcId="{4DF8C312-CB27-4A92-85D8-1B53A613D268}" destId="{97D54CD7-DBD8-4C39-9345-4FEA10A83C4F}" srcOrd="0" destOrd="0" presId="urn:microsoft.com/office/officeart/2005/8/layout/vProcess5"/>
    <dgm:cxn modelId="{EEA403B8-C946-4148-A9C0-82BAE91B033E}" type="presOf" srcId="{722D9699-E9BE-4A09-862F-6341B113971C}" destId="{76579DD8-C1B6-4EEC-A1E5-D98CA3FCBECA}" srcOrd="0" destOrd="0" presId="urn:microsoft.com/office/officeart/2005/8/layout/vProcess5"/>
    <dgm:cxn modelId="{8CD983CF-BFF9-43C9-8AB3-8FB1C458795B}" type="presOf" srcId="{249EE65F-73D6-4076-8119-024E6D9F05EA}" destId="{FF8A1C7B-DDB4-49D1-970F-165035C303DD}" srcOrd="1" destOrd="0" presId="urn:microsoft.com/office/officeart/2005/8/layout/vProcess5"/>
    <dgm:cxn modelId="{975A17DA-61E1-4089-A1C2-EBCB1A52DEBB}" srcId="{A739DB92-3116-4337-90EB-94BBE5E5B9EA}" destId="{2306884E-EED6-4823-8839-FACFC3222396}" srcOrd="2" destOrd="0" parTransId="{F700B85B-0BDB-4F9B-B91C-C75EBCBCBD9C}" sibTransId="{4DF8C312-CB27-4A92-85D8-1B53A613D268}"/>
    <dgm:cxn modelId="{0E565EDA-3BF0-4F68-9768-787DB7773E07}" type="presOf" srcId="{04971EA4-27CF-4DE5-9C2D-AC61F0C9B985}" destId="{C344EA1F-DCE0-4FFD-BC5A-AA12274FE22C}" srcOrd="0" destOrd="0" presId="urn:microsoft.com/office/officeart/2005/8/layout/vProcess5"/>
    <dgm:cxn modelId="{1FB5E0E4-C8FB-4034-94F4-D8B6BC3D0D7D}" type="presOf" srcId="{94029EC6-D95C-4AE5-9E7E-CE1EFB159A43}" destId="{D5E3DD3B-D98C-4A57-9F95-1B99EE18DA7A}" srcOrd="0" destOrd="0" presId="urn:microsoft.com/office/officeart/2005/8/layout/vProcess5"/>
    <dgm:cxn modelId="{4D35FFFE-4CA8-4CA5-8878-B25251089241}" srcId="{A739DB92-3116-4337-90EB-94BBE5E5B9EA}" destId="{0D5ECF57-3E1C-42BD-86A8-808555922AE5}" srcOrd="3" destOrd="0" parTransId="{04846AF2-4629-46AF-A442-213B30E5CEA3}" sibTransId="{04971EA4-27CF-4DE5-9C2D-AC61F0C9B985}"/>
    <dgm:cxn modelId="{210EF2E0-95C7-460C-AA89-224B9E8F47FF}" type="presParOf" srcId="{F8633263-16BA-4F25-8013-6DB135057E9A}" destId="{A6F1B5AB-0FD6-432A-8C75-655E22C8DD86}" srcOrd="0" destOrd="0" presId="urn:microsoft.com/office/officeart/2005/8/layout/vProcess5"/>
    <dgm:cxn modelId="{0257CA2F-396C-4D7C-9110-74078F70BDF1}" type="presParOf" srcId="{F8633263-16BA-4F25-8013-6DB135057E9A}" destId="{715B8470-C2AE-4393-B4E2-576B5A8A613C}" srcOrd="1" destOrd="0" presId="urn:microsoft.com/office/officeart/2005/8/layout/vProcess5"/>
    <dgm:cxn modelId="{5E73F806-1671-48BD-A7FA-B31B554B611F}" type="presParOf" srcId="{F8633263-16BA-4F25-8013-6DB135057E9A}" destId="{76579DD8-C1B6-4EEC-A1E5-D98CA3FCBECA}" srcOrd="2" destOrd="0" presId="urn:microsoft.com/office/officeart/2005/8/layout/vProcess5"/>
    <dgm:cxn modelId="{6A80DE90-8C97-46C0-B017-7108AA69D4DD}" type="presParOf" srcId="{F8633263-16BA-4F25-8013-6DB135057E9A}" destId="{DB481F93-78A9-4108-B1F7-54B24C9C4D52}" srcOrd="3" destOrd="0" presId="urn:microsoft.com/office/officeart/2005/8/layout/vProcess5"/>
    <dgm:cxn modelId="{08815385-F0AE-48B7-B383-C9E84B4FC45A}" type="presParOf" srcId="{F8633263-16BA-4F25-8013-6DB135057E9A}" destId="{A22476FC-4D6B-4580-8963-50949B9F8F6A}" srcOrd="4" destOrd="0" presId="urn:microsoft.com/office/officeart/2005/8/layout/vProcess5"/>
    <dgm:cxn modelId="{4F6A19D0-0C3C-4F33-8F24-E8F163141047}" type="presParOf" srcId="{F8633263-16BA-4F25-8013-6DB135057E9A}" destId="{179B1AE6-4726-4652-98FA-47953A0BF1EF}" srcOrd="5" destOrd="0" presId="urn:microsoft.com/office/officeart/2005/8/layout/vProcess5"/>
    <dgm:cxn modelId="{83371B79-A82D-4B2E-82FE-D5AB6E3DD5EC}" type="presParOf" srcId="{F8633263-16BA-4F25-8013-6DB135057E9A}" destId="{150D5F92-C3C1-4AC5-A708-3EEA5FFC5AB2}" srcOrd="6" destOrd="0" presId="urn:microsoft.com/office/officeart/2005/8/layout/vProcess5"/>
    <dgm:cxn modelId="{785FEED7-726D-435D-B47C-227D7B159A69}" type="presParOf" srcId="{F8633263-16BA-4F25-8013-6DB135057E9A}" destId="{D5E3DD3B-D98C-4A57-9F95-1B99EE18DA7A}" srcOrd="7" destOrd="0" presId="urn:microsoft.com/office/officeart/2005/8/layout/vProcess5"/>
    <dgm:cxn modelId="{EC654930-A52A-4A89-AF35-B0EFFF81F622}" type="presParOf" srcId="{F8633263-16BA-4F25-8013-6DB135057E9A}" destId="{97D54CD7-DBD8-4C39-9345-4FEA10A83C4F}" srcOrd="8" destOrd="0" presId="urn:microsoft.com/office/officeart/2005/8/layout/vProcess5"/>
    <dgm:cxn modelId="{A9D0D1A8-A935-4504-9E64-9331973194B3}" type="presParOf" srcId="{F8633263-16BA-4F25-8013-6DB135057E9A}" destId="{C344EA1F-DCE0-4FFD-BC5A-AA12274FE22C}" srcOrd="9" destOrd="0" presId="urn:microsoft.com/office/officeart/2005/8/layout/vProcess5"/>
    <dgm:cxn modelId="{22CF52C1-7935-49EF-A725-FB0E6A9BF536}" type="presParOf" srcId="{F8633263-16BA-4F25-8013-6DB135057E9A}" destId="{FF8A1C7B-DDB4-49D1-970F-165035C303DD}" srcOrd="10" destOrd="0" presId="urn:microsoft.com/office/officeart/2005/8/layout/vProcess5"/>
    <dgm:cxn modelId="{63BFA962-F8D5-4922-B2F2-88452C087F6A}" type="presParOf" srcId="{F8633263-16BA-4F25-8013-6DB135057E9A}" destId="{0A28F815-B7D2-4A22-8ED9-A8D3F3CCF784}" srcOrd="11" destOrd="0" presId="urn:microsoft.com/office/officeart/2005/8/layout/vProcess5"/>
    <dgm:cxn modelId="{1C967AD1-A752-4EF7-A900-2188E33AE434}" type="presParOf" srcId="{F8633263-16BA-4F25-8013-6DB135057E9A}" destId="{4D6D535D-CF37-4900-90BC-63D3F1772A9C}" srcOrd="12" destOrd="0" presId="urn:microsoft.com/office/officeart/2005/8/layout/vProcess5"/>
    <dgm:cxn modelId="{F7E1ADF6-B6E1-49B0-A01C-4FEAF3FAB3AB}" type="presParOf" srcId="{F8633263-16BA-4F25-8013-6DB135057E9A}" destId="{2843E2C0-BD97-4436-8D16-253E0A631BF4}" srcOrd="13" destOrd="0" presId="urn:microsoft.com/office/officeart/2005/8/layout/vProcess5"/>
    <dgm:cxn modelId="{8D891F4A-9987-4F8C-8AE9-42F8F287FB99}" type="presParOf" srcId="{F8633263-16BA-4F25-8013-6DB135057E9A}" destId="{4DD28DB3-3587-4263-AFAB-B805C8848A99}"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72AFE9-D913-4637-9201-6FBC1A03B370}">
      <dsp:nvSpPr>
        <dsp:cNvPr id="0" name=""/>
        <dsp:cNvSpPr/>
      </dsp:nvSpPr>
      <dsp:spPr>
        <a:xfrm>
          <a:off x="754223" y="0"/>
          <a:ext cx="8547867" cy="6224240"/>
        </a:xfrm>
        <a:prstGeom prst="rightArrow">
          <a:avLst/>
        </a:prstGeom>
        <a:gradFill rotWithShape="0">
          <a:gsLst>
            <a:gs pos="0">
              <a:schemeClr val="accent2">
                <a:tint val="40000"/>
                <a:hueOff val="0"/>
                <a:satOff val="0"/>
                <a:lumOff val="0"/>
                <a:alphaOff val="0"/>
                <a:tint val="96000"/>
                <a:lumMod val="100000"/>
              </a:schemeClr>
            </a:gs>
            <a:gs pos="78000">
              <a:schemeClr val="accent2">
                <a:tint val="40000"/>
                <a:hueOff val="0"/>
                <a:satOff val="0"/>
                <a:lumOff val="0"/>
                <a:alphaOff val="0"/>
                <a:shade val="94000"/>
                <a:lumMod val="94000"/>
              </a:schemeClr>
            </a:gs>
          </a:gsLst>
          <a:lin ang="5400000" scaled="0"/>
        </a:gradFill>
        <a:ln>
          <a:noFill/>
        </a:ln>
        <a:effectLst/>
        <a:scene3d>
          <a:camera prst="orthographicFront"/>
          <a:lightRig rig="threePt" dir="t">
            <a:rot lat="0" lon="0" rev="7500000"/>
          </a:lightRig>
        </a:scene3d>
        <a:sp3d z="-152400" extrusionH="63500" prstMaterial="matte">
          <a:bevelT w="144450" h="6350" prst="relaxedInset"/>
          <a:contourClr>
            <a:schemeClr val="bg1"/>
          </a:contourClr>
        </a:sp3d>
      </dsp:spPr>
      <dsp:style>
        <a:lnRef idx="0">
          <a:scrgbClr r="0" g="0" b="0"/>
        </a:lnRef>
        <a:fillRef idx="3">
          <a:scrgbClr r="0" g="0" b="0"/>
        </a:fillRef>
        <a:effectRef idx="0">
          <a:scrgbClr r="0" g="0" b="0"/>
        </a:effectRef>
        <a:fontRef idx="minor"/>
      </dsp:style>
    </dsp:sp>
    <dsp:sp modelId="{1323950F-4125-47D7-8A96-A3057649E870}">
      <dsp:nvSpPr>
        <dsp:cNvPr id="0" name=""/>
        <dsp:cNvSpPr/>
      </dsp:nvSpPr>
      <dsp:spPr>
        <a:xfrm>
          <a:off x="5033" y="1867272"/>
          <a:ext cx="2420782" cy="2489696"/>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kern="1200"/>
            <a:t>• Introduced across England between 2018 and 2019 as part of a national strategy to modernise access to primary care services and reduce administrative pressures within GP practices.</a:t>
          </a:r>
        </a:p>
      </dsp:txBody>
      <dsp:txXfrm>
        <a:off x="123206" y="1985445"/>
        <a:ext cx="2184436" cy="2253350"/>
      </dsp:txXfrm>
    </dsp:sp>
    <dsp:sp modelId="{6ADE510F-CC21-4410-A8C7-208BF705CA91}">
      <dsp:nvSpPr>
        <dsp:cNvPr id="0" name=""/>
        <dsp:cNvSpPr/>
      </dsp:nvSpPr>
      <dsp:spPr>
        <a:xfrm>
          <a:off x="2546855" y="1867272"/>
          <a:ext cx="2420782" cy="2489696"/>
        </a:xfrm>
        <a:prstGeom prst="roundRect">
          <a:avLst/>
        </a:prstGeom>
        <a:gradFill rotWithShape="0">
          <a:gsLst>
            <a:gs pos="0">
              <a:schemeClr val="accent3">
                <a:hueOff val="0"/>
                <a:satOff val="0"/>
                <a:lumOff val="0"/>
                <a:alphaOff val="0"/>
                <a:tint val="96000"/>
                <a:lumMod val="100000"/>
              </a:schemeClr>
            </a:gs>
            <a:gs pos="78000">
              <a:schemeClr val="accent3">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kern="1200"/>
            <a:t>• Designed as a centralised digital access point allowing patients to independently manage appointments, prescriptions and elements of their health records through a single secure platform.</a:t>
          </a:r>
        </a:p>
      </dsp:txBody>
      <dsp:txXfrm>
        <a:off x="2665028" y="1985445"/>
        <a:ext cx="2184436" cy="2253350"/>
      </dsp:txXfrm>
    </dsp:sp>
    <dsp:sp modelId="{7706C6DC-6341-44F3-89C1-4BD8C5DBB6CA}">
      <dsp:nvSpPr>
        <dsp:cNvPr id="0" name=""/>
        <dsp:cNvSpPr/>
      </dsp:nvSpPr>
      <dsp:spPr>
        <a:xfrm>
          <a:off x="5088677" y="1867272"/>
          <a:ext cx="2420782" cy="2489696"/>
        </a:xfrm>
        <a:prstGeom prst="roundRect">
          <a:avLst/>
        </a:prstGeom>
        <a:gradFill rotWithShape="0">
          <a:gsLst>
            <a:gs pos="0">
              <a:schemeClr val="accent4">
                <a:hueOff val="0"/>
                <a:satOff val="0"/>
                <a:lumOff val="0"/>
                <a:alphaOff val="0"/>
                <a:tint val="96000"/>
                <a:lumMod val="100000"/>
              </a:schemeClr>
            </a:gs>
            <a:gs pos="78000">
              <a:schemeClr val="accent4">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kern="1200"/>
            <a:t>• Rapid national adoption following COVID-19, reaching over 31 million registered users, reflecting significant behavioural change in how patients interact with NHS </a:t>
          </a:r>
          <a:r>
            <a:rPr lang="en-US" sz="1400" b="1" kern="1200">
              <a:solidFill>
                <a:schemeClr val="bg1"/>
              </a:solidFill>
            </a:rPr>
            <a:t>services </a:t>
          </a:r>
          <a:r>
            <a:rPr lang="en-US" sz="1400" kern="1200">
              <a:solidFill>
                <a:schemeClr val="bg1"/>
              </a:solidFill>
              <a:effectLst/>
              <a:latin typeface="+mn-lt"/>
              <a:ea typeface="+mn-ea"/>
              <a:cs typeface="+mn-cs"/>
            </a:rPr>
            <a:t>(NHS, 2025). </a:t>
          </a:r>
          <a:r>
            <a:rPr lang="en-US" sz="1400" b="1" kern="1200"/>
            <a:t>.</a:t>
          </a:r>
        </a:p>
      </dsp:txBody>
      <dsp:txXfrm>
        <a:off x="5206850" y="1985445"/>
        <a:ext cx="2184436" cy="2253350"/>
      </dsp:txXfrm>
    </dsp:sp>
    <dsp:sp modelId="{B609FC44-C6F7-455E-B32F-EF646CA43F57}">
      <dsp:nvSpPr>
        <dsp:cNvPr id="0" name=""/>
        <dsp:cNvSpPr/>
      </dsp:nvSpPr>
      <dsp:spPr>
        <a:xfrm>
          <a:off x="7630499" y="1867272"/>
          <a:ext cx="2420782" cy="2489696"/>
        </a:xfrm>
        <a:prstGeom prst="roundRect">
          <a:avLst/>
        </a:prstGeom>
        <a:gradFill rotWithShape="0">
          <a:gsLst>
            <a:gs pos="0">
              <a:schemeClr val="accent5">
                <a:hueOff val="0"/>
                <a:satOff val="0"/>
                <a:lumOff val="0"/>
                <a:alphaOff val="0"/>
                <a:tint val="96000"/>
                <a:lumMod val="100000"/>
              </a:schemeClr>
            </a:gs>
            <a:gs pos="78000">
              <a:schemeClr val="accent5">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kern="1200"/>
            <a:t>• Strategically aligned with wider digital transformation policies aiming to improve system efficiency, accessibility and long-term sustainability </a:t>
          </a:r>
          <a:r>
            <a:rPr lang="en-US" sz="1400" b="1" kern="1200">
              <a:solidFill>
                <a:schemeClr val="bg1"/>
              </a:solidFill>
            </a:rPr>
            <a:t>within health and social care </a:t>
          </a:r>
          <a:r>
            <a:rPr lang="en-US" sz="1400" kern="1200">
              <a:solidFill>
                <a:schemeClr val="bg1"/>
              </a:solidFill>
              <a:effectLst/>
              <a:latin typeface="+mn-lt"/>
              <a:ea typeface="+mn-ea"/>
              <a:cs typeface="+mn-cs"/>
            </a:rPr>
            <a:t>(NHS England, 2024). </a:t>
          </a:r>
          <a:r>
            <a:rPr lang="en-US" sz="1400" b="1" kern="1200"/>
            <a:t>.</a:t>
          </a:r>
        </a:p>
      </dsp:txBody>
      <dsp:txXfrm>
        <a:off x="7748672" y="1985445"/>
        <a:ext cx="2184436" cy="225335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8A90A7-995A-4FA5-92BE-DA6054EF5FF8}">
      <dsp:nvSpPr>
        <dsp:cNvPr id="0" name=""/>
        <dsp:cNvSpPr/>
      </dsp:nvSpPr>
      <dsp:spPr>
        <a:xfrm>
          <a:off x="0" y="0"/>
          <a:ext cx="4746172" cy="4746172"/>
        </a:xfrm>
        <a:prstGeom prst="pie">
          <a:avLst>
            <a:gd name="adj1" fmla="val 5400000"/>
            <a:gd name="adj2" fmla="val 16200000"/>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AB3DDCF2-646B-438D-9809-BFB13D11B352}">
      <dsp:nvSpPr>
        <dsp:cNvPr id="0" name=""/>
        <dsp:cNvSpPr/>
      </dsp:nvSpPr>
      <dsp:spPr>
        <a:xfrm>
          <a:off x="2373086" y="0"/>
          <a:ext cx="6223582" cy="4746172"/>
        </a:xfrm>
        <a:prstGeom prst="rect">
          <a:avLst/>
        </a:prstGeom>
        <a:solidFill>
          <a:schemeClr val="lt1">
            <a:alpha val="90000"/>
            <a:hueOff val="0"/>
            <a:satOff val="0"/>
            <a:lumOff val="0"/>
            <a:alphaOff val="0"/>
          </a:schemeClr>
        </a:solidFill>
        <a:ln w="12700" cap="rnd" cmpd="sng" algn="ctr">
          <a:solidFill>
            <a:schemeClr val="accent2">
              <a:hueOff val="0"/>
              <a:satOff val="0"/>
              <a:lumOff val="0"/>
              <a:alphaOff val="0"/>
            </a:schemeClr>
          </a:solidFill>
          <a:prstDash val="solid"/>
        </a:ln>
        <a:effectLst>
          <a:outerShdw blurRad="38100" dist="25400" dir="5400000" rotWithShape="0">
            <a:srgbClr val="000000">
              <a:alpha val="35000"/>
            </a:srgbClr>
          </a:outerShdw>
        </a:effectLst>
        <a:scene3d>
          <a:camera prst="orthographicFront"/>
          <a:lightRig rig="threePt" dir="t">
            <a:rot lat="0" lon="0" rev="7500000"/>
          </a:lightRig>
        </a:scene3d>
        <a:sp3d extrusionH="190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b="1" kern="1200"/>
            <a:t>• Increasing GP appointment demand created significant pressure on traditional access routes, leading to longer waiting times and reduced responsiveness within primary care services </a:t>
          </a:r>
          <a:r>
            <a:rPr lang="en-US" sz="1600" b="1" kern="1200">
              <a:solidFill>
                <a:schemeClr val="tx1"/>
              </a:solidFill>
              <a:effectLst/>
              <a:latin typeface="+mn-lt"/>
              <a:ea typeface="+mn-ea"/>
              <a:cs typeface="+mn-cs"/>
            </a:rPr>
            <a:t>(UK Parliament, 2022)</a:t>
          </a:r>
          <a:r>
            <a:rPr lang="en-US" sz="1600" b="1" kern="1200"/>
            <a:t>.</a:t>
          </a:r>
        </a:p>
      </dsp:txBody>
      <dsp:txXfrm>
        <a:off x="2373086" y="0"/>
        <a:ext cx="6223582" cy="1008561"/>
      </dsp:txXfrm>
    </dsp:sp>
    <dsp:sp modelId="{8E361CF5-8354-47C9-9A2E-4A94A3865110}">
      <dsp:nvSpPr>
        <dsp:cNvPr id="0" name=""/>
        <dsp:cNvSpPr/>
      </dsp:nvSpPr>
      <dsp:spPr>
        <a:xfrm>
          <a:off x="622935" y="1008561"/>
          <a:ext cx="3500301" cy="3500301"/>
        </a:xfrm>
        <a:prstGeom prst="pie">
          <a:avLst>
            <a:gd name="adj1" fmla="val 5400000"/>
            <a:gd name="adj2" fmla="val 16200000"/>
          </a:avLst>
        </a:prstGeom>
        <a:gradFill rotWithShape="0">
          <a:gsLst>
            <a:gs pos="0">
              <a:schemeClr val="accent3">
                <a:hueOff val="0"/>
                <a:satOff val="0"/>
                <a:lumOff val="0"/>
                <a:alphaOff val="0"/>
                <a:tint val="96000"/>
                <a:lumMod val="100000"/>
              </a:schemeClr>
            </a:gs>
            <a:gs pos="78000">
              <a:schemeClr val="accent3">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0FC72006-25A7-4E7D-A09A-168576C14A69}">
      <dsp:nvSpPr>
        <dsp:cNvPr id="0" name=""/>
        <dsp:cNvSpPr/>
      </dsp:nvSpPr>
      <dsp:spPr>
        <a:xfrm>
          <a:off x="2373086" y="1008561"/>
          <a:ext cx="6223582" cy="3500301"/>
        </a:xfrm>
        <a:prstGeom prst="rect">
          <a:avLst/>
        </a:prstGeom>
        <a:solidFill>
          <a:schemeClr val="lt1">
            <a:alpha val="90000"/>
            <a:hueOff val="0"/>
            <a:satOff val="0"/>
            <a:lumOff val="0"/>
            <a:alphaOff val="0"/>
          </a:schemeClr>
        </a:solidFill>
        <a:ln w="12700" cap="rnd" cmpd="sng" algn="ctr">
          <a:solidFill>
            <a:schemeClr val="accent3">
              <a:hueOff val="0"/>
              <a:satOff val="0"/>
              <a:lumOff val="0"/>
              <a:alphaOff val="0"/>
            </a:schemeClr>
          </a:solidFill>
          <a:prstDash val="solid"/>
        </a:ln>
        <a:effectLst>
          <a:outerShdw blurRad="38100" dist="25400" dir="5400000" rotWithShape="0">
            <a:srgbClr val="000000">
              <a:alpha val="35000"/>
            </a:srgbClr>
          </a:outerShdw>
        </a:effectLst>
        <a:scene3d>
          <a:camera prst="orthographicFront"/>
          <a:lightRig rig="threePt" dir="t">
            <a:rot lat="0" lon="0" rev="7500000"/>
          </a:lightRig>
        </a:scene3d>
        <a:sp3d extrusionH="190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b="1" kern="1200"/>
            <a:t>• Ongoing workforce shortages and recruitment challenges limited the capacity of GP practices to meet rising patient expectations and complex care needs.</a:t>
          </a:r>
        </a:p>
      </dsp:txBody>
      <dsp:txXfrm>
        <a:off x="2373086" y="1008561"/>
        <a:ext cx="6223582" cy="1008561"/>
      </dsp:txXfrm>
    </dsp:sp>
    <dsp:sp modelId="{401C6C8C-97D3-4AA4-B3D4-8115F496C656}">
      <dsp:nvSpPr>
        <dsp:cNvPr id="0" name=""/>
        <dsp:cNvSpPr/>
      </dsp:nvSpPr>
      <dsp:spPr>
        <a:xfrm>
          <a:off x="1245870" y="2017123"/>
          <a:ext cx="2254431" cy="2254431"/>
        </a:xfrm>
        <a:prstGeom prst="pie">
          <a:avLst>
            <a:gd name="adj1" fmla="val 5400000"/>
            <a:gd name="adj2" fmla="val 16200000"/>
          </a:avLst>
        </a:prstGeom>
        <a:gradFill rotWithShape="0">
          <a:gsLst>
            <a:gs pos="0">
              <a:schemeClr val="accent4">
                <a:hueOff val="0"/>
                <a:satOff val="0"/>
                <a:lumOff val="0"/>
                <a:alphaOff val="0"/>
                <a:tint val="96000"/>
                <a:lumMod val="100000"/>
              </a:schemeClr>
            </a:gs>
            <a:gs pos="78000">
              <a:schemeClr val="accent4">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B2F226CB-F8B0-42E1-816F-121C3ABAFD6C}">
      <dsp:nvSpPr>
        <dsp:cNvPr id="0" name=""/>
        <dsp:cNvSpPr/>
      </dsp:nvSpPr>
      <dsp:spPr>
        <a:xfrm>
          <a:off x="2373086" y="2017123"/>
          <a:ext cx="6223582" cy="2254431"/>
        </a:xfrm>
        <a:prstGeom prst="rect">
          <a:avLst/>
        </a:prstGeom>
        <a:solidFill>
          <a:schemeClr val="lt1">
            <a:alpha val="90000"/>
            <a:hueOff val="0"/>
            <a:satOff val="0"/>
            <a:lumOff val="0"/>
            <a:alphaOff val="0"/>
          </a:schemeClr>
        </a:solidFill>
        <a:ln w="12700" cap="rnd" cmpd="sng" algn="ctr">
          <a:solidFill>
            <a:schemeClr val="accent4">
              <a:hueOff val="0"/>
              <a:satOff val="0"/>
              <a:lumOff val="0"/>
              <a:alphaOff val="0"/>
            </a:schemeClr>
          </a:solidFill>
          <a:prstDash val="solid"/>
        </a:ln>
        <a:effectLst>
          <a:outerShdw blurRad="38100" dist="25400" dir="5400000" rotWithShape="0">
            <a:srgbClr val="000000">
              <a:alpha val="35000"/>
            </a:srgbClr>
          </a:outerShdw>
        </a:effectLst>
        <a:scene3d>
          <a:camera prst="orthographicFront"/>
          <a:lightRig rig="threePt" dir="t">
            <a:rot lat="0" lon="0" rev="7500000"/>
          </a:lightRig>
        </a:scene3d>
        <a:sp3d extrusionH="190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b="1" kern="1200"/>
            <a:t>• The COVID-19 pandemic intensified operational strain, exposing limitations in face-to-face and telephone-based systems during periods of restricted access </a:t>
          </a:r>
          <a:r>
            <a:rPr lang="en-US" sz="1600" b="1" kern="1200">
              <a:solidFill>
                <a:schemeClr val="tx1"/>
              </a:solidFill>
              <a:effectLst/>
              <a:latin typeface="+mn-lt"/>
              <a:ea typeface="+mn-ea"/>
              <a:cs typeface="+mn-cs"/>
            </a:rPr>
            <a:t>(UK Parliament, 2022)</a:t>
          </a:r>
          <a:r>
            <a:rPr lang="en-US" sz="1600" b="1" kern="1200"/>
            <a:t>.</a:t>
          </a:r>
        </a:p>
      </dsp:txBody>
      <dsp:txXfrm>
        <a:off x="2373086" y="2017123"/>
        <a:ext cx="6223582" cy="1008561"/>
      </dsp:txXfrm>
    </dsp:sp>
    <dsp:sp modelId="{1EECB7F9-1F8C-43EB-A4C0-0C4D5BA7D8BE}">
      <dsp:nvSpPr>
        <dsp:cNvPr id="0" name=""/>
        <dsp:cNvSpPr/>
      </dsp:nvSpPr>
      <dsp:spPr>
        <a:xfrm>
          <a:off x="1868805" y="3025684"/>
          <a:ext cx="1008561" cy="1008561"/>
        </a:xfrm>
        <a:prstGeom prst="pie">
          <a:avLst>
            <a:gd name="adj1" fmla="val 5400000"/>
            <a:gd name="adj2" fmla="val 16200000"/>
          </a:avLst>
        </a:prstGeom>
        <a:gradFill rotWithShape="0">
          <a:gsLst>
            <a:gs pos="0">
              <a:schemeClr val="accent5">
                <a:hueOff val="0"/>
                <a:satOff val="0"/>
                <a:lumOff val="0"/>
                <a:alphaOff val="0"/>
                <a:tint val="96000"/>
                <a:lumMod val="100000"/>
              </a:schemeClr>
            </a:gs>
            <a:gs pos="78000">
              <a:schemeClr val="accent5">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98D202E2-27D5-4904-809C-CE146DC7A72C}">
      <dsp:nvSpPr>
        <dsp:cNvPr id="0" name=""/>
        <dsp:cNvSpPr/>
      </dsp:nvSpPr>
      <dsp:spPr>
        <a:xfrm>
          <a:off x="2373086" y="3025684"/>
          <a:ext cx="6223582" cy="1008561"/>
        </a:xfrm>
        <a:prstGeom prst="rect">
          <a:avLst/>
        </a:prstGeom>
        <a:solidFill>
          <a:schemeClr val="lt1">
            <a:alpha val="90000"/>
            <a:hueOff val="0"/>
            <a:satOff val="0"/>
            <a:lumOff val="0"/>
            <a:alphaOff val="0"/>
          </a:schemeClr>
        </a:solidFill>
        <a:ln w="12700" cap="rnd" cmpd="sng" algn="ctr">
          <a:solidFill>
            <a:schemeClr val="accent5">
              <a:hueOff val="0"/>
              <a:satOff val="0"/>
              <a:lumOff val="0"/>
              <a:alphaOff val="0"/>
            </a:schemeClr>
          </a:solidFill>
          <a:prstDash val="solid"/>
        </a:ln>
        <a:effectLst>
          <a:outerShdw blurRad="38100" dist="25400" dir="5400000" rotWithShape="0">
            <a:srgbClr val="000000">
              <a:alpha val="35000"/>
            </a:srgbClr>
          </a:outerShdw>
        </a:effectLst>
        <a:scene3d>
          <a:camera prst="orthographicFront"/>
          <a:lightRig rig="threePt" dir="t">
            <a:rot lat="0" lon="0" rev="7500000"/>
          </a:lightRig>
        </a:scene3d>
        <a:sp3d extrusionH="190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b="1" kern="1200"/>
            <a:t>• National policy frameworks advocated a digital-first model to improve accessibility, efficiency and long-term sustainability across NHS services.</a:t>
          </a:r>
        </a:p>
      </dsp:txBody>
      <dsp:txXfrm>
        <a:off x="2373086" y="3025684"/>
        <a:ext cx="6223582" cy="100856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F351A3-6C84-46B3-B6FE-9141F20EEA12}">
      <dsp:nvSpPr>
        <dsp:cNvPr id="0" name=""/>
        <dsp:cNvSpPr/>
      </dsp:nvSpPr>
      <dsp:spPr>
        <a:xfrm>
          <a:off x="3553914" y="2995"/>
          <a:ext cx="3065792" cy="1114338"/>
        </a:xfrm>
        <a:prstGeom prst="roundRect">
          <a:avLst>
            <a:gd name="adj" fmla="val 10000"/>
          </a:avLst>
        </a:prstGeom>
        <a:solidFill>
          <a:schemeClr val="accent2">
            <a:hueOff val="0"/>
            <a:satOff val="0"/>
            <a:lumOff val="0"/>
            <a:alphaOff val="0"/>
          </a:schemeClr>
        </a:solidFill>
        <a:ln>
          <a:noFill/>
        </a:ln>
        <a:effectLst>
          <a:outerShdw blurRad="38100" dist="254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kern="1200"/>
            <a:t>• Enables patients to book GP appointments digitally at any time, reducing reliance on traditional telephone-based access systems.</a:t>
          </a:r>
        </a:p>
      </dsp:txBody>
      <dsp:txXfrm>
        <a:off x="3586552" y="35633"/>
        <a:ext cx="3000516" cy="1049062"/>
      </dsp:txXfrm>
    </dsp:sp>
    <dsp:sp modelId="{F5F52218-AC7E-4209-A108-AC41A1924D19}">
      <dsp:nvSpPr>
        <dsp:cNvPr id="0" name=""/>
        <dsp:cNvSpPr/>
      </dsp:nvSpPr>
      <dsp:spPr>
        <a:xfrm rot="5400000">
          <a:off x="4877872" y="1145192"/>
          <a:ext cx="417877" cy="501452"/>
        </a:xfrm>
        <a:prstGeom prst="rightArrow">
          <a:avLst>
            <a:gd name="adj1" fmla="val 60000"/>
            <a:gd name="adj2" fmla="val 50000"/>
          </a:avLst>
        </a:prstGeom>
        <a:solidFill>
          <a:schemeClr val="accent2">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b="1" kern="1200"/>
        </a:p>
      </dsp:txBody>
      <dsp:txXfrm rot="-5400000">
        <a:off x="4936375" y="1186980"/>
        <a:ext cx="300872" cy="292514"/>
      </dsp:txXfrm>
    </dsp:sp>
    <dsp:sp modelId="{BABF3358-4A12-4AED-A6A5-DD1524BB5724}">
      <dsp:nvSpPr>
        <dsp:cNvPr id="0" name=""/>
        <dsp:cNvSpPr/>
      </dsp:nvSpPr>
      <dsp:spPr>
        <a:xfrm>
          <a:off x="3553914" y="1674503"/>
          <a:ext cx="3065792" cy="1114338"/>
        </a:xfrm>
        <a:prstGeom prst="roundRect">
          <a:avLst>
            <a:gd name="adj" fmla="val 10000"/>
          </a:avLst>
        </a:prstGeom>
        <a:solidFill>
          <a:schemeClr val="accent3">
            <a:hueOff val="0"/>
            <a:satOff val="0"/>
            <a:lumOff val="0"/>
            <a:alphaOff val="0"/>
          </a:schemeClr>
        </a:solidFill>
        <a:ln>
          <a:noFill/>
        </a:ln>
        <a:effectLst>
          <a:outerShdw blurRad="38100" dist="254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kern="1200"/>
            <a:t>• Allows secure online ordering of repeat prescriptions, streamlining medication management and reducing routine administrative workload </a:t>
          </a:r>
          <a:r>
            <a:rPr lang="en-US" sz="1400" b="1" kern="1200">
              <a:solidFill>
                <a:schemeClr val="bg1"/>
              </a:solidFill>
              <a:effectLst/>
              <a:latin typeface="+mn-lt"/>
              <a:ea typeface="+mn-ea"/>
              <a:cs typeface="+mn-cs"/>
            </a:rPr>
            <a:t>(NHS, 2025)</a:t>
          </a:r>
          <a:r>
            <a:rPr lang="en-US" sz="1400" b="1" kern="1200">
              <a:solidFill>
                <a:schemeClr val="tx1"/>
              </a:solidFill>
              <a:effectLst/>
              <a:latin typeface="+mn-lt"/>
              <a:ea typeface="+mn-ea"/>
              <a:cs typeface="+mn-cs"/>
            </a:rPr>
            <a:t>. </a:t>
          </a:r>
          <a:r>
            <a:rPr lang="en-US" sz="1400" b="1" kern="1200"/>
            <a:t>.</a:t>
          </a:r>
        </a:p>
      </dsp:txBody>
      <dsp:txXfrm>
        <a:off x="3586552" y="1707141"/>
        <a:ext cx="3000516" cy="1049062"/>
      </dsp:txXfrm>
    </dsp:sp>
    <dsp:sp modelId="{DA0081CC-ECC8-4AB4-AC5A-BCE133D19198}">
      <dsp:nvSpPr>
        <dsp:cNvPr id="0" name=""/>
        <dsp:cNvSpPr/>
      </dsp:nvSpPr>
      <dsp:spPr>
        <a:xfrm rot="5400000">
          <a:off x="4877872" y="2816701"/>
          <a:ext cx="417877" cy="501452"/>
        </a:xfrm>
        <a:prstGeom prst="rightArrow">
          <a:avLst>
            <a:gd name="adj1" fmla="val 60000"/>
            <a:gd name="adj2" fmla="val 50000"/>
          </a:avLst>
        </a:prstGeom>
        <a:solidFill>
          <a:schemeClr val="accent3">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b="1" kern="1200"/>
        </a:p>
      </dsp:txBody>
      <dsp:txXfrm rot="-5400000">
        <a:off x="4936375" y="2858489"/>
        <a:ext cx="300872" cy="292514"/>
      </dsp:txXfrm>
    </dsp:sp>
    <dsp:sp modelId="{641B4075-395C-4C58-89E4-813B1B32AAC8}">
      <dsp:nvSpPr>
        <dsp:cNvPr id="0" name=""/>
        <dsp:cNvSpPr/>
      </dsp:nvSpPr>
      <dsp:spPr>
        <a:xfrm>
          <a:off x="3553914" y="3346012"/>
          <a:ext cx="3065792" cy="1114338"/>
        </a:xfrm>
        <a:prstGeom prst="roundRect">
          <a:avLst>
            <a:gd name="adj" fmla="val 10000"/>
          </a:avLst>
        </a:prstGeom>
        <a:solidFill>
          <a:schemeClr val="accent4">
            <a:hueOff val="0"/>
            <a:satOff val="0"/>
            <a:lumOff val="0"/>
            <a:alphaOff val="0"/>
          </a:schemeClr>
        </a:solidFill>
        <a:ln>
          <a:noFill/>
        </a:ln>
        <a:effectLst>
          <a:outerShdw blurRad="38100" dist="254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kern="1200"/>
            <a:t>• Provides access to elements of personal medical records, increasing transparency and supporting patient engagement in care decisions.</a:t>
          </a:r>
        </a:p>
      </dsp:txBody>
      <dsp:txXfrm>
        <a:off x="3586552" y="3378650"/>
        <a:ext cx="3000516" cy="1049062"/>
      </dsp:txXfrm>
    </dsp:sp>
    <dsp:sp modelId="{1DA559FA-2E12-46A1-928E-64EFEA976497}">
      <dsp:nvSpPr>
        <dsp:cNvPr id="0" name=""/>
        <dsp:cNvSpPr/>
      </dsp:nvSpPr>
      <dsp:spPr>
        <a:xfrm rot="5400000">
          <a:off x="4877872" y="4488209"/>
          <a:ext cx="417877" cy="501452"/>
        </a:xfrm>
        <a:prstGeom prst="rightArrow">
          <a:avLst>
            <a:gd name="adj1" fmla="val 60000"/>
            <a:gd name="adj2" fmla="val 50000"/>
          </a:avLst>
        </a:prstGeom>
        <a:solidFill>
          <a:schemeClr val="accent4">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b="1" kern="1200"/>
        </a:p>
      </dsp:txBody>
      <dsp:txXfrm rot="-5400000">
        <a:off x="4936375" y="4529997"/>
        <a:ext cx="300872" cy="292514"/>
      </dsp:txXfrm>
    </dsp:sp>
    <dsp:sp modelId="{0FF8031D-DEAD-4DDB-BBDA-E86B552772FC}">
      <dsp:nvSpPr>
        <dsp:cNvPr id="0" name=""/>
        <dsp:cNvSpPr/>
      </dsp:nvSpPr>
      <dsp:spPr>
        <a:xfrm>
          <a:off x="3553914" y="5017520"/>
          <a:ext cx="3065792" cy="1114338"/>
        </a:xfrm>
        <a:prstGeom prst="roundRect">
          <a:avLst>
            <a:gd name="adj" fmla="val 10000"/>
          </a:avLst>
        </a:prstGeom>
        <a:solidFill>
          <a:schemeClr val="accent5">
            <a:hueOff val="0"/>
            <a:satOff val="0"/>
            <a:lumOff val="0"/>
            <a:alphaOff val="0"/>
          </a:schemeClr>
        </a:solidFill>
        <a:ln>
          <a:noFill/>
        </a:ln>
        <a:effectLst>
          <a:outerShdw blurRad="38100" dist="254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kern="1200">
              <a:solidFill>
                <a:schemeClr val="bg1"/>
              </a:solidFill>
            </a:rPr>
            <a:t>• Facilitated COVID-19 vaccination certification and public health communication, demonstrating scalability during national health emergencies </a:t>
          </a:r>
          <a:r>
            <a:rPr lang="en-US" sz="1400" b="1" kern="1200">
              <a:solidFill>
                <a:schemeClr val="bg1"/>
              </a:solidFill>
              <a:effectLst/>
              <a:latin typeface="+mn-lt"/>
              <a:ea typeface="+mn-ea"/>
              <a:cs typeface="+mn-cs"/>
            </a:rPr>
            <a:t>(DHSC, 2022). </a:t>
          </a:r>
          <a:r>
            <a:rPr lang="en-US" sz="1400" b="1" kern="1200">
              <a:solidFill>
                <a:schemeClr val="bg1"/>
              </a:solidFill>
            </a:rPr>
            <a:t>.</a:t>
          </a:r>
        </a:p>
      </dsp:txBody>
      <dsp:txXfrm>
        <a:off x="3586552" y="5050158"/>
        <a:ext cx="3000516" cy="104906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35594E-19D7-41DF-B2F2-27FE6700886E}">
      <dsp:nvSpPr>
        <dsp:cNvPr id="0" name=""/>
        <dsp:cNvSpPr/>
      </dsp:nvSpPr>
      <dsp:spPr>
        <a:xfrm>
          <a:off x="0" y="1780766"/>
          <a:ext cx="11110084" cy="2374356"/>
        </a:xfrm>
        <a:prstGeom prst="notchedRightArrow">
          <a:avLst/>
        </a:prstGeom>
        <a:gradFill rotWithShape="0">
          <a:gsLst>
            <a:gs pos="0">
              <a:schemeClr val="accent2">
                <a:tint val="40000"/>
                <a:hueOff val="0"/>
                <a:satOff val="0"/>
                <a:lumOff val="0"/>
                <a:alphaOff val="0"/>
                <a:tint val="96000"/>
                <a:lumMod val="100000"/>
              </a:schemeClr>
            </a:gs>
            <a:gs pos="78000">
              <a:schemeClr val="accent2">
                <a:tint val="40000"/>
                <a:hueOff val="0"/>
                <a:satOff val="0"/>
                <a:lumOff val="0"/>
                <a:alphaOff val="0"/>
                <a:shade val="94000"/>
                <a:lumMod val="94000"/>
              </a:schemeClr>
            </a:gs>
          </a:gsLst>
          <a:lin ang="5400000" scaled="0"/>
        </a:gradFill>
        <a:ln>
          <a:noFill/>
        </a:ln>
        <a:effectLst/>
        <a:scene3d>
          <a:camera prst="orthographicFront"/>
          <a:lightRig rig="threePt" dir="t">
            <a:rot lat="0" lon="0" rev="7500000"/>
          </a:lightRig>
        </a:scene3d>
        <a:sp3d z="-152400" extrusionH="63500" prstMaterial="matte">
          <a:bevelT w="144450" h="6350" prst="relaxedInset"/>
          <a:contourClr>
            <a:schemeClr val="bg1"/>
          </a:contourClr>
        </a:sp3d>
      </dsp:spPr>
      <dsp:style>
        <a:lnRef idx="0">
          <a:scrgbClr r="0" g="0" b="0"/>
        </a:lnRef>
        <a:fillRef idx="3">
          <a:scrgbClr r="0" g="0" b="0"/>
        </a:fillRef>
        <a:effectRef idx="0">
          <a:scrgbClr r="0" g="0" b="0"/>
        </a:effectRef>
        <a:fontRef idx="minor"/>
      </dsp:style>
    </dsp:sp>
    <dsp:sp modelId="{799610B8-4519-4F60-90AA-D7C5CE31EA64}">
      <dsp:nvSpPr>
        <dsp:cNvPr id="0" name=""/>
        <dsp:cNvSpPr/>
      </dsp:nvSpPr>
      <dsp:spPr>
        <a:xfrm>
          <a:off x="4908" y="0"/>
          <a:ext cx="2327378" cy="23743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99568" numCol="1" spcCol="1270" anchor="b" anchorCtr="0">
          <a:noAutofit/>
        </a:bodyPr>
        <a:lstStyle/>
        <a:p>
          <a:pPr marL="0" lvl="0" indent="0" algn="ctr" defTabSz="622300">
            <a:lnSpc>
              <a:spcPct val="90000"/>
            </a:lnSpc>
            <a:spcBef>
              <a:spcPct val="0"/>
            </a:spcBef>
            <a:spcAft>
              <a:spcPct val="35000"/>
            </a:spcAft>
            <a:buNone/>
          </a:pPr>
          <a:r>
            <a:rPr lang="en-US" sz="1400" b="1" kern="1200"/>
            <a:t>• Administrative responsibilities have shifted from paper-based appointment booking and manual record handling toward digital platform monitoring and online patient support systems </a:t>
          </a:r>
          <a:r>
            <a:rPr lang="en-US" sz="1400" kern="1200">
              <a:solidFill>
                <a:schemeClr val="tx1"/>
              </a:solidFill>
              <a:effectLst/>
              <a:latin typeface="+mn-lt"/>
              <a:ea typeface="+mn-ea"/>
              <a:cs typeface="+mn-cs"/>
            </a:rPr>
            <a:t>(NHS England, 2024)</a:t>
          </a:r>
          <a:r>
            <a:rPr lang="en-US" sz="1400" b="1" kern="1200"/>
            <a:t>.</a:t>
          </a:r>
        </a:p>
      </dsp:txBody>
      <dsp:txXfrm>
        <a:off x="4908" y="0"/>
        <a:ext cx="2327378" cy="2374356"/>
      </dsp:txXfrm>
    </dsp:sp>
    <dsp:sp modelId="{83AAD61A-114D-4DF6-BF4F-58389442035B}">
      <dsp:nvSpPr>
        <dsp:cNvPr id="0" name=""/>
        <dsp:cNvSpPr/>
      </dsp:nvSpPr>
      <dsp:spPr>
        <a:xfrm>
          <a:off x="871803" y="2671150"/>
          <a:ext cx="593589" cy="593589"/>
        </a:xfrm>
        <a:prstGeom prst="ellipse">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7021DCF8-C00C-48B0-AE8F-F65C9B0E0119}">
      <dsp:nvSpPr>
        <dsp:cNvPr id="0" name=""/>
        <dsp:cNvSpPr/>
      </dsp:nvSpPr>
      <dsp:spPr>
        <a:xfrm>
          <a:off x="2400884" y="3561533"/>
          <a:ext cx="2098675" cy="23743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99568" numCol="1" spcCol="1270" anchor="t" anchorCtr="0">
          <a:noAutofit/>
        </a:bodyPr>
        <a:lstStyle/>
        <a:p>
          <a:pPr marL="0" lvl="0" indent="0" algn="ctr" defTabSz="622300">
            <a:lnSpc>
              <a:spcPct val="90000"/>
            </a:lnSpc>
            <a:spcBef>
              <a:spcPct val="0"/>
            </a:spcBef>
            <a:spcAft>
              <a:spcPct val="35000"/>
            </a:spcAft>
            <a:buNone/>
          </a:pPr>
          <a:r>
            <a:rPr lang="en-US" sz="1400" b="1" kern="1200"/>
            <a:t>• Automation of repeat prescription processing has reduced routine clerical workload, allowing staff to reallocate time toward more complex coordination tasks.</a:t>
          </a:r>
        </a:p>
      </dsp:txBody>
      <dsp:txXfrm>
        <a:off x="2400884" y="3561533"/>
        <a:ext cx="2098675" cy="2374356"/>
      </dsp:txXfrm>
    </dsp:sp>
    <dsp:sp modelId="{C5CB0B95-5BC0-45ED-B2A9-2A33964847D1}">
      <dsp:nvSpPr>
        <dsp:cNvPr id="0" name=""/>
        <dsp:cNvSpPr/>
      </dsp:nvSpPr>
      <dsp:spPr>
        <a:xfrm>
          <a:off x="3153428" y="2671150"/>
          <a:ext cx="593589" cy="593589"/>
        </a:xfrm>
        <a:prstGeom prst="ellipse">
          <a:avLst/>
        </a:prstGeom>
        <a:gradFill rotWithShape="0">
          <a:gsLst>
            <a:gs pos="0">
              <a:schemeClr val="accent3">
                <a:hueOff val="0"/>
                <a:satOff val="0"/>
                <a:lumOff val="0"/>
                <a:alphaOff val="0"/>
                <a:tint val="96000"/>
                <a:lumMod val="100000"/>
              </a:schemeClr>
            </a:gs>
            <a:gs pos="78000">
              <a:schemeClr val="accent3">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007AB1AE-A85A-4E5A-874F-4B24540A8E6B}">
      <dsp:nvSpPr>
        <dsp:cNvPr id="0" name=""/>
        <dsp:cNvSpPr/>
      </dsp:nvSpPr>
      <dsp:spPr>
        <a:xfrm>
          <a:off x="4568157" y="0"/>
          <a:ext cx="2477592" cy="23743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99568" numCol="1" spcCol="1270" anchor="b" anchorCtr="0">
          <a:noAutofit/>
        </a:bodyPr>
        <a:lstStyle/>
        <a:p>
          <a:pPr marL="0" lvl="0" indent="0" algn="ctr" defTabSz="622300">
            <a:lnSpc>
              <a:spcPct val="90000"/>
            </a:lnSpc>
            <a:spcBef>
              <a:spcPct val="0"/>
            </a:spcBef>
            <a:spcAft>
              <a:spcPct val="35000"/>
            </a:spcAft>
            <a:buNone/>
          </a:pPr>
          <a:r>
            <a:rPr lang="en-US" sz="1400" b="1" kern="1200"/>
            <a:t>• New roles such as digital leads and IT champions have emerged to support implementation, troubleshooting and digital workflow integration within GP practices </a:t>
          </a:r>
          <a:r>
            <a:rPr lang="en-US" sz="1400" kern="1200">
              <a:solidFill>
                <a:schemeClr val="tx1"/>
              </a:solidFill>
              <a:effectLst/>
              <a:latin typeface="+mn-lt"/>
              <a:ea typeface="+mn-ea"/>
              <a:cs typeface="+mn-cs"/>
            </a:rPr>
            <a:t>(Khan et al., 2025)</a:t>
          </a:r>
          <a:r>
            <a:rPr lang="en-US" sz="1400" b="1" kern="1200"/>
            <a:t>.</a:t>
          </a:r>
        </a:p>
      </dsp:txBody>
      <dsp:txXfrm>
        <a:off x="4568157" y="0"/>
        <a:ext cx="2477592" cy="2374356"/>
      </dsp:txXfrm>
    </dsp:sp>
    <dsp:sp modelId="{E43E9BC2-4ED2-4AA0-9CE6-F7106B77BA92}">
      <dsp:nvSpPr>
        <dsp:cNvPr id="0" name=""/>
        <dsp:cNvSpPr/>
      </dsp:nvSpPr>
      <dsp:spPr>
        <a:xfrm>
          <a:off x="5510159" y="2671150"/>
          <a:ext cx="593589" cy="593589"/>
        </a:xfrm>
        <a:prstGeom prst="ellipse">
          <a:avLst/>
        </a:prstGeom>
        <a:gradFill rotWithShape="0">
          <a:gsLst>
            <a:gs pos="0">
              <a:schemeClr val="accent4">
                <a:hueOff val="0"/>
                <a:satOff val="0"/>
                <a:lumOff val="0"/>
                <a:alphaOff val="0"/>
                <a:tint val="96000"/>
                <a:lumMod val="100000"/>
              </a:schemeClr>
            </a:gs>
            <a:gs pos="78000">
              <a:schemeClr val="accent4">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F7651843-512C-4126-A729-DC7BD6FE4C19}">
      <dsp:nvSpPr>
        <dsp:cNvPr id="0" name=""/>
        <dsp:cNvSpPr/>
      </dsp:nvSpPr>
      <dsp:spPr>
        <a:xfrm>
          <a:off x="7114347" y="3561533"/>
          <a:ext cx="2879819" cy="23743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99568" numCol="1" spcCol="1270" anchor="t" anchorCtr="0">
          <a:noAutofit/>
        </a:bodyPr>
        <a:lstStyle/>
        <a:p>
          <a:pPr marL="0" lvl="0" indent="0" algn="ctr" defTabSz="622300">
            <a:lnSpc>
              <a:spcPct val="90000"/>
            </a:lnSpc>
            <a:spcBef>
              <a:spcPct val="0"/>
            </a:spcBef>
            <a:spcAft>
              <a:spcPct val="35000"/>
            </a:spcAft>
            <a:buNone/>
          </a:pPr>
          <a:r>
            <a:rPr lang="en-US" sz="1400" b="1" kern="1200"/>
            <a:t>• Increased reliance on digital systems has strengthened efficiency but also created operational dependency on stable technological infrastructure.</a:t>
          </a:r>
        </a:p>
      </dsp:txBody>
      <dsp:txXfrm>
        <a:off x="7114347" y="3561533"/>
        <a:ext cx="2879819" cy="2374356"/>
      </dsp:txXfrm>
    </dsp:sp>
    <dsp:sp modelId="{95330B0A-D22A-48B0-BEB5-34944833E335}">
      <dsp:nvSpPr>
        <dsp:cNvPr id="0" name=""/>
        <dsp:cNvSpPr/>
      </dsp:nvSpPr>
      <dsp:spPr>
        <a:xfrm>
          <a:off x="8257462" y="2671150"/>
          <a:ext cx="593589" cy="593589"/>
        </a:xfrm>
        <a:prstGeom prst="ellipse">
          <a:avLst/>
        </a:prstGeom>
        <a:gradFill rotWithShape="0">
          <a:gsLst>
            <a:gs pos="0">
              <a:schemeClr val="accent5">
                <a:hueOff val="0"/>
                <a:satOff val="0"/>
                <a:lumOff val="0"/>
                <a:alphaOff val="0"/>
                <a:tint val="96000"/>
                <a:lumMod val="100000"/>
              </a:schemeClr>
            </a:gs>
            <a:gs pos="78000">
              <a:schemeClr val="accent5">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70A401-61FB-4CBF-BDC1-CC46379897C2}">
      <dsp:nvSpPr>
        <dsp:cNvPr id="0" name=""/>
        <dsp:cNvSpPr/>
      </dsp:nvSpPr>
      <dsp:spPr>
        <a:xfrm>
          <a:off x="2184529" y="0"/>
          <a:ext cx="6053016" cy="6053016"/>
        </a:xfrm>
        <a:prstGeom prst="quadArrow">
          <a:avLst>
            <a:gd name="adj1" fmla="val 2000"/>
            <a:gd name="adj2" fmla="val 4000"/>
            <a:gd name="adj3" fmla="val 5000"/>
          </a:avLst>
        </a:prstGeom>
        <a:gradFill rotWithShape="0">
          <a:gsLst>
            <a:gs pos="0">
              <a:schemeClr val="accent2">
                <a:tint val="40000"/>
                <a:hueOff val="0"/>
                <a:satOff val="0"/>
                <a:lumOff val="0"/>
                <a:alphaOff val="0"/>
                <a:tint val="96000"/>
                <a:lumMod val="100000"/>
              </a:schemeClr>
            </a:gs>
            <a:gs pos="78000">
              <a:schemeClr val="accent2">
                <a:tint val="40000"/>
                <a:hueOff val="0"/>
                <a:satOff val="0"/>
                <a:lumOff val="0"/>
                <a:alphaOff val="0"/>
                <a:shade val="94000"/>
                <a:lumMod val="94000"/>
              </a:schemeClr>
            </a:gs>
          </a:gsLst>
          <a:lin ang="5400000" scaled="0"/>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C02B4B72-9D88-4340-8943-6B9B3A7D8D41}">
      <dsp:nvSpPr>
        <dsp:cNvPr id="0" name=""/>
        <dsp:cNvSpPr/>
      </dsp:nvSpPr>
      <dsp:spPr>
        <a:xfrm>
          <a:off x="2577975" y="393446"/>
          <a:ext cx="2421206" cy="2421206"/>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kern="1200"/>
            <a:t>• Digital literacy has become a fundamental professional requirement, with staff expected to confidently use online consultation systems, electronic records and digital communication tools in daily </a:t>
          </a:r>
          <a:r>
            <a:rPr lang="en-US" sz="1400" b="1" kern="1200">
              <a:solidFill>
                <a:schemeClr val="bg1"/>
              </a:solidFill>
            </a:rPr>
            <a:t>practice </a:t>
          </a:r>
          <a:r>
            <a:rPr lang="en-US" sz="1400" b="1" kern="1200">
              <a:solidFill>
                <a:schemeClr val="bg1"/>
              </a:solidFill>
              <a:effectLst/>
              <a:latin typeface="+mn-lt"/>
              <a:ea typeface="+mn-ea"/>
              <a:cs typeface="+mn-cs"/>
            </a:rPr>
            <a:t>(Ferreira et al., 2025)</a:t>
          </a:r>
          <a:r>
            <a:rPr lang="en-US" sz="1400" b="1" kern="1200">
              <a:solidFill>
                <a:schemeClr val="bg1"/>
              </a:solidFill>
            </a:rPr>
            <a:t>.</a:t>
          </a:r>
        </a:p>
      </dsp:txBody>
      <dsp:txXfrm>
        <a:off x="2696169" y="511640"/>
        <a:ext cx="2184818" cy="2184818"/>
      </dsp:txXfrm>
    </dsp:sp>
    <dsp:sp modelId="{91D3790A-9395-483D-BEA6-2C77C6146FDB}">
      <dsp:nvSpPr>
        <dsp:cNvPr id="0" name=""/>
        <dsp:cNvSpPr/>
      </dsp:nvSpPr>
      <dsp:spPr>
        <a:xfrm>
          <a:off x="5422893" y="393446"/>
          <a:ext cx="2421206" cy="2421206"/>
        </a:xfrm>
        <a:prstGeom prst="roundRect">
          <a:avLst/>
        </a:prstGeom>
        <a:gradFill rotWithShape="0">
          <a:gsLst>
            <a:gs pos="0">
              <a:schemeClr val="accent3">
                <a:hueOff val="0"/>
                <a:satOff val="0"/>
                <a:lumOff val="0"/>
                <a:alphaOff val="0"/>
                <a:tint val="96000"/>
                <a:lumMod val="100000"/>
              </a:schemeClr>
            </a:gs>
            <a:gs pos="78000">
              <a:schemeClr val="accent3">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kern="1200"/>
            <a:t>• Implementation of the NHS App has required structured retraining programmes, temporarily affecting productivity as staff adapt to new workflows and technological processes.</a:t>
          </a:r>
        </a:p>
      </dsp:txBody>
      <dsp:txXfrm>
        <a:off x="5541087" y="511640"/>
        <a:ext cx="2184818" cy="2184818"/>
      </dsp:txXfrm>
    </dsp:sp>
    <dsp:sp modelId="{6FC104BF-19A8-4F51-AC20-07033B39047E}">
      <dsp:nvSpPr>
        <dsp:cNvPr id="0" name=""/>
        <dsp:cNvSpPr/>
      </dsp:nvSpPr>
      <dsp:spPr>
        <a:xfrm>
          <a:off x="2577975" y="3238363"/>
          <a:ext cx="2421206" cy="2421206"/>
        </a:xfrm>
        <a:prstGeom prst="roundRect">
          <a:avLst/>
        </a:prstGeom>
        <a:gradFill rotWithShape="0">
          <a:gsLst>
            <a:gs pos="0">
              <a:schemeClr val="accent4">
                <a:hueOff val="0"/>
                <a:satOff val="0"/>
                <a:lumOff val="0"/>
                <a:alphaOff val="0"/>
                <a:tint val="96000"/>
                <a:lumMod val="100000"/>
              </a:schemeClr>
            </a:gs>
            <a:gs pos="78000">
              <a:schemeClr val="accent4">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kern="1200"/>
            <a:t>• Integration of modern digital platforms with legacy IT systems has created operational complexity, often resulting in workflow disruption and technical inconsistencies </a:t>
          </a:r>
          <a:r>
            <a:rPr lang="en-US" sz="1400" b="1" kern="1200">
              <a:solidFill>
                <a:schemeClr val="bg1"/>
              </a:solidFill>
              <a:effectLst/>
              <a:latin typeface="+mn-lt"/>
              <a:ea typeface="+mn-ea"/>
              <a:cs typeface="+mn-cs"/>
            </a:rPr>
            <a:t>(Burns, 2023)</a:t>
          </a:r>
          <a:r>
            <a:rPr lang="en-US" sz="1400" b="1" kern="1200">
              <a:solidFill>
                <a:schemeClr val="bg1"/>
              </a:solidFill>
            </a:rPr>
            <a:t>.</a:t>
          </a:r>
        </a:p>
      </dsp:txBody>
      <dsp:txXfrm>
        <a:off x="2696169" y="3356557"/>
        <a:ext cx="2184818" cy="2184818"/>
      </dsp:txXfrm>
    </dsp:sp>
    <dsp:sp modelId="{423C8649-979D-4B4A-856B-DEBE92F3DA0E}">
      <dsp:nvSpPr>
        <dsp:cNvPr id="0" name=""/>
        <dsp:cNvSpPr/>
      </dsp:nvSpPr>
      <dsp:spPr>
        <a:xfrm>
          <a:off x="5422893" y="3238363"/>
          <a:ext cx="2421206" cy="2421206"/>
        </a:xfrm>
        <a:prstGeom prst="roundRect">
          <a:avLst/>
        </a:prstGeom>
        <a:gradFill rotWithShape="0">
          <a:gsLst>
            <a:gs pos="0">
              <a:schemeClr val="accent5">
                <a:hueOff val="0"/>
                <a:satOff val="0"/>
                <a:lumOff val="0"/>
                <a:alphaOff val="0"/>
                <a:tint val="96000"/>
                <a:lumMod val="100000"/>
              </a:schemeClr>
            </a:gs>
            <a:gs pos="78000">
              <a:schemeClr val="accent5">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kern="1200"/>
            <a:t>• Variations in digital confidence among staff risk widening internal skills inequality, particularly affecting older or less technologically experienced employees.</a:t>
          </a:r>
        </a:p>
      </dsp:txBody>
      <dsp:txXfrm>
        <a:off x="5541087" y="3356557"/>
        <a:ext cx="2184818" cy="218481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25316A-C660-47B1-BC95-AED925B53559}">
      <dsp:nvSpPr>
        <dsp:cNvPr id="0" name=""/>
        <dsp:cNvSpPr/>
      </dsp:nvSpPr>
      <dsp:spPr>
        <a:xfrm>
          <a:off x="-6973767" y="-1066144"/>
          <a:ext cx="8299409" cy="8299409"/>
        </a:xfrm>
        <a:prstGeom prst="blockArc">
          <a:avLst>
            <a:gd name="adj1" fmla="val 18900000"/>
            <a:gd name="adj2" fmla="val 2700000"/>
            <a:gd name="adj3" fmla="val 260"/>
          </a:avLst>
        </a:prstGeom>
        <a:noFill/>
        <a:ln w="19050" cap="rnd" cmpd="sng" algn="ctr">
          <a:solidFill>
            <a:schemeClr val="accent2">
              <a:hueOff val="0"/>
              <a:satOff val="0"/>
              <a:lumOff val="0"/>
              <a:alphaOff val="0"/>
            </a:schemeClr>
          </a:solidFill>
          <a:prstDash val="solid"/>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4E0B76C3-B2C4-4C50-A249-343766173BC5}">
      <dsp:nvSpPr>
        <dsp:cNvPr id="0" name=""/>
        <dsp:cNvSpPr/>
      </dsp:nvSpPr>
      <dsp:spPr>
        <a:xfrm>
          <a:off x="693587" y="474128"/>
          <a:ext cx="8494743" cy="948749"/>
        </a:xfrm>
        <a:prstGeom prst="rect">
          <a:avLst/>
        </a:prstGeom>
        <a:solidFill>
          <a:schemeClr val="accent2">
            <a:hueOff val="0"/>
            <a:satOff val="0"/>
            <a:lumOff val="0"/>
            <a:alphaOff val="0"/>
          </a:schemeClr>
        </a:solidFill>
        <a:ln>
          <a:noFill/>
        </a:ln>
        <a:effectLst>
          <a:outerShdw blurRad="38100" dist="254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53070" tIns="50800" rIns="50800" bIns="50800" numCol="1" spcCol="1270" anchor="ctr" anchorCtr="0">
          <a:noAutofit/>
        </a:bodyPr>
        <a:lstStyle/>
        <a:p>
          <a:pPr marL="0" lvl="0" indent="0" algn="l" defTabSz="889000">
            <a:lnSpc>
              <a:spcPct val="90000"/>
            </a:lnSpc>
            <a:spcBef>
              <a:spcPct val="0"/>
            </a:spcBef>
            <a:spcAft>
              <a:spcPct val="35000"/>
            </a:spcAft>
            <a:buNone/>
          </a:pPr>
          <a:r>
            <a:rPr lang="en-US" sz="2000" b="1" kern="1200"/>
            <a:t>• Enables patients to access appointment booking and prescription services at any time, improving flexibility and reducing dependence on limited opening hours.</a:t>
          </a:r>
        </a:p>
      </dsp:txBody>
      <dsp:txXfrm>
        <a:off x="693587" y="474128"/>
        <a:ext cx="8494743" cy="948749"/>
      </dsp:txXfrm>
    </dsp:sp>
    <dsp:sp modelId="{09F0B481-146C-4B62-8951-478E538265A3}">
      <dsp:nvSpPr>
        <dsp:cNvPr id="0" name=""/>
        <dsp:cNvSpPr/>
      </dsp:nvSpPr>
      <dsp:spPr>
        <a:xfrm>
          <a:off x="100619" y="355534"/>
          <a:ext cx="1185937" cy="1185937"/>
        </a:xfrm>
        <a:prstGeom prst="ellipse">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z="300000" contourW="12700" prstMaterial="flat">
          <a:bevelT w="177800" h="254000"/>
          <a:bevelB w="152400"/>
        </a:sp3d>
      </dsp:spPr>
      <dsp:style>
        <a:lnRef idx="0">
          <a:scrgbClr r="0" g="0" b="0"/>
        </a:lnRef>
        <a:fillRef idx="1">
          <a:scrgbClr r="0" g="0" b="0"/>
        </a:fillRef>
        <a:effectRef idx="0">
          <a:scrgbClr r="0" g="0" b="0"/>
        </a:effectRef>
        <a:fontRef idx="minor"/>
      </dsp:style>
    </dsp:sp>
    <dsp:sp modelId="{FD2424A9-27E0-4CB4-BBA2-AC9C92FE5D8C}">
      <dsp:nvSpPr>
        <dsp:cNvPr id="0" name=""/>
        <dsp:cNvSpPr/>
      </dsp:nvSpPr>
      <dsp:spPr>
        <a:xfrm>
          <a:off x="1237527" y="1897499"/>
          <a:ext cx="7950803" cy="948749"/>
        </a:xfrm>
        <a:prstGeom prst="rect">
          <a:avLst/>
        </a:prstGeom>
        <a:solidFill>
          <a:schemeClr val="accent3">
            <a:hueOff val="0"/>
            <a:satOff val="0"/>
            <a:lumOff val="0"/>
            <a:alphaOff val="0"/>
          </a:schemeClr>
        </a:solidFill>
        <a:ln>
          <a:noFill/>
        </a:ln>
        <a:effectLst>
          <a:outerShdw blurRad="38100" dist="254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53070" tIns="50800" rIns="50800" bIns="50800" numCol="1" spcCol="1270" anchor="ctr" anchorCtr="0">
          <a:noAutofit/>
        </a:bodyPr>
        <a:lstStyle/>
        <a:p>
          <a:pPr marL="0" lvl="0" indent="0" algn="l" defTabSz="889000">
            <a:lnSpc>
              <a:spcPct val="90000"/>
            </a:lnSpc>
            <a:spcBef>
              <a:spcPct val="0"/>
            </a:spcBef>
            <a:spcAft>
              <a:spcPct val="35000"/>
            </a:spcAft>
            <a:buNone/>
          </a:pPr>
          <a:r>
            <a:rPr lang="en-US" sz="2000" b="1" kern="1200"/>
            <a:t>• Practices with high digital uptake have reported measurable reductions in telephone appointment requests, easing administrative pressure </a:t>
          </a:r>
          <a:r>
            <a:rPr lang="en-US" sz="2000" b="1" kern="1200">
              <a:solidFill>
                <a:schemeClr val="bg1"/>
              </a:solidFill>
            </a:rPr>
            <a:t>(</a:t>
          </a:r>
          <a:r>
            <a:rPr lang="en-US" sz="2000" b="1" kern="1200">
              <a:solidFill>
                <a:schemeClr val="bg1"/>
              </a:solidFill>
              <a:effectLst/>
              <a:latin typeface="+mn-lt"/>
              <a:ea typeface="+mn-ea"/>
              <a:cs typeface="+mn-cs"/>
            </a:rPr>
            <a:t>NHS England, 2023)</a:t>
          </a:r>
          <a:r>
            <a:rPr lang="en-US" sz="2000" b="1" kern="1200">
              <a:solidFill>
                <a:schemeClr val="bg1"/>
              </a:solidFill>
            </a:rPr>
            <a:t>.</a:t>
          </a:r>
        </a:p>
      </dsp:txBody>
      <dsp:txXfrm>
        <a:off x="1237527" y="1897499"/>
        <a:ext cx="7950803" cy="948749"/>
      </dsp:txXfrm>
    </dsp:sp>
    <dsp:sp modelId="{78EA55AC-6B9D-493D-9C14-BF054819668F}">
      <dsp:nvSpPr>
        <dsp:cNvPr id="0" name=""/>
        <dsp:cNvSpPr/>
      </dsp:nvSpPr>
      <dsp:spPr>
        <a:xfrm>
          <a:off x="644559" y="1778905"/>
          <a:ext cx="1185937" cy="1185937"/>
        </a:xfrm>
        <a:prstGeom prst="ellipse">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z="300000" contourW="12700" prstMaterial="flat">
          <a:bevelT w="177800" h="254000"/>
          <a:bevelB w="152400"/>
        </a:sp3d>
      </dsp:spPr>
      <dsp:style>
        <a:lnRef idx="0">
          <a:scrgbClr r="0" g="0" b="0"/>
        </a:lnRef>
        <a:fillRef idx="1">
          <a:scrgbClr r="0" g="0" b="0"/>
        </a:fillRef>
        <a:effectRef idx="0">
          <a:scrgbClr r="0" g="0" b="0"/>
        </a:effectRef>
        <a:fontRef idx="minor"/>
      </dsp:style>
    </dsp:sp>
    <dsp:sp modelId="{C3890886-594D-4C3A-B827-E42F66E86BD8}">
      <dsp:nvSpPr>
        <dsp:cNvPr id="0" name=""/>
        <dsp:cNvSpPr/>
      </dsp:nvSpPr>
      <dsp:spPr>
        <a:xfrm>
          <a:off x="1237527" y="3320870"/>
          <a:ext cx="7950803" cy="948749"/>
        </a:xfrm>
        <a:prstGeom prst="rect">
          <a:avLst/>
        </a:prstGeom>
        <a:solidFill>
          <a:schemeClr val="accent4">
            <a:hueOff val="0"/>
            <a:satOff val="0"/>
            <a:lumOff val="0"/>
            <a:alphaOff val="0"/>
          </a:schemeClr>
        </a:solidFill>
        <a:ln>
          <a:noFill/>
        </a:ln>
        <a:effectLst>
          <a:outerShdw blurRad="38100" dist="254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53070" tIns="50800" rIns="50800" bIns="50800" numCol="1" spcCol="1270" anchor="ctr" anchorCtr="0">
          <a:noAutofit/>
        </a:bodyPr>
        <a:lstStyle/>
        <a:p>
          <a:pPr marL="0" lvl="0" indent="0" algn="l" defTabSz="889000">
            <a:lnSpc>
              <a:spcPct val="90000"/>
            </a:lnSpc>
            <a:spcBef>
              <a:spcPct val="0"/>
            </a:spcBef>
            <a:spcAft>
              <a:spcPct val="35000"/>
            </a:spcAft>
            <a:buNone/>
          </a:pPr>
          <a:r>
            <a:rPr lang="en-US" sz="2000" b="1" kern="1200"/>
            <a:t>• Digital triage systems help prioritise urgent or complex cases, reducing unnecessary face-to-face consultations and improving clinical time allocation </a:t>
          </a:r>
          <a:r>
            <a:rPr lang="en-US" sz="2000" b="1" kern="1200">
              <a:solidFill>
                <a:schemeClr val="bg1"/>
              </a:solidFill>
              <a:effectLst/>
              <a:latin typeface="+mn-lt"/>
              <a:ea typeface="+mn-ea"/>
              <a:cs typeface="+mn-cs"/>
            </a:rPr>
            <a:t>(DHSC, 2022)</a:t>
          </a:r>
          <a:r>
            <a:rPr lang="en-US" sz="2000" b="1" kern="1200">
              <a:solidFill>
                <a:schemeClr val="bg1"/>
              </a:solidFill>
            </a:rPr>
            <a:t>.</a:t>
          </a:r>
        </a:p>
      </dsp:txBody>
      <dsp:txXfrm>
        <a:off x="1237527" y="3320870"/>
        <a:ext cx="7950803" cy="948749"/>
      </dsp:txXfrm>
    </dsp:sp>
    <dsp:sp modelId="{2F18F66C-C758-4818-AF55-E902727C69A3}">
      <dsp:nvSpPr>
        <dsp:cNvPr id="0" name=""/>
        <dsp:cNvSpPr/>
      </dsp:nvSpPr>
      <dsp:spPr>
        <a:xfrm>
          <a:off x="644559" y="3202277"/>
          <a:ext cx="1185937" cy="1185937"/>
        </a:xfrm>
        <a:prstGeom prst="ellipse">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z="300000" contourW="12700" prstMaterial="flat">
          <a:bevelT w="177800" h="254000"/>
          <a:bevelB w="152400"/>
        </a:sp3d>
      </dsp:spPr>
      <dsp:style>
        <a:lnRef idx="0">
          <a:scrgbClr r="0" g="0" b="0"/>
        </a:lnRef>
        <a:fillRef idx="1">
          <a:scrgbClr r="0" g="0" b="0"/>
        </a:fillRef>
        <a:effectRef idx="0">
          <a:scrgbClr r="0" g="0" b="0"/>
        </a:effectRef>
        <a:fontRef idx="minor"/>
      </dsp:style>
    </dsp:sp>
    <dsp:sp modelId="{29ED4265-FD3C-4FDF-B4E2-E26756479BF1}">
      <dsp:nvSpPr>
        <dsp:cNvPr id="0" name=""/>
        <dsp:cNvSpPr/>
      </dsp:nvSpPr>
      <dsp:spPr>
        <a:xfrm>
          <a:off x="693587" y="4744242"/>
          <a:ext cx="8494743" cy="948749"/>
        </a:xfrm>
        <a:prstGeom prst="rect">
          <a:avLst/>
        </a:prstGeom>
        <a:solidFill>
          <a:schemeClr val="accent5">
            <a:hueOff val="0"/>
            <a:satOff val="0"/>
            <a:lumOff val="0"/>
            <a:alphaOff val="0"/>
          </a:schemeClr>
        </a:solidFill>
        <a:ln>
          <a:noFill/>
        </a:ln>
        <a:effectLst>
          <a:outerShdw blurRad="38100" dist="254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53070" tIns="50800" rIns="50800" bIns="50800" numCol="1" spcCol="1270" anchor="ctr" anchorCtr="0">
          <a:noAutofit/>
        </a:bodyPr>
        <a:lstStyle/>
        <a:p>
          <a:pPr marL="0" lvl="0" indent="0" algn="l" defTabSz="889000">
            <a:lnSpc>
              <a:spcPct val="90000"/>
            </a:lnSpc>
            <a:spcBef>
              <a:spcPct val="0"/>
            </a:spcBef>
            <a:spcAft>
              <a:spcPct val="35000"/>
            </a:spcAft>
            <a:buNone/>
          </a:pPr>
          <a:r>
            <a:rPr lang="en-US" sz="2000" b="1" kern="1200"/>
            <a:t>• Integration with wider NHS systems supports coordinated care pathways between GP practices, pharmacies, and other healthcare services.</a:t>
          </a:r>
        </a:p>
      </dsp:txBody>
      <dsp:txXfrm>
        <a:off x="693587" y="4744242"/>
        <a:ext cx="8494743" cy="948749"/>
      </dsp:txXfrm>
    </dsp:sp>
    <dsp:sp modelId="{4E71ADA0-4FDD-477A-B070-513FBBBCC634}">
      <dsp:nvSpPr>
        <dsp:cNvPr id="0" name=""/>
        <dsp:cNvSpPr/>
      </dsp:nvSpPr>
      <dsp:spPr>
        <a:xfrm>
          <a:off x="100619" y="4625648"/>
          <a:ext cx="1185937" cy="1185937"/>
        </a:xfrm>
        <a:prstGeom prst="ellipse">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z="300000" contourW="12700" prstMaterial="flat">
          <a:bevelT w="177800" h="254000"/>
          <a:bevelB w="152400"/>
        </a:sp3d>
      </dsp:spPr>
      <dsp:style>
        <a:lnRef idx="0">
          <a:scrgbClr r="0" g="0" b="0"/>
        </a:lnRef>
        <a:fillRef idx="1">
          <a:scrgbClr r="0" g="0" b="0"/>
        </a:fillRef>
        <a:effectRef idx="0">
          <a:scrgbClr r="0" g="0" b="0"/>
        </a:effectRef>
        <a:fontRef idx="minor"/>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AB8235-B304-489E-84AA-997D6CE819B3}">
      <dsp:nvSpPr>
        <dsp:cNvPr id="0" name=""/>
        <dsp:cNvSpPr/>
      </dsp:nvSpPr>
      <dsp:spPr>
        <a:xfrm rot="5400000">
          <a:off x="483708" y="2461518"/>
          <a:ext cx="1454311" cy="2419941"/>
        </a:xfrm>
        <a:prstGeom prst="corner">
          <a:avLst>
            <a:gd name="adj1" fmla="val 16120"/>
            <a:gd name="adj2" fmla="val 16110"/>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76C0BD96-7A7C-45C8-98F5-34D2EB6F3529}">
      <dsp:nvSpPr>
        <dsp:cNvPr id="0" name=""/>
        <dsp:cNvSpPr/>
      </dsp:nvSpPr>
      <dsp:spPr>
        <a:xfrm>
          <a:off x="240948" y="3184559"/>
          <a:ext cx="2184736" cy="19150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1" kern="1200"/>
            <a:t>• Integration of legacy IT systems with newer digital platforms can create operational bottlenecks and workflow disruption within primary care settings.</a:t>
          </a:r>
        </a:p>
      </dsp:txBody>
      <dsp:txXfrm>
        <a:off x="240948" y="3184559"/>
        <a:ext cx="2184736" cy="1915049"/>
      </dsp:txXfrm>
    </dsp:sp>
    <dsp:sp modelId="{73DA4A88-EFD7-4D53-9EC5-342467EAC527}">
      <dsp:nvSpPr>
        <dsp:cNvPr id="0" name=""/>
        <dsp:cNvSpPr/>
      </dsp:nvSpPr>
      <dsp:spPr>
        <a:xfrm>
          <a:off x="2013470" y="2283359"/>
          <a:ext cx="412214" cy="412214"/>
        </a:xfrm>
        <a:prstGeom prst="triangle">
          <a:avLst>
            <a:gd name="adj" fmla="val 100000"/>
          </a:avLst>
        </a:prstGeom>
        <a:gradFill rotWithShape="0">
          <a:gsLst>
            <a:gs pos="0">
              <a:schemeClr val="accent3">
                <a:hueOff val="0"/>
                <a:satOff val="0"/>
                <a:lumOff val="0"/>
                <a:alphaOff val="0"/>
                <a:tint val="96000"/>
                <a:lumMod val="100000"/>
              </a:schemeClr>
            </a:gs>
            <a:gs pos="78000">
              <a:schemeClr val="accent3">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4BF66B42-6233-44F7-A423-C96E0DE7A019}">
      <dsp:nvSpPr>
        <dsp:cNvPr id="0" name=""/>
        <dsp:cNvSpPr/>
      </dsp:nvSpPr>
      <dsp:spPr>
        <a:xfrm rot="5400000">
          <a:off x="3158253" y="1799699"/>
          <a:ext cx="1454311" cy="2419941"/>
        </a:xfrm>
        <a:prstGeom prst="corner">
          <a:avLst>
            <a:gd name="adj1" fmla="val 16120"/>
            <a:gd name="adj2" fmla="val 16110"/>
          </a:avLst>
        </a:prstGeom>
        <a:gradFill rotWithShape="0">
          <a:gsLst>
            <a:gs pos="0">
              <a:schemeClr val="accent4">
                <a:hueOff val="0"/>
                <a:satOff val="0"/>
                <a:lumOff val="0"/>
                <a:alphaOff val="0"/>
                <a:tint val="96000"/>
                <a:lumMod val="100000"/>
              </a:schemeClr>
            </a:gs>
            <a:gs pos="78000">
              <a:schemeClr val="accent4">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B4C4DDB8-F3F7-4DA0-A183-2E791A9F1EBC}">
      <dsp:nvSpPr>
        <dsp:cNvPr id="0" name=""/>
        <dsp:cNvSpPr/>
      </dsp:nvSpPr>
      <dsp:spPr>
        <a:xfrm>
          <a:off x="2915492" y="2522740"/>
          <a:ext cx="2184736" cy="19150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1" kern="1200"/>
            <a:t>• Increased digital dependency heightens exposure to cybersecurity vulnerabilities, particularly where older infrastructure remains in use </a:t>
          </a:r>
          <a:r>
            <a:rPr lang="en-US" sz="1600" kern="1200">
              <a:solidFill>
                <a:schemeClr val="tx1"/>
              </a:solidFill>
              <a:effectLst/>
              <a:latin typeface="+mn-lt"/>
              <a:ea typeface="+mn-ea"/>
              <a:cs typeface="+mn-cs"/>
            </a:rPr>
            <a:t>(Pal et al., 2018)</a:t>
          </a:r>
          <a:r>
            <a:rPr lang="en-US" sz="1600" b="1" kern="1200"/>
            <a:t>.</a:t>
          </a:r>
        </a:p>
      </dsp:txBody>
      <dsp:txXfrm>
        <a:off x="2915492" y="2522740"/>
        <a:ext cx="2184736" cy="1915049"/>
      </dsp:txXfrm>
    </dsp:sp>
    <dsp:sp modelId="{05C08BCD-8114-4B58-9BC8-58B1D9F130A2}">
      <dsp:nvSpPr>
        <dsp:cNvPr id="0" name=""/>
        <dsp:cNvSpPr/>
      </dsp:nvSpPr>
      <dsp:spPr>
        <a:xfrm>
          <a:off x="4688014" y="1621540"/>
          <a:ext cx="412214" cy="412214"/>
        </a:xfrm>
        <a:prstGeom prst="triangle">
          <a:avLst>
            <a:gd name="adj" fmla="val 100000"/>
          </a:avLst>
        </a:prstGeom>
        <a:gradFill rotWithShape="0">
          <a:gsLst>
            <a:gs pos="0">
              <a:schemeClr val="accent5">
                <a:hueOff val="0"/>
                <a:satOff val="0"/>
                <a:lumOff val="0"/>
                <a:alphaOff val="0"/>
                <a:tint val="96000"/>
                <a:lumMod val="100000"/>
              </a:schemeClr>
            </a:gs>
            <a:gs pos="78000">
              <a:schemeClr val="accent5">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5F848F6A-D8EC-4295-9D6D-0357CA4DE59D}">
      <dsp:nvSpPr>
        <dsp:cNvPr id="0" name=""/>
        <dsp:cNvSpPr/>
      </dsp:nvSpPr>
      <dsp:spPr>
        <a:xfrm rot="5400000">
          <a:off x="5832797" y="1137880"/>
          <a:ext cx="1454311" cy="2419941"/>
        </a:xfrm>
        <a:prstGeom prst="corner">
          <a:avLst>
            <a:gd name="adj1" fmla="val 16120"/>
            <a:gd name="adj2" fmla="val 16110"/>
          </a:avLst>
        </a:prstGeom>
        <a:gradFill rotWithShape="0">
          <a:gsLst>
            <a:gs pos="0">
              <a:schemeClr val="accent6">
                <a:hueOff val="0"/>
                <a:satOff val="0"/>
                <a:lumOff val="0"/>
                <a:alphaOff val="0"/>
                <a:tint val="96000"/>
                <a:lumMod val="100000"/>
              </a:schemeClr>
            </a:gs>
            <a:gs pos="78000">
              <a:schemeClr val="accent6">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610BD6CB-22D6-4981-BBE8-A7563D3FF13A}">
      <dsp:nvSpPr>
        <dsp:cNvPr id="0" name=""/>
        <dsp:cNvSpPr/>
      </dsp:nvSpPr>
      <dsp:spPr>
        <a:xfrm>
          <a:off x="5590036" y="1860921"/>
          <a:ext cx="2184736" cy="19150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1" kern="1200"/>
            <a:t>• Sustainable digital transformation requires ongoing financial investment in system upgrades, infrastructure maintenance and cybersecurity monitoring.</a:t>
          </a:r>
        </a:p>
      </dsp:txBody>
      <dsp:txXfrm>
        <a:off x="5590036" y="1860921"/>
        <a:ext cx="2184736" cy="1915049"/>
      </dsp:txXfrm>
    </dsp:sp>
    <dsp:sp modelId="{CF9D6D79-5C1E-4B5F-B5B6-E419CF0099E7}">
      <dsp:nvSpPr>
        <dsp:cNvPr id="0" name=""/>
        <dsp:cNvSpPr/>
      </dsp:nvSpPr>
      <dsp:spPr>
        <a:xfrm>
          <a:off x="7362558" y="959722"/>
          <a:ext cx="412214" cy="412214"/>
        </a:xfrm>
        <a:prstGeom prst="triangle">
          <a:avLst>
            <a:gd name="adj" fmla="val 100000"/>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BB51C5AF-5116-4275-AF7B-742295532198}">
      <dsp:nvSpPr>
        <dsp:cNvPr id="0" name=""/>
        <dsp:cNvSpPr/>
      </dsp:nvSpPr>
      <dsp:spPr>
        <a:xfrm rot="5400000">
          <a:off x="8507341" y="476062"/>
          <a:ext cx="1454311" cy="2419941"/>
        </a:xfrm>
        <a:prstGeom prst="corner">
          <a:avLst>
            <a:gd name="adj1" fmla="val 16120"/>
            <a:gd name="adj2" fmla="val 16110"/>
          </a:avLst>
        </a:prstGeom>
        <a:gradFill rotWithShape="0">
          <a:gsLst>
            <a:gs pos="0">
              <a:schemeClr val="accent3">
                <a:hueOff val="0"/>
                <a:satOff val="0"/>
                <a:lumOff val="0"/>
                <a:alphaOff val="0"/>
                <a:tint val="96000"/>
                <a:lumMod val="100000"/>
              </a:schemeClr>
            </a:gs>
            <a:gs pos="78000">
              <a:schemeClr val="accent3">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ABD5F7F0-CE74-4099-9289-C9F7F49644C9}">
      <dsp:nvSpPr>
        <dsp:cNvPr id="0" name=""/>
        <dsp:cNvSpPr/>
      </dsp:nvSpPr>
      <dsp:spPr>
        <a:xfrm>
          <a:off x="8264580" y="1199103"/>
          <a:ext cx="2184736" cy="19150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1" kern="1200"/>
            <a:t>• Short-term efficiency gains may conceal long-standing infrastructural fragmentation and accumulated technical debt within NHS IT environments </a:t>
          </a:r>
          <a:r>
            <a:rPr lang="en-US" sz="1600" kern="1200">
              <a:solidFill>
                <a:schemeClr val="tx1"/>
              </a:solidFill>
              <a:effectLst/>
              <a:latin typeface="+mn-lt"/>
              <a:ea typeface="+mn-ea"/>
              <a:cs typeface="+mn-cs"/>
            </a:rPr>
            <a:t>(UK Parliament, 2022)</a:t>
          </a:r>
          <a:r>
            <a:rPr lang="en-US" sz="1600" b="1" kern="1200"/>
            <a:t>.</a:t>
          </a:r>
        </a:p>
      </dsp:txBody>
      <dsp:txXfrm>
        <a:off x="8264580" y="1199103"/>
        <a:ext cx="2184736" cy="191504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2F49D2-6360-4EA6-9C34-E4F30CD85F68}">
      <dsp:nvSpPr>
        <dsp:cNvPr id="0" name=""/>
        <dsp:cNvSpPr/>
      </dsp:nvSpPr>
      <dsp:spPr>
        <a:xfrm>
          <a:off x="4338" y="954637"/>
          <a:ext cx="1897068" cy="2845603"/>
        </a:xfrm>
        <a:prstGeom prst="roundRect">
          <a:avLst>
            <a:gd name="adj" fmla="val 10000"/>
          </a:avLst>
        </a:prstGeom>
        <a:solidFill>
          <a:schemeClr val="accent2">
            <a:hueOff val="0"/>
            <a:satOff val="0"/>
            <a:lumOff val="0"/>
            <a:alphaOff val="0"/>
          </a:schemeClr>
        </a:solidFill>
        <a:ln>
          <a:noFill/>
        </a:ln>
        <a:effectLst>
          <a:outerShdw blurRad="38100" dist="254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b="1" kern="1200"/>
            <a:t>• Provides 24-hour access to appointment booking and prescription ordering, allowing patients to manage healthcare needs without time restrictions </a:t>
          </a:r>
          <a:r>
            <a:rPr lang="en-US" sz="1500" kern="1200">
              <a:solidFill>
                <a:schemeClr val="bg1"/>
              </a:solidFill>
              <a:effectLst/>
              <a:latin typeface="+mn-lt"/>
              <a:ea typeface="+mn-ea"/>
              <a:cs typeface="+mn-cs"/>
            </a:rPr>
            <a:t>(Atherton et al., 2024). </a:t>
          </a:r>
          <a:endParaRPr lang="en-US" sz="1500" b="1" kern="1200">
            <a:solidFill>
              <a:schemeClr val="bg1"/>
            </a:solidFill>
          </a:endParaRPr>
        </a:p>
      </dsp:txBody>
      <dsp:txXfrm>
        <a:off x="59901" y="1010200"/>
        <a:ext cx="1785942" cy="2734477"/>
      </dsp:txXfrm>
    </dsp:sp>
    <dsp:sp modelId="{054338E4-50D8-45EA-A3E7-080E56FBB51A}">
      <dsp:nvSpPr>
        <dsp:cNvPr id="0" name=""/>
        <dsp:cNvSpPr/>
      </dsp:nvSpPr>
      <dsp:spPr>
        <a:xfrm>
          <a:off x="2091114" y="2142202"/>
          <a:ext cx="402178" cy="470473"/>
        </a:xfrm>
        <a:prstGeom prst="rightArrow">
          <a:avLst>
            <a:gd name="adj1" fmla="val 60000"/>
            <a:gd name="adj2" fmla="val 50000"/>
          </a:avLst>
        </a:prstGeom>
        <a:solidFill>
          <a:schemeClr val="accent2">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b="1" kern="1200"/>
        </a:p>
      </dsp:txBody>
      <dsp:txXfrm>
        <a:off x="2091114" y="2236297"/>
        <a:ext cx="281525" cy="282283"/>
      </dsp:txXfrm>
    </dsp:sp>
    <dsp:sp modelId="{58959B1E-3BBA-4EB1-8EE7-8425470C6BE0}">
      <dsp:nvSpPr>
        <dsp:cNvPr id="0" name=""/>
        <dsp:cNvSpPr/>
      </dsp:nvSpPr>
      <dsp:spPr>
        <a:xfrm>
          <a:off x="2660235" y="954637"/>
          <a:ext cx="1897068" cy="2845603"/>
        </a:xfrm>
        <a:prstGeom prst="roundRect">
          <a:avLst>
            <a:gd name="adj" fmla="val 10000"/>
          </a:avLst>
        </a:prstGeom>
        <a:solidFill>
          <a:schemeClr val="accent3">
            <a:hueOff val="0"/>
            <a:satOff val="0"/>
            <a:lumOff val="0"/>
            <a:alphaOff val="0"/>
          </a:schemeClr>
        </a:solidFill>
        <a:ln>
          <a:noFill/>
        </a:ln>
        <a:effectLst>
          <a:outerShdw blurRad="38100" dist="254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b="1" kern="1200"/>
            <a:t>• Enables patients to view elements of their medical records digitally, increasing transparency and supporting informed participation in care decisions.</a:t>
          </a:r>
        </a:p>
      </dsp:txBody>
      <dsp:txXfrm>
        <a:off x="2715798" y="1010200"/>
        <a:ext cx="1785942" cy="2734477"/>
      </dsp:txXfrm>
    </dsp:sp>
    <dsp:sp modelId="{A0CDAFFA-7601-40A6-B6DD-C11872C11185}">
      <dsp:nvSpPr>
        <dsp:cNvPr id="0" name=""/>
        <dsp:cNvSpPr/>
      </dsp:nvSpPr>
      <dsp:spPr>
        <a:xfrm>
          <a:off x="4747010" y="2142202"/>
          <a:ext cx="402178" cy="470473"/>
        </a:xfrm>
        <a:prstGeom prst="rightArrow">
          <a:avLst>
            <a:gd name="adj1" fmla="val 60000"/>
            <a:gd name="adj2" fmla="val 50000"/>
          </a:avLst>
        </a:prstGeom>
        <a:solidFill>
          <a:schemeClr val="accent3">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b="1" kern="1200"/>
        </a:p>
      </dsp:txBody>
      <dsp:txXfrm>
        <a:off x="4747010" y="2236297"/>
        <a:ext cx="281525" cy="282283"/>
      </dsp:txXfrm>
    </dsp:sp>
    <dsp:sp modelId="{8582ADDB-13FD-48FD-AA0D-0743EBA3C33E}">
      <dsp:nvSpPr>
        <dsp:cNvPr id="0" name=""/>
        <dsp:cNvSpPr/>
      </dsp:nvSpPr>
      <dsp:spPr>
        <a:xfrm>
          <a:off x="5316131" y="954637"/>
          <a:ext cx="1897068" cy="2845603"/>
        </a:xfrm>
        <a:prstGeom prst="roundRect">
          <a:avLst>
            <a:gd name="adj" fmla="val 10000"/>
          </a:avLst>
        </a:prstGeom>
        <a:solidFill>
          <a:schemeClr val="accent4">
            <a:hueOff val="0"/>
            <a:satOff val="0"/>
            <a:lumOff val="0"/>
            <a:alphaOff val="0"/>
          </a:schemeClr>
        </a:solidFill>
        <a:ln>
          <a:noFill/>
        </a:ln>
        <a:effectLst>
          <a:outerShdw blurRad="38100" dist="254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b="1" kern="1200"/>
            <a:t>• Encourages greater autonomy by allowing individuals to take more responsibility for managing appointments, medications and communication </a:t>
          </a:r>
          <a:r>
            <a:rPr lang="en-US" sz="1500" b="1" kern="1200">
              <a:solidFill>
                <a:schemeClr val="bg1"/>
              </a:solidFill>
            </a:rPr>
            <a:t>with services </a:t>
          </a:r>
          <a:r>
            <a:rPr lang="en-US" sz="1500" kern="1200">
              <a:solidFill>
                <a:schemeClr val="bg1"/>
              </a:solidFill>
              <a:effectLst/>
              <a:latin typeface="+mn-lt"/>
              <a:ea typeface="+mn-ea"/>
              <a:cs typeface="+mn-cs"/>
            </a:rPr>
            <a:t>(Madanian et al., 2023)</a:t>
          </a:r>
          <a:r>
            <a:rPr lang="en-US" sz="1500" b="1" kern="1200">
              <a:solidFill>
                <a:schemeClr val="bg1"/>
              </a:solidFill>
            </a:rPr>
            <a:t>.</a:t>
          </a:r>
        </a:p>
      </dsp:txBody>
      <dsp:txXfrm>
        <a:off x="5371694" y="1010200"/>
        <a:ext cx="1785942" cy="2734477"/>
      </dsp:txXfrm>
    </dsp:sp>
    <dsp:sp modelId="{CF1C430A-2698-4DBD-A165-4933B1D188B5}">
      <dsp:nvSpPr>
        <dsp:cNvPr id="0" name=""/>
        <dsp:cNvSpPr/>
      </dsp:nvSpPr>
      <dsp:spPr>
        <a:xfrm>
          <a:off x="7402906" y="2142202"/>
          <a:ext cx="402178" cy="470473"/>
        </a:xfrm>
        <a:prstGeom prst="rightArrow">
          <a:avLst>
            <a:gd name="adj1" fmla="val 60000"/>
            <a:gd name="adj2" fmla="val 50000"/>
          </a:avLst>
        </a:prstGeom>
        <a:solidFill>
          <a:schemeClr val="accent4">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b="1" kern="1200"/>
        </a:p>
      </dsp:txBody>
      <dsp:txXfrm>
        <a:off x="7402906" y="2236297"/>
        <a:ext cx="281525" cy="282283"/>
      </dsp:txXfrm>
    </dsp:sp>
    <dsp:sp modelId="{8D1BABFB-9A80-46FF-8EB5-7EF4619F120F}">
      <dsp:nvSpPr>
        <dsp:cNvPr id="0" name=""/>
        <dsp:cNvSpPr/>
      </dsp:nvSpPr>
      <dsp:spPr>
        <a:xfrm>
          <a:off x="7972027" y="954637"/>
          <a:ext cx="1897068" cy="2845603"/>
        </a:xfrm>
        <a:prstGeom prst="roundRect">
          <a:avLst>
            <a:gd name="adj" fmla="val 10000"/>
          </a:avLst>
        </a:prstGeom>
        <a:solidFill>
          <a:schemeClr val="accent5">
            <a:hueOff val="0"/>
            <a:satOff val="0"/>
            <a:lumOff val="0"/>
            <a:alphaOff val="0"/>
          </a:schemeClr>
        </a:solidFill>
        <a:ln>
          <a:noFill/>
        </a:ln>
        <a:effectLst>
          <a:outerShdw blurRad="38100" dist="254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b="1" kern="1200"/>
            <a:t>• National policy positions digital access as a strategy to reduce health inequalities and improve accessibility across diverse population groups.</a:t>
          </a:r>
        </a:p>
      </dsp:txBody>
      <dsp:txXfrm>
        <a:off x="8027590" y="1010200"/>
        <a:ext cx="1785942" cy="273447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D19D09-69F3-495E-96DD-C3E05ED1F3B4}">
      <dsp:nvSpPr>
        <dsp:cNvPr id="0" name=""/>
        <dsp:cNvSpPr/>
      </dsp:nvSpPr>
      <dsp:spPr>
        <a:xfrm>
          <a:off x="1273222" y="3841"/>
          <a:ext cx="3824247" cy="2294548"/>
        </a:xfrm>
        <a:prstGeom prst="roundRect">
          <a:avLst>
            <a:gd name="adj" fmla="val 10000"/>
          </a:avLst>
        </a:prstGeom>
        <a:solidFill>
          <a:schemeClr val="accent2">
            <a:hueOff val="0"/>
            <a:satOff val="0"/>
            <a:lumOff val="0"/>
            <a:alphaOff val="0"/>
          </a:schemeClr>
        </a:solidFill>
        <a:ln>
          <a:noFill/>
        </a:ln>
        <a:effectLst>
          <a:outerShdw blurRad="38100" dist="254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a:latin typeface="Arial" panose="020B0604020202020204" pitchFamily="34" charset="0"/>
              <a:cs typeface="Arial" panose="020B0604020202020204" pitchFamily="34" charset="0"/>
            </a:rPr>
            <a:t>• Reduces the need for physical attendance at GP practices, particularly benefiting working individuals, carers and those with mobility limitations (</a:t>
          </a:r>
          <a:r>
            <a:rPr lang="en-US" sz="1800" b="1" kern="1200">
              <a:effectLst/>
              <a:latin typeface="+mn-lt"/>
              <a:ea typeface="+mn-ea"/>
              <a:cs typeface="+mn-cs"/>
            </a:rPr>
            <a:t>Atherton et al., 2024)</a:t>
          </a:r>
          <a:r>
            <a:rPr lang="en-US" sz="1800" b="1" kern="1200">
              <a:latin typeface="Arial" panose="020B0604020202020204" pitchFamily="34" charset="0"/>
              <a:cs typeface="Arial" panose="020B0604020202020204" pitchFamily="34" charset="0"/>
            </a:rPr>
            <a:t>.</a:t>
          </a:r>
        </a:p>
      </dsp:txBody>
      <dsp:txXfrm>
        <a:off x="1340427" y="71046"/>
        <a:ext cx="3689837" cy="2160138"/>
      </dsp:txXfrm>
    </dsp:sp>
    <dsp:sp modelId="{AD4E819F-C46D-4821-B926-E2AC91DB17ED}">
      <dsp:nvSpPr>
        <dsp:cNvPr id="0" name=""/>
        <dsp:cNvSpPr/>
      </dsp:nvSpPr>
      <dsp:spPr>
        <a:xfrm>
          <a:off x="5434004" y="676909"/>
          <a:ext cx="810740" cy="948413"/>
        </a:xfrm>
        <a:prstGeom prst="rightArrow">
          <a:avLst>
            <a:gd name="adj1" fmla="val 60000"/>
            <a:gd name="adj2" fmla="val 50000"/>
          </a:avLst>
        </a:prstGeom>
        <a:solidFill>
          <a:schemeClr val="accent2">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b="0" kern="1200">
            <a:latin typeface="Arial" panose="020B0604020202020204" pitchFamily="34" charset="0"/>
            <a:cs typeface="Arial" panose="020B0604020202020204" pitchFamily="34" charset="0"/>
          </a:endParaRPr>
        </a:p>
      </dsp:txBody>
      <dsp:txXfrm>
        <a:off x="5434004" y="866592"/>
        <a:ext cx="567518" cy="569047"/>
      </dsp:txXfrm>
    </dsp:sp>
    <dsp:sp modelId="{3468E4E6-7CA8-42B3-BA16-B6103C60D742}">
      <dsp:nvSpPr>
        <dsp:cNvPr id="0" name=""/>
        <dsp:cNvSpPr/>
      </dsp:nvSpPr>
      <dsp:spPr>
        <a:xfrm>
          <a:off x="6627169" y="3841"/>
          <a:ext cx="3824247" cy="2294548"/>
        </a:xfrm>
        <a:prstGeom prst="roundRect">
          <a:avLst>
            <a:gd name="adj" fmla="val 10000"/>
          </a:avLst>
        </a:prstGeom>
        <a:solidFill>
          <a:schemeClr val="accent3">
            <a:hueOff val="0"/>
            <a:satOff val="0"/>
            <a:lumOff val="0"/>
            <a:alphaOff val="0"/>
          </a:schemeClr>
        </a:solidFill>
        <a:ln>
          <a:noFill/>
        </a:ln>
        <a:effectLst>
          <a:outerShdw blurRad="38100" dist="254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0" kern="1200">
              <a:latin typeface="Arial" panose="020B0604020202020204" pitchFamily="34" charset="0"/>
              <a:cs typeface="Arial" panose="020B0604020202020204" pitchFamily="34" charset="0"/>
            </a:rPr>
            <a:t>• Digital e-prescribing services support medication continuity and reduce administrative delays within pharmaceutical pathways.</a:t>
          </a:r>
        </a:p>
      </dsp:txBody>
      <dsp:txXfrm>
        <a:off x="6694374" y="71046"/>
        <a:ext cx="3689837" cy="2160138"/>
      </dsp:txXfrm>
    </dsp:sp>
    <dsp:sp modelId="{17D316F0-DF79-46EA-9E23-FD8E795612BD}">
      <dsp:nvSpPr>
        <dsp:cNvPr id="0" name=""/>
        <dsp:cNvSpPr/>
      </dsp:nvSpPr>
      <dsp:spPr>
        <a:xfrm rot="5400000">
          <a:off x="8133923" y="2566087"/>
          <a:ext cx="810740" cy="948413"/>
        </a:xfrm>
        <a:prstGeom prst="rightArrow">
          <a:avLst>
            <a:gd name="adj1" fmla="val 60000"/>
            <a:gd name="adj2" fmla="val 50000"/>
          </a:avLst>
        </a:prstGeom>
        <a:solidFill>
          <a:schemeClr val="accent3">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b="0" kern="1200">
            <a:latin typeface="Arial" panose="020B0604020202020204" pitchFamily="34" charset="0"/>
            <a:cs typeface="Arial" panose="020B0604020202020204" pitchFamily="34" charset="0"/>
          </a:endParaRPr>
        </a:p>
      </dsp:txBody>
      <dsp:txXfrm rot="-5400000">
        <a:off x="8254770" y="2634923"/>
        <a:ext cx="569047" cy="567518"/>
      </dsp:txXfrm>
    </dsp:sp>
    <dsp:sp modelId="{ECB34FDF-0A6F-426B-BD51-B7E0F5160A7A}">
      <dsp:nvSpPr>
        <dsp:cNvPr id="0" name=""/>
        <dsp:cNvSpPr/>
      </dsp:nvSpPr>
      <dsp:spPr>
        <a:xfrm>
          <a:off x="6627169" y="3828089"/>
          <a:ext cx="3824247" cy="2294548"/>
        </a:xfrm>
        <a:prstGeom prst="roundRect">
          <a:avLst>
            <a:gd name="adj" fmla="val 10000"/>
          </a:avLst>
        </a:prstGeom>
        <a:solidFill>
          <a:schemeClr val="accent4">
            <a:hueOff val="0"/>
            <a:satOff val="0"/>
            <a:lumOff val="0"/>
            <a:alphaOff val="0"/>
          </a:schemeClr>
        </a:solidFill>
        <a:ln>
          <a:noFill/>
        </a:ln>
        <a:effectLst>
          <a:outerShdw blurRad="38100" dist="254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0" kern="1200">
              <a:latin typeface="Arial" panose="020B0604020202020204" pitchFamily="34" charset="0"/>
              <a:cs typeface="Arial" panose="020B0604020202020204" pitchFamily="34" charset="0"/>
            </a:rPr>
            <a:t>• Facilitates self-management of long-term conditions by allowing patients to monitor prescriptions and appointments independently.</a:t>
          </a:r>
        </a:p>
      </dsp:txBody>
      <dsp:txXfrm>
        <a:off x="6694374" y="3895294"/>
        <a:ext cx="3689837" cy="2160138"/>
      </dsp:txXfrm>
    </dsp:sp>
    <dsp:sp modelId="{F0B8402D-A1E5-43C5-A8EF-DAE9F720CEF1}">
      <dsp:nvSpPr>
        <dsp:cNvPr id="0" name=""/>
        <dsp:cNvSpPr/>
      </dsp:nvSpPr>
      <dsp:spPr>
        <a:xfrm rot="10879646">
          <a:off x="5549489" y="4440701"/>
          <a:ext cx="761692" cy="948413"/>
        </a:xfrm>
        <a:prstGeom prst="rightArrow">
          <a:avLst>
            <a:gd name="adj1" fmla="val 60000"/>
            <a:gd name="adj2" fmla="val 50000"/>
          </a:avLst>
        </a:prstGeom>
        <a:solidFill>
          <a:schemeClr val="accent4">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b="0" kern="1200">
            <a:latin typeface="Arial" panose="020B0604020202020204" pitchFamily="34" charset="0"/>
            <a:cs typeface="Arial" panose="020B0604020202020204" pitchFamily="34" charset="0"/>
          </a:endParaRPr>
        </a:p>
      </dsp:txBody>
      <dsp:txXfrm rot="10800000">
        <a:off x="5777966" y="4633031"/>
        <a:ext cx="533184" cy="569047"/>
      </dsp:txXfrm>
    </dsp:sp>
    <dsp:sp modelId="{8B07A303-545E-4BF3-AE09-F6151BC6A258}">
      <dsp:nvSpPr>
        <dsp:cNvPr id="0" name=""/>
        <dsp:cNvSpPr/>
      </dsp:nvSpPr>
      <dsp:spPr>
        <a:xfrm>
          <a:off x="1366151" y="3706180"/>
          <a:ext cx="3824247" cy="2294548"/>
        </a:xfrm>
        <a:prstGeom prst="roundRect">
          <a:avLst>
            <a:gd name="adj" fmla="val 10000"/>
          </a:avLst>
        </a:prstGeom>
        <a:solidFill>
          <a:schemeClr val="accent5">
            <a:hueOff val="0"/>
            <a:satOff val="0"/>
            <a:lumOff val="0"/>
            <a:alphaOff val="0"/>
          </a:schemeClr>
        </a:solidFill>
        <a:ln>
          <a:noFill/>
        </a:ln>
        <a:effectLst>
          <a:outerShdw blurRad="38100" dist="254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0" kern="1200">
              <a:latin typeface="Arial" panose="020B0604020202020204" pitchFamily="34" charset="0"/>
              <a:cs typeface="Arial" panose="020B0604020202020204" pitchFamily="34" charset="0"/>
            </a:rPr>
            <a:t>• Overall satisfaction varies depending on digital confidence, usability of the platform and reliability of integrated systems </a:t>
          </a:r>
          <a:r>
            <a:rPr lang="en-US" sz="1800" kern="1200">
              <a:solidFill>
                <a:schemeClr val="bg1"/>
              </a:solidFill>
              <a:effectLst/>
              <a:latin typeface="+mn-lt"/>
              <a:ea typeface="+mn-ea"/>
              <a:cs typeface="+mn-cs"/>
            </a:rPr>
            <a:t>(Rasheed et al., 2024)</a:t>
          </a:r>
          <a:r>
            <a:rPr lang="en-US" sz="1800" b="0" kern="1200">
              <a:solidFill>
                <a:schemeClr val="bg1"/>
              </a:solidFill>
              <a:latin typeface="Arial" panose="020B0604020202020204" pitchFamily="34" charset="0"/>
              <a:cs typeface="Arial" panose="020B0604020202020204" pitchFamily="34" charset="0"/>
            </a:rPr>
            <a:t>.</a:t>
          </a:r>
        </a:p>
      </dsp:txBody>
      <dsp:txXfrm>
        <a:off x="1433356" y="3773385"/>
        <a:ext cx="3689837" cy="216013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E7FB90-2DD7-422B-B9DB-37ACBEC8FF8D}">
      <dsp:nvSpPr>
        <dsp:cNvPr id="0" name=""/>
        <dsp:cNvSpPr/>
      </dsp:nvSpPr>
      <dsp:spPr>
        <a:xfrm>
          <a:off x="655324" y="0"/>
          <a:ext cx="1858560" cy="1393920"/>
        </a:xfrm>
        <a:prstGeom prst="upArrow">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7740E1CD-C147-43F5-B947-7DA4D5EED1AB}">
      <dsp:nvSpPr>
        <dsp:cNvPr id="0" name=""/>
        <dsp:cNvSpPr/>
      </dsp:nvSpPr>
      <dsp:spPr>
        <a:xfrm>
          <a:off x="2569641" y="0"/>
          <a:ext cx="4814134" cy="13939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0" rIns="128016" bIns="128016" numCol="1" spcCol="1270" anchor="ctr" anchorCtr="0">
          <a:noAutofit/>
        </a:bodyPr>
        <a:lstStyle/>
        <a:p>
          <a:pPr marL="0" lvl="0" indent="0" algn="l" defTabSz="800100">
            <a:lnSpc>
              <a:spcPct val="90000"/>
            </a:lnSpc>
            <a:spcBef>
              <a:spcPct val="0"/>
            </a:spcBef>
            <a:spcAft>
              <a:spcPct val="35000"/>
            </a:spcAft>
            <a:buNone/>
          </a:pPr>
          <a:r>
            <a:rPr lang="en-US" sz="1800" kern="1200"/>
            <a:t>• Adoption of digital health tools is strongly influenced by age, education level and digital literacy, creating barriers for older or less technologically confident populations </a:t>
          </a:r>
          <a:r>
            <a:rPr lang="en-US" sz="1800" kern="1200">
              <a:solidFill>
                <a:schemeClr val="tx1"/>
              </a:solidFill>
              <a:effectLst/>
              <a:latin typeface="+mn-lt"/>
              <a:ea typeface="+mn-ea"/>
              <a:cs typeface="+mn-cs"/>
            </a:rPr>
            <a:t>(Madanian et al., 2023)</a:t>
          </a:r>
          <a:r>
            <a:rPr lang="en-US" sz="1800" kern="1200"/>
            <a:t>.</a:t>
          </a:r>
        </a:p>
      </dsp:txBody>
      <dsp:txXfrm>
        <a:off x="2569641" y="0"/>
        <a:ext cx="4814134" cy="1393920"/>
      </dsp:txXfrm>
    </dsp:sp>
    <dsp:sp modelId="{95D84B8C-C97E-46FC-AE3C-5AA9EF1EBDC8}">
      <dsp:nvSpPr>
        <dsp:cNvPr id="0" name=""/>
        <dsp:cNvSpPr/>
      </dsp:nvSpPr>
      <dsp:spPr>
        <a:xfrm>
          <a:off x="1212892" y="1510080"/>
          <a:ext cx="1858560" cy="1393920"/>
        </a:xfrm>
        <a:prstGeom prst="downArrow">
          <a:avLst/>
        </a:prstGeom>
        <a:gradFill rotWithShape="0">
          <a:gsLst>
            <a:gs pos="0">
              <a:schemeClr val="accent3">
                <a:hueOff val="0"/>
                <a:satOff val="0"/>
                <a:lumOff val="0"/>
                <a:alphaOff val="0"/>
                <a:tint val="96000"/>
                <a:lumMod val="100000"/>
              </a:schemeClr>
            </a:gs>
            <a:gs pos="78000">
              <a:schemeClr val="accent3">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2E307FF1-E992-4052-B14E-31736B24E584}">
      <dsp:nvSpPr>
        <dsp:cNvPr id="0" name=""/>
        <dsp:cNvSpPr/>
      </dsp:nvSpPr>
      <dsp:spPr>
        <a:xfrm>
          <a:off x="3127209" y="1510080"/>
          <a:ext cx="4814134" cy="13939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0" rIns="128016" bIns="128016" numCol="1" spcCol="1270" anchor="ctr" anchorCtr="0">
          <a:noAutofit/>
        </a:bodyPr>
        <a:lstStyle/>
        <a:p>
          <a:pPr marL="0" lvl="0" indent="0" algn="l" defTabSz="800100">
            <a:lnSpc>
              <a:spcPct val="90000"/>
            </a:lnSpc>
            <a:spcBef>
              <a:spcPct val="0"/>
            </a:spcBef>
            <a:spcAft>
              <a:spcPct val="35000"/>
            </a:spcAft>
            <a:buNone/>
          </a:pPr>
          <a:r>
            <a:rPr lang="en-US" sz="1800" kern="1200"/>
            <a:t>• Limited broadband connectivity and digital infrastructure gaps in rural or socioeconomically deprived areas restrict consistent access to online healthcare services.</a:t>
          </a:r>
        </a:p>
      </dsp:txBody>
      <dsp:txXfrm>
        <a:off x="3127209" y="1510080"/>
        <a:ext cx="4814134" cy="139392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C58C61-56C4-419F-AD49-2DEAC311DEB7}">
      <dsp:nvSpPr>
        <dsp:cNvPr id="0" name=""/>
        <dsp:cNvSpPr/>
      </dsp:nvSpPr>
      <dsp:spPr>
        <a:xfrm>
          <a:off x="446210" y="0"/>
          <a:ext cx="8223005" cy="3289202"/>
        </a:xfrm>
        <a:prstGeom prst="leftRightRibbon">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B09B87B2-4CDC-412A-9FE7-F739D77BE341}">
      <dsp:nvSpPr>
        <dsp:cNvPr id="0" name=""/>
        <dsp:cNvSpPr/>
      </dsp:nvSpPr>
      <dsp:spPr>
        <a:xfrm>
          <a:off x="1432970" y="575610"/>
          <a:ext cx="2713591" cy="1611708"/>
        </a:xfrm>
        <a:prstGeom prst="rect">
          <a:avLst/>
        </a:prstGeom>
        <a:noFill/>
        <a:ln>
          <a:noFill/>
        </a:ln>
        <a:effectLst>
          <a:outerShdw blurRad="38100" dist="25400" dir="5400000" rotWithShape="0">
            <a:srgbClr val="000000">
              <a:alpha val="35000"/>
            </a:srgbClr>
          </a:outerShdw>
        </a:effectLst>
        <a:scene3d>
          <a:camera prst="orthographicFront"/>
          <a:lightRig rig="threePt" dir="t">
            <a:rot lat="0" lon="0" rev="7500000"/>
          </a:lightRig>
        </a:scene3d>
        <a:sp3d/>
      </dsp:spPr>
      <dsp:style>
        <a:lnRef idx="0">
          <a:scrgbClr r="0" g="0" b="0"/>
        </a:lnRef>
        <a:fillRef idx="3">
          <a:scrgbClr r="0" g="0" b="0"/>
        </a:fillRef>
        <a:effectRef idx="2">
          <a:scrgbClr r="0" g="0" b="0"/>
        </a:effectRef>
        <a:fontRef idx="minor">
          <a:schemeClr val="lt1"/>
        </a:fontRef>
      </dsp:style>
      <dsp:txBody>
        <a:bodyPr spcFirstLastPara="0" vert="horz" wrap="square" lIns="0" tIns="56896" rIns="0" bIns="60960" numCol="1" spcCol="1270" anchor="ctr" anchorCtr="0">
          <a:noAutofit/>
        </a:bodyPr>
        <a:lstStyle/>
        <a:p>
          <a:pPr marL="0" lvl="0" indent="0" algn="ctr" defTabSz="711200">
            <a:lnSpc>
              <a:spcPct val="90000"/>
            </a:lnSpc>
            <a:spcBef>
              <a:spcPct val="0"/>
            </a:spcBef>
            <a:spcAft>
              <a:spcPct val="35000"/>
            </a:spcAft>
            <a:buNone/>
          </a:pPr>
          <a:r>
            <a:rPr lang="en-US" sz="1600" kern="1200"/>
            <a:t>• Concerns regarding data privacy, confidentiality and GDPR compliance may reduce trust in digital platforms, particularly among vulnerable groups </a:t>
          </a:r>
          <a:r>
            <a:rPr lang="en-US" sz="1600" kern="1200">
              <a:solidFill>
                <a:schemeClr val="bg1"/>
              </a:solidFill>
              <a:effectLst/>
              <a:latin typeface="+mn-lt"/>
              <a:ea typeface="+mn-ea"/>
              <a:cs typeface="+mn-cs"/>
            </a:rPr>
            <a:t>(UK Parliament, 2022)</a:t>
          </a:r>
          <a:r>
            <a:rPr lang="en-US" sz="1600" kern="1200">
              <a:solidFill>
                <a:schemeClr val="bg1"/>
              </a:solidFill>
            </a:rPr>
            <a:t>.</a:t>
          </a:r>
        </a:p>
      </dsp:txBody>
      <dsp:txXfrm>
        <a:off x="1432970" y="575610"/>
        <a:ext cx="2713591" cy="1611708"/>
      </dsp:txXfrm>
    </dsp:sp>
    <dsp:sp modelId="{3F1B6B5A-F092-4C7E-9F91-B02DB484BDEE}">
      <dsp:nvSpPr>
        <dsp:cNvPr id="0" name=""/>
        <dsp:cNvSpPr/>
      </dsp:nvSpPr>
      <dsp:spPr>
        <a:xfrm>
          <a:off x="4557712" y="1101882"/>
          <a:ext cx="3206971" cy="1611708"/>
        </a:xfrm>
        <a:prstGeom prst="rect">
          <a:avLst/>
        </a:prstGeom>
        <a:noFill/>
        <a:ln>
          <a:noFill/>
        </a:ln>
        <a:effectLst>
          <a:outerShdw blurRad="38100" dist="25400" dir="5400000" rotWithShape="0">
            <a:srgbClr val="000000">
              <a:alpha val="35000"/>
            </a:srgbClr>
          </a:outerShdw>
        </a:effectLst>
        <a:scene3d>
          <a:camera prst="orthographicFront"/>
          <a:lightRig rig="threePt" dir="t">
            <a:rot lat="0" lon="0" rev="7500000"/>
          </a:lightRig>
        </a:scene3d>
        <a:sp3d/>
      </dsp:spPr>
      <dsp:style>
        <a:lnRef idx="0">
          <a:scrgbClr r="0" g="0" b="0"/>
        </a:lnRef>
        <a:fillRef idx="3">
          <a:scrgbClr r="0" g="0" b="0"/>
        </a:fillRef>
        <a:effectRef idx="2">
          <a:scrgbClr r="0" g="0" b="0"/>
        </a:effectRef>
        <a:fontRef idx="minor">
          <a:schemeClr val="lt1"/>
        </a:fontRef>
      </dsp:style>
      <dsp:txBody>
        <a:bodyPr spcFirstLastPara="0" vert="horz" wrap="square" lIns="0" tIns="56896" rIns="0" bIns="60960" numCol="1" spcCol="1270" anchor="ctr" anchorCtr="0">
          <a:noAutofit/>
        </a:bodyPr>
        <a:lstStyle/>
        <a:p>
          <a:pPr marL="0" lvl="0" indent="0" algn="ctr" defTabSz="711200">
            <a:lnSpc>
              <a:spcPct val="90000"/>
            </a:lnSpc>
            <a:spcBef>
              <a:spcPct val="0"/>
            </a:spcBef>
            <a:spcAft>
              <a:spcPct val="35000"/>
            </a:spcAft>
            <a:buNone/>
          </a:pPr>
          <a:r>
            <a:rPr lang="en-US" sz="1600" kern="1200"/>
            <a:t>• Digital-first service models risk unintentionally widening existing health inequalities if alternative non-digital access routes are reduced.</a:t>
          </a:r>
        </a:p>
      </dsp:txBody>
      <dsp:txXfrm>
        <a:off x="4557712" y="1101882"/>
        <a:ext cx="3206971" cy="1611708"/>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E24863-9043-4C6C-BF97-3E37F3FC0C66}">
      <dsp:nvSpPr>
        <dsp:cNvPr id="0" name=""/>
        <dsp:cNvSpPr/>
      </dsp:nvSpPr>
      <dsp:spPr>
        <a:xfrm>
          <a:off x="907351" y="380"/>
          <a:ext cx="3714274" cy="2228564"/>
        </a:xfrm>
        <a:prstGeom prst="roundRect">
          <a:avLst>
            <a:gd name="adj" fmla="val 10000"/>
          </a:avLst>
        </a:prstGeom>
        <a:solidFill>
          <a:schemeClr val="accent2">
            <a:hueOff val="0"/>
            <a:satOff val="0"/>
            <a:lumOff val="0"/>
            <a:alphaOff val="0"/>
          </a:schemeClr>
        </a:solidFill>
        <a:ln>
          <a:noFill/>
        </a:ln>
        <a:effectLst>
          <a:outerShdw blurRad="38100" dist="254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a:t>• Digital appointment management reduces unnecessary physical attendance at GP practices, potentially easing pressure on community healthcare infrastructure.</a:t>
          </a:r>
        </a:p>
      </dsp:txBody>
      <dsp:txXfrm>
        <a:off x="972623" y="65652"/>
        <a:ext cx="3583730" cy="2098020"/>
      </dsp:txXfrm>
    </dsp:sp>
    <dsp:sp modelId="{1DF5D5F4-7AC6-478F-A1EC-2DA71907D3E7}">
      <dsp:nvSpPr>
        <dsp:cNvPr id="0" name=""/>
        <dsp:cNvSpPr/>
      </dsp:nvSpPr>
      <dsp:spPr>
        <a:xfrm>
          <a:off x="4948481" y="654092"/>
          <a:ext cx="787426" cy="921139"/>
        </a:xfrm>
        <a:prstGeom prst="rightArrow">
          <a:avLst>
            <a:gd name="adj1" fmla="val 60000"/>
            <a:gd name="adj2" fmla="val 50000"/>
          </a:avLst>
        </a:prstGeom>
        <a:solidFill>
          <a:schemeClr val="accent2">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b="1" kern="1200"/>
        </a:p>
      </dsp:txBody>
      <dsp:txXfrm>
        <a:off x="4948481" y="838320"/>
        <a:ext cx="551198" cy="552683"/>
      </dsp:txXfrm>
    </dsp:sp>
    <dsp:sp modelId="{63C26078-65E5-4A6E-904A-6C1DA1E8E263}">
      <dsp:nvSpPr>
        <dsp:cNvPr id="0" name=""/>
        <dsp:cNvSpPr/>
      </dsp:nvSpPr>
      <dsp:spPr>
        <a:xfrm>
          <a:off x="6107335" y="380"/>
          <a:ext cx="3714274" cy="2228564"/>
        </a:xfrm>
        <a:prstGeom prst="roundRect">
          <a:avLst>
            <a:gd name="adj" fmla="val 10000"/>
          </a:avLst>
        </a:prstGeom>
        <a:solidFill>
          <a:schemeClr val="accent3">
            <a:hueOff val="0"/>
            <a:satOff val="0"/>
            <a:lumOff val="0"/>
            <a:alphaOff val="0"/>
          </a:schemeClr>
        </a:solidFill>
        <a:ln>
          <a:noFill/>
        </a:ln>
        <a:effectLst>
          <a:outerShdw blurRad="38100" dist="254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a:t>• During the COVID-19 pandemic, the App enabled vaccination certification and coordinated communication, strengthening national public health </a:t>
          </a:r>
          <a:r>
            <a:rPr lang="en-US" sz="2000" b="1" kern="1200">
              <a:solidFill>
                <a:schemeClr val="bg1"/>
              </a:solidFill>
            </a:rPr>
            <a:t>response </a:t>
          </a:r>
          <a:r>
            <a:rPr lang="en-US" sz="2000" kern="1200">
              <a:solidFill>
                <a:schemeClr val="bg1"/>
              </a:solidFill>
              <a:effectLst/>
              <a:latin typeface="+mn-lt"/>
              <a:ea typeface="+mn-ea"/>
              <a:cs typeface="+mn-cs"/>
            </a:rPr>
            <a:t>(DHSC, 2022</a:t>
          </a:r>
          <a:r>
            <a:rPr lang="en-US" sz="2000" kern="1200">
              <a:solidFill>
                <a:schemeClr val="tx1"/>
              </a:solidFill>
              <a:effectLst/>
              <a:latin typeface="+mn-lt"/>
              <a:ea typeface="+mn-ea"/>
              <a:cs typeface="+mn-cs"/>
            </a:rPr>
            <a:t>)</a:t>
          </a:r>
          <a:r>
            <a:rPr lang="en-US" sz="2000" b="1" kern="1200"/>
            <a:t>.</a:t>
          </a:r>
        </a:p>
      </dsp:txBody>
      <dsp:txXfrm>
        <a:off x="6172607" y="65652"/>
        <a:ext cx="3583730" cy="2098020"/>
      </dsp:txXfrm>
    </dsp:sp>
    <dsp:sp modelId="{A198D83E-0E40-4D91-82B3-80CCD6B56E5F}">
      <dsp:nvSpPr>
        <dsp:cNvPr id="0" name=""/>
        <dsp:cNvSpPr/>
      </dsp:nvSpPr>
      <dsp:spPr>
        <a:xfrm rot="5400000">
          <a:off x="7570759" y="2488944"/>
          <a:ext cx="787426" cy="921139"/>
        </a:xfrm>
        <a:prstGeom prst="rightArrow">
          <a:avLst>
            <a:gd name="adj1" fmla="val 60000"/>
            <a:gd name="adj2" fmla="val 50000"/>
          </a:avLst>
        </a:prstGeom>
        <a:solidFill>
          <a:schemeClr val="accent3">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b="1" kern="1200"/>
        </a:p>
      </dsp:txBody>
      <dsp:txXfrm rot="-5400000">
        <a:off x="7688131" y="2555800"/>
        <a:ext cx="552683" cy="551198"/>
      </dsp:txXfrm>
    </dsp:sp>
    <dsp:sp modelId="{45915AF6-0C07-48B9-BA11-35D23259FF13}">
      <dsp:nvSpPr>
        <dsp:cNvPr id="0" name=""/>
        <dsp:cNvSpPr/>
      </dsp:nvSpPr>
      <dsp:spPr>
        <a:xfrm>
          <a:off x="6107335" y="3714654"/>
          <a:ext cx="3714274" cy="2228564"/>
        </a:xfrm>
        <a:prstGeom prst="roundRect">
          <a:avLst>
            <a:gd name="adj" fmla="val 10000"/>
          </a:avLst>
        </a:prstGeom>
        <a:solidFill>
          <a:schemeClr val="accent4">
            <a:hueOff val="0"/>
            <a:satOff val="0"/>
            <a:lumOff val="0"/>
            <a:alphaOff val="0"/>
          </a:schemeClr>
        </a:solidFill>
        <a:ln>
          <a:noFill/>
        </a:ln>
        <a:effectLst>
          <a:outerShdw blurRad="38100" dist="254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a:t>• Shared digital access to records can support family carers managing long-term conditions, enhancing collaborative and community-based care models.</a:t>
          </a:r>
        </a:p>
      </dsp:txBody>
      <dsp:txXfrm>
        <a:off x="6172607" y="3779926"/>
        <a:ext cx="3583730" cy="2098020"/>
      </dsp:txXfrm>
    </dsp:sp>
    <dsp:sp modelId="{3300363B-1032-45DD-83DA-65AD176F2EB4}">
      <dsp:nvSpPr>
        <dsp:cNvPr id="0" name=""/>
        <dsp:cNvSpPr/>
      </dsp:nvSpPr>
      <dsp:spPr>
        <a:xfrm rot="10800000">
          <a:off x="4993053" y="4368367"/>
          <a:ext cx="787426" cy="921139"/>
        </a:xfrm>
        <a:prstGeom prst="rightArrow">
          <a:avLst>
            <a:gd name="adj1" fmla="val 60000"/>
            <a:gd name="adj2" fmla="val 50000"/>
          </a:avLst>
        </a:prstGeom>
        <a:solidFill>
          <a:schemeClr val="accent4">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b="1" kern="1200"/>
        </a:p>
      </dsp:txBody>
      <dsp:txXfrm rot="10800000">
        <a:off x="5229281" y="4552595"/>
        <a:ext cx="551198" cy="552683"/>
      </dsp:txXfrm>
    </dsp:sp>
    <dsp:sp modelId="{4A5A8014-2F66-468C-9B2A-57726B3EF143}">
      <dsp:nvSpPr>
        <dsp:cNvPr id="0" name=""/>
        <dsp:cNvSpPr/>
      </dsp:nvSpPr>
      <dsp:spPr>
        <a:xfrm>
          <a:off x="907351" y="3714654"/>
          <a:ext cx="3714274" cy="2228564"/>
        </a:xfrm>
        <a:prstGeom prst="roundRect">
          <a:avLst>
            <a:gd name="adj" fmla="val 10000"/>
          </a:avLst>
        </a:prstGeom>
        <a:solidFill>
          <a:schemeClr val="accent5">
            <a:hueOff val="0"/>
            <a:satOff val="0"/>
            <a:lumOff val="0"/>
            <a:alphaOff val="0"/>
          </a:schemeClr>
        </a:solidFill>
        <a:ln>
          <a:noFill/>
        </a:ln>
        <a:effectLst>
          <a:outerShdw blurRad="38100" dist="254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a:t>• However, regional digital disparities and socioeconomic differences may result in uneven community-level benefits across England </a:t>
          </a:r>
          <a:r>
            <a:rPr lang="en-US" sz="2000" kern="1200"/>
            <a:t>(UK Parliament, 2022)</a:t>
          </a:r>
          <a:r>
            <a:rPr lang="en-US" sz="2000" b="1" kern="1200"/>
            <a:t>.</a:t>
          </a:r>
        </a:p>
      </dsp:txBody>
      <dsp:txXfrm>
        <a:off x="972623" y="3779926"/>
        <a:ext cx="3583730" cy="2098020"/>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C00F70-864F-40AD-B4E4-CB02608792BF}">
      <dsp:nvSpPr>
        <dsp:cNvPr id="0" name=""/>
        <dsp:cNvSpPr/>
      </dsp:nvSpPr>
      <dsp:spPr>
        <a:xfrm>
          <a:off x="3699588" y="1784803"/>
          <a:ext cx="2191863" cy="2191863"/>
        </a:xfrm>
        <a:prstGeom prst="ellipse">
          <a:avLst/>
        </a:prstGeom>
        <a:gradFill rotWithShape="0">
          <a:gsLst>
            <a:gs pos="0">
              <a:schemeClr val="accent2">
                <a:alpha val="50000"/>
                <a:hueOff val="0"/>
                <a:satOff val="0"/>
                <a:lumOff val="0"/>
                <a:alphaOff val="0"/>
                <a:tint val="96000"/>
                <a:lumMod val="100000"/>
              </a:schemeClr>
            </a:gs>
            <a:gs pos="78000">
              <a:schemeClr val="accent2">
                <a:alpha val="50000"/>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tx1"/>
        </a:fontRef>
      </dsp:style>
    </dsp:sp>
    <dsp:sp modelId="{5C67E36E-0800-42FC-B655-F4E4B3ED6942}">
      <dsp:nvSpPr>
        <dsp:cNvPr id="0" name=""/>
        <dsp:cNvSpPr/>
      </dsp:nvSpPr>
      <dsp:spPr>
        <a:xfrm>
          <a:off x="3524238" y="0"/>
          <a:ext cx="2542562" cy="1471679"/>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r>
            <a:rPr lang="en-US" sz="1600" b="1" kern="1200"/>
            <a:t>• The NHS App has significantly modernised access to primary care by shifting services from telephone-based systems to a digital-first model</a:t>
          </a:r>
          <a:r>
            <a:rPr lang="en-US" sz="1600" kern="1200"/>
            <a:t>(NHS England, 2024). </a:t>
          </a:r>
          <a:r>
            <a:rPr lang="en-US" sz="1600" b="1" kern="1200"/>
            <a:t>.</a:t>
          </a:r>
        </a:p>
      </dsp:txBody>
      <dsp:txXfrm>
        <a:off x="3524238" y="0"/>
        <a:ext cx="2542562" cy="1471679"/>
      </dsp:txXfrm>
    </dsp:sp>
    <dsp:sp modelId="{F8FCD04C-257A-473D-BE93-10D925FAA065}">
      <dsp:nvSpPr>
        <dsp:cNvPr id="0" name=""/>
        <dsp:cNvSpPr/>
      </dsp:nvSpPr>
      <dsp:spPr>
        <a:xfrm>
          <a:off x="4533373" y="2390384"/>
          <a:ext cx="2191863" cy="2191863"/>
        </a:xfrm>
        <a:prstGeom prst="ellipse">
          <a:avLst/>
        </a:prstGeom>
        <a:gradFill rotWithShape="0">
          <a:gsLst>
            <a:gs pos="0">
              <a:schemeClr val="accent3">
                <a:alpha val="50000"/>
                <a:hueOff val="0"/>
                <a:satOff val="0"/>
                <a:lumOff val="0"/>
                <a:alphaOff val="0"/>
                <a:tint val="96000"/>
                <a:lumMod val="100000"/>
              </a:schemeClr>
            </a:gs>
            <a:gs pos="78000">
              <a:schemeClr val="accent3">
                <a:alpha val="50000"/>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tx1"/>
        </a:fontRef>
      </dsp:style>
    </dsp:sp>
    <dsp:sp modelId="{0629B06D-619E-4CE7-89F2-059BD8A5793F}">
      <dsp:nvSpPr>
        <dsp:cNvPr id="0" name=""/>
        <dsp:cNvSpPr/>
      </dsp:nvSpPr>
      <dsp:spPr>
        <a:xfrm>
          <a:off x="6899709" y="1941365"/>
          <a:ext cx="2279538" cy="1596929"/>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r>
            <a:rPr lang="en-US" sz="1600" b="1" kern="1200"/>
            <a:t>• Workforce adaptation has improved administrative efficiency, yet increased digital demands have created transitional strain and widened skills-related pressures.</a:t>
          </a:r>
        </a:p>
      </dsp:txBody>
      <dsp:txXfrm>
        <a:off x="6899709" y="1941365"/>
        <a:ext cx="2279538" cy="1596929"/>
      </dsp:txXfrm>
    </dsp:sp>
    <dsp:sp modelId="{65EBB395-C5E5-449B-B557-1CFF84695ED2}">
      <dsp:nvSpPr>
        <dsp:cNvPr id="0" name=""/>
        <dsp:cNvSpPr/>
      </dsp:nvSpPr>
      <dsp:spPr>
        <a:xfrm>
          <a:off x="4215114" y="3371086"/>
          <a:ext cx="2191863" cy="2191863"/>
        </a:xfrm>
        <a:prstGeom prst="ellipse">
          <a:avLst/>
        </a:prstGeom>
        <a:gradFill rotWithShape="0">
          <a:gsLst>
            <a:gs pos="0">
              <a:schemeClr val="accent4">
                <a:alpha val="50000"/>
                <a:hueOff val="0"/>
                <a:satOff val="0"/>
                <a:lumOff val="0"/>
                <a:alphaOff val="0"/>
                <a:tint val="96000"/>
                <a:lumMod val="100000"/>
              </a:schemeClr>
            </a:gs>
            <a:gs pos="78000">
              <a:schemeClr val="accent4">
                <a:alpha val="50000"/>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tx1"/>
        </a:fontRef>
      </dsp:style>
    </dsp:sp>
    <dsp:sp modelId="{3B461947-40CA-446D-B94F-64E054B6E335}">
      <dsp:nvSpPr>
        <dsp:cNvPr id="0" name=""/>
        <dsp:cNvSpPr/>
      </dsp:nvSpPr>
      <dsp:spPr>
        <a:xfrm>
          <a:off x="6549011" y="4665538"/>
          <a:ext cx="2279538" cy="1596929"/>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r>
            <a:rPr lang="en-US" sz="1600" b="1" kern="1200"/>
            <a:t>• Persistent reliance on legacy IT systems exposes interoperability weaknesses and highlights infrastructural fragility within NHS digital environments.</a:t>
          </a:r>
        </a:p>
      </dsp:txBody>
      <dsp:txXfrm>
        <a:off x="6549011" y="4665538"/>
        <a:ext cx="2279538" cy="1596929"/>
      </dsp:txXfrm>
    </dsp:sp>
    <dsp:sp modelId="{1C058DBB-1474-44BF-A9D7-4BB24AC10596}">
      <dsp:nvSpPr>
        <dsp:cNvPr id="0" name=""/>
        <dsp:cNvSpPr/>
      </dsp:nvSpPr>
      <dsp:spPr>
        <a:xfrm>
          <a:off x="3184061" y="3371086"/>
          <a:ext cx="2191863" cy="2191863"/>
        </a:xfrm>
        <a:prstGeom prst="ellipse">
          <a:avLst/>
        </a:prstGeom>
        <a:gradFill rotWithShape="0">
          <a:gsLst>
            <a:gs pos="0">
              <a:schemeClr val="accent5">
                <a:alpha val="50000"/>
                <a:hueOff val="0"/>
                <a:satOff val="0"/>
                <a:lumOff val="0"/>
                <a:alphaOff val="0"/>
                <a:tint val="96000"/>
                <a:lumMod val="100000"/>
              </a:schemeClr>
            </a:gs>
            <a:gs pos="78000">
              <a:schemeClr val="accent5">
                <a:alpha val="50000"/>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tx1"/>
        </a:fontRef>
      </dsp:style>
    </dsp:sp>
    <dsp:sp modelId="{03C08F1D-07B4-44C6-B851-B0003C5FC2A4}">
      <dsp:nvSpPr>
        <dsp:cNvPr id="0" name=""/>
        <dsp:cNvSpPr/>
      </dsp:nvSpPr>
      <dsp:spPr>
        <a:xfrm>
          <a:off x="762490" y="4665538"/>
          <a:ext cx="2279538" cy="1596929"/>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r>
            <a:rPr lang="en-US" sz="1600" b="1" kern="1200"/>
            <a:t>• High user registration does not automatically translate into equitable health outcomes, particularly for digitally marginalised populations </a:t>
          </a:r>
          <a:r>
            <a:rPr lang="en-US" sz="1600" kern="1200"/>
            <a:t>(UK Parliament, 2022)</a:t>
          </a:r>
          <a:r>
            <a:rPr lang="en-US" sz="1600" b="1" kern="1200"/>
            <a:t>.</a:t>
          </a:r>
        </a:p>
      </dsp:txBody>
      <dsp:txXfrm>
        <a:off x="762490" y="4665538"/>
        <a:ext cx="2279538" cy="1596929"/>
      </dsp:txXfrm>
    </dsp:sp>
    <dsp:sp modelId="{187411EE-E74F-4A96-B4D9-E6AD18669855}">
      <dsp:nvSpPr>
        <dsp:cNvPr id="0" name=""/>
        <dsp:cNvSpPr/>
      </dsp:nvSpPr>
      <dsp:spPr>
        <a:xfrm>
          <a:off x="2865803" y="2390384"/>
          <a:ext cx="2191863" cy="2191863"/>
        </a:xfrm>
        <a:prstGeom prst="ellipse">
          <a:avLst/>
        </a:prstGeom>
        <a:gradFill rotWithShape="0">
          <a:gsLst>
            <a:gs pos="0">
              <a:schemeClr val="accent6">
                <a:alpha val="50000"/>
                <a:hueOff val="0"/>
                <a:satOff val="0"/>
                <a:lumOff val="0"/>
                <a:alphaOff val="0"/>
                <a:tint val="96000"/>
                <a:lumMod val="100000"/>
              </a:schemeClr>
            </a:gs>
            <a:gs pos="78000">
              <a:schemeClr val="accent6">
                <a:alpha val="50000"/>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tx1"/>
        </a:fontRef>
      </dsp:style>
    </dsp:sp>
    <dsp:sp modelId="{51C66508-B3B5-4E54-B356-0A83FB138419}">
      <dsp:nvSpPr>
        <dsp:cNvPr id="0" name=""/>
        <dsp:cNvSpPr/>
      </dsp:nvSpPr>
      <dsp:spPr>
        <a:xfrm>
          <a:off x="411792" y="1941365"/>
          <a:ext cx="2279538" cy="1596929"/>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r>
            <a:rPr lang="en-US" sz="1600" b="1" kern="1200"/>
            <a:t>• While a digital-first strategy enhances efficiency and scalability, it risks reinforcing structural inequalities unless accompanied by sustained investment in digital inclusion and infrastructure resilience.</a:t>
          </a:r>
        </a:p>
      </dsp:txBody>
      <dsp:txXfrm>
        <a:off x="411792" y="1941365"/>
        <a:ext cx="2279538" cy="1596929"/>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5B8470-C2AE-4393-B4E2-576B5A8A613C}">
      <dsp:nvSpPr>
        <dsp:cNvPr id="0" name=""/>
        <dsp:cNvSpPr/>
      </dsp:nvSpPr>
      <dsp:spPr>
        <a:xfrm>
          <a:off x="0" y="0"/>
          <a:ext cx="7729321" cy="1061829"/>
        </a:xfrm>
        <a:prstGeom prst="roundRect">
          <a:avLst>
            <a:gd name="adj" fmla="val 10000"/>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a:t>• Expand structured digital training programmes to strengthen workforce confidence and ensure consistent digital competency across primary care settings, reducing skills inequality and transitional strain.</a:t>
          </a:r>
        </a:p>
      </dsp:txBody>
      <dsp:txXfrm>
        <a:off x="31100" y="31100"/>
        <a:ext cx="6459290" cy="999629"/>
      </dsp:txXfrm>
    </dsp:sp>
    <dsp:sp modelId="{76579DD8-C1B6-4EEC-A1E5-D98CA3FCBECA}">
      <dsp:nvSpPr>
        <dsp:cNvPr id="0" name=""/>
        <dsp:cNvSpPr/>
      </dsp:nvSpPr>
      <dsp:spPr>
        <a:xfrm>
          <a:off x="577189" y="1209305"/>
          <a:ext cx="7729321" cy="1061829"/>
        </a:xfrm>
        <a:prstGeom prst="roundRect">
          <a:avLst>
            <a:gd name="adj" fmla="val 10000"/>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a:t>• Invest in modernising or replacing legacy IT systems to improve interoperability, minimise workflow disruption and enhance long-term digital resilience within NHS infrastructure </a:t>
          </a:r>
          <a:r>
            <a:rPr lang="en-US" sz="1800" kern="1200"/>
            <a:t>(Ferreira et al., 2025)</a:t>
          </a:r>
          <a:r>
            <a:rPr lang="en-US" sz="1800" b="1" kern="1200"/>
            <a:t>.</a:t>
          </a:r>
        </a:p>
      </dsp:txBody>
      <dsp:txXfrm>
        <a:off x="608289" y="1240405"/>
        <a:ext cx="6399742" cy="999629"/>
      </dsp:txXfrm>
    </dsp:sp>
    <dsp:sp modelId="{DB481F93-78A9-4108-B1F7-54B24C9C4D52}">
      <dsp:nvSpPr>
        <dsp:cNvPr id="0" name=""/>
        <dsp:cNvSpPr/>
      </dsp:nvSpPr>
      <dsp:spPr>
        <a:xfrm>
          <a:off x="1154379" y="2418611"/>
          <a:ext cx="7729321" cy="1061829"/>
        </a:xfrm>
        <a:prstGeom prst="roundRect">
          <a:avLst>
            <a:gd name="adj" fmla="val 10000"/>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a:t>• Maintain hybrid service delivery models that preserve telephone and face-to-face access routes to prevent exclusion of digitally marginalised populations.</a:t>
          </a:r>
        </a:p>
      </dsp:txBody>
      <dsp:txXfrm>
        <a:off x="1185479" y="2449711"/>
        <a:ext cx="6399742" cy="999629"/>
      </dsp:txXfrm>
    </dsp:sp>
    <dsp:sp modelId="{A22476FC-4D6B-4580-8963-50949B9F8F6A}">
      <dsp:nvSpPr>
        <dsp:cNvPr id="0" name=""/>
        <dsp:cNvSpPr/>
      </dsp:nvSpPr>
      <dsp:spPr>
        <a:xfrm>
          <a:off x="1731568" y="3627917"/>
          <a:ext cx="7729321" cy="1061829"/>
        </a:xfrm>
        <a:prstGeom prst="roundRect">
          <a:avLst>
            <a:gd name="adj" fmla="val 10000"/>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a:t>• Strengthen cybersecurity governance frameworks through continuous monitoring, staff training and regular system updates to safeguard patient data and public trust </a:t>
          </a:r>
          <a:r>
            <a:rPr lang="en-US" sz="1800" kern="1200"/>
            <a:t>(NHS England, 2024)</a:t>
          </a:r>
          <a:r>
            <a:rPr lang="en-US" sz="1800" b="1" kern="1200"/>
            <a:t>.</a:t>
          </a:r>
        </a:p>
      </dsp:txBody>
      <dsp:txXfrm>
        <a:off x="1762668" y="3659017"/>
        <a:ext cx="6399742" cy="999629"/>
      </dsp:txXfrm>
    </dsp:sp>
    <dsp:sp modelId="{179B1AE6-4726-4652-98FA-47953A0BF1EF}">
      <dsp:nvSpPr>
        <dsp:cNvPr id="0" name=""/>
        <dsp:cNvSpPr/>
      </dsp:nvSpPr>
      <dsp:spPr>
        <a:xfrm>
          <a:off x="2308758" y="4837223"/>
          <a:ext cx="7729321" cy="1061829"/>
        </a:xfrm>
        <a:prstGeom prst="roundRect">
          <a:avLst>
            <a:gd name="adj" fmla="val 10000"/>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a:t>• Implement targeted digital inclusion strategies, including community-based digital literacy support and improved broadband accessibility, to reduce structural health inequalities.</a:t>
          </a:r>
        </a:p>
      </dsp:txBody>
      <dsp:txXfrm>
        <a:off x="2339858" y="4868323"/>
        <a:ext cx="6399742" cy="999629"/>
      </dsp:txXfrm>
    </dsp:sp>
    <dsp:sp modelId="{150D5F92-C3C1-4AC5-A708-3EEA5FFC5AB2}">
      <dsp:nvSpPr>
        <dsp:cNvPr id="0" name=""/>
        <dsp:cNvSpPr/>
      </dsp:nvSpPr>
      <dsp:spPr>
        <a:xfrm>
          <a:off x="7039132" y="775725"/>
          <a:ext cx="690189" cy="690189"/>
        </a:xfrm>
        <a:prstGeom prst="downArrow">
          <a:avLst>
            <a:gd name="adj1" fmla="val 55000"/>
            <a:gd name="adj2" fmla="val 45000"/>
          </a:avLst>
        </a:prstGeom>
        <a:solidFill>
          <a:schemeClr val="accent2">
            <a:alpha val="90000"/>
            <a:tint val="40000"/>
            <a:hueOff val="0"/>
            <a:satOff val="0"/>
            <a:lumOff val="0"/>
            <a:alphaOff val="0"/>
          </a:schemeClr>
        </a:solidFill>
        <a:ln w="12700" cap="rnd" cmpd="sng" algn="ctr">
          <a:solidFill>
            <a:schemeClr val="accent2">
              <a:alpha val="90000"/>
              <a:tint val="40000"/>
              <a:hueOff val="0"/>
              <a:satOff val="0"/>
              <a:lumOff val="0"/>
              <a:alphaOff val="0"/>
            </a:schemeClr>
          </a:solidFill>
          <a:prstDash val="solid"/>
        </a:ln>
        <a:effectLst/>
        <a:scene3d>
          <a:camera prst="orthographicFront"/>
          <a:lightRig rig="threePt" dir="t">
            <a:rot lat="0" lon="0" rev="7500000"/>
          </a:lightRig>
        </a:scene3d>
        <a:sp3d z="152400" extrusionH="63500" prstMaterial="dkEdge">
          <a:bevelT w="125400" h="36350" prst="relaxedInset"/>
          <a:contourClr>
            <a:schemeClr val="bg1"/>
          </a:contourClr>
        </a:sp3d>
      </dsp:spPr>
      <dsp:style>
        <a:lnRef idx="1">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b="1" kern="1200"/>
        </a:p>
      </dsp:txBody>
      <dsp:txXfrm>
        <a:off x="7194425" y="775725"/>
        <a:ext cx="379603" cy="519367"/>
      </dsp:txXfrm>
    </dsp:sp>
    <dsp:sp modelId="{D5E3DD3B-D98C-4A57-9F95-1B99EE18DA7A}">
      <dsp:nvSpPr>
        <dsp:cNvPr id="0" name=""/>
        <dsp:cNvSpPr/>
      </dsp:nvSpPr>
      <dsp:spPr>
        <a:xfrm>
          <a:off x="7616321" y="1985031"/>
          <a:ext cx="690189" cy="690189"/>
        </a:xfrm>
        <a:prstGeom prst="downArrow">
          <a:avLst>
            <a:gd name="adj1" fmla="val 55000"/>
            <a:gd name="adj2" fmla="val 45000"/>
          </a:avLst>
        </a:prstGeom>
        <a:solidFill>
          <a:schemeClr val="accent2">
            <a:alpha val="90000"/>
            <a:tint val="40000"/>
            <a:hueOff val="0"/>
            <a:satOff val="0"/>
            <a:lumOff val="0"/>
            <a:alphaOff val="0"/>
          </a:schemeClr>
        </a:solidFill>
        <a:ln w="12700" cap="rnd" cmpd="sng" algn="ctr">
          <a:solidFill>
            <a:schemeClr val="accent2">
              <a:alpha val="90000"/>
              <a:tint val="40000"/>
              <a:hueOff val="0"/>
              <a:satOff val="0"/>
              <a:lumOff val="0"/>
              <a:alphaOff val="0"/>
            </a:schemeClr>
          </a:solidFill>
          <a:prstDash val="solid"/>
        </a:ln>
        <a:effectLst/>
        <a:scene3d>
          <a:camera prst="orthographicFront"/>
          <a:lightRig rig="threePt" dir="t">
            <a:rot lat="0" lon="0" rev="7500000"/>
          </a:lightRig>
        </a:scene3d>
        <a:sp3d z="152400" extrusionH="63500" prstMaterial="dkEdge">
          <a:bevelT w="125400" h="36350" prst="relaxedInset"/>
          <a:contourClr>
            <a:schemeClr val="bg1"/>
          </a:contourClr>
        </a:sp3d>
      </dsp:spPr>
      <dsp:style>
        <a:lnRef idx="1">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b="1" kern="1200"/>
        </a:p>
      </dsp:txBody>
      <dsp:txXfrm>
        <a:off x="7771614" y="1985031"/>
        <a:ext cx="379603" cy="519367"/>
      </dsp:txXfrm>
    </dsp:sp>
    <dsp:sp modelId="{97D54CD7-DBD8-4C39-9345-4FEA10A83C4F}">
      <dsp:nvSpPr>
        <dsp:cNvPr id="0" name=""/>
        <dsp:cNvSpPr/>
      </dsp:nvSpPr>
      <dsp:spPr>
        <a:xfrm>
          <a:off x="8193511" y="3176640"/>
          <a:ext cx="690189" cy="690189"/>
        </a:xfrm>
        <a:prstGeom prst="downArrow">
          <a:avLst>
            <a:gd name="adj1" fmla="val 55000"/>
            <a:gd name="adj2" fmla="val 45000"/>
          </a:avLst>
        </a:prstGeom>
        <a:solidFill>
          <a:schemeClr val="accent2">
            <a:alpha val="90000"/>
            <a:tint val="40000"/>
            <a:hueOff val="0"/>
            <a:satOff val="0"/>
            <a:lumOff val="0"/>
            <a:alphaOff val="0"/>
          </a:schemeClr>
        </a:solidFill>
        <a:ln w="12700" cap="rnd" cmpd="sng" algn="ctr">
          <a:solidFill>
            <a:schemeClr val="accent2">
              <a:alpha val="90000"/>
              <a:tint val="40000"/>
              <a:hueOff val="0"/>
              <a:satOff val="0"/>
              <a:lumOff val="0"/>
              <a:alphaOff val="0"/>
            </a:schemeClr>
          </a:solidFill>
          <a:prstDash val="solid"/>
        </a:ln>
        <a:effectLst/>
        <a:scene3d>
          <a:camera prst="orthographicFront"/>
          <a:lightRig rig="threePt" dir="t">
            <a:rot lat="0" lon="0" rev="7500000"/>
          </a:lightRig>
        </a:scene3d>
        <a:sp3d z="152400" extrusionH="63500" prstMaterial="dkEdge">
          <a:bevelT w="125400" h="36350" prst="relaxedInset"/>
          <a:contourClr>
            <a:schemeClr val="bg1"/>
          </a:contourClr>
        </a:sp3d>
      </dsp:spPr>
      <dsp:style>
        <a:lnRef idx="1">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b="1" kern="1200"/>
        </a:p>
      </dsp:txBody>
      <dsp:txXfrm>
        <a:off x="8348804" y="3176640"/>
        <a:ext cx="379603" cy="519367"/>
      </dsp:txXfrm>
    </dsp:sp>
    <dsp:sp modelId="{C344EA1F-DCE0-4FFD-BC5A-AA12274FE22C}">
      <dsp:nvSpPr>
        <dsp:cNvPr id="0" name=""/>
        <dsp:cNvSpPr/>
      </dsp:nvSpPr>
      <dsp:spPr>
        <a:xfrm>
          <a:off x="8770701" y="4397744"/>
          <a:ext cx="690189" cy="690189"/>
        </a:xfrm>
        <a:prstGeom prst="downArrow">
          <a:avLst>
            <a:gd name="adj1" fmla="val 55000"/>
            <a:gd name="adj2" fmla="val 45000"/>
          </a:avLst>
        </a:prstGeom>
        <a:solidFill>
          <a:schemeClr val="accent2">
            <a:alpha val="90000"/>
            <a:tint val="40000"/>
            <a:hueOff val="0"/>
            <a:satOff val="0"/>
            <a:lumOff val="0"/>
            <a:alphaOff val="0"/>
          </a:schemeClr>
        </a:solidFill>
        <a:ln w="12700" cap="rnd" cmpd="sng" algn="ctr">
          <a:solidFill>
            <a:schemeClr val="accent2">
              <a:alpha val="90000"/>
              <a:tint val="40000"/>
              <a:hueOff val="0"/>
              <a:satOff val="0"/>
              <a:lumOff val="0"/>
              <a:alphaOff val="0"/>
            </a:schemeClr>
          </a:solidFill>
          <a:prstDash val="solid"/>
        </a:ln>
        <a:effectLst/>
        <a:scene3d>
          <a:camera prst="orthographicFront"/>
          <a:lightRig rig="threePt" dir="t">
            <a:rot lat="0" lon="0" rev="7500000"/>
          </a:lightRig>
        </a:scene3d>
        <a:sp3d z="152400" extrusionH="63500" prstMaterial="dkEdge">
          <a:bevelT w="125400" h="36350" prst="relaxedInset"/>
          <a:contourClr>
            <a:schemeClr val="bg1"/>
          </a:contourClr>
        </a:sp3d>
      </dsp:spPr>
      <dsp:style>
        <a:lnRef idx="1">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b="1" kern="1200"/>
        </a:p>
      </dsp:txBody>
      <dsp:txXfrm>
        <a:off x="8925994" y="4397744"/>
        <a:ext cx="379603" cy="519367"/>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layout5.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6.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7.xml><?xml version="1.0" encoding="utf-8"?>
<dgm:layoutDef xmlns:dgm="http://schemas.openxmlformats.org/drawingml/2006/diagram" xmlns:a="http://schemas.openxmlformats.org/drawingml/2006/main" uniqueId="urn:microsoft.com/office/officeart/2009/3/layout/StepUpProcess">
  <dgm:title val=""/>
  <dgm:desc val=""/>
  <dgm:catLst>
    <dgm:cat type="process" pri="13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bL"/>
          <dgm:param type="flowDir" val="row"/>
          <dgm:param type="off" val="off"/>
          <dgm:param type="bkpt" val="fixed"/>
          <dgm:param type="bkPtFixedVal" val="1"/>
        </dgm:alg>
      </dgm:if>
      <dgm:else name="Name2">
        <dgm:alg type="snake">
          <dgm:param type="grDir" val="bR"/>
          <dgm:param type="flowDir" val="row"/>
          <dgm:param type="off" val="off"/>
          <dgm:param type="bkpt" val="fixed"/>
          <dgm:param type="bkPtFixedVal" val="1"/>
        </dgm:alg>
      </dgm:else>
    </dgm:choose>
    <dgm:shape xmlns:r="http://schemas.openxmlformats.org/officeDocument/2006/relationships" r:blip="">
      <dgm:adjLst/>
    </dgm:shape>
    <dgm:constrLst>
      <dgm:constr type="alignOff" forName="rootnode" val="1"/>
      <dgm:constr type="primFontSz" for="des" ptType="node" op="equ" val="65"/>
      <dgm:constr type="w" for="ch" forName="composite" refType="w"/>
      <dgm:constr type="h" for="ch" forName="composite" refType="h"/>
      <dgm:constr type="sp" refType="h" refFor="ch" refForName="composite" op="equ" fact="-0.765"/>
      <dgm:constr type="w" for="ch" forName="sibTrans" refType="w" fact="0.103"/>
      <dgm:constr type="h" for="ch" forName="sibTrans" refType="h" fact="0.103"/>
    </dgm:constrLst>
    <dgm:forEach name="nodesForEach" axis="ch" ptType="node">
      <dgm:layoutNode name="composite">
        <dgm:alg type="composite">
          <dgm:param type="ar" val="0.861"/>
        </dgm:alg>
        <dgm:shape xmlns:r="http://schemas.openxmlformats.org/officeDocument/2006/relationships" r:blip="">
          <dgm:adjLst/>
        </dgm:shape>
        <dgm:choose name="Name3">
          <dgm:if name="Name4" func="var" arg="dir" op="equ" val="norm">
            <dgm:constrLst>
              <dgm:constr type="l" for="ch" forName="LShape" refType="w" fact="0"/>
              <dgm:constr type="t" for="ch" forName="LShape" refType="h" fact="0.2347"/>
              <dgm:constr type="w" for="ch" forName="LShape" refType="w" fact="0.998"/>
              <dgm:constr type="h" for="ch" forName="LShape" refType="h" fact="0.5164"/>
              <dgm:constr type="r" for="ch" forName="ParentText" refType="w"/>
              <dgm:constr type="t" for="ch" forName="ParentText" refType="h" fact="0.32"/>
              <dgm:constr type="w" for="ch" forName="ParentText" refType="w" fact="0.901"/>
              <dgm:constr type="h" for="ch" forName="ParentText" refType="h" fact="0.68"/>
              <dgm:constr type="l" for="ch" forName="Triangle" refType="w" fact="0.83"/>
              <dgm:constr type="t" for="ch" forName="Triangle" refType="h" fact="0"/>
              <dgm:constr type="w" for="ch" forName="Triangle" refType="w" fact="0.17"/>
              <dgm:constr type="h" for="ch" forName="Triangle" refType="w" refFor="ch" refForName="Triangle"/>
            </dgm:constrLst>
          </dgm:if>
          <dgm:else name="Name5">
            <dgm:constrLst>
              <dgm:constr type="l" for="ch" forName="LShape" refType="w" fact="0.002"/>
              <dgm:constr type="t" for="ch" forName="LShape" refType="h" fact="0.2347"/>
              <dgm:constr type="w" for="ch" forName="LShape" refType="w"/>
              <dgm:constr type="h" for="ch" forName="LShape" refType="h" fact="0.5164"/>
              <dgm:constr type="l" for="ch" forName="ParentText" refType="w" fact="0"/>
              <dgm:constr type="t" for="ch" forName="ParentText" refType="h" fact="0.32"/>
              <dgm:constr type="w" for="ch" forName="ParentText" refType="w" fact="0.902"/>
              <dgm:constr type="h" for="ch" forName="ParentText" refType="h" fact="0.68"/>
              <dgm:constr type="l" for="ch" forName="Triangle" refType="w" fact="0"/>
              <dgm:constr type="t" for="ch" forName="Triangle" refType="h" fact="0"/>
              <dgm:constr type="w" for="ch" forName="Triangle" refType="w" fact="0.17"/>
              <dgm:constr type="h" for="ch" forName="Triangle" refType="w" refFor="ch" refForName="Triangle"/>
            </dgm:constrLst>
          </dgm:else>
        </dgm:choose>
        <dgm:layoutNode name="LShape" styleLbl="alignNode1">
          <dgm:alg type="sp"/>
          <dgm:choose name="Name6">
            <dgm:if name="Name7" func="var" arg="dir" op="equ" val="norm">
              <dgm:shape xmlns:r="http://schemas.openxmlformats.org/officeDocument/2006/relationships" rot="90" type="corner" r:blip="">
                <dgm:adjLst>
                  <dgm:adj idx="1" val="0.1612"/>
                  <dgm:adj idx="2" val="0.1611"/>
                </dgm:adjLst>
              </dgm:shape>
            </dgm:if>
            <dgm:else name="Name8">
              <dgm:shape xmlns:r="http://schemas.openxmlformats.org/officeDocument/2006/relationships" rot="180" type="corner" r:blip="">
                <dgm:adjLst>
                  <dgm:adj idx="1" val="0.1612"/>
                  <dgm:adj idx="2" val="0.1611"/>
                </dgm:adjLst>
              </dgm:shape>
            </dgm:else>
          </dgm:choose>
          <dgm:presOf/>
        </dgm:layoutNode>
        <dgm:layoutNode name="ParentText"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9">
          <dgm:if name="Name10" axis="followSib" ptType="node" func="cnt" op="gte" val="1">
            <dgm:layoutNode name="Triangle" styleLbl="alignNode1">
              <dgm:alg type="sp"/>
              <dgm:choose name="Name11">
                <dgm:if name="Name12" func="var" arg="dir" op="equ" val="norm">
                  <dgm:shape xmlns:r="http://schemas.openxmlformats.org/officeDocument/2006/relationships" type="triangle" r:blip="">
                    <dgm:adjLst>
                      <dgm:adj idx="1" val="1"/>
                    </dgm:adjLst>
                  </dgm:shape>
                </dgm:if>
                <dgm:else name="Name13">
                  <dgm:shape xmlns:r="http://schemas.openxmlformats.org/officeDocument/2006/relationships" rot="90" type="triangle" r:blip="">
                    <dgm:adjLst>
                      <dgm:adj idx="1" val="1"/>
                    </dgm:adjLst>
                  </dgm:shape>
                </dgm:else>
              </dgm:choose>
              <dgm:presOf/>
            </dgm:layoutNode>
          </dgm:if>
          <dgm:else name="Name14"/>
        </dgm:choose>
      </dgm:layoutNode>
      <dgm:forEach name="sibTransForEach" axis="followSib" ptType="sibTrans" cnt="1">
        <dgm:layoutNode name="sibTrans">
          <dgm:alg type="composite">
            <dgm:param type="ar" val="0.861"/>
          </dgm:alg>
          <dgm:constrLst>
            <dgm:constr type="w" for="ch" forName="space" refType="w"/>
            <dgm:constr type="h" for="ch" forName="space" refType="w"/>
          </dgm:constrLst>
          <dgm:layoutNode name="space" styleLbl="alignNode1">
            <dgm:alg type="sp"/>
            <dgm:shape xmlns:r="http://schemas.openxmlformats.org/officeDocument/2006/relationships" r:blip="">
              <dgm:adjLst/>
            </dgm:shape>
            <dgm:presOf/>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arrow4">
  <dgm:title val=""/>
  <dgm:desc val=""/>
  <dgm:catLst>
    <dgm:cat type="relationship" pri="8000"/>
    <dgm:cat type="process" pri="30000"/>
  </dgm:catLst>
  <dgm:samp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Lst>
      <dgm:cxnLst>
        <dgm:cxn modelId="3" srcId="0" destId="1" srcOrd="0" destOrd="0"/>
        <dgm:cxn modelId="4" srcId="0" destId="2" srcOrd="1" destOrd="0"/>
      </dgm:cxnLst>
      <dgm:bg/>
      <dgm:whole/>
    </dgm:dataModel>
  </dgm:clrData>
  <dgm:layoutNode name="compositeShape">
    <dgm:varLst>
      <dgm:chMax val="2"/>
      <dgm:dir/>
      <dgm:resizeHandles val="exact"/>
    </dgm:varLst>
    <dgm:alg type="composite"/>
    <dgm:shape xmlns:r="http://schemas.openxmlformats.org/officeDocument/2006/relationships" r:blip="">
      <dgm:adjLst/>
    </dgm:shape>
    <dgm:presOf/>
    <dgm:choose name="Name0">
      <dgm:if name="Name1" func="var" arg="dir" op="equ" val="norm">
        <dgm:choose name="Name2">
          <dgm:if name="Name3" axis="ch" ptType="node" func="cnt" op="lte" val="1">
            <dgm:constrLst>
              <dgm:constr type="primFontSz" for="des" ptType="node" op="equ" val="65"/>
              <dgm:constr type="w" for="ch" forName="upArrow" refType="w" fact="0.33"/>
              <dgm:constr type="h" for="ch" forName="upArrow" refType="h"/>
              <dgm:constr type="b" for="ch" forName="upArrow" refType="h" fact="0.48"/>
              <dgm:constr type="l" for="ch" forName="upArrow"/>
              <dgm:constr type="h" for="ch" forName="upArrow" refType="w" refFor="ch" refForName="upArrow" op="gte" fact="0.75"/>
              <dgm:constr type="w" for="ch" forName="upArrowText" refType="w" fact="0.56"/>
              <dgm:constr type="h" for="ch" forName="upArrowText" refType="h"/>
              <dgm:constr type="b" for="ch" forName="upArrowText" refType="h" fact="0.48"/>
              <dgm:constr type="l" for="ch" forName="upArrowText" refType="w" refFor="ch" refForName="upArrow" fact="1.03"/>
            </dgm:constrLst>
          </dgm:if>
          <dgm:else name="Name4">
            <dgm:constrLst>
              <dgm:constr type="primFontSz" for="des" ptType="node" op="equ" val="65"/>
              <dgm:constr type="w" for="ch" forName="upArrow" refType="w" fact="0.33"/>
              <dgm:constr type="h" for="ch" forName="upArrow" refType="h" fact="0.48"/>
              <dgm:constr type="b" for="ch" forName="upArrow" refType="h" fact="0.48"/>
              <dgm:constr type="l" for="ch" forName="upArrow"/>
              <dgm:constr type="h" for="ch" forName="upArrow" refType="w" refFor="ch" refForName="upArrow" op="gte" fact="0.75"/>
              <dgm:constr type="w" for="ch" forName="upArrowText" refType="w" fact="0.56"/>
              <dgm:constr type="h" for="ch" forName="upArrowText" refType="h" fact="0.48"/>
              <dgm:constr type="b" for="ch" forName="upArrowText" refType="h" fact="0.48"/>
              <dgm:constr type="l" for="ch" forName="upArrowText" refType="w" refFor="ch" refForName="upArrow" fact="1.03"/>
              <dgm:constr type="w" for="ch" forName="downArrow" refType="w" fact="0.33"/>
              <dgm:constr type="h" for="ch" forName="downArrow" refType="h" fact="0.48"/>
              <dgm:constr type="t" for="ch" forName="downArrow" refType="h" fact="0.52"/>
              <dgm:constr type="l" for="ch" forName="downArrow" refType="w" refFor="ch" refForName="downArrow" fact="0.3"/>
              <dgm:constr type="h" for="ch" forName="downArrow" refType="w" refFor="ch" refForName="downArrow" op="gte" fact="0.75"/>
              <dgm:constr type="w" for="ch" forName="downArrowText" refType="w" fact="0.56"/>
              <dgm:constr type="h" for="ch" forName="downArrowText" refType="h" fact="0.48"/>
              <dgm:constr type="t" for="ch" forName="downArrowText" refType="h" fact="0.52"/>
              <dgm:constr type="l" for="ch" forName="downArrowText" refType="w" refFor="ch" refForName="downArrow" fact="1.33"/>
            </dgm:constrLst>
          </dgm:else>
        </dgm:choose>
      </dgm:if>
      <dgm:else name="Name5">
        <dgm:choose name="Name6">
          <dgm:if name="Name7" axis="ch" ptType="node" func="cnt" op="lte" val="1">
            <dgm:constrLst>
              <dgm:constr type="primFontSz" for="des" ptType="node" op="equ" val="65"/>
              <dgm:constr type="w" for="ch" forName="upArrow" refType="w" fact="0.33"/>
              <dgm:constr type="h" for="ch" forName="upArrow" refType="h"/>
              <dgm:constr type="t" for="ch" forName="upArrow"/>
              <dgm:constr type="l" for="ch" forName="upArrow" refType="w" fact="0.67"/>
              <dgm:constr type="h" for="ch" forName="upArrow" refType="w" refFor="ch" refForName="upArrow" op="gte" fact="0.75"/>
              <dgm:constr type="w" for="ch" forName="upArrowText" refType="w" fact="0.56"/>
              <dgm:constr type="h" for="ch" forName="upArrowText" refType="h"/>
              <dgm:constr type="t" for="ch" forName="upArrowText"/>
              <dgm:constr type="l" for="ch" forName="upArrowText" refType="w" fact="0.1"/>
            </dgm:constrLst>
          </dgm:if>
          <dgm:else name="Name8">
            <dgm:constrLst>
              <dgm:constr type="primFontSz" for="des" ptType="node" op="equ" val="65"/>
              <dgm:constr type="w" for="ch" forName="upArrow" refType="w" fact="0.33"/>
              <dgm:constr type="h" for="ch" forName="upArrow" refType="h" fact="0.48"/>
              <dgm:constr type="t" for="ch" forName="upArrow"/>
              <dgm:constr type="l" for="ch" forName="upArrow" refType="w" fact="0.67"/>
              <dgm:constr type="h" for="ch" forName="upArrow" refType="w" refFor="ch" refForName="upArrow" op="gte" fact="0.75"/>
              <dgm:constr type="w" for="ch" forName="upArrowText" refType="w" fact="0.56"/>
              <dgm:constr type="h" for="ch" forName="upArrowText" refType="h" fact="0.48"/>
              <dgm:constr type="t" for="ch" forName="upArrowText"/>
              <dgm:constr type="l" for="ch" forName="upArrowText" refType="w" fact="0.1"/>
              <dgm:constr type="w" for="ch" forName="downArrow" refType="w" fact="0.33"/>
              <dgm:constr type="h" for="ch" forName="downArrow" refType="h" fact="0.48"/>
              <dgm:constr type="t" for="ch" forName="downArrow" refType="h" fact="0.52"/>
              <dgm:constr type="l" for="ch" forName="downArrow" refType="w" fact="0.57"/>
              <dgm:constr type="h" for="ch" forName="downArrow" refType="w" refFor="ch" refForName="downArrow" op="gte" fact="0.75"/>
              <dgm:constr type="w" for="ch" forName="downArrowText" refType="w" fact="0.56"/>
              <dgm:constr type="h" for="ch" forName="downArrowText" refType="h" fact="0.48"/>
              <dgm:constr type="t" for="ch" forName="downArrowText" refType="h" fact="0.52"/>
              <dgm:constr type="l" for="ch" forName="downArrowText"/>
            </dgm:constrLst>
          </dgm:else>
        </dgm:choose>
      </dgm:else>
    </dgm:choose>
    <dgm:ruleLst/>
    <dgm:forEach name="Name9" axis="ch" ptType="node" cnt="1">
      <dgm:layoutNode name="upArrow" styleLbl="node1">
        <dgm:alg type="sp"/>
        <dgm:shape xmlns:r="http://schemas.openxmlformats.org/officeDocument/2006/relationships" type="upArrow" r:blip="">
          <dgm:adjLst/>
        </dgm:shape>
        <dgm:presOf/>
        <dgm:constrLst/>
        <dgm:ruleLst/>
      </dgm:layoutNode>
      <dgm:layoutNode name="upArrowText" styleLbl="revTx">
        <dgm:varLst>
          <dgm:chMax val="0"/>
          <dgm:bulletEnabled val="1"/>
        </dgm:varLst>
        <dgm:choose name="Name10">
          <dgm:if name="Name11" axis="root des" ptType="all node" func="maxDepth" op="gt" val="1">
            <dgm:alg type="tx">
              <dgm:param type="parTxLTRAlign" val="l"/>
              <dgm:param type="parTxRTLAlign" val="r"/>
              <dgm:param type="txAnchorVertCh" val="mid"/>
            </dgm:alg>
          </dgm:if>
          <dgm:else name="Name12">
            <dgm:choose name="Name13">
              <dgm:if name="Name14" func="var" arg="dir" op="equ" val="norm">
                <dgm:alg type="tx">
                  <dgm:param type="parTxLTRAlign" val="l"/>
                  <dgm:param type="parTxRTLAlign" val="l"/>
                  <dgm:param type="txAnchorVertCh" val="mid"/>
                </dgm:alg>
              </dgm:if>
              <dgm:else name="Name15">
                <dgm:alg type="tx">
                  <dgm:param type="parTxLTRAlign" val="r"/>
                  <dgm:param type="parTxRTLAlign" val="r"/>
                  <dgm:param type="txAnchorVertCh" val="mid"/>
                </dgm:alg>
              </dgm:else>
            </dgm:choose>
          </dgm:else>
        </dgm:choose>
        <dgm:shape xmlns:r="http://schemas.openxmlformats.org/officeDocument/2006/relationships" type="rect" r:blip="">
          <dgm:adjLst/>
        </dgm:shape>
        <dgm:presOf axis="desOrSelf" ptType="node"/>
        <dgm:constrLst>
          <dgm:constr type="tMarg"/>
        </dgm:constrLst>
        <dgm:ruleLst>
          <dgm:rule type="primFontSz" val="5" fact="NaN" max="NaN"/>
        </dgm:ruleLst>
      </dgm:layoutNode>
    </dgm:forEach>
    <dgm:forEach name="Name16" axis="ch" ptType="node" st="2" cnt="1">
      <dgm:layoutNode name="downArrow" styleLbl="node1">
        <dgm:alg type="sp"/>
        <dgm:shape xmlns:r="http://schemas.openxmlformats.org/officeDocument/2006/relationships" type="downArrow" r:blip="">
          <dgm:adjLst/>
        </dgm:shape>
        <dgm:presOf/>
        <dgm:constrLst/>
        <dgm:ruleLst/>
      </dgm:layoutNode>
      <dgm:layoutNode name="downArrowText" styleLbl="revTx">
        <dgm:varLst>
          <dgm:chMax val="0"/>
          <dgm:bulletEnabled val="1"/>
        </dgm:varLst>
        <dgm:choose name="Name17">
          <dgm:if name="Name18" axis="root des" ptType="all node" func="maxDepth" op="gt" val="1">
            <dgm:alg type="tx">
              <dgm:param type="parTxLTRAlign" val="l"/>
              <dgm:param type="parTxRTLAlign" val="r"/>
              <dgm:param type="txAnchorVertCh" val="mid"/>
            </dgm:alg>
          </dgm:if>
          <dgm:else name="Name19">
            <dgm:choose name="Name20">
              <dgm:if name="Name21" func="var" arg="dir" op="equ" val="norm">
                <dgm:alg type="tx">
                  <dgm:param type="parTxLTRAlign" val="l"/>
                  <dgm:param type="parTxRTLAlign" val="l"/>
                  <dgm:param type="txAnchorVertCh" val="mid"/>
                </dgm:alg>
              </dgm:if>
              <dgm:else name="Name22">
                <dgm:alg type="tx">
                  <dgm:param type="parTxLTRAlign" val="r"/>
                  <dgm:param type="parTxRTLAlign" val="r"/>
                  <dgm:param type="txAnchorVertCh" val="mid"/>
                </dgm:alg>
              </dgm:else>
            </dgm:choose>
          </dgm:else>
        </dgm:choose>
        <dgm:shape xmlns:r="http://schemas.openxmlformats.org/officeDocument/2006/relationships" type="rect" r:blip="">
          <dgm:adjLst/>
        </dgm:shape>
        <dgm:presOf axis="desOrSelf" ptType="node"/>
        <dgm:constrLst>
          <dgm:constr type="tMarg"/>
        </dgm:constrLst>
        <dgm:ruleLst>
          <dgm:rule type="primFontSz" val="5" fact="NaN" max="NaN"/>
        </dgm:ruleLst>
      </dgm:layoutNode>
    </dgm:forEach>
  </dgm:layoutNode>
</dgm:layoutDef>
</file>

<file path=ppt/diagrams/layout11.xml><?xml version="1.0" encoding="utf-8"?>
<dgm:layoutDef xmlns:dgm="http://schemas.openxmlformats.org/drawingml/2006/diagram" xmlns:a="http://schemas.openxmlformats.org/drawingml/2006/main" uniqueId="urn:microsoft.com/office/officeart/2005/8/layout/arrow6">
  <dgm:title val=""/>
  <dgm:desc val=""/>
  <dgm:catLst>
    <dgm:cat type="relationship" pri="4000"/>
    <dgm:cat type="process" pri="29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Lst>
      <dgm:cxnLst>
        <dgm:cxn modelId="3" srcId="0" destId="1" srcOrd="0" destOrd="0"/>
        <dgm:cxn modelId="4" srcId="0" destId="2" srcOrd="1" destOrd="0"/>
      </dgm:cxnLst>
      <dgm:bg/>
      <dgm:whole/>
    </dgm:dataModel>
  </dgm:clrData>
  <dgm:layoutNode name="compositeShape">
    <dgm:varLst>
      <dgm:chMax val="2"/>
      <dgm:dir/>
      <dgm:resizeHandles val="exact"/>
    </dgm:varLst>
    <dgm:alg type="composite">
      <dgm:param type="horzAlign" val="ctr"/>
      <dgm:param type="vertAlign" val="mid"/>
      <dgm:param type="ar" val="2.5"/>
    </dgm:alg>
    <dgm:shape xmlns:r="http://schemas.openxmlformats.org/officeDocument/2006/relationships" r:blip="">
      <dgm:adjLst/>
    </dgm:shape>
    <dgm:presOf/>
    <dgm:constrLst>
      <dgm:constr type="primFontSz" for="des" ptType="node" op="equ"/>
      <dgm:constr type="w" for="ch" forName="ribbon" refType="h" refFor="ch" refForName="ribbon" fact="2.5"/>
      <dgm:constr type="h" for="ch" forName="leftArrowText" refType="h" fact="0.49"/>
      <dgm:constr type="ctrY" for="ch" forName="leftArrowText" refType="ctrY" refFor="ch" refForName="ribbon"/>
      <dgm:constr type="ctrYOff" for="ch" forName="leftArrowText" refType="h" refFor="ch" refForName="ribbon" fact="-0.08"/>
      <dgm:constr type="l" for="ch" forName="leftArrowText" refType="w" refFor="ch" refForName="ribbon" fact="0.12"/>
      <dgm:constr type="r" for="ch" forName="leftArrowText" refType="w" refFor="ch" refForName="ribbon" fact="0.45"/>
      <dgm:constr type="h" for="ch" forName="rightArrowText" refType="h" fact="0.49"/>
      <dgm:constr type="ctrY" for="ch" forName="rightArrowText" refType="ctrY" refFor="ch" refForName="ribbon"/>
      <dgm:constr type="ctrYOff" for="ch" forName="rightArrowText" refType="h" refFor="ch" refForName="ribbon" fact="0.08"/>
      <dgm:constr type="l" for="ch" forName="rightArrowText" refType="w" refFor="ch" refForName="ribbon" fact="0.5"/>
      <dgm:constr type="r" for="ch" forName="rightArrowText" refType="w" refFor="ch" refForName="ribbon" fact="0.89"/>
    </dgm:constrLst>
    <dgm:ruleLst/>
    <dgm:choose name="Name0">
      <dgm:if name="Name1" axis="ch" ptType="node" func="cnt" op="gte" val="1">
        <dgm:layoutNode name="ribbon" styleLbl="node1">
          <dgm:alg type="sp"/>
          <dgm:shape xmlns:r="http://schemas.openxmlformats.org/officeDocument/2006/relationships" type="leftRightRibbon" r:blip="">
            <dgm:adjLst/>
          </dgm:shape>
          <dgm:presOf/>
          <dgm:constrLst/>
          <dgm:ruleLst/>
        </dgm:layoutNode>
        <dgm:layoutNode name="leftArrowText" styleLbl="node1">
          <dgm:varLst>
            <dgm:chMax val="0"/>
            <dgm:bulletEnabled val="1"/>
          </dgm:varLst>
          <dgm:alg type="tx">
            <dgm:param type="txAnchorVertCh" val="mid"/>
          </dgm:alg>
          <dgm:shape xmlns:r="http://schemas.openxmlformats.org/officeDocument/2006/relationships" type="rect" r:blip="" hideGeom="1">
            <dgm:adjLst/>
          </dgm:shape>
          <dgm:choose name="Name2">
            <dgm:if name="Name3" func="var" arg="dir" op="equ" val="norm">
              <dgm:presOf axis="ch desOrSelf" ptType="node node" st="1 1" cnt="1 0"/>
            </dgm:if>
            <dgm:else name="Name4">
              <dgm:presOf axis="ch desOrSelf" ptType="node node" st="2 1" cnt="1 0"/>
            </dgm:else>
          </dgm:choose>
          <dgm:constrLst>
            <dgm:constr type="primFontSz" val="65"/>
            <dgm:constr type="tMarg" refType="primFontSz" fact="0.28"/>
            <dgm:constr type="lMarg"/>
            <dgm:constr type="bMarg" refType="primFontSz" fact="0.3"/>
            <dgm:constr type="rMarg"/>
          </dgm:constrLst>
          <dgm:ruleLst>
            <dgm:rule type="primFontSz" val="5" fact="NaN" max="NaN"/>
          </dgm:ruleLst>
        </dgm:layoutNode>
        <dgm:layoutNode name="rightArrowText" styleLbl="node1">
          <dgm:varLst>
            <dgm:chMax val="0"/>
            <dgm:bulletEnabled val="1"/>
          </dgm:varLst>
          <dgm:alg type="tx">
            <dgm:param type="txAnchorVertCh" val="mid"/>
          </dgm:alg>
          <dgm:shape xmlns:r="http://schemas.openxmlformats.org/officeDocument/2006/relationships" type="rect" r:blip="" hideGeom="1">
            <dgm:adjLst/>
          </dgm:shape>
          <dgm:choose name="Name5">
            <dgm:if name="Name6" func="var" arg="dir" op="equ" val="norm">
              <dgm:presOf axis="ch desOrSelf" ptType="node node" st="2 1" cnt="1 0"/>
            </dgm:if>
            <dgm:else name="Name7">
              <dgm:presOf axis="ch desOrSelf" ptType="node node" st="1 1" cnt="1 0"/>
            </dgm:else>
          </dgm:choose>
          <dgm:constrLst>
            <dgm:constr type="primFontSz" val="65"/>
            <dgm:constr type="tMarg" refType="primFontSz" fact="0.28"/>
            <dgm:constr type="lMarg"/>
            <dgm:constr type="bMarg" refType="primFontSz" fact="0.3"/>
            <dgm:constr type="rMarg"/>
          </dgm:constrLst>
          <dgm:ruleLst>
            <dgm:rule type="primFontSz" val="5" fact="NaN" max="NaN"/>
          </dgm:ruleLst>
        </dgm:layoutNode>
      </dgm:if>
      <dgm:else name="Name8"/>
    </dgm:choose>
  </dgm:layoutNode>
</dgm:layoutDef>
</file>

<file path=ppt/diagrams/layout12.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1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4560B6B-963E-45AD-B18D-9DA3469D83C9}" type="datetimeFigureOut">
              <a:rPr lang="en-US" smtClean="0"/>
              <a:t>3/5/2026</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9B61BEE-A6B4-49DE-8859-2A55F155C514}" type="slidenum">
              <a:rPr lang="en-US" smtClean="0"/>
              <a:t>‹#›</a:t>
            </a:fld>
            <a:endParaRPr lang="en-US"/>
          </a:p>
        </p:txBody>
      </p:sp>
    </p:spTree>
    <p:extLst>
      <p:ext uri="{BB962C8B-B14F-4D97-AF65-F5344CB8AC3E}">
        <p14:creationId xmlns:p14="http://schemas.microsoft.com/office/powerpoint/2010/main" val="378493081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28D2A0D-6B45-4215-8A49-D14849101A69}" type="datetimeFigureOut">
              <a:rPr lang="en-US" smtClean="0"/>
              <a:t>3/5/2026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6E6A182-AF03-4CC8-94DC-C0726DF52A64}" type="slidenum">
              <a:rPr lang="en-US" smtClean="0"/>
              <a:t>‹#›</a:t>
            </a:fld>
            <a:endParaRPr lang="en-US"/>
          </a:p>
        </p:txBody>
      </p:sp>
    </p:spTree>
    <p:extLst>
      <p:ext uri="{BB962C8B-B14F-4D97-AF65-F5344CB8AC3E}">
        <p14:creationId xmlns:p14="http://schemas.microsoft.com/office/powerpoint/2010/main" val="33036401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8" Type="http://schemas.openxmlformats.org/officeDocument/2006/relationships/hyperlink" Target="https://doi.org/10.1016/j.pecinn.2023.100171" TargetMode="External"/><Relationship Id="rId13" Type="http://schemas.openxmlformats.org/officeDocument/2006/relationships/hyperlink" Target="https://doi.org/10.1016/j.imu.2024.101502" TargetMode="External"/><Relationship Id="rId3" Type="http://schemas.openxmlformats.org/officeDocument/2006/relationships/hyperlink" Target="https://www.gov.uk/government/publications/a-plan-for-digital-health-and-social-care/a-plan-for-digital-health-and-social-care" TargetMode="External"/><Relationship Id="rId7" Type="http://schemas.openxmlformats.org/officeDocument/2006/relationships/hyperlink" Target="https://doi.org/10.1016/j.ijmedinf.2025.105833" TargetMode="External"/><Relationship Id="rId12" Type="http://schemas.openxmlformats.org/officeDocument/2006/relationships/hyperlink" Target="https://www.researchgate.net/publication/389648041_Addressing_legacy_system_challenges_through_EA_in_healthcare" TargetMode="External"/><Relationship Id="rId2" Type="http://schemas.openxmlformats.org/officeDocument/2006/relationships/slide" Target="../slides/slide15.xml"/><Relationship Id="rId1" Type="http://schemas.openxmlformats.org/officeDocument/2006/relationships/notesMaster" Target="../notesMasters/notesMaster1.xml"/><Relationship Id="rId6" Type="http://schemas.openxmlformats.org/officeDocument/2006/relationships/hyperlink" Target="https://doi.org/10.3390/healthcare13030329" TargetMode="External"/><Relationship Id="rId11" Type="http://schemas.openxmlformats.org/officeDocument/2006/relationships/hyperlink" Target="https://www.england.nhs.uk/long-read/how-to-improve-care-related-processes-in-general-practice/" TargetMode="External"/><Relationship Id="rId5" Type="http://schemas.openxmlformats.org/officeDocument/2006/relationships/hyperlink" Target="https://doi.org/10.1177/18333583231200417" TargetMode="External"/><Relationship Id="rId10" Type="http://schemas.openxmlformats.org/officeDocument/2006/relationships/hyperlink" Target="https://www.england.nhs.uk/long-read/delivery-plan-for-recovering-access-to-primary-care-2/" TargetMode="External"/><Relationship Id="rId4" Type="http://schemas.openxmlformats.org/officeDocument/2006/relationships/hyperlink" Target="https://doi.org/10.2196/51931" TargetMode="External"/><Relationship Id="rId9" Type="http://schemas.openxmlformats.org/officeDocument/2006/relationships/hyperlink" Target="https://digital.nhs.uk/services/nhs-app/nhs-app-features" TargetMode="External"/><Relationship Id="rId14" Type="http://schemas.openxmlformats.org/officeDocument/2006/relationships/hyperlink" Target="https://publications.parliament.uk/pa/cm5803/cmselect/cmhealth/223/report.html"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a:solidFill>
                  <a:schemeClr val="tx1"/>
                </a:solidFill>
                <a:effectLst/>
                <a:latin typeface="+mn-lt"/>
                <a:ea typeface="+mn-ea"/>
                <a:cs typeface="+mn-cs"/>
              </a:rPr>
              <a:t>Good morning/afternoon. I am [Your Name] and today I would like to give a critical analysis of the NHS App as a digital innovation in the UK primary care. This presentation is an extension of my Component 1 report and looks at the role played by the NHS App in transforming the industry of health and social care digitally. I will specifically assess how the latter affects workforce structures, service delivery processes, and patient experience, taking into account more general implications in the community. I shall be offering evidence-based analysis through the discourse with the current national policy and research.</a:t>
            </a:r>
          </a:p>
          <a:p>
            <a:endParaRPr lang="en-US"/>
          </a:p>
        </p:txBody>
      </p:sp>
      <p:sp>
        <p:nvSpPr>
          <p:cNvPr id="4" name="Slide Number Placeholder 3"/>
          <p:cNvSpPr>
            <a:spLocks noGrp="1"/>
          </p:cNvSpPr>
          <p:nvPr>
            <p:ph type="sldNum" sz="quarter" idx="5"/>
          </p:nvPr>
        </p:nvSpPr>
        <p:spPr/>
        <p:txBody>
          <a:bodyPr/>
          <a:lstStyle/>
          <a:p>
            <a:fld id="{96E6A182-AF03-4CC8-94DC-C0726DF52A64}" type="slidenum">
              <a:rPr lang="en-US" smtClean="0"/>
              <a:t>1</a:t>
            </a:fld>
            <a:endParaRPr lang="en-US"/>
          </a:p>
        </p:txBody>
      </p:sp>
    </p:spTree>
    <p:extLst>
      <p:ext uri="{BB962C8B-B14F-4D97-AF65-F5344CB8AC3E}">
        <p14:creationId xmlns:p14="http://schemas.microsoft.com/office/powerpoint/2010/main" val="32463579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a:solidFill>
                  <a:schemeClr val="tx1"/>
                </a:solidFill>
                <a:effectLst/>
                <a:latin typeface="+mn-lt"/>
                <a:ea typeface="+mn-ea"/>
                <a:cs typeface="+mn-cs"/>
              </a:rPr>
              <a:t>The NHS App was launched in 2018-2019 as part of the key element of the agenda of digital transformation in England. It has been created to streamline the way patients receive primary care services and to ease the congestion of the more traditional telephone-based systems. The App is a so-called digital front door, allowing to book an appointment, request a repeat prescription, as well as access to a potential medical record (NHS, 2025). In the year 2024, the number of registered users has reached more than 31 million, indicating a substantial number of users have undergone large-scale behavioural change in the context of primary care (NHS England, 2024). Its rollout is in line with the national policy priorities stipulated in A Plan for Digital Health and Social Care, which enhances patient-centred services in a digital form (DHSC, 2022). In this presentation, its workforce, service delivery and patient impact are critically evaluated.</a:t>
            </a:r>
          </a:p>
          <a:p>
            <a:endParaRPr lang="en-US"/>
          </a:p>
        </p:txBody>
      </p:sp>
      <p:sp>
        <p:nvSpPr>
          <p:cNvPr id="4" name="Slide Number Placeholder 3"/>
          <p:cNvSpPr>
            <a:spLocks noGrp="1"/>
          </p:cNvSpPr>
          <p:nvPr>
            <p:ph type="sldNum" sz="quarter" idx="5"/>
          </p:nvPr>
        </p:nvSpPr>
        <p:spPr/>
        <p:txBody>
          <a:bodyPr/>
          <a:lstStyle/>
          <a:p>
            <a:fld id="{96E6A182-AF03-4CC8-94DC-C0726DF52A64}" type="slidenum">
              <a:rPr lang="en-US" smtClean="0"/>
              <a:t>2</a:t>
            </a:fld>
            <a:endParaRPr lang="en-US"/>
          </a:p>
        </p:txBody>
      </p:sp>
    </p:spTree>
    <p:extLst>
      <p:ext uri="{BB962C8B-B14F-4D97-AF65-F5344CB8AC3E}">
        <p14:creationId xmlns:p14="http://schemas.microsoft.com/office/powerpoint/2010/main" val="19623976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a:solidFill>
                  <a:schemeClr val="tx1"/>
                </a:solidFill>
                <a:effectLst/>
                <a:latin typeface="+mn-lt"/>
                <a:ea typeface="+mn-ea"/>
                <a:cs typeface="+mn-cs"/>
              </a:rPr>
              <a:t>There have been long-term trends of increased patient demand in primary care services in England, shortages in the workforce, and complexity of services. The burden of these pressures was further aggravated in the COVID-19 pandemic that revealed the fragility of the largely face-to-face and telephone-based access systems. The urgent necessity to digitalise reform the system and enhance its resilience and availability was highlighted by the Health and Social Care Committee (UK Parliament, 2022). The old appointment systems were inefficient most of the time when the patients were in high demand, hence patient dissatisfaction and administrative overwork. Digital transformation was thus put in a strategic position in an effort to modernise the healthcare delivery. The NHS App was born out of this larger reform agenda, which intended to ease the accessibility process and also decrease the work of frontline services. Nonetheless, new structural and equity issues need to be critically analyzed as a result of such transformation.</a:t>
            </a:r>
          </a:p>
          <a:p>
            <a:endParaRPr lang="en-US"/>
          </a:p>
        </p:txBody>
      </p:sp>
      <p:sp>
        <p:nvSpPr>
          <p:cNvPr id="4" name="Slide Number Placeholder 3"/>
          <p:cNvSpPr>
            <a:spLocks noGrp="1"/>
          </p:cNvSpPr>
          <p:nvPr>
            <p:ph type="sldNum" sz="quarter" idx="5"/>
          </p:nvPr>
        </p:nvSpPr>
        <p:spPr/>
        <p:txBody>
          <a:bodyPr/>
          <a:lstStyle/>
          <a:p>
            <a:fld id="{96E6A182-AF03-4CC8-94DC-C0726DF52A64}" type="slidenum">
              <a:rPr lang="en-US" smtClean="0"/>
              <a:t>3</a:t>
            </a:fld>
            <a:endParaRPr lang="en-US"/>
          </a:p>
        </p:txBody>
      </p:sp>
    </p:spTree>
    <p:extLst>
      <p:ext uri="{BB962C8B-B14F-4D97-AF65-F5344CB8AC3E}">
        <p14:creationId xmlns:p14="http://schemas.microsoft.com/office/powerpoint/2010/main" val="8403572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a:solidFill>
                  <a:schemeClr val="tx1"/>
                </a:solidFill>
                <a:effectLst/>
                <a:latin typeface="+mn-lt"/>
                <a:ea typeface="+mn-ea"/>
                <a:cs typeface="+mn-cs"/>
              </a:rPr>
              <a:t>The NHS App has a number of fundamental digital capabilities that aim to digitalise primary care services. Patients will be able to book GP appointments and request repeat prescriptions at any time, which will help to reduce the burden of telephone systems and enhance convenience (NHS, 2025). Availability of potential medical history promotes transparency and shared decision-making by patients and healthcare workers. The App helped with vaccination certification and digital communication during the COVID-19 pandemic, which is essential to explain its scalability and role in significant coordinated actions across the population in relation to their health (DHSC, 2022). Although these features intend to promote efficiency and autonomy of the patient, their implementation requires the presence of strong digital infrastructure and compatibility between old and new systems.</a:t>
            </a:r>
          </a:p>
          <a:p>
            <a:endParaRPr lang="en-US"/>
          </a:p>
        </p:txBody>
      </p:sp>
      <p:sp>
        <p:nvSpPr>
          <p:cNvPr id="4" name="Slide Number Placeholder 3"/>
          <p:cNvSpPr>
            <a:spLocks noGrp="1"/>
          </p:cNvSpPr>
          <p:nvPr>
            <p:ph type="sldNum" sz="quarter" idx="5"/>
          </p:nvPr>
        </p:nvSpPr>
        <p:spPr/>
        <p:txBody>
          <a:bodyPr/>
          <a:lstStyle/>
          <a:p>
            <a:fld id="{96E6A182-AF03-4CC8-94DC-C0726DF52A64}" type="slidenum">
              <a:rPr lang="en-US" smtClean="0"/>
              <a:t>4</a:t>
            </a:fld>
            <a:endParaRPr lang="en-US"/>
          </a:p>
        </p:txBody>
      </p:sp>
    </p:spTree>
    <p:extLst>
      <p:ext uri="{BB962C8B-B14F-4D97-AF65-F5344CB8AC3E}">
        <p14:creationId xmlns:p14="http://schemas.microsoft.com/office/powerpoint/2010/main" val="24186009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a:solidFill>
                  <a:schemeClr val="tx1"/>
                </a:solidFill>
                <a:effectLst/>
                <a:latin typeface="+mn-lt"/>
                <a:ea typeface="+mn-ea"/>
                <a:cs typeface="+mn-cs"/>
              </a:rPr>
              <a:t>The NHS App has brought dramatic changes to the role of workforce in the primary care setting. The processes of administration that used to focus on paper-based systems have shifted to the control of digital platforms and the provision of support to patients online (NHS England, 2024). Repeat prescriptions do not need to be done by humans, which has enhanced efficiency in the workflow (NHS England, 2023). There are also new positions of digital champions and IT leads, which make the implementation process easier and offer technical advice (Khan et al., 2025). Although these transformations are a positive sign of modernisation of the workforce, they have the effect of making people more dependent on digital infrastructure. Therefore, the continuity of services can be broken by the outage or technical failures of the system, which can raise the aspect of increased reliance on technology in healthcare provision.</a:t>
            </a:r>
          </a:p>
          <a:p>
            <a:endParaRPr lang="en-US"/>
          </a:p>
        </p:txBody>
      </p:sp>
      <p:sp>
        <p:nvSpPr>
          <p:cNvPr id="4" name="Slide Number Placeholder 3"/>
          <p:cNvSpPr>
            <a:spLocks noGrp="1"/>
          </p:cNvSpPr>
          <p:nvPr>
            <p:ph type="sldNum" sz="quarter" idx="5"/>
          </p:nvPr>
        </p:nvSpPr>
        <p:spPr/>
        <p:txBody>
          <a:bodyPr/>
          <a:lstStyle/>
          <a:p>
            <a:fld id="{96E6A182-AF03-4CC8-94DC-C0726DF52A64}" type="slidenum">
              <a:rPr lang="en-US" smtClean="0"/>
              <a:t>5</a:t>
            </a:fld>
            <a:endParaRPr lang="en-US"/>
          </a:p>
        </p:txBody>
      </p:sp>
    </p:spTree>
    <p:extLst>
      <p:ext uri="{BB962C8B-B14F-4D97-AF65-F5344CB8AC3E}">
        <p14:creationId xmlns:p14="http://schemas.microsoft.com/office/powerpoint/2010/main" val="34237688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a:solidFill>
                  <a:schemeClr val="tx1"/>
                </a:solidFill>
                <a:effectLst/>
                <a:latin typeface="+mn-lt"/>
                <a:ea typeface="+mn-ea"/>
                <a:cs typeface="+mn-cs"/>
              </a:rPr>
              <a:t>The digital competency is currently viewed as a crucial professional competence in the modern primary care environments (Ferreira et al., 2025). Employees should learn to work with electronic patient records, digital triage systems and online patient communication platforms as normal practice. Nonetheless, its application has necessitated retraining and workflow restructuring, which may temporarily lower the efficiency. The difficulty of linking the current applications with the old IT systems has also complicated the day-to-day activities as it would even disrupt operations and lead to data inconsistencies (Burns, 2023). Additionally, unequal digital confidence can result in skills differentiation among employees, especially older people or workers with little exposure to technology (Khan et al., 2025). These issues illustrate that the digital transformation entails both cultural and organisational transformation, not necessarily the implementation of technology.</a:t>
            </a:r>
          </a:p>
          <a:p>
            <a:endParaRPr lang="en-US"/>
          </a:p>
        </p:txBody>
      </p:sp>
      <p:sp>
        <p:nvSpPr>
          <p:cNvPr id="4" name="Slide Number Placeholder 3"/>
          <p:cNvSpPr>
            <a:spLocks noGrp="1"/>
          </p:cNvSpPr>
          <p:nvPr>
            <p:ph type="sldNum" sz="quarter" idx="5"/>
          </p:nvPr>
        </p:nvSpPr>
        <p:spPr/>
        <p:txBody>
          <a:bodyPr/>
          <a:lstStyle/>
          <a:p>
            <a:fld id="{96E6A182-AF03-4CC8-94DC-C0726DF52A64}" type="slidenum">
              <a:rPr lang="en-US" smtClean="0"/>
              <a:t>6</a:t>
            </a:fld>
            <a:endParaRPr lang="en-US"/>
          </a:p>
        </p:txBody>
      </p:sp>
    </p:spTree>
    <p:extLst>
      <p:ext uri="{BB962C8B-B14F-4D97-AF65-F5344CB8AC3E}">
        <p14:creationId xmlns:p14="http://schemas.microsoft.com/office/powerpoint/2010/main" val="31449045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a:solidFill>
                  <a:schemeClr val="tx1"/>
                </a:solidFill>
                <a:effectLst/>
                <a:latin typeface="+mn-lt"/>
                <a:ea typeface="+mn-ea"/>
                <a:cs typeface="+mn-cs"/>
              </a:rPr>
              <a:t>The NHS App has revolutionized service delivery and made access to appointments and repeat prescriptions 24/7 digital, increasing the convenience and responsiveness levels (NHS, 2025). It has been indicated that high adoption practices have seen a decrease in the demand of telephones, which could ease the administrative burden (NHS England, 2023). Online systems are associated with digital triage tools, which allow clinics to prioritize more complex cases, which add to better time management. Moreover, the collaboration with other services provided by the NHS helps to facilitate more coordinated patient pathways (DHSC, 2022). Nonetheless, these enhancements require a lot of interoperability of digital systems. Service transformation might not be homogenous across regions and practices without seamless integration.</a:t>
            </a:r>
          </a:p>
          <a:p>
            <a:endParaRPr lang="en-US"/>
          </a:p>
        </p:txBody>
      </p:sp>
      <p:sp>
        <p:nvSpPr>
          <p:cNvPr id="4" name="Slide Number Placeholder 3"/>
          <p:cNvSpPr>
            <a:spLocks noGrp="1"/>
          </p:cNvSpPr>
          <p:nvPr>
            <p:ph type="sldNum" sz="quarter" idx="5"/>
          </p:nvPr>
        </p:nvSpPr>
        <p:spPr/>
        <p:txBody>
          <a:bodyPr/>
          <a:lstStyle/>
          <a:p>
            <a:fld id="{96E6A182-AF03-4CC8-94DC-C0726DF52A64}" type="slidenum">
              <a:rPr lang="en-US" smtClean="0"/>
              <a:t>7</a:t>
            </a:fld>
            <a:endParaRPr lang="en-US"/>
          </a:p>
        </p:txBody>
      </p:sp>
    </p:spTree>
    <p:extLst>
      <p:ext uri="{BB962C8B-B14F-4D97-AF65-F5344CB8AC3E}">
        <p14:creationId xmlns:p14="http://schemas.microsoft.com/office/powerpoint/2010/main" val="34237703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a:solidFill>
                  <a:schemeClr val="tx1"/>
                </a:solidFill>
                <a:effectLst/>
                <a:latin typeface="+mn-lt"/>
                <a:ea typeface="+mn-ea"/>
                <a:cs typeface="+mn-cs"/>
              </a:rPr>
              <a:t>Operational risks are risky despite efficiency improvement which could be measured. The adoption of old IT systems with new applications may introduce data inconsistencies and bottlenecks in the workflow (Burns, 2023). Besides, the spread of digital infrastructure predisposes cybersecurity risks more, especially when the obsolete systems are still joined to the new systems (Pal et al., 2018). The long-term sustainability would then be that the system has been constantly invested in and upgraded and maintained, as well as, in governance frameworks (UK Parliament, 2022). Although the decline in telephone demand implies the improvement of operations NHS England, (2023), the gains should be calculated in addition to the infrastructural debt and the differences in digital maturity in regions. Digital transformation, thus, has opportunities and vulnerabilities in its systemic nature.</a:t>
            </a:r>
          </a:p>
          <a:p>
            <a:endParaRPr lang="en-US"/>
          </a:p>
        </p:txBody>
      </p:sp>
      <p:sp>
        <p:nvSpPr>
          <p:cNvPr id="4" name="Slide Number Placeholder 3"/>
          <p:cNvSpPr>
            <a:spLocks noGrp="1"/>
          </p:cNvSpPr>
          <p:nvPr>
            <p:ph type="sldNum" sz="quarter" idx="5"/>
          </p:nvPr>
        </p:nvSpPr>
        <p:spPr/>
        <p:txBody>
          <a:bodyPr/>
          <a:lstStyle/>
          <a:p>
            <a:fld id="{96E6A182-AF03-4CC8-94DC-C0726DF52A64}" type="slidenum">
              <a:rPr lang="en-US" smtClean="0"/>
              <a:t>8</a:t>
            </a:fld>
            <a:endParaRPr lang="en-US"/>
          </a:p>
        </p:txBody>
      </p:sp>
    </p:spTree>
    <p:extLst>
      <p:ext uri="{BB962C8B-B14F-4D97-AF65-F5344CB8AC3E}">
        <p14:creationId xmlns:p14="http://schemas.microsoft.com/office/powerpoint/2010/main" val="3852260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a:solidFill>
                  <a:schemeClr val="tx1"/>
                </a:solidFill>
                <a:effectLst/>
                <a:latin typeface="+mn-lt"/>
                <a:ea typeface="+mn-ea"/>
                <a:cs typeface="+mn-cs"/>
              </a:rPr>
              <a:t>NHS App supplements the accessibility of patients by offering digital access to schedule an appointment and issue repeat prescriptions, which is more convenient and flexible (Atherton et al., 2024). The availability of possible medical records facilitates transparency and promotes shared decision-making by patients and healthcare professionals (Madanian et al., 2023). This is indicative of a larger trend towards patient autonomy where patients are expected to be more autonomous in their healthcare. The digital expansion is also framed by the national policy as a tool to decrease inequalities and enhance access (DHSC, 2025). Such empowerment, however, requires sufficient access and digital literacy. Digital autonomy may not be equally felt by all the population groups without adequate capability support.</a:t>
            </a:r>
          </a:p>
          <a:p>
            <a:endParaRPr lang="en-US"/>
          </a:p>
        </p:txBody>
      </p:sp>
      <p:sp>
        <p:nvSpPr>
          <p:cNvPr id="4" name="Slide Number Placeholder 3"/>
          <p:cNvSpPr>
            <a:spLocks noGrp="1"/>
          </p:cNvSpPr>
          <p:nvPr>
            <p:ph type="sldNum" sz="quarter" idx="5"/>
          </p:nvPr>
        </p:nvSpPr>
        <p:spPr/>
        <p:txBody>
          <a:bodyPr/>
          <a:lstStyle/>
          <a:p>
            <a:fld id="{96E6A182-AF03-4CC8-94DC-C0726DF52A64}" type="slidenum">
              <a:rPr lang="en-US" smtClean="0"/>
              <a:t>9</a:t>
            </a:fld>
            <a:endParaRPr lang="en-US"/>
          </a:p>
        </p:txBody>
      </p:sp>
    </p:spTree>
    <p:extLst>
      <p:ext uri="{BB962C8B-B14F-4D97-AF65-F5344CB8AC3E}">
        <p14:creationId xmlns:p14="http://schemas.microsoft.com/office/powerpoint/2010/main" val="223312322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a:solidFill>
                  <a:schemeClr val="tx1"/>
                </a:solidFill>
                <a:effectLst/>
                <a:latin typeface="+mn-lt"/>
                <a:ea typeface="+mn-ea"/>
                <a:cs typeface="+mn-cs"/>
              </a:rPr>
              <a:t>The NHS App can enhance flexibility by allowing patients to travel less and attend more physically because digital access helps improve accessibility to patients with occupational and mobility issues (Atherton et al., 2024). Integration of e-prescribing improves the continuity of medications and increases pharmaceutical management (Rasheed et al., 2024). It is also beneficial to the individuals with long-term conditions as they will be able to monitor their prescriptions and appointments independently. Nevertheless, digital confidence and usability of the system are closely associated with patient satisfaction. The use of technical problems, low integration or low levels of digital literacy can have adverse consequences on user experience. Thus, although the App will make things more convenient, the quality of the patient experience will still rely on the accessibility, confidence and technological reliability.</a:t>
            </a:r>
          </a:p>
          <a:p>
            <a:endParaRPr lang="en-US"/>
          </a:p>
        </p:txBody>
      </p:sp>
      <p:sp>
        <p:nvSpPr>
          <p:cNvPr id="4" name="Slide Number Placeholder 3"/>
          <p:cNvSpPr>
            <a:spLocks noGrp="1"/>
          </p:cNvSpPr>
          <p:nvPr>
            <p:ph type="sldNum" sz="quarter" idx="5"/>
          </p:nvPr>
        </p:nvSpPr>
        <p:spPr/>
        <p:txBody>
          <a:bodyPr/>
          <a:lstStyle/>
          <a:p>
            <a:fld id="{96E6A182-AF03-4CC8-94DC-C0726DF52A64}" type="slidenum">
              <a:rPr lang="en-US" smtClean="0"/>
              <a:t>10</a:t>
            </a:fld>
            <a:endParaRPr lang="en-US"/>
          </a:p>
        </p:txBody>
      </p:sp>
    </p:spTree>
    <p:extLst>
      <p:ext uri="{BB962C8B-B14F-4D97-AF65-F5344CB8AC3E}">
        <p14:creationId xmlns:p14="http://schemas.microsoft.com/office/powerpoint/2010/main" val="7253445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a:solidFill>
                  <a:schemeClr val="tx1"/>
                </a:solidFill>
                <a:effectLst/>
                <a:latin typeface="+mn-lt"/>
                <a:ea typeface="+mn-ea"/>
                <a:cs typeface="+mn-cs"/>
              </a:rPr>
              <a:t>Even though the NHS App has enhanced access to a significant number of users, digital exclusion is a major issue. Studies have shown that age, socioeconomic status and digital literacy have a strong effect on the use of digital health tools (Madanian et al., 2023). The elderly and those with less technological literacy might have issues when trying to use systems based on apps. Moreover, geographical access to broadband infrastructure has regional differences, which limit fair access to it especially in rural or underserved communities. There is also a risk that concerns about data quality and confidentiality under the GDPR frameworks can have an impact on trust in the digital platforms. The Health and Social Care Committee cautioned that digital-first strategies would lead to the marginalisation of vulnerable people when the conventional access points are minimised (UK Parliament, 2022). On one hand, digital inclusion is facilitated by the policy ambition DHSC, (2025), on the other hand, structural inequalities are unavoidable without specific assistance approaches.</a:t>
            </a:r>
          </a:p>
          <a:p>
            <a:endParaRPr lang="en-US"/>
          </a:p>
        </p:txBody>
      </p:sp>
      <p:sp>
        <p:nvSpPr>
          <p:cNvPr id="4" name="Slide Number Placeholder 3"/>
          <p:cNvSpPr>
            <a:spLocks noGrp="1"/>
          </p:cNvSpPr>
          <p:nvPr>
            <p:ph type="sldNum" sz="quarter" idx="5"/>
          </p:nvPr>
        </p:nvSpPr>
        <p:spPr/>
        <p:txBody>
          <a:bodyPr/>
          <a:lstStyle/>
          <a:p>
            <a:fld id="{96E6A182-AF03-4CC8-94DC-C0726DF52A64}" type="slidenum">
              <a:rPr lang="en-US" smtClean="0"/>
              <a:t>11</a:t>
            </a:fld>
            <a:endParaRPr lang="en-US"/>
          </a:p>
        </p:txBody>
      </p:sp>
    </p:spTree>
    <p:extLst>
      <p:ext uri="{BB962C8B-B14F-4D97-AF65-F5344CB8AC3E}">
        <p14:creationId xmlns:p14="http://schemas.microsoft.com/office/powerpoint/2010/main" val="426585438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a:solidFill>
                  <a:schemeClr val="tx1"/>
                </a:solidFill>
                <a:effectLst/>
                <a:latin typeface="+mn-lt"/>
                <a:ea typeface="+mn-ea"/>
                <a:cs typeface="+mn-cs"/>
              </a:rPr>
              <a:t>On a larger scale, the NHS App does not only have implications to individual users. This eases the burden on physical GP attendance and enables a more flexible provision of healthcare to the community, as it makes it easier to make appointments remotely. The digital vaccination certification and integrated communication tools proved the functionality of the App during the COVID-19 pandemic, coordinated national response efforts (DHSC, 2022). Family carers who are engaged in long-term condition management can also benefit by accessing shared health information and enhancing collaborative care pathways. But the advantages at the community level are not fairly distributed. Disparities of broadband and regional variations in digital infrastructure restrict uptake in certain locations (UK Parliament, 2022). Thus, the NHS App will help in increasing the resilience of public health; however, its efficiency will be determined by the fair access to digital devices and its facilities.</a:t>
            </a:r>
          </a:p>
          <a:p>
            <a:endParaRPr lang="en-US"/>
          </a:p>
        </p:txBody>
      </p:sp>
      <p:sp>
        <p:nvSpPr>
          <p:cNvPr id="4" name="Slide Number Placeholder 3"/>
          <p:cNvSpPr>
            <a:spLocks noGrp="1"/>
          </p:cNvSpPr>
          <p:nvPr>
            <p:ph type="sldNum" sz="quarter" idx="5"/>
          </p:nvPr>
        </p:nvSpPr>
        <p:spPr/>
        <p:txBody>
          <a:bodyPr/>
          <a:lstStyle/>
          <a:p>
            <a:fld id="{96E6A182-AF03-4CC8-94DC-C0726DF52A64}" type="slidenum">
              <a:rPr lang="en-US" smtClean="0"/>
              <a:t>12</a:t>
            </a:fld>
            <a:endParaRPr lang="en-US"/>
          </a:p>
        </p:txBody>
      </p:sp>
    </p:spTree>
    <p:extLst>
      <p:ext uri="{BB962C8B-B14F-4D97-AF65-F5344CB8AC3E}">
        <p14:creationId xmlns:p14="http://schemas.microsoft.com/office/powerpoint/2010/main" val="261663147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a:solidFill>
                  <a:schemeClr val="tx1"/>
                </a:solidFill>
                <a:effectLst/>
                <a:latin typeface="+mn-lt"/>
                <a:ea typeface="+mn-ea"/>
                <a:cs typeface="+mn-cs"/>
              </a:rPr>
              <a:t>All in all, the NHS App will be an important change in the process of access to primary care services in England. There is evidence that the impact of digital appointment booking and prescription ordering on telephone demand has been shown to decrease in high-adoption practices, which means that the operational change can be measured (NHS England, 2023). Nevertheless, adjusting the workforce has necessitated new digital skills and workflow redesign, which have led to transitional strains and skills imbalances among employees (Ferreira et al., 2025). Also, the continued use of legacy IT systems still hinders the level of interoperability, as well as exposes infrastructural weakness, especially when old systems are being combined with newer systems (Burns, 2023). Although more than 31 million registrations indicate a high adoption rate, the number of registrations alone does not indicate fair health outcomes. The issue of digital exclusion by age, socioeconomic status and digital literacy still has a presence (UK Parliament, 2022). Thus, despite the fact that the NHS App improves efficiency and scaling, a sustainable change requires the inclusion design, workforce preparedness, and investment in resilient infrastructure.</a:t>
            </a:r>
          </a:p>
          <a:p>
            <a:endParaRPr lang="en-US"/>
          </a:p>
        </p:txBody>
      </p:sp>
      <p:sp>
        <p:nvSpPr>
          <p:cNvPr id="4" name="Slide Number Placeholder 3"/>
          <p:cNvSpPr>
            <a:spLocks noGrp="1"/>
          </p:cNvSpPr>
          <p:nvPr>
            <p:ph type="sldNum" sz="quarter" idx="5"/>
          </p:nvPr>
        </p:nvSpPr>
        <p:spPr/>
        <p:txBody>
          <a:bodyPr/>
          <a:lstStyle/>
          <a:p>
            <a:fld id="{96E6A182-AF03-4CC8-94DC-C0726DF52A64}" type="slidenum">
              <a:rPr lang="en-US" smtClean="0"/>
              <a:t>13</a:t>
            </a:fld>
            <a:endParaRPr lang="en-US"/>
          </a:p>
        </p:txBody>
      </p:sp>
    </p:spTree>
    <p:extLst>
      <p:ext uri="{BB962C8B-B14F-4D97-AF65-F5344CB8AC3E}">
        <p14:creationId xmlns:p14="http://schemas.microsoft.com/office/powerpoint/2010/main" val="342802122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a:solidFill>
                  <a:schemeClr val="tx1"/>
                </a:solidFill>
                <a:effectLst/>
                <a:latin typeface="+mn-lt"/>
                <a:ea typeface="+mn-ea"/>
                <a:cs typeface="+mn-cs"/>
              </a:rPr>
              <a:t>In order to make digital transformation sustainable, there is a number of strategic measures required. To start with, the proliferation of formalized digital training programmes will lead to competence of the workforce and minimization of inequality in digital skills (Ferreira et al., 2025). Secured training time and continuous professional growth is needed to aid adaptation. Second, funds should be allocated to modernise the old IT systems to enhance interoperability and cut the bottlenecks in operations that were found within the NHS infrastructure (Burns, 2023). Thirdly, hybrid access models can be maintained to make sure that the digital-first strategies are not marginalizing vulnerable populations as noted by the Health and Social Care Committee (UK Parliament, 2022). This also requires enhanced controls of cybersecurity to ensure the security of sensitive patient data as online systems continue to grow. Lastly, specific digital inclusion interventions, congruent with national policy goals (DHSC, 2025), will be needed to support equal access and avoid increasing the gap in health disparities.</a:t>
            </a:r>
          </a:p>
          <a:p>
            <a:endParaRPr lang="en-US"/>
          </a:p>
        </p:txBody>
      </p:sp>
      <p:sp>
        <p:nvSpPr>
          <p:cNvPr id="4" name="Slide Number Placeholder 3"/>
          <p:cNvSpPr>
            <a:spLocks noGrp="1"/>
          </p:cNvSpPr>
          <p:nvPr>
            <p:ph type="sldNum" sz="quarter" idx="5"/>
          </p:nvPr>
        </p:nvSpPr>
        <p:spPr/>
        <p:txBody>
          <a:bodyPr/>
          <a:lstStyle/>
          <a:p>
            <a:fld id="{96E6A182-AF03-4CC8-94DC-C0726DF52A64}" type="slidenum">
              <a:rPr lang="en-US" smtClean="0"/>
              <a:t>14</a:t>
            </a:fld>
            <a:endParaRPr lang="en-US"/>
          </a:p>
        </p:txBody>
      </p:sp>
    </p:spTree>
    <p:extLst>
      <p:ext uri="{BB962C8B-B14F-4D97-AF65-F5344CB8AC3E}">
        <p14:creationId xmlns:p14="http://schemas.microsoft.com/office/powerpoint/2010/main" val="55831061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i="1" kern="1200">
                <a:solidFill>
                  <a:schemeClr val="tx1"/>
                </a:solidFill>
                <a:effectLst/>
                <a:latin typeface="+mn-lt"/>
                <a:ea typeface="+mn-ea"/>
                <a:cs typeface="+mn-cs"/>
              </a:rPr>
              <a:t>A plan for digital health and social care</a:t>
            </a:r>
            <a:r>
              <a:rPr lang="en-US" sz="1200" kern="1200">
                <a:solidFill>
                  <a:schemeClr val="tx1"/>
                </a:solidFill>
                <a:effectLst/>
                <a:latin typeface="+mn-lt"/>
                <a:ea typeface="+mn-ea"/>
                <a:cs typeface="+mn-cs"/>
              </a:rPr>
              <a:t> (2022). </a:t>
            </a:r>
            <a:r>
              <a:rPr lang="en-US" sz="1200" u="sng" kern="1200">
                <a:solidFill>
                  <a:schemeClr val="tx1"/>
                </a:solidFill>
                <a:effectLst/>
                <a:latin typeface="+mn-lt"/>
                <a:ea typeface="+mn-ea"/>
                <a:cs typeface="+mn-cs"/>
                <a:hlinkClick r:id="rId3"/>
              </a:rPr>
              <a:t>https://www.gov.uk/government/publications/a-plan-for-digital-health-and-social-care/a-plan-for-digital-health-and-social-care</a:t>
            </a:r>
            <a:r>
              <a:rPr lang="en-US" sz="1200" kern="1200">
                <a:solidFill>
                  <a:schemeClr val="tx1"/>
                </a:solidFill>
                <a:effectLst/>
                <a:latin typeface="+mn-lt"/>
                <a:ea typeface="+mn-ea"/>
                <a:cs typeface="+mn-cs"/>
              </a:rPr>
              <a:t> </a:t>
            </a:r>
          </a:p>
          <a:p>
            <a:r>
              <a:rPr lang="en-US" sz="1200" kern="1200">
                <a:solidFill>
                  <a:schemeClr val="tx1"/>
                </a:solidFill>
                <a:effectLst/>
                <a:latin typeface="+mn-lt"/>
                <a:ea typeface="+mn-ea"/>
                <a:cs typeface="+mn-cs"/>
              </a:rPr>
              <a:t>Atherton, H. </a:t>
            </a:r>
            <a:r>
              <a:rPr lang="en-US" sz="1200" i="1" kern="1200">
                <a:solidFill>
                  <a:schemeClr val="tx1"/>
                </a:solidFill>
                <a:effectLst/>
                <a:latin typeface="+mn-lt"/>
                <a:ea typeface="+mn-ea"/>
                <a:cs typeface="+mn-cs"/>
              </a:rPr>
              <a:t>et al.</a:t>
            </a:r>
            <a:r>
              <a:rPr lang="en-US" sz="1200" kern="1200">
                <a:solidFill>
                  <a:schemeClr val="tx1"/>
                </a:solidFill>
                <a:effectLst/>
                <a:latin typeface="+mn-lt"/>
                <a:ea typeface="+mn-ea"/>
                <a:cs typeface="+mn-cs"/>
              </a:rPr>
              <a:t> (2024) 'Investigating Patient use and experience of online appointment booking in Primary care: Mixed Methods study,' </a:t>
            </a:r>
            <a:r>
              <a:rPr lang="en-US" sz="1200" i="1" kern="1200">
                <a:solidFill>
                  <a:schemeClr val="tx1"/>
                </a:solidFill>
                <a:effectLst/>
                <a:latin typeface="+mn-lt"/>
                <a:ea typeface="+mn-ea"/>
                <a:cs typeface="+mn-cs"/>
              </a:rPr>
              <a:t>Journal of Medical Internet Research</a:t>
            </a:r>
            <a:r>
              <a:rPr lang="en-US" sz="1200" kern="1200">
                <a:solidFill>
                  <a:schemeClr val="tx1"/>
                </a:solidFill>
                <a:effectLst/>
                <a:latin typeface="+mn-lt"/>
                <a:ea typeface="+mn-ea"/>
                <a:cs typeface="+mn-cs"/>
              </a:rPr>
              <a:t>, 26, p. e51931. </a:t>
            </a:r>
            <a:r>
              <a:rPr lang="en-US" sz="1200" u="sng" kern="1200">
                <a:solidFill>
                  <a:schemeClr val="tx1"/>
                </a:solidFill>
                <a:effectLst/>
                <a:latin typeface="+mn-lt"/>
                <a:ea typeface="+mn-ea"/>
                <a:cs typeface="+mn-cs"/>
                <a:hlinkClick r:id="rId4"/>
              </a:rPr>
              <a:t>https://doi.org/10.2196/51931</a:t>
            </a:r>
            <a:r>
              <a:rPr lang="en-US" sz="1200" kern="1200">
                <a:solidFill>
                  <a:schemeClr val="tx1"/>
                </a:solidFill>
                <a:effectLst/>
                <a:latin typeface="+mn-lt"/>
                <a:ea typeface="+mn-ea"/>
                <a:cs typeface="+mn-cs"/>
              </a:rPr>
              <a:t>. </a:t>
            </a:r>
          </a:p>
          <a:p>
            <a:r>
              <a:rPr lang="en-US" sz="1200" kern="1200">
                <a:solidFill>
                  <a:schemeClr val="tx1"/>
                </a:solidFill>
                <a:effectLst/>
                <a:latin typeface="+mn-lt"/>
                <a:ea typeface="+mn-ea"/>
                <a:cs typeface="+mn-cs"/>
              </a:rPr>
              <a:t>Burns, M. (2023) 'Challenges and successes in implementing an integrated electronic patient record (HIVE) at the Manchester University National Health Service Foundation Trust, England: 1000+ legacy systems, 10 hospitals, one electronic patient record,' </a:t>
            </a:r>
            <a:r>
              <a:rPr lang="en-US" sz="1200" i="1" kern="1200">
                <a:solidFill>
                  <a:schemeClr val="tx1"/>
                </a:solidFill>
                <a:effectLst/>
                <a:latin typeface="+mn-lt"/>
                <a:ea typeface="+mn-ea"/>
                <a:cs typeface="+mn-cs"/>
              </a:rPr>
              <a:t>Health Information Management Journal</a:t>
            </a:r>
            <a:r>
              <a:rPr lang="en-US" sz="1200" kern="1200">
                <a:solidFill>
                  <a:schemeClr val="tx1"/>
                </a:solidFill>
                <a:effectLst/>
                <a:latin typeface="+mn-lt"/>
                <a:ea typeface="+mn-ea"/>
                <a:cs typeface="+mn-cs"/>
              </a:rPr>
              <a:t>, 53(1), pp. 20–28. </a:t>
            </a:r>
            <a:r>
              <a:rPr lang="en-US" sz="1200" u="sng" kern="1200">
                <a:solidFill>
                  <a:schemeClr val="tx1"/>
                </a:solidFill>
                <a:effectLst/>
                <a:latin typeface="+mn-lt"/>
                <a:ea typeface="+mn-ea"/>
                <a:cs typeface="+mn-cs"/>
                <a:hlinkClick r:id="rId5"/>
              </a:rPr>
              <a:t>https://doi.org/10.1177/18333583231200417</a:t>
            </a:r>
            <a:r>
              <a:rPr lang="en-US" sz="1200" kern="1200">
                <a:solidFill>
                  <a:schemeClr val="tx1"/>
                </a:solidFill>
                <a:effectLst/>
                <a:latin typeface="+mn-lt"/>
                <a:ea typeface="+mn-ea"/>
                <a:cs typeface="+mn-cs"/>
              </a:rPr>
              <a:t>. </a:t>
            </a:r>
          </a:p>
          <a:p>
            <a:r>
              <a:rPr lang="en-US" sz="1200" kern="1200">
                <a:solidFill>
                  <a:schemeClr val="tx1"/>
                </a:solidFill>
                <a:effectLst/>
                <a:latin typeface="+mn-lt"/>
                <a:ea typeface="+mn-ea"/>
                <a:cs typeface="+mn-cs"/>
              </a:rPr>
              <a:t>Ferreira, J.C. </a:t>
            </a:r>
            <a:r>
              <a:rPr lang="en-US" sz="1200" i="1" kern="1200">
                <a:solidFill>
                  <a:schemeClr val="tx1"/>
                </a:solidFill>
                <a:effectLst/>
                <a:latin typeface="+mn-lt"/>
                <a:ea typeface="+mn-ea"/>
                <a:cs typeface="+mn-cs"/>
              </a:rPr>
              <a:t>et al.</a:t>
            </a:r>
            <a:r>
              <a:rPr lang="en-US" sz="1200" kern="1200">
                <a:solidFill>
                  <a:schemeClr val="tx1"/>
                </a:solidFill>
                <a:effectLst/>
                <a:latin typeface="+mn-lt"/>
                <a:ea typeface="+mn-ea"/>
                <a:cs typeface="+mn-cs"/>
              </a:rPr>
              <a:t> (2025) 'Empowering Health Professionals with Digital Skills to Improve Patient Care and Daily Workflows,' </a:t>
            </a:r>
            <a:r>
              <a:rPr lang="en-US" sz="1200" i="1" kern="1200">
                <a:solidFill>
                  <a:schemeClr val="tx1"/>
                </a:solidFill>
                <a:effectLst/>
                <a:latin typeface="+mn-lt"/>
                <a:ea typeface="+mn-ea"/>
                <a:cs typeface="+mn-cs"/>
              </a:rPr>
              <a:t>Healthcare</a:t>
            </a:r>
            <a:r>
              <a:rPr lang="en-US" sz="1200" kern="1200">
                <a:solidFill>
                  <a:schemeClr val="tx1"/>
                </a:solidFill>
                <a:effectLst/>
                <a:latin typeface="+mn-lt"/>
                <a:ea typeface="+mn-ea"/>
                <a:cs typeface="+mn-cs"/>
              </a:rPr>
              <a:t>, 13(3), p. 329. </a:t>
            </a:r>
            <a:r>
              <a:rPr lang="en-US" sz="1200" u="sng" kern="1200">
                <a:solidFill>
                  <a:schemeClr val="tx1"/>
                </a:solidFill>
                <a:effectLst/>
                <a:latin typeface="+mn-lt"/>
                <a:ea typeface="+mn-ea"/>
                <a:cs typeface="+mn-cs"/>
                <a:hlinkClick r:id="rId6"/>
              </a:rPr>
              <a:t>https://doi.org/10.3390/healthcare13030329</a:t>
            </a:r>
            <a:r>
              <a:rPr lang="en-US" sz="1200" kern="1200">
                <a:solidFill>
                  <a:schemeClr val="tx1"/>
                </a:solidFill>
                <a:effectLst/>
                <a:latin typeface="+mn-lt"/>
                <a:ea typeface="+mn-ea"/>
                <a:cs typeface="+mn-cs"/>
              </a:rPr>
              <a:t>. </a:t>
            </a:r>
          </a:p>
          <a:p>
            <a:r>
              <a:rPr lang="en-US" sz="1200" kern="1200">
                <a:solidFill>
                  <a:schemeClr val="tx1"/>
                </a:solidFill>
                <a:effectLst/>
                <a:latin typeface="+mn-lt"/>
                <a:ea typeface="+mn-ea"/>
                <a:cs typeface="+mn-cs"/>
              </a:rPr>
              <a:t>Khan, R. </a:t>
            </a:r>
            <a:r>
              <a:rPr lang="en-US" sz="1200" i="1" kern="1200">
                <a:solidFill>
                  <a:schemeClr val="tx1"/>
                </a:solidFill>
                <a:effectLst/>
                <a:latin typeface="+mn-lt"/>
                <a:ea typeface="+mn-ea"/>
                <a:cs typeface="+mn-cs"/>
              </a:rPr>
              <a:t>et al.</a:t>
            </a:r>
            <a:r>
              <a:rPr lang="en-US" sz="1200" kern="1200">
                <a:solidFill>
                  <a:schemeClr val="tx1"/>
                </a:solidFill>
                <a:effectLst/>
                <a:latin typeface="+mn-lt"/>
                <a:ea typeface="+mn-ea"/>
                <a:cs typeface="+mn-cs"/>
              </a:rPr>
              <a:t> (2025) 'Utilisation, challenges, and training needs of digital health technologies: Perspectives from healthcare professionals,' </a:t>
            </a:r>
            <a:r>
              <a:rPr lang="en-US" sz="1200" i="1" kern="1200">
                <a:solidFill>
                  <a:schemeClr val="tx1"/>
                </a:solidFill>
                <a:effectLst/>
                <a:latin typeface="+mn-lt"/>
                <a:ea typeface="+mn-ea"/>
                <a:cs typeface="+mn-cs"/>
              </a:rPr>
              <a:t>International Journal of Medical Informatics</a:t>
            </a:r>
            <a:r>
              <a:rPr lang="en-US" sz="1200" kern="1200">
                <a:solidFill>
                  <a:schemeClr val="tx1"/>
                </a:solidFill>
                <a:effectLst/>
                <a:latin typeface="+mn-lt"/>
                <a:ea typeface="+mn-ea"/>
                <a:cs typeface="+mn-cs"/>
              </a:rPr>
              <a:t>, 197, p. 105833. </a:t>
            </a:r>
            <a:r>
              <a:rPr lang="en-US" sz="1200" u="sng" kern="1200">
                <a:solidFill>
                  <a:schemeClr val="tx1"/>
                </a:solidFill>
                <a:effectLst/>
                <a:latin typeface="+mn-lt"/>
                <a:ea typeface="+mn-ea"/>
                <a:cs typeface="+mn-cs"/>
                <a:hlinkClick r:id="rId7"/>
              </a:rPr>
              <a:t>https://doi.org/10.1016/j.ijmedinf.2025.105833</a:t>
            </a:r>
            <a:r>
              <a:rPr lang="en-US" sz="1200" kern="1200">
                <a:solidFill>
                  <a:schemeClr val="tx1"/>
                </a:solidFill>
                <a:effectLst/>
                <a:latin typeface="+mn-lt"/>
                <a:ea typeface="+mn-ea"/>
                <a:cs typeface="+mn-cs"/>
              </a:rPr>
              <a:t>. </a:t>
            </a:r>
          </a:p>
          <a:p>
            <a:r>
              <a:rPr lang="en-US" sz="1200" kern="1200">
                <a:solidFill>
                  <a:schemeClr val="tx1"/>
                </a:solidFill>
                <a:effectLst/>
                <a:latin typeface="+mn-lt"/>
                <a:ea typeface="+mn-ea"/>
                <a:cs typeface="+mn-cs"/>
              </a:rPr>
              <a:t>Madanian, S. </a:t>
            </a:r>
            <a:r>
              <a:rPr lang="en-US" sz="1200" i="1" kern="1200">
                <a:solidFill>
                  <a:schemeClr val="tx1"/>
                </a:solidFill>
                <a:effectLst/>
                <a:latin typeface="+mn-lt"/>
                <a:ea typeface="+mn-ea"/>
                <a:cs typeface="+mn-cs"/>
              </a:rPr>
              <a:t>et al.</a:t>
            </a:r>
            <a:r>
              <a:rPr lang="en-US" sz="1200" kern="1200">
                <a:solidFill>
                  <a:schemeClr val="tx1"/>
                </a:solidFill>
                <a:effectLst/>
                <a:latin typeface="+mn-lt"/>
                <a:ea typeface="+mn-ea"/>
                <a:cs typeface="+mn-cs"/>
              </a:rPr>
              <a:t> (2023) 'Patients’ perspectives on digital health tools,' </a:t>
            </a:r>
            <a:r>
              <a:rPr lang="en-US" sz="1200" i="1" kern="1200">
                <a:solidFill>
                  <a:schemeClr val="tx1"/>
                </a:solidFill>
                <a:effectLst/>
                <a:latin typeface="+mn-lt"/>
                <a:ea typeface="+mn-ea"/>
                <a:cs typeface="+mn-cs"/>
              </a:rPr>
              <a:t>PEC Innovation</a:t>
            </a:r>
            <a:r>
              <a:rPr lang="en-US" sz="1200" kern="1200">
                <a:solidFill>
                  <a:schemeClr val="tx1"/>
                </a:solidFill>
                <a:effectLst/>
                <a:latin typeface="+mn-lt"/>
                <a:ea typeface="+mn-ea"/>
                <a:cs typeface="+mn-cs"/>
              </a:rPr>
              <a:t>, 2, p. 100171. </a:t>
            </a:r>
            <a:r>
              <a:rPr lang="en-US" sz="1200" u="sng" kern="1200">
                <a:solidFill>
                  <a:schemeClr val="tx1"/>
                </a:solidFill>
                <a:effectLst/>
                <a:latin typeface="+mn-lt"/>
                <a:ea typeface="+mn-ea"/>
                <a:cs typeface="+mn-cs"/>
                <a:hlinkClick r:id="rId8"/>
              </a:rPr>
              <a:t>https://doi.org/10.1016/j.pecinn.2023.100171</a:t>
            </a:r>
            <a:r>
              <a:rPr lang="en-US" sz="1200" kern="1200">
                <a:solidFill>
                  <a:schemeClr val="tx1"/>
                </a:solidFill>
                <a:effectLst/>
                <a:latin typeface="+mn-lt"/>
                <a:ea typeface="+mn-ea"/>
                <a:cs typeface="+mn-cs"/>
              </a:rPr>
              <a:t>. </a:t>
            </a:r>
          </a:p>
          <a:p>
            <a:r>
              <a:rPr lang="en-US" sz="1200" kern="1200">
                <a:solidFill>
                  <a:schemeClr val="tx1"/>
                </a:solidFill>
                <a:effectLst/>
                <a:latin typeface="+mn-lt"/>
                <a:ea typeface="+mn-ea"/>
                <a:cs typeface="+mn-cs"/>
              </a:rPr>
              <a:t>NHS (2025). </a:t>
            </a:r>
            <a:r>
              <a:rPr lang="en-US" sz="1200" i="1" kern="1200">
                <a:solidFill>
                  <a:schemeClr val="tx1"/>
                </a:solidFill>
                <a:effectLst/>
                <a:latin typeface="+mn-lt"/>
                <a:ea typeface="+mn-ea"/>
                <a:cs typeface="+mn-cs"/>
              </a:rPr>
              <a:t>NHS App features</a:t>
            </a:r>
            <a:r>
              <a:rPr lang="en-US" sz="1200" kern="1200">
                <a:solidFill>
                  <a:schemeClr val="tx1"/>
                </a:solidFill>
                <a:effectLst/>
                <a:latin typeface="+mn-lt"/>
                <a:ea typeface="+mn-ea"/>
                <a:cs typeface="+mn-cs"/>
              </a:rPr>
              <a:t>. [online] NHS Digital. Available at: </a:t>
            </a:r>
            <a:r>
              <a:rPr lang="en-US" sz="1200" u="sng" kern="1200">
                <a:solidFill>
                  <a:schemeClr val="tx1"/>
                </a:solidFill>
                <a:effectLst/>
                <a:latin typeface="+mn-lt"/>
                <a:ea typeface="+mn-ea"/>
                <a:cs typeface="+mn-cs"/>
                <a:hlinkClick r:id="rId9"/>
              </a:rPr>
              <a:t>https://digital.nhs.uk/services/nhs-app/nhs-app-features</a:t>
            </a:r>
            <a:r>
              <a:rPr lang="en-US" sz="1200" kern="1200">
                <a:solidFill>
                  <a:schemeClr val="tx1"/>
                </a:solidFill>
                <a:effectLst/>
                <a:latin typeface="+mn-lt"/>
                <a:ea typeface="+mn-ea"/>
                <a:cs typeface="+mn-cs"/>
              </a:rPr>
              <a:t>. </a:t>
            </a:r>
          </a:p>
          <a:p>
            <a:r>
              <a:rPr lang="en-US" sz="1200" kern="1200">
                <a:solidFill>
                  <a:schemeClr val="tx1"/>
                </a:solidFill>
                <a:effectLst/>
                <a:latin typeface="+mn-lt"/>
                <a:ea typeface="+mn-ea"/>
                <a:cs typeface="+mn-cs"/>
              </a:rPr>
              <a:t>NHS England (2023). </a:t>
            </a:r>
            <a:r>
              <a:rPr lang="en-US" sz="1200" i="1" kern="1200">
                <a:solidFill>
                  <a:schemeClr val="tx1"/>
                </a:solidFill>
                <a:effectLst/>
                <a:latin typeface="+mn-lt"/>
                <a:ea typeface="+mn-ea"/>
                <a:cs typeface="+mn-cs"/>
              </a:rPr>
              <a:t>NHS England» Delivery plan for recovering access to primary care</a:t>
            </a:r>
            <a:r>
              <a:rPr lang="en-US" sz="1200" kern="1200">
                <a:solidFill>
                  <a:schemeClr val="tx1"/>
                </a:solidFill>
                <a:effectLst/>
                <a:latin typeface="+mn-lt"/>
                <a:ea typeface="+mn-ea"/>
                <a:cs typeface="+mn-cs"/>
              </a:rPr>
              <a:t>. [online] www.england.nhs.uk. Available at: </a:t>
            </a:r>
            <a:r>
              <a:rPr lang="en-US" sz="1200" u="sng" kern="1200">
                <a:solidFill>
                  <a:schemeClr val="tx1"/>
                </a:solidFill>
                <a:effectLst/>
                <a:latin typeface="+mn-lt"/>
                <a:ea typeface="+mn-ea"/>
                <a:cs typeface="+mn-cs"/>
                <a:hlinkClick r:id="rId10"/>
              </a:rPr>
              <a:t>https://www.england.nhs.uk/long-read/delivery-plan-for-recovering-access-to-primary-care-2/</a:t>
            </a:r>
            <a:r>
              <a:rPr lang="en-US" sz="1200" kern="1200">
                <a:solidFill>
                  <a:schemeClr val="tx1"/>
                </a:solidFill>
                <a:effectLst/>
                <a:latin typeface="+mn-lt"/>
                <a:ea typeface="+mn-ea"/>
                <a:cs typeface="+mn-cs"/>
              </a:rPr>
              <a:t> .</a:t>
            </a:r>
          </a:p>
          <a:p>
            <a:r>
              <a:rPr lang="en-US" sz="1200" kern="1200">
                <a:solidFill>
                  <a:schemeClr val="tx1"/>
                </a:solidFill>
                <a:effectLst/>
                <a:latin typeface="+mn-lt"/>
                <a:ea typeface="+mn-ea"/>
                <a:cs typeface="+mn-cs"/>
              </a:rPr>
              <a:t>NHS England (2024). </a:t>
            </a:r>
            <a:r>
              <a:rPr lang="en-US" sz="1200" i="1" kern="1200">
                <a:solidFill>
                  <a:schemeClr val="tx1"/>
                </a:solidFill>
                <a:effectLst/>
                <a:latin typeface="+mn-lt"/>
                <a:ea typeface="+mn-ea"/>
                <a:cs typeface="+mn-cs"/>
              </a:rPr>
              <a:t>NHS England» How to Improve Care Related Processes in General Practice</a:t>
            </a:r>
            <a:r>
              <a:rPr lang="en-US" sz="1200" kern="1200">
                <a:solidFill>
                  <a:schemeClr val="tx1"/>
                </a:solidFill>
                <a:effectLst/>
                <a:latin typeface="+mn-lt"/>
                <a:ea typeface="+mn-ea"/>
                <a:cs typeface="+mn-cs"/>
              </a:rPr>
              <a:t>. [online] www.england.nhs.uk. Available at: </a:t>
            </a:r>
            <a:r>
              <a:rPr lang="en-US" sz="1200" u="sng" kern="1200">
                <a:solidFill>
                  <a:schemeClr val="tx1"/>
                </a:solidFill>
                <a:effectLst/>
                <a:latin typeface="+mn-lt"/>
                <a:ea typeface="+mn-ea"/>
                <a:cs typeface="+mn-cs"/>
                <a:hlinkClick r:id="rId11"/>
              </a:rPr>
              <a:t>https://www.england.nhs.uk/long-read/how-to-improve-care-related-processes-in-general-practice/</a:t>
            </a:r>
            <a:r>
              <a:rPr lang="en-US" sz="1200" kern="1200">
                <a:solidFill>
                  <a:schemeClr val="tx1"/>
                </a:solidFill>
                <a:effectLst/>
                <a:latin typeface="+mn-lt"/>
                <a:ea typeface="+mn-ea"/>
                <a:cs typeface="+mn-cs"/>
              </a:rPr>
              <a:t>. </a:t>
            </a:r>
          </a:p>
          <a:p>
            <a:r>
              <a:rPr lang="en-US" sz="1200" kern="1200">
                <a:solidFill>
                  <a:schemeClr val="tx1"/>
                </a:solidFill>
                <a:effectLst/>
                <a:latin typeface="+mn-lt"/>
                <a:ea typeface="+mn-ea"/>
                <a:cs typeface="+mn-cs"/>
              </a:rPr>
              <a:t>Pal, D.K.D., Chitta, S. and Saini, V. (2018) 'Addressing legacy system challenges through EA in healthcare,' </a:t>
            </a:r>
            <a:r>
              <a:rPr lang="en-US" sz="1200" i="1" kern="1200">
                <a:solidFill>
                  <a:schemeClr val="tx1"/>
                </a:solidFill>
                <a:effectLst/>
                <a:latin typeface="+mn-lt"/>
                <a:ea typeface="+mn-ea"/>
                <a:cs typeface="+mn-cs"/>
              </a:rPr>
              <a:t>ResearchGate</a:t>
            </a:r>
            <a:r>
              <a:rPr lang="en-US" sz="1200" kern="1200">
                <a:solidFill>
                  <a:schemeClr val="tx1"/>
                </a:solidFill>
                <a:effectLst/>
                <a:latin typeface="+mn-lt"/>
                <a:ea typeface="+mn-ea"/>
                <a:cs typeface="+mn-cs"/>
              </a:rPr>
              <a:t> [Preprint]. </a:t>
            </a:r>
            <a:r>
              <a:rPr lang="en-US" sz="1200" u="sng" kern="1200">
                <a:solidFill>
                  <a:schemeClr val="tx1"/>
                </a:solidFill>
                <a:effectLst/>
                <a:latin typeface="+mn-lt"/>
                <a:ea typeface="+mn-ea"/>
                <a:cs typeface="+mn-cs"/>
                <a:hlinkClick r:id="rId12"/>
              </a:rPr>
              <a:t>https://www.researchgate.net/publication/389648041_Addressing_legacy_system_challenges_through_EA_in_healthcare</a:t>
            </a:r>
            <a:r>
              <a:rPr lang="en-US" sz="1200" kern="1200">
                <a:solidFill>
                  <a:schemeClr val="tx1"/>
                </a:solidFill>
                <a:effectLst/>
                <a:latin typeface="+mn-lt"/>
                <a:ea typeface="+mn-ea"/>
                <a:cs typeface="+mn-cs"/>
              </a:rPr>
              <a:t>. </a:t>
            </a:r>
          </a:p>
          <a:p>
            <a:r>
              <a:rPr lang="en-US" sz="1200" kern="1200">
                <a:solidFill>
                  <a:schemeClr val="tx1"/>
                </a:solidFill>
                <a:effectLst/>
                <a:latin typeface="+mn-lt"/>
                <a:ea typeface="+mn-ea"/>
                <a:cs typeface="+mn-cs"/>
              </a:rPr>
              <a:t>Rasheed, M.K. </a:t>
            </a:r>
            <a:r>
              <a:rPr lang="en-US" sz="1200" i="1" kern="1200">
                <a:solidFill>
                  <a:schemeClr val="tx1"/>
                </a:solidFill>
                <a:effectLst/>
                <a:latin typeface="+mn-lt"/>
                <a:ea typeface="+mn-ea"/>
                <a:cs typeface="+mn-cs"/>
              </a:rPr>
              <a:t>et al.</a:t>
            </a:r>
            <a:r>
              <a:rPr lang="en-US" sz="1200" kern="1200">
                <a:solidFill>
                  <a:schemeClr val="tx1"/>
                </a:solidFill>
                <a:effectLst/>
                <a:latin typeface="+mn-lt"/>
                <a:ea typeface="+mn-ea"/>
                <a:cs typeface="+mn-cs"/>
              </a:rPr>
              <a:t> (2024) 'Patients’ perspectives and experiences with the national e-prescribing service and transfer of pharmaceutical services to community pharmacies in Saudi Arabia,' </a:t>
            </a:r>
            <a:r>
              <a:rPr lang="en-US" sz="1200" i="1" kern="1200">
                <a:solidFill>
                  <a:schemeClr val="tx1"/>
                </a:solidFill>
                <a:effectLst/>
                <a:latin typeface="+mn-lt"/>
                <a:ea typeface="+mn-ea"/>
                <a:cs typeface="+mn-cs"/>
              </a:rPr>
              <a:t>Informatics in Medicine Unlocked</a:t>
            </a:r>
            <a:r>
              <a:rPr lang="en-US" sz="1200" kern="1200">
                <a:solidFill>
                  <a:schemeClr val="tx1"/>
                </a:solidFill>
                <a:effectLst/>
                <a:latin typeface="+mn-lt"/>
                <a:ea typeface="+mn-ea"/>
                <a:cs typeface="+mn-cs"/>
              </a:rPr>
              <a:t>, 47, p. 101502. </a:t>
            </a:r>
            <a:r>
              <a:rPr lang="en-US" sz="1200" u="sng" kern="1200">
                <a:solidFill>
                  <a:schemeClr val="tx1"/>
                </a:solidFill>
                <a:effectLst/>
                <a:latin typeface="+mn-lt"/>
                <a:ea typeface="+mn-ea"/>
                <a:cs typeface="+mn-cs"/>
                <a:hlinkClick r:id="rId13"/>
              </a:rPr>
              <a:t>https://doi.org/10.1016/j.imu.2024.101502</a:t>
            </a:r>
            <a:r>
              <a:rPr lang="en-US" sz="1200" kern="1200">
                <a:solidFill>
                  <a:schemeClr val="tx1"/>
                </a:solidFill>
                <a:effectLst/>
                <a:latin typeface="+mn-lt"/>
                <a:ea typeface="+mn-ea"/>
                <a:cs typeface="+mn-cs"/>
              </a:rPr>
              <a:t>. </a:t>
            </a:r>
          </a:p>
          <a:p>
            <a:r>
              <a:rPr lang="en-US" sz="1200" kern="1200">
                <a:solidFill>
                  <a:schemeClr val="tx1"/>
                </a:solidFill>
                <a:effectLst/>
                <a:latin typeface="+mn-lt"/>
                <a:ea typeface="+mn-ea"/>
                <a:cs typeface="+mn-cs"/>
              </a:rPr>
              <a:t>UK Parliament (2022). </a:t>
            </a:r>
            <a:r>
              <a:rPr lang="en-US" sz="1200" i="1" kern="1200">
                <a:solidFill>
                  <a:schemeClr val="tx1"/>
                </a:solidFill>
                <a:effectLst/>
                <a:latin typeface="+mn-lt"/>
                <a:ea typeface="+mn-ea"/>
                <a:cs typeface="+mn-cs"/>
              </a:rPr>
              <a:t>Digital transformation in the NHS - Health and Social Care Committee</a:t>
            </a:r>
            <a:r>
              <a:rPr lang="en-US" sz="1200" kern="1200">
                <a:solidFill>
                  <a:schemeClr val="tx1"/>
                </a:solidFill>
                <a:effectLst/>
                <a:latin typeface="+mn-lt"/>
                <a:ea typeface="+mn-ea"/>
                <a:cs typeface="+mn-cs"/>
              </a:rPr>
              <a:t>. [online] Parliament.uk. Available at: </a:t>
            </a:r>
            <a:r>
              <a:rPr lang="en-US" sz="1200" u="sng" kern="1200">
                <a:solidFill>
                  <a:schemeClr val="tx1"/>
                </a:solidFill>
                <a:effectLst/>
                <a:latin typeface="+mn-lt"/>
                <a:ea typeface="+mn-ea"/>
                <a:cs typeface="+mn-cs"/>
                <a:hlinkClick r:id="rId14"/>
              </a:rPr>
              <a:t>https://publications.parliament.uk/pa/cm5803/cmselect/cmhealth/223/report.html</a:t>
            </a:r>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 </a:t>
            </a:r>
          </a:p>
          <a:p>
            <a:endParaRPr lang="en-US"/>
          </a:p>
        </p:txBody>
      </p:sp>
      <p:sp>
        <p:nvSpPr>
          <p:cNvPr id="4" name="Slide Number Placeholder 3"/>
          <p:cNvSpPr>
            <a:spLocks noGrp="1"/>
          </p:cNvSpPr>
          <p:nvPr>
            <p:ph type="sldNum" sz="quarter" idx="5"/>
          </p:nvPr>
        </p:nvSpPr>
        <p:spPr/>
        <p:txBody>
          <a:bodyPr/>
          <a:lstStyle/>
          <a:p>
            <a:fld id="{96E6A182-AF03-4CC8-94DC-C0726DF52A64}" type="slidenum">
              <a:rPr lang="en-US" smtClean="0"/>
              <a:t>15</a:t>
            </a:fld>
            <a:endParaRPr lang="en-US"/>
          </a:p>
        </p:txBody>
      </p:sp>
    </p:spTree>
    <p:extLst>
      <p:ext uri="{BB962C8B-B14F-4D97-AF65-F5344CB8AC3E}">
        <p14:creationId xmlns:p14="http://schemas.microsoft.com/office/powerpoint/2010/main" val="12230831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8AE1E626-6EB7-4D9A-AD4A-B54D1684CAD1}" type="datetime1">
              <a:rPr lang="en-US" smtClean="0"/>
              <a:t>3/5/2026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2852212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BD24A36-10EA-4DE5-9251-C62AA44714D2}" type="datetime1">
              <a:rPr lang="en-US" smtClean="0"/>
              <a:t>3/5/2026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234340864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E95A85-13CC-45EA-B1A6-5B8E77AB646B}" type="datetime1">
              <a:rPr lang="en-US" smtClean="0"/>
              <a:t>3/5/2026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88066418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34B71815-F531-4787-BA2A-626422C133AD}" type="datetime1">
              <a:rPr lang="en-US" smtClean="0"/>
              <a:t>3/5/2026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165340763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6C4885B-3C5C-43BB-9862-47948E5DF551}" type="datetime1">
              <a:rPr lang="en-US" smtClean="0"/>
              <a:t>3/5/2026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220636312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9703B6AF-AB61-4D8E-B7B7-705C5ACEBBCC}" type="datetime1">
              <a:rPr lang="en-US" smtClean="0"/>
              <a:t>3/5/2026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301070244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9B3EC9A-B094-4092-8061-75D86CB34931}" type="datetime1">
              <a:rPr lang="en-US" smtClean="0"/>
              <a:t>3/5/2026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285213407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4E1AEED-2323-4359-853E-316DF6600362}" type="datetime1">
              <a:rPr lang="en-US" smtClean="0"/>
              <a:t>3/5/2026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269347166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01CF334-2D5C-4859-84A6-CA7E6E43FAEB}" type="slidenum">
              <a:rPr lang="en-US" smtClean="0"/>
              <a:t>‹#›</a:t>
            </a:fld>
            <a:endParaRPr lang="en-US"/>
          </a:p>
        </p:txBody>
      </p:sp>
      <p:sp>
        <p:nvSpPr>
          <p:cNvPr id="5" name="Date Placeholder 4"/>
          <p:cNvSpPr>
            <a:spLocks noGrp="1"/>
          </p:cNvSpPr>
          <p:nvPr>
            <p:ph type="dt" sz="half" idx="10"/>
          </p:nvPr>
        </p:nvSpPr>
        <p:spPr/>
        <p:txBody>
          <a:bodyPr/>
          <a:lstStyle/>
          <a:p>
            <a:fld id="{333AC2DF-F1FD-4724-A563-92BADFC82ECC}" type="datetime1">
              <a:rPr lang="en-US" smtClean="0"/>
              <a:t>3/5/2026</a:t>
            </a:fld>
            <a:endParaRPr lang="en-US"/>
          </a:p>
        </p:txBody>
      </p:sp>
    </p:spTree>
    <p:extLst>
      <p:ext uri="{BB962C8B-B14F-4D97-AF65-F5344CB8AC3E}">
        <p14:creationId xmlns:p14="http://schemas.microsoft.com/office/powerpoint/2010/main" val="141345482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D20E2CF-D74B-4B51-899A-DCEA821C90C7}" type="datetime1">
              <a:rPr lang="en-US" smtClean="0"/>
              <a:t>3/5/2026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3942998648"/>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D20E2CF-D74B-4B51-899A-DCEA821C90C7}" type="datetime1">
              <a:rPr lang="en-US" smtClean="0"/>
              <a:t>3/5/2026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786356458"/>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D20E2CF-D74B-4B51-899A-DCEA821C90C7}" type="datetime1">
              <a:rPr lang="en-US" smtClean="0"/>
              <a:t>3/5/2026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3325413821"/>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D20E2CF-D74B-4B51-899A-DCEA821C90C7}" type="datetime1">
              <a:rPr lang="en-US" smtClean="0"/>
              <a:t>3/5/2026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933866389"/>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D20E2CF-D74B-4B51-899A-DCEA821C90C7}" type="datetime1">
              <a:rPr lang="en-US" smtClean="0"/>
              <a:t>3/5/2026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3258948885"/>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9932EDF-E99E-4C68-AFCB-7A835B309D6D}" type="datetime1">
              <a:rPr lang="en-US" smtClean="0"/>
              <a:t>3/5/2026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311203801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F82D85F-A551-4C69-800A-8CFFA2306A88}" type="datetime1">
              <a:rPr lang="en-US" smtClean="0"/>
              <a:t>3/5/2026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231789106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D20E2CF-D74B-4B51-899A-DCEA821C90C7}" type="datetime1">
              <a:rPr lang="en-US" smtClean="0"/>
              <a:t>3/5/2026</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401CF334-2D5C-4859-84A6-CA7E6E43FAEB}" type="slidenum">
              <a:rPr lang="en-US" smtClean="0"/>
              <a:t>‹#›</a:t>
            </a:fld>
            <a:endParaRPr lang="en-US"/>
          </a:p>
        </p:txBody>
      </p:sp>
    </p:spTree>
    <p:extLst>
      <p:ext uri="{BB962C8B-B14F-4D97-AF65-F5344CB8AC3E}">
        <p14:creationId xmlns:p14="http://schemas.microsoft.com/office/powerpoint/2010/main" val="3905864392"/>
      </p:ext>
    </p:extLst>
  </p:cSld>
  <p:clrMap bg1="lt1" tx1="dk1" bg2="lt2" tx2="dk2" accent1="accent1" accent2="accent2" accent3="accent3" accent4="accent4" accent5="accent5" accent6="accent6" hlink="hlink" folHlink="folHlink"/>
  <p:sldLayoutIdLst>
    <p:sldLayoutId id="2147483726" r:id="rId1"/>
    <p:sldLayoutId id="2147483727" r:id="rId2"/>
    <p:sldLayoutId id="2147483728" r:id="rId3"/>
    <p:sldLayoutId id="2147483729" r:id="rId4"/>
    <p:sldLayoutId id="2147483730" r:id="rId5"/>
    <p:sldLayoutId id="2147483731" r:id="rId6"/>
    <p:sldLayoutId id="2147483732" r:id="rId7"/>
    <p:sldLayoutId id="2147483733" r:id="rId8"/>
    <p:sldLayoutId id="2147483734" r:id="rId9"/>
    <p:sldLayoutId id="2147483735" r:id="rId10"/>
    <p:sldLayoutId id="2147483736" r:id="rId11"/>
    <p:sldLayoutId id="2147483737" r:id="rId12"/>
    <p:sldLayoutId id="2147483738" r:id="rId13"/>
    <p:sldLayoutId id="2147483739" r:id="rId14"/>
    <p:sldLayoutId id="2147483740" r:id="rId15"/>
    <p:sldLayoutId id="2147483741" r:id="rId16"/>
  </p:sldLayoutIdLst>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hf sldNum="0"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3.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 Id="rId9"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1.xml.rels><?xml version="1.0" encoding="UTF-8" standalone="yes"?>
<Relationships xmlns="http://schemas.openxmlformats.org/package/2006/relationships"><Relationship Id="rId8" Type="http://schemas.openxmlformats.org/officeDocument/2006/relationships/diagramData" Target="../diagrams/data11.xml"/><Relationship Id="rId3" Type="http://schemas.openxmlformats.org/officeDocument/2006/relationships/diagramData" Target="../diagrams/data10.xml"/><Relationship Id="rId7" Type="http://schemas.microsoft.com/office/2007/relationships/diagramDrawing" Target="../diagrams/drawing10.xml"/><Relationship Id="rId12" Type="http://schemas.microsoft.com/office/2007/relationships/diagramDrawing" Target="../diagrams/drawing11.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10.xml"/><Relationship Id="rId11" Type="http://schemas.openxmlformats.org/officeDocument/2006/relationships/diagramColors" Target="../diagrams/colors11.xml"/><Relationship Id="rId5" Type="http://schemas.openxmlformats.org/officeDocument/2006/relationships/diagramQuickStyle" Target="../diagrams/quickStyle10.xml"/><Relationship Id="rId10" Type="http://schemas.openxmlformats.org/officeDocument/2006/relationships/diagramQuickStyle" Target="../diagrams/quickStyle11.xml"/><Relationship Id="rId4" Type="http://schemas.openxmlformats.org/officeDocument/2006/relationships/diagramLayout" Target="../diagrams/layout10.xml"/><Relationship Id="rId9" Type="http://schemas.openxmlformats.org/officeDocument/2006/relationships/diagramLayout" Target="../diagrams/layout11.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15.xml.rels><?xml version="1.0" encoding="UTF-8" standalone="yes"?>
<Relationships xmlns="http://schemas.openxmlformats.org/package/2006/relationships"><Relationship Id="rId8" Type="http://schemas.openxmlformats.org/officeDocument/2006/relationships/hyperlink" Target="https://doi.org/10.1016/j.pecinn.2023.100171" TargetMode="External"/><Relationship Id="rId13" Type="http://schemas.openxmlformats.org/officeDocument/2006/relationships/hyperlink" Target="https://doi.org/10.1016/j.imu.2024.101502" TargetMode="External"/><Relationship Id="rId3" Type="http://schemas.openxmlformats.org/officeDocument/2006/relationships/hyperlink" Target="https://www.gov.uk/government/publications/a-plan-for-digital-health-and-social-care/a-plan-for-digital-health-and-social-care" TargetMode="External"/><Relationship Id="rId7" Type="http://schemas.openxmlformats.org/officeDocument/2006/relationships/hyperlink" Target="https://doi.org/10.1016/j.ijmedinf.2025.105833" TargetMode="External"/><Relationship Id="rId12" Type="http://schemas.openxmlformats.org/officeDocument/2006/relationships/hyperlink" Target="https://www.researchgate.net/publication/389648041_Addressing_legacy_system_challenges_through_EA_in_healthcare"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hyperlink" Target="https://doi.org/10.3390/healthcare13030329" TargetMode="External"/><Relationship Id="rId11" Type="http://schemas.openxmlformats.org/officeDocument/2006/relationships/hyperlink" Target="https://www.england.nhs.uk/long-read/how-to-improve-care-related-processes-in-general-practice/" TargetMode="External"/><Relationship Id="rId5" Type="http://schemas.openxmlformats.org/officeDocument/2006/relationships/hyperlink" Target="https://doi.org/10.1177/18333583231200417" TargetMode="External"/><Relationship Id="rId10" Type="http://schemas.openxmlformats.org/officeDocument/2006/relationships/hyperlink" Target="https://www.england.nhs.uk/long-read/delivery-plan-for-recovering-access-to-primary-care-2/" TargetMode="External"/><Relationship Id="rId4" Type="http://schemas.openxmlformats.org/officeDocument/2006/relationships/hyperlink" Target="https://doi.org/10.2196/51931" TargetMode="External"/><Relationship Id="rId9" Type="http://schemas.openxmlformats.org/officeDocument/2006/relationships/hyperlink" Target="https://digital.nhs.uk/services/nhs-app/nhs-app-features" TargetMode="External"/><Relationship Id="rId14" Type="http://schemas.openxmlformats.org/officeDocument/2006/relationships/hyperlink" Target="https://publications.parliament.uk/pa/cm5803/cmselect/cmhealth/223/report.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7888286-EEC2-1519-E780-0FEB45EE7DDB}"/>
              </a:ext>
            </a:extLst>
          </p:cNvPr>
          <p:cNvSpPr>
            <a:spLocks noGrp="1"/>
          </p:cNvSpPr>
          <p:nvPr>
            <p:ph type="title"/>
          </p:nvPr>
        </p:nvSpPr>
        <p:spPr>
          <a:xfrm>
            <a:off x="609600" y="1185176"/>
            <a:ext cx="10972800" cy="2008190"/>
          </a:xfrm>
        </p:spPr>
        <p:txBody>
          <a:bodyPr>
            <a:normAutofit fontScale="90000"/>
          </a:bodyPr>
          <a:lstStyle/>
          <a:p>
            <a:pPr algn="ctr"/>
            <a:r>
              <a:rPr lang="en-US" b="1" i="1">
                <a:solidFill>
                  <a:schemeClr val="tx1"/>
                </a:solidFill>
                <a:effectLst/>
                <a:latin typeface="Arial" panose="020B0604020202020204" pitchFamily="34" charset="0"/>
                <a:cs typeface="Arial" panose="020B0604020202020204" pitchFamily="34" charset="0"/>
              </a:rPr>
              <a:t>NHS App as a Digital Innovation in UK Primary Care</a:t>
            </a:r>
            <a:br>
              <a:rPr lang="en-US" b="1" i="1">
                <a:solidFill>
                  <a:schemeClr val="tx1"/>
                </a:solidFill>
                <a:effectLst/>
                <a:latin typeface="Arial" panose="020B0604020202020204" pitchFamily="34" charset="0"/>
                <a:cs typeface="Arial" panose="020B0604020202020204" pitchFamily="34" charset="0"/>
              </a:rPr>
            </a:br>
            <a:r>
              <a:rPr lang="en-US" b="1" i="1">
                <a:solidFill>
                  <a:schemeClr val="tx1"/>
                </a:solidFill>
                <a:effectLst/>
                <a:latin typeface="Arial" panose="020B0604020202020204" pitchFamily="34" charset="0"/>
                <a:cs typeface="Arial" panose="020B0604020202020204" pitchFamily="34" charset="0"/>
              </a:rPr>
              <a:t>Digital Transformation in the Health and Care Professions</a:t>
            </a:r>
            <a:endParaRPr lang="en-US" b="1" i="1">
              <a:solidFill>
                <a:schemeClr val="tx1"/>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B06BCA7F-3430-1847-D742-F48F6F020EF5}"/>
              </a:ext>
            </a:extLst>
          </p:cNvPr>
          <p:cNvSpPr txBox="1"/>
          <p:nvPr/>
        </p:nvSpPr>
        <p:spPr>
          <a:xfrm>
            <a:off x="3046828" y="3314727"/>
            <a:ext cx="6098344" cy="2010807"/>
          </a:xfrm>
          <a:prstGeom prst="rect">
            <a:avLst/>
          </a:prstGeom>
          <a:noFill/>
        </p:spPr>
        <p:txBody>
          <a:bodyPr wrap="square" lIns="91440" tIns="45720" rIns="91440" bIns="45720" anchor="t">
            <a:spAutoFit/>
          </a:bodyPr>
          <a:lstStyle/>
          <a:p>
            <a:pPr algn="ctr">
              <a:lnSpc>
                <a:spcPct val="150000"/>
              </a:lnSpc>
              <a:spcAft>
                <a:spcPts val="800"/>
              </a:spcAft>
            </a:pPr>
            <a:r>
              <a:rPr lang="en-US" sz="1800" b="1" kern="100">
                <a:effectLst/>
                <a:latin typeface="Arial"/>
                <a:ea typeface="Calibri"/>
                <a:cs typeface="Arial"/>
              </a:rPr>
              <a:t> </a:t>
            </a:r>
            <a:r>
              <a:rPr lang="en-US" b="1" kern="100">
                <a:latin typeface="Arial"/>
                <a:ea typeface="Calibri"/>
                <a:cs typeface="Arial"/>
              </a:rPr>
              <a:t>[</a:t>
            </a:r>
            <a:r>
              <a:rPr lang="en-US" b="1" kern="100" err="1">
                <a:latin typeface="Arial"/>
                <a:ea typeface="Calibri"/>
                <a:cs typeface="Arial"/>
              </a:rPr>
              <a:t>Shahnila</a:t>
            </a:r>
            <a:r>
              <a:rPr lang="en-US" b="1" kern="100">
                <a:latin typeface="Arial"/>
                <a:ea typeface="Calibri"/>
                <a:cs typeface="Arial"/>
              </a:rPr>
              <a:t> Mehmood]</a:t>
            </a:r>
            <a:endParaRPr lang="en-US" sz="1800" kern="100">
              <a:effectLst/>
              <a:latin typeface="Arial"/>
              <a:ea typeface="Calibri"/>
              <a:cs typeface="Arial"/>
            </a:endParaRPr>
          </a:p>
          <a:p>
            <a:pPr marL="0" marR="0" algn="ctr">
              <a:lnSpc>
                <a:spcPct val="150000"/>
              </a:lnSpc>
              <a:spcAft>
                <a:spcPts val="800"/>
              </a:spcAft>
              <a:buNone/>
            </a:pPr>
            <a:r>
              <a:rPr lang="en-US" sz="1800" b="1" kern="100">
                <a:effectLst/>
                <a:latin typeface="Arial"/>
                <a:ea typeface="Calibri"/>
                <a:cs typeface="Arial"/>
              </a:rPr>
              <a:t>[Student ID</a:t>
            </a:r>
            <a:r>
              <a:rPr lang="en-US" b="1" kern="100">
                <a:latin typeface="Arial"/>
                <a:ea typeface="Calibri"/>
                <a:cs typeface="Arial"/>
              </a:rPr>
              <a:t>:</a:t>
            </a:r>
            <a:r>
              <a:rPr lang="en-US" sz="1800" b="1" kern="100">
                <a:effectLst/>
                <a:latin typeface="Arial"/>
                <a:ea typeface="Calibri"/>
                <a:cs typeface="Arial"/>
              </a:rPr>
              <a:t> </a:t>
            </a:r>
            <a:r>
              <a:rPr lang="en-US" b="1" kern="100">
                <a:latin typeface="Arial"/>
                <a:ea typeface="Calibri"/>
                <a:cs typeface="Arial"/>
              </a:rPr>
              <a:t>2324404</a:t>
            </a:r>
            <a:r>
              <a:rPr lang="en-US" sz="1800" b="1" kern="100">
                <a:effectLst/>
                <a:latin typeface="Arial"/>
                <a:ea typeface="Calibri"/>
                <a:cs typeface="Arial"/>
              </a:rPr>
              <a:t>]</a:t>
            </a:r>
          </a:p>
          <a:p>
            <a:pPr algn="ctr">
              <a:lnSpc>
                <a:spcPct val="150000"/>
              </a:lnSpc>
              <a:spcAft>
                <a:spcPts val="800"/>
              </a:spcAft>
            </a:pPr>
            <a:r>
              <a:rPr lang="en-US" b="1" kern="100">
                <a:latin typeface="Arial"/>
                <a:ea typeface="Calibri"/>
                <a:cs typeface="Arial"/>
              </a:rPr>
              <a:t>[Module Code: BMHP6026]</a:t>
            </a:r>
          </a:p>
          <a:p>
            <a:pPr algn="ctr">
              <a:lnSpc>
                <a:spcPct val="150000"/>
              </a:lnSpc>
              <a:spcAft>
                <a:spcPts val="800"/>
              </a:spcAft>
            </a:pPr>
            <a:r>
              <a:rPr lang="en-US" b="1" kern="100">
                <a:latin typeface="Arial"/>
                <a:ea typeface="Calibri"/>
                <a:cs typeface="Arial"/>
              </a:rPr>
              <a:t>[Lecturer: Martin Svejda]</a:t>
            </a:r>
          </a:p>
        </p:txBody>
      </p:sp>
      <p:pic>
        <p:nvPicPr>
          <p:cNvPr id="1026" name="Picture 2" descr="Discover The Power Of The NHS App ...">
            <a:extLst>
              <a:ext uri="{FF2B5EF4-FFF2-40B4-BE49-F238E27FC236}">
                <a16:creationId xmlns:a16="http://schemas.microsoft.com/office/drawing/2014/main" id="{CE8EFD7E-A0C7-7489-4535-198664F67A5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6437" y="3429000"/>
            <a:ext cx="3967089" cy="280298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1028" name="Picture 4" descr="NHS App">
            <a:extLst>
              <a:ext uri="{FF2B5EF4-FFF2-40B4-BE49-F238E27FC236}">
                <a16:creationId xmlns:a16="http://schemas.microsoft.com/office/drawing/2014/main" id="{D9FC55DF-7FEE-5550-782A-575EA955D4A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154574" y="3193366"/>
            <a:ext cx="3742006" cy="292669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13002233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2AD069A-0E4E-F452-F49D-5F274CAC87B6}"/>
              </a:ext>
            </a:extLst>
          </p:cNvPr>
          <p:cNvSpPr>
            <a:spLocks noGrp="1"/>
          </p:cNvSpPr>
          <p:nvPr>
            <p:ph type="title"/>
          </p:nvPr>
        </p:nvSpPr>
        <p:spPr>
          <a:xfrm>
            <a:off x="1380719" y="146078"/>
            <a:ext cx="8596668" cy="670560"/>
          </a:xfrm>
        </p:spPr>
        <p:txBody>
          <a:bodyPr/>
          <a:lstStyle/>
          <a:p>
            <a:pPr algn="ctr"/>
            <a:r>
              <a:rPr lang="en-US" b="1"/>
              <a:t>Introduction</a:t>
            </a:r>
            <a:endParaRPr lang="en-US"/>
          </a:p>
        </p:txBody>
      </p:sp>
      <p:graphicFrame>
        <p:nvGraphicFramePr>
          <p:cNvPr id="4" name="Content Placeholder 3">
            <a:extLst>
              <a:ext uri="{FF2B5EF4-FFF2-40B4-BE49-F238E27FC236}">
                <a16:creationId xmlns:a16="http://schemas.microsoft.com/office/drawing/2014/main" id="{1D89AABE-4F17-4EBC-F25E-81991F91EA45}"/>
              </a:ext>
            </a:extLst>
          </p:cNvPr>
          <p:cNvGraphicFramePr>
            <a:graphicFrameLocks noGrp="1"/>
          </p:cNvGraphicFramePr>
          <p:nvPr>
            <p:ph idx="1"/>
            <p:extLst>
              <p:ext uri="{D42A27DB-BD31-4B8C-83A1-F6EECF244321}">
                <p14:modId xmlns:p14="http://schemas.microsoft.com/office/powerpoint/2010/main" val="109646919"/>
              </p:ext>
            </p:extLst>
          </p:nvPr>
        </p:nvGraphicFramePr>
        <p:xfrm>
          <a:off x="1207216" y="146078"/>
          <a:ext cx="10056315" cy="62242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3071934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557FA40-93A6-CF75-8652-A03371594F5F}"/>
              </a:ext>
            </a:extLst>
          </p:cNvPr>
          <p:cNvSpPr>
            <a:spLocks noGrp="1"/>
          </p:cNvSpPr>
          <p:nvPr>
            <p:ph type="title"/>
          </p:nvPr>
        </p:nvSpPr>
        <p:spPr>
          <a:xfrm>
            <a:off x="1493260" y="156238"/>
            <a:ext cx="8596668" cy="1320800"/>
          </a:xfrm>
        </p:spPr>
        <p:txBody>
          <a:bodyPr/>
          <a:lstStyle/>
          <a:p>
            <a:pPr algn="ctr"/>
            <a:r>
              <a:rPr lang="en-US" b="1"/>
              <a:t>Why Digital Transformation Was Needed</a:t>
            </a:r>
            <a:endParaRPr lang="en-US"/>
          </a:p>
        </p:txBody>
      </p:sp>
      <p:graphicFrame>
        <p:nvGraphicFramePr>
          <p:cNvPr id="4" name="Content Placeholder 3">
            <a:extLst>
              <a:ext uri="{FF2B5EF4-FFF2-40B4-BE49-F238E27FC236}">
                <a16:creationId xmlns:a16="http://schemas.microsoft.com/office/drawing/2014/main" id="{11EE7BDC-7C23-E469-E4CE-43938B8B6482}"/>
              </a:ext>
            </a:extLst>
          </p:cNvPr>
          <p:cNvGraphicFramePr>
            <a:graphicFrameLocks noGrp="1"/>
          </p:cNvGraphicFramePr>
          <p:nvPr>
            <p:ph idx="1"/>
            <p:extLst>
              <p:ext uri="{D42A27DB-BD31-4B8C-83A1-F6EECF244321}">
                <p14:modId xmlns:p14="http://schemas.microsoft.com/office/powerpoint/2010/main" val="1615171626"/>
              </p:ext>
            </p:extLst>
          </p:nvPr>
        </p:nvGraphicFramePr>
        <p:xfrm>
          <a:off x="1797666" y="1785257"/>
          <a:ext cx="8596668" cy="47461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7729740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699AD73-0138-C946-E557-AD0FF480B489}"/>
              </a:ext>
            </a:extLst>
          </p:cNvPr>
          <p:cNvSpPr>
            <a:spLocks noGrp="1"/>
          </p:cNvSpPr>
          <p:nvPr>
            <p:ph type="title"/>
          </p:nvPr>
        </p:nvSpPr>
        <p:spPr>
          <a:xfrm>
            <a:off x="6429245" y="105565"/>
            <a:ext cx="5762755" cy="554901"/>
          </a:xfrm>
          <a:solidFill>
            <a:schemeClr val="bg1"/>
          </a:solidFill>
        </p:spPr>
        <p:txBody>
          <a:bodyPr>
            <a:normAutofit fontScale="90000"/>
          </a:bodyPr>
          <a:lstStyle/>
          <a:p>
            <a:pPr algn="ctr"/>
            <a:r>
              <a:rPr lang="en-US" b="1"/>
              <a:t>NHS App Overview</a:t>
            </a:r>
            <a:endParaRPr lang="en-US"/>
          </a:p>
        </p:txBody>
      </p:sp>
      <p:graphicFrame>
        <p:nvGraphicFramePr>
          <p:cNvPr id="4" name="Content Placeholder 3">
            <a:extLst>
              <a:ext uri="{FF2B5EF4-FFF2-40B4-BE49-F238E27FC236}">
                <a16:creationId xmlns:a16="http://schemas.microsoft.com/office/drawing/2014/main" id="{CEF8C2B8-137F-AB7D-F60A-67266B5D15FA}"/>
              </a:ext>
            </a:extLst>
          </p:cNvPr>
          <p:cNvGraphicFramePr>
            <a:graphicFrameLocks noGrp="1"/>
          </p:cNvGraphicFramePr>
          <p:nvPr>
            <p:ph idx="1"/>
            <p:extLst>
              <p:ext uri="{D42A27DB-BD31-4B8C-83A1-F6EECF244321}">
                <p14:modId xmlns:p14="http://schemas.microsoft.com/office/powerpoint/2010/main" val="1124103732"/>
              </p:ext>
            </p:extLst>
          </p:nvPr>
        </p:nvGraphicFramePr>
        <p:xfrm>
          <a:off x="-1235444" y="361572"/>
          <a:ext cx="10173622" cy="613485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050" name="Picture 2" descr="The NHS App - GM PCB">
            <a:extLst>
              <a:ext uri="{FF2B5EF4-FFF2-40B4-BE49-F238E27FC236}">
                <a16:creationId xmlns:a16="http://schemas.microsoft.com/office/drawing/2014/main" id="{5234F1D8-E20C-169F-AD89-0875469EB1E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487886" y="1389631"/>
            <a:ext cx="4798255" cy="465328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2052" name="Picture 4" descr="NHS App - Wembley Practice">
            <a:extLst>
              <a:ext uri="{FF2B5EF4-FFF2-40B4-BE49-F238E27FC236}">
                <a16:creationId xmlns:a16="http://schemas.microsoft.com/office/drawing/2014/main" id="{CD020E4C-ADBD-FB60-7111-4C5D7DEC69A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0" y="6811"/>
            <a:ext cx="1554789" cy="130731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93889120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43630E0-EFE8-A434-BC06-0A5D9DAC65A3}"/>
              </a:ext>
            </a:extLst>
          </p:cNvPr>
          <p:cNvSpPr>
            <a:spLocks noGrp="1"/>
          </p:cNvSpPr>
          <p:nvPr>
            <p:ph type="title"/>
          </p:nvPr>
        </p:nvSpPr>
        <p:spPr>
          <a:xfrm>
            <a:off x="2055968" y="282847"/>
            <a:ext cx="8596668" cy="1320800"/>
          </a:xfrm>
        </p:spPr>
        <p:txBody>
          <a:bodyPr/>
          <a:lstStyle/>
          <a:p>
            <a:r>
              <a:rPr lang="en-US" b="1"/>
              <a:t>Workforce Impact: Role Changes</a:t>
            </a:r>
            <a:endParaRPr lang="en-US"/>
          </a:p>
        </p:txBody>
      </p:sp>
      <p:graphicFrame>
        <p:nvGraphicFramePr>
          <p:cNvPr id="4" name="Content Placeholder 3">
            <a:extLst>
              <a:ext uri="{FF2B5EF4-FFF2-40B4-BE49-F238E27FC236}">
                <a16:creationId xmlns:a16="http://schemas.microsoft.com/office/drawing/2014/main" id="{CF2A9091-0A23-4B4C-8FBC-B81BCEE1B186}"/>
              </a:ext>
            </a:extLst>
          </p:cNvPr>
          <p:cNvGraphicFramePr>
            <a:graphicFrameLocks noGrp="1"/>
          </p:cNvGraphicFramePr>
          <p:nvPr>
            <p:ph idx="1"/>
            <p:extLst>
              <p:ext uri="{D42A27DB-BD31-4B8C-83A1-F6EECF244321}">
                <p14:modId xmlns:p14="http://schemas.microsoft.com/office/powerpoint/2010/main" val="1678148986"/>
              </p:ext>
            </p:extLst>
          </p:nvPr>
        </p:nvGraphicFramePr>
        <p:xfrm>
          <a:off x="695836" y="639263"/>
          <a:ext cx="11110084" cy="59358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5461486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9CA5D17-0884-A091-AE94-57795338199B}"/>
              </a:ext>
            </a:extLst>
          </p:cNvPr>
          <p:cNvSpPr>
            <a:spLocks noGrp="1"/>
          </p:cNvSpPr>
          <p:nvPr>
            <p:ph type="title"/>
          </p:nvPr>
        </p:nvSpPr>
        <p:spPr>
          <a:xfrm>
            <a:off x="1379020" y="215704"/>
            <a:ext cx="8596668" cy="1320800"/>
          </a:xfrm>
        </p:spPr>
        <p:txBody>
          <a:bodyPr/>
          <a:lstStyle/>
          <a:p>
            <a:pPr algn="ctr"/>
            <a:r>
              <a:rPr lang="en-US" b="1"/>
              <a:t>Workforce: Skills &amp; Challenges</a:t>
            </a:r>
            <a:br>
              <a:rPr lang="en-US"/>
            </a:br>
            <a:endParaRPr lang="en-US"/>
          </a:p>
        </p:txBody>
      </p:sp>
      <p:graphicFrame>
        <p:nvGraphicFramePr>
          <p:cNvPr id="4" name="Content Placeholder 3">
            <a:extLst>
              <a:ext uri="{FF2B5EF4-FFF2-40B4-BE49-F238E27FC236}">
                <a16:creationId xmlns:a16="http://schemas.microsoft.com/office/drawing/2014/main" id="{4792CBDE-D7E5-90F5-A5F5-B65CFD2BB55A}"/>
              </a:ext>
            </a:extLst>
          </p:cNvPr>
          <p:cNvGraphicFramePr>
            <a:graphicFrameLocks noGrp="1"/>
          </p:cNvGraphicFramePr>
          <p:nvPr>
            <p:ph idx="1"/>
            <p:extLst>
              <p:ext uri="{D42A27DB-BD31-4B8C-83A1-F6EECF244321}">
                <p14:modId xmlns:p14="http://schemas.microsoft.com/office/powerpoint/2010/main" val="3520511105"/>
              </p:ext>
            </p:extLst>
          </p:nvPr>
        </p:nvGraphicFramePr>
        <p:xfrm>
          <a:off x="466317" y="589280"/>
          <a:ext cx="10422075" cy="60530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4218374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51CAAE0-3A3F-AF52-482E-AF084E5732CC}"/>
              </a:ext>
            </a:extLst>
          </p:cNvPr>
          <p:cNvSpPr>
            <a:spLocks noGrp="1"/>
          </p:cNvSpPr>
          <p:nvPr>
            <p:ph type="title"/>
          </p:nvPr>
        </p:nvSpPr>
        <p:spPr>
          <a:xfrm>
            <a:off x="1797666" y="0"/>
            <a:ext cx="8596668" cy="1320800"/>
          </a:xfrm>
        </p:spPr>
        <p:txBody>
          <a:bodyPr/>
          <a:lstStyle/>
          <a:p>
            <a:r>
              <a:rPr lang="en-US" b="1"/>
              <a:t>Service Delivery: Transformation</a:t>
            </a:r>
            <a:endParaRPr lang="en-US"/>
          </a:p>
        </p:txBody>
      </p:sp>
      <p:graphicFrame>
        <p:nvGraphicFramePr>
          <p:cNvPr id="4" name="Content Placeholder 3">
            <a:extLst>
              <a:ext uri="{FF2B5EF4-FFF2-40B4-BE49-F238E27FC236}">
                <a16:creationId xmlns:a16="http://schemas.microsoft.com/office/drawing/2014/main" id="{3F9E4111-1EF3-1A35-5BCD-39F1442B998A}"/>
              </a:ext>
            </a:extLst>
          </p:cNvPr>
          <p:cNvGraphicFramePr>
            <a:graphicFrameLocks noGrp="1"/>
          </p:cNvGraphicFramePr>
          <p:nvPr>
            <p:ph idx="1"/>
            <p:extLst>
              <p:ext uri="{D42A27DB-BD31-4B8C-83A1-F6EECF244321}">
                <p14:modId xmlns:p14="http://schemas.microsoft.com/office/powerpoint/2010/main" val="3388345743"/>
              </p:ext>
            </p:extLst>
          </p:nvPr>
        </p:nvGraphicFramePr>
        <p:xfrm>
          <a:off x="1797666" y="690880"/>
          <a:ext cx="9276734" cy="61671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9827177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4F0E0CF-C15B-28EA-CF9B-28826DBBA740}"/>
              </a:ext>
            </a:extLst>
          </p:cNvPr>
          <p:cNvSpPr>
            <a:spLocks noGrp="1"/>
          </p:cNvSpPr>
          <p:nvPr>
            <p:ph type="title"/>
          </p:nvPr>
        </p:nvSpPr>
        <p:spPr/>
        <p:txBody>
          <a:bodyPr/>
          <a:lstStyle/>
          <a:p>
            <a:r>
              <a:rPr lang="en-US" b="1"/>
              <a:t>Service Delivery: Risks</a:t>
            </a:r>
            <a:br>
              <a:rPr lang="en-US"/>
            </a:br>
            <a:endParaRPr lang="en-US"/>
          </a:p>
        </p:txBody>
      </p:sp>
      <p:graphicFrame>
        <p:nvGraphicFramePr>
          <p:cNvPr id="4" name="Content Placeholder 3">
            <a:extLst>
              <a:ext uri="{FF2B5EF4-FFF2-40B4-BE49-F238E27FC236}">
                <a16:creationId xmlns:a16="http://schemas.microsoft.com/office/drawing/2014/main" id="{1DA39C7C-646A-C353-6D91-0AEA9D73DAB6}"/>
              </a:ext>
            </a:extLst>
          </p:cNvPr>
          <p:cNvGraphicFramePr>
            <a:graphicFrameLocks noGrp="1"/>
          </p:cNvGraphicFramePr>
          <p:nvPr>
            <p:ph idx="1"/>
            <p:extLst>
              <p:ext uri="{D42A27DB-BD31-4B8C-83A1-F6EECF244321}">
                <p14:modId xmlns:p14="http://schemas.microsoft.com/office/powerpoint/2010/main" val="3300668865"/>
              </p:ext>
            </p:extLst>
          </p:nvPr>
        </p:nvGraphicFramePr>
        <p:xfrm>
          <a:off x="677333" y="609601"/>
          <a:ext cx="10450211" cy="605848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0189980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541BFAE-4F76-54BB-B791-68B857085804}"/>
              </a:ext>
            </a:extLst>
          </p:cNvPr>
          <p:cNvSpPr>
            <a:spLocks noGrp="1"/>
          </p:cNvSpPr>
          <p:nvPr>
            <p:ph type="title"/>
          </p:nvPr>
        </p:nvSpPr>
        <p:spPr/>
        <p:txBody>
          <a:bodyPr/>
          <a:lstStyle/>
          <a:p>
            <a:r>
              <a:rPr lang="en-US" b="1"/>
              <a:t>Patient Impact: Access &amp; Empowerment</a:t>
            </a:r>
            <a:endParaRPr lang="en-US"/>
          </a:p>
        </p:txBody>
      </p:sp>
      <p:graphicFrame>
        <p:nvGraphicFramePr>
          <p:cNvPr id="4" name="Content Placeholder 3">
            <a:extLst>
              <a:ext uri="{FF2B5EF4-FFF2-40B4-BE49-F238E27FC236}">
                <a16:creationId xmlns:a16="http://schemas.microsoft.com/office/drawing/2014/main" id="{17DFAA4C-9480-E957-558C-4E3CAA1A4A28}"/>
              </a:ext>
            </a:extLst>
          </p:cNvPr>
          <p:cNvGraphicFramePr>
            <a:graphicFrameLocks noGrp="1"/>
          </p:cNvGraphicFramePr>
          <p:nvPr>
            <p:ph idx="1"/>
            <p:extLst>
              <p:ext uri="{D42A27DB-BD31-4B8C-83A1-F6EECF244321}">
                <p14:modId xmlns:p14="http://schemas.microsoft.com/office/powerpoint/2010/main" val="350011625"/>
              </p:ext>
            </p:extLst>
          </p:nvPr>
        </p:nvGraphicFramePr>
        <p:xfrm>
          <a:off x="1380718" y="1270000"/>
          <a:ext cx="9873435" cy="475487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2487119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7B7A2DA-6A5C-1628-752B-588144DC4391}"/>
              </a:ext>
            </a:extLst>
          </p:cNvPr>
          <p:cNvSpPr>
            <a:spLocks noGrp="1"/>
          </p:cNvSpPr>
          <p:nvPr>
            <p:ph type="title"/>
          </p:nvPr>
        </p:nvSpPr>
        <p:spPr>
          <a:xfrm>
            <a:off x="3278294" y="0"/>
            <a:ext cx="8596668" cy="447040"/>
          </a:xfrm>
        </p:spPr>
        <p:txBody>
          <a:bodyPr>
            <a:normAutofit fontScale="90000"/>
          </a:bodyPr>
          <a:lstStyle/>
          <a:p>
            <a:r>
              <a:rPr lang="en-US" b="1"/>
              <a:t>Patient Experience</a:t>
            </a:r>
            <a:endParaRPr lang="en-US"/>
          </a:p>
        </p:txBody>
      </p:sp>
      <p:graphicFrame>
        <p:nvGraphicFramePr>
          <p:cNvPr id="4" name="Content Placeholder 3">
            <a:extLst>
              <a:ext uri="{FF2B5EF4-FFF2-40B4-BE49-F238E27FC236}">
                <a16:creationId xmlns:a16="http://schemas.microsoft.com/office/drawing/2014/main" id="{4DB6CBC0-2AA5-E4C6-4BEF-52101EBA08B5}"/>
              </a:ext>
            </a:extLst>
          </p:cNvPr>
          <p:cNvGraphicFramePr>
            <a:graphicFrameLocks noGrp="1"/>
          </p:cNvGraphicFramePr>
          <p:nvPr>
            <p:ph idx="1"/>
            <p:extLst>
              <p:ext uri="{D42A27DB-BD31-4B8C-83A1-F6EECF244321}">
                <p14:modId xmlns:p14="http://schemas.microsoft.com/office/powerpoint/2010/main" val="2753218284"/>
              </p:ext>
            </p:extLst>
          </p:nvPr>
        </p:nvGraphicFramePr>
        <p:xfrm>
          <a:off x="0" y="589280"/>
          <a:ext cx="11724640" cy="61264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0367763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4784679-1E02-AA51-F1AC-9BEFDB441EAA}"/>
              </a:ext>
            </a:extLst>
          </p:cNvPr>
          <p:cNvSpPr>
            <a:spLocks noGrp="1"/>
          </p:cNvSpPr>
          <p:nvPr>
            <p:ph type="title"/>
          </p:nvPr>
        </p:nvSpPr>
        <p:spPr>
          <a:xfrm>
            <a:off x="705469" y="186300"/>
            <a:ext cx="8596668" cy="1320800"/>
          </a:xfrm>
        </p:spPr>
        <p:txBody>
          <a:bodyPr/>
          <a:lstStyle/>
          <a:p>
            <a:r>
              <a:rPr lang="en-US" b="1"/>
              <a:t>Digital Exclusion</a:t>
            </a:r>
            <a:br>
              <a:rPr lang="en-US"/>
            </a:br>
            <a:endParaRPr lang="en-US"/>
          </a:p>
        </p:txBody>
      </p:sp>
      <p:graphicFrame>
        <p:nvGraphicFramePr>
          <p:cNvPr id="6" name="Content Placeholder 5">
            <a:extLst>
              <a:ext uri="{FF2B5EF4-FFF2-40B4-BE49-F238E27FC236}">
                <a16:creationId xmlns:a16="http://schemas.microsoft.com/office/drawing/2014/main" id="{15F45C6E-CE0B-30A5-A5FE-E08BF568515E}"/>
              </a:ext>
            </a:extLst>
          </p:cNvPr>
          <p:cNvGraphicFramePr>
            <a:graphicFrameLocks noGrp="1"/>
          </p:cNvGraphicFramePr>
          <p:nvPr>
            <p:ph idx="1"/>
            <p:extLst>
              <p:ext uri="{D42A27DB-BD31-4B8C-83A1-F6EECF244321}">
                <p14:modId xmlns:p14="http://schemas.microsoft.com/office/powerpoint/2010/main" val="1637719525"/>
              </p:ext>
            </p:extLst>
          </p:nvPr>
        </p:nvGraphicFramePr>
        <p:xfrm>
          <a:off x="239184" y="1231901"/>
          <a:ext cx="8596668" cy="29040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7" name="Diagram 6">
            <a:extLst>
              <a:ext uri="{FF2B5EF4-FFF2-40B4-BE49-F238E27FC236}">
                <a16:creationId xmlns:a16="http://schemas.microsoft.com/office/drawing/2014/main" id="{95148531-5A63-34FA-FCE9-3A25C0E2516E}"/>
              </a:ext>
            </a:extLst>
          </p:cNvPr>
          <p:cNvGraphicFramePr/>
          <p:nvPr>
            <p:extLst>
              <p:ext uri="{D42A27DB-BD31-4B8C-83A1-F6EECF244321}">
                <p14:modId xmlns:p14="http://schemas.microsoft.com/office/powerpoint/2010/main" val="3427883607"/>
              </p:ext>
            </p:extLst>
          </p:nvPr>
        </p:nvGraphicFramePr>
        <p:xfrm>
          <a:off x="3076575" y="3854548"/>
          <a:ext cx="9115425" cy="3289202"/>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41059464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4705CF5-881A-309A-B578-5AFE24ECDB6F}"/>
              </a:ext>
            </a:extLst>
          </p:cNvPr>
          <p:cNvSpPr>
            <a:spLocks noGrp="1"/>
          </p:cNvSpPr>
          <p:nvPr>
            <p:ph type="title"/>
          </p:nvPr>
        </p:nvSpPr>
        <p:spPr>
          <a:xfrm>
            <a:off x="1380719" y="0"/>
            <a:ext cx="8596668" cy="1320800"/>
          </a:xfrm>
        </p:spPr>
        <p:txBody>
          <a:bodyPr/>
          <a:lstStyle/>
          <a:p>
            <a:pPr algn="ctr"/>
            <a:r>
              <a:rPr lang="en-US" b="1"/>
              <a:t>Community Impact</a:t>
            </a:r>
            <a:br>
              <a:rPr lang="en-US"/>
            </a:br>
            <a:endParaRPr lang="en-US"/>
          </a:p>
        </p:txBody>
      </p:sp>
      <p:graphicFrame>
        <p:nvGraphicFramePr>
          <p:cNvPr id="4" name="Content Placeholder 3">
            <a:extLst>
              <a:ext uri="{FF2B5EF4-FFF2-40B4-BE49-F238E27FC236}">
                <a16:creationId xmlns:a16="http://schemas.microsoft.com/office/drawing/2014/main" id="{4FC749E4-7C25-8E65-6E91-14B3FC3C6FF6}"/>
              </a:ext>
            </a:extLst>
          </p:cNvPr>
          <p:cNvGraphicFramePr>
            <a:graphicFrameLocks noGrp="1"/>
          </p:cNvGraphicFramePr>
          <p:nvPr>
            <p:ph idx="1"/>
            <p:extLst>
              <p:ext uri="{D42A27DB-BD31-4B8C-83A1-F6EECF244321}">
                <p14:modId xmlns:p14="http://schemas.microsoft.com/office/powerpoint/2010/main" val="3810007124"/>
              </p:ext>
            </p:extLst>
          </p:nvPr>
        </p:nvGraphicFramePr>
        <p:xfrm>
          <a:off x="731519" y="660400"/>
          <a:ext cx="10728961" cy="5943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8692978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B398FD2-0FB6-EB25-7B5C-B30ED5958E50}"/>
              </a:ext>
            </a:extLst>
          </p:cNvPr>
          <p:cNvSpPr>
            <a:spLocks noGrp="1"/>
          </p:cNvSpPr>
          <p:nvPr>
            <p:ph type="title"/>
          </p:nvPr>
        </p:nvSpPr>
        <p:spPr>
          <a:xfrm>
            <a:off x="230294" y="304800"/>
            <a:ext cx="8596668" cy="609600"/>
          </a:xfrm>
        </p:spPr>
        <p:txBody>
          <a:bodyPr>
            <a:normAutofit fontScale="90000"/>
          </a:bodyPr>
          <a:lstStyle/>
          <a:p>
            <a:r>
              <a:rPr lang="en-US" b="1"/>
              <a:t>Critical Evaluation</a:t>
            </a:r>
            <a:br>
              <a:rPr lang="en-US"/>
            </a:br>
            <a:endParaRPr lang="en-US"/>
          </a:p>
        </p:txBody>
      </p:sp>
      <p:graphicFrame>
        <p:nvGraphicFramePr>
          <p:cNvPr id="4" name="Content Placeholder 3">
            <a:extLst>
              <a:ext uri="{FF2B5EF4-FFF2-40B4-BE49-F238E27FC236}">
                <a16:creationId xmlns:a16="http://schemas.microsoft.com/office/drawing/2014/main" id="{FD33C4CA-70F1-55C7-EE3F-7686CCEF9A55}"/>
              </a:ext>
            </a:extLst>
          </p:cNvPr>
          <p:cNvGraphicFramePr>
            <a:graphicFrameLocks noGrp="1"/>
          </p:cNvGraphicFramePr>
          <p:nvPr>
            <p:ph idx="1"/>
            <p:extLst>
              <p:ext uri="{D42A27DB-BD31-4B8C-83A1-F6EECF244321}">
                <p14:modId xmlns:p14="http://schemas.microsoft.com/office/powerpoint/2010/main" val="3045492587"/>
              </p:ext>
            </p:extLst>
          </p:nvPr>
        </p:nvGraphicFramePr>
        <p:xfrm>
          <a:off x="1300480" y="290732"/>
          <a:ext cx="9591040" cy="62624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1344516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72E6942-B5F2-7613-8CB6-D704041752FB}"/>
              </a:ext>
            </a:extLst>
          </p:cNvPr>
          <p:cNvSpPr>
            <a:spLocks noGrp="1"/>
          </p:cNvSpPr>
          <p:nvPr>
            <p:ph type="title"/>
          </p:nvPr>
        </p:nvSpPr>
        <p:spPr>
          <a:xfrm>
            <a:off x="1797666" y="85969"/>
            <a:ext cx="8596668" cy="584591"/>
          </a:xfrm>
        </p:spPr>
        <p:txBody>
          <a:bodyPr>
            <a:normAutofit fontScale="90000"/>
          </a:bodyPr>
          <a:lstStyle/>
          <a:p>
            <a:pPr algn="ctr"/>
            <a:r>
              <a:rPr lang="en-US" b="1"/>
              <a:t>Recommendations</a:t>
            </a:r>
            <a:br>
              <a:rPr lang="en-US"/>
            </a:br>
            <a:endParaRPr lang="en-US"/>
          </a:p>
        </p:txBody>
      </p:sp>
      <p:graphicFrame>
        <p:nvGraphicFramePr>
          <p:cNvPr id="4" name="Content Placeholder 3">
            <a:extLst>
              <a:ext uri="{FF2B5EF4-FFF2-40B4-BE49-F238E27FC236}">
                <a16:creationId xmlns:a16="http://schemas.microsoft.com/office/drawing/2014/main" id="{1AA8F024-7BBE-84AB-6F7D-360A3E64FF2E}"/>
              </a:ext>
            </a:extLst>
          </p:cNvPr>
          <p:cNvGraphicFramePr>
            <a:graphicFrameLocks noGrp="1"/>
          </p:cNvGraphicFramePr>
          <p:nvPr>
            <p:ph idx="1"/>
            <p:extLst>
              <p:ext uri="{D42A27DB-BD31-4B8C-83A1-F6EECF244321}">
                <p14:modId xmlns:p14="http://schemas.microsoft.com/office/powerpoint/2010/main" val="3928009624"/>
              </p:ext>
            </p:extLst>
          </p:nvPr>
        </p:nvGraphicFramePr>
        <p:xfrm>
          <a:off x="1341120" y="670560"/>
          <a:ext cx="10038080" cy="589905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1983797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8F1CDF0-3031-A427-21AA-D797E59D6451}"/>
              </a:ext>
            </a:extLst>
          </p:cNvPr>
          <p:cNvSpPr>
            <a:spLocks noGrp="1"/>
          </p:cNvSpPr>
          <p:nvPr>
            <p:ph type="title"/>
          </p:nvPr>
        </p:nvSpPr>
        <p:spPr>
          <a:xfrm>
            <a:off x="1148862" y="0"/>
            <a:ext cx="8596668" cy="1320800"/>
          </a:xfrm>
        </p:spPr>
        <p:txBody>
          <a:bodyPr/>
          <a:lstStyle/>
          <a:p>
            <a:pPr algn="ctr"/>
            <a:r>
              <a:rPr lang="en-US"/>
              <a:t>References</a:t>
            </a:r>
          </a:p>
        </p:txBody>
      </p:sp>
      <p:sp>
        <p:nvSpPr>
          <p:cNvPr id="2" name="Content Placeholder 1">
            <a:extLst>
              <a:ext uri="{FF2B5EF4-FFF2-40B4-BE49-F238E27FC236}">
                <a16:creationId xmlns:a16="http://schemas.microsoft.com/office/drawing/2014/main" id="{CE5BACD3-3396-E421-BAFD-161918211C10}"/>
              </a:ext>
            </a:extLst>
          </p:cNvPr>
          <p:cNvSpPr>
            <a:spLocks noGrp="1"/>
          </p:cNvSpPr>
          <p:nvPr>
            <p:ph idx="1"/>
          </p:nvPr>
        </p:nvSpPr>
        <p:spPr>
          <a:xfrm>
            <a:off x="803943" y="1174654"/>
            <a:ext cx="10239195" cy="5683346"/>
          </a:xfrm>
        </p:spPr>
        <p:txBody>
          <a:bodyPr>
            <a:normAutofit fontScale="70000" lnSpcReduction="20000"/>
          </a:bodyPr>
          <a:lstStyle/>
          <a:p>
            <a:r>
              <a:rPr lang="en-US" i="1"/>
              <a:t>A plan for digital health and social care</a:t>
            </a:r>
            <a:r>
              <a:rPr lang="en-US"/>
              <a:t> (2022). </a:t>
            </a:r>
            <a:r>
              <a:rPr lang="en-US" u="sng">
                <a:hlinkClick r:id="rId3"/>
              </a:rPr>
              <a:t>https://www.gov.uk/government/publications/a-plan-for-digital-health-and-social-care/a-plan-for-digital-health-and-social-care</a:t>
            </a:r>
            <a:r>
              <a:rPr lang="en-US"/>
              <a:t> </a:t>
            </a:r>
          </a:p>
          <a:p>
            <a:r>
              <a:rPr lang="en-US"/>
              <a:t>Atherton, H. </a:t>
            </a:r>
            <a:r>
              <a:rPr lang="en-US" i="1"/>
              <a:t>et al.</a:t>
            </a:r>
            <a:r>
              <a:rPr lang="en-US"/>
              <a:t> (2024) 'Investigating Patient use and experience of online appointment booking in Primary care: Mixed Methods study,' </a:t>
            </a:r>
            <a:r>
              <a:rPr lang="en-US" i="1"/>
              <a:t>Journal of Medical Internet Research</a:t>
            </a:r>
            <a:r>
              <a:rPr lang="en-US"/>
              <a:t>, 26, p. e51931. </a:t>
            </a:r>
            <a:r>
              <a:rPr lang="en-US" u="sng">
                <a:hlinkClick r:id="rId4"/>
              </a:rPr>
              <a:t>https://doi.org/10.2196/51931</a:t>
            </a:r>
            <a:r>
              <a:rPr lang="en-US"/>
              <a:t>. </a:t>
            </a:r>
          </a:p>
          <a:p>
            <a:r>
              <a:rPr lang="en-US"/>
              <a:t>Burns, M. (2023) 'Challenges and successes in implementing an integrated electronic patient record (HIVE) at the Manchester University National Health Service Foundation Trust, England: 1000+ legacy systems, 10 hospitals, one electronic patient record,' </a:t>
            </a:r>
            <a:r>
              <a:rPr lang="en-US" i="1"/>
              <a:t>Health Information Management Journal</a:t>
            </a:r>
            <a:r>
              <a:rPr lang="en-US"/>
              <a:t>, 53(1), pp. 20–28. </a:t>
            </a:r>
            <a:r>
              <a:rPr lang="en-US" u="sng">
                <a:hlinkClick r:id="rId5"/>
              </a:rPr>
              <a:t>https://doi.org/10.1177/18333583231200417</a:t>
            </a:r>
            <a:r>
              <a:rPr lang="en-US"/>
              <a:t>. </a:t>
            </a:r>
          </a:p>
          <a:p>
            <a:r>
              <a:rPr lang="en-US"/>
              <a:t>Ferreira, J.C. </a:t>
            </a:r>
            <a:r>
              <a:rPr lang="en-US" i="1"/>
              <a:t>et al.</a:t>
            </a:r>
            <a:r>
              <a:rPr lang="en-US"/>
              <a:t> (2025) 'Empowering Health Professionals with Digital Skills to Improve Patient Care and Daily Workflows,' </a:t>
            </a:r>
            <a:r>
              <a:rPr lang="en-US" i="1"/>
              <a:t>Healthcare</a:t>
            </a:r>
            <a:r>
              <a:rPr lang="en-US"/>
              <a:t>, 13(3), p. 329. </a:t>
            </a:r>
            <a:r>
              <a:rPr lang="en-US" u="sng">
                <a:hlinkClick r:id="rId6"/>
              </a:rPr>
              <a:t>https://doi.org/10.3390/healthcare13030329</a:t>
            </a:r>
            <a:r>
              <a:rPr lang="en-US"/>
              <a:t>. </a:t>
            </a:r>
          </a:p>
          <a:p>
            <a:r>
              <a:rPr lang="en-US"/>
              <a:t>Khan, R. </a:t>
            </a:r>
            <a:r>
              <a:rPr lang="en-US" i="1"/>
              <a:t>et al.</a:t>
            </a:r>
            <a:r>
              <a:rPr lang="en-US"/>
              <a:t> (2025) 'Utilisation, challenges, and training needs of digital health technologies: Perspectives from healthcare professionals,' </a:t>
            </a:r>
            <a:r>
              <a:rPr lang="en-US" i="1"/>
              <a:t>International Journal of Medical Informatics</a:t>
            </a:r>
            <a:r>
              <a:rPr lang="en-US"/>
              <a:t>, 197, p. 105833. </a:t>
            </a:r>
            <a:r>
              <a:rPr lang="en-US" u="sng">
                <a:hlinkClick r:id="rId7"/>
              </a:rPr>
              <a:t>https://doi.org/10.1016/j.ijmedinf.2025.105833</a:t>
            </a:r>
            <a:r>
              <a:rPr lang="en-US"/>
              <a:t>. </a:t>
            </a:r>
          </a:p>
          <a:p>
            <a:r>
              <a:rPr lang="en-US"/>
              <a:t>Madanian, S. </a:t>
            </a:r>
            <a:r>
              <a:rPr lang="en-US" i="1"/>
              <a:t>et al.</a:t>
            </a:r>
            <a:r>
              <a:rPr lang="en-US"/>
              <a:t> (2023) 'Patients’ perspectives on digital health tools,' </a:t>
            </a:r>
            <a:r>
              <a:rPr lang="en-US" i="1"/>
              <a:t>PEC Innovation</a:t>
            </a:r>
            <a:r>
              <a:rPr lang="en-US"/>
              <a:t>, 2, p. 100171. </a:t>
            </a:r>
            <a:r>
              <a:rPr lang="en-US" u="sng">
                <a:hlinkClick r:id="rId8"/>
              </a:rPr>
              <a:t>https://doi.org/10.1016/j.pecinn.2023.100171</a:t>
            </a:r>
            <a:r>
              <a:rPr lang="en-US"/>
              <a:t>. </a:t>
            </a:r>
          </a:p>
          <a:p>
            <a:r>
              <a:rPr lang="en-US"/>
              <a:t>NHS (2025). </a:t>
            </a:r>
            <a:r>
              <a:rPr lang="en-US" i="1"/>
              <a:t>NHS App features</a:t>
            </a:r>
            <a:r>
              <a:rPr lang="en-US"/>
              <a:t>. [online] NHS Digital. Available at: </a:t>
            </a:r>
            <a:r>
              <a:rPr lang="en-US" u="sng">
                <a:hlinkClick r:id="rId9"/>
              </a:rPr>
              <a:t>https://digital.nhs.uk/services/nhs-app/nhs-app-features</a:t>
            </a:r>
            <a:r>
              <a:rPr lang="en-US"/>
              <a:t>. </a:t>
            </a:r>
          </a:p>
          <a:p>
            <a:r>
              <a:rPr lang="en-US"/>
              <a:t>NHS England (2023). </a:t>
            </a:r>
            <a:r>
              <a:rPr lang="en-US" i="1"/>
              <a:t>NHS England» Delivery plan for recovering access to primary care</a:t>
            </a:r>
            <a:r>
              <a:rPr lang="en-US"/>
              <a:t>. [online] www.england.nhs.uk. Available at: </a:t>
            </a:r>
            <a:r>
              <a:rPr lang="en-US" u="sng">
                <a:hlinkClick r:id="rId10"/>
              </a:rPr>
              <a:t>https://www.england.nhs.uk/long-read/delivery-plan-for-recovering-access-to-primary-care-2/</a:t>
            </a:r>
            <a:r>
              <a:rPr lang="en-US"/>
              <a:t> .</a:t>
            </a:r>
          </a:p>
          <a:p>
            <a:r>
              <a:rPr lang="en-US"/>
              <a:t>NHS England (2024). </a:t>
            </a:r>
            <a:r>
              <a:rPr lang="en-US" i="1"/>
              <a:t>NHS England» How to Improve Care Related Processes in General Practice</a:t>
            </a:r>
            <a:r>
              <a:rPr lang="en-US"/>
              <a:t>. [online] www.england.nhs.uk. Available at: </a:t>
            </a:r>
            <a:r>
              <a:rPr lang="en-US" u="sng">
                <a:hlinkClick r:id="rId11"/>
              </a:rPr>
              <a:t>https://www.england.nhs.uk/long-read/how-to-improve-care-related-processes-in-general-practice/</a:t>
            </a:r>
            <a:r>
              <a:rPr lang="en-US"/>
              <a:t>. </a:t>
            </a:r>
          </a:p>
          <a:p>
            <a:r>
              <a:rPr lang="en-US"/>
              <a:t>Pal, D.K.D., Chitta, S. and Saini, V. (2018) 'Addressing legacy system challenges through EA in healthcare,' </a:t>
            </a:r>
            <a:r>
              <a:rPr lang="en-US" i="1"/>
              <a:t>ResearchGate</a:t>
            </a:r>
            <a:r>
              <a:rPr lang="en-US"/>
              <a:t> [Preprint]. </a:t>
            </a:r>
            <a:r>
              <a:rPr lang="en-US" u="sng">
                <a:hlinkClick r:id="rId12"/>
              </a:rPr>
              <a:t>https://www.researchgate.net/publication/389648041_Addressing_legacy_system_challenges_through_EA_in_healthcare</a:t>
            </a:r>
            <a:r>
              <a:rPr lang="en-US"/>
              <a:t>. </a:t>
            </a:r>
          </a:p>
          <a:p>
            <a:r>
              <a:rPr lang="en-US"/>
              <a:t>Rasheed, M.K. </a:t>
            </a:r>
            <a:r>
              <a:rPr lang="en-US" i="1"/>
              <a:t>et al.</a:t>
            </a:r>
            <a:r>
              <a:rPr lang="en-US"/>
              <a:t> (2024) 'Patients’ perspectives and experiences with the national e-prescribing service and transfer of pharmaceutical services to community pharmacies in Saudi Arabia,' </a:t>
            </a:r>
            <a:r>
              <a:rPr lang="en-US" i="1"/>
              <a:t>Informatics in Medicine Unlocked</a:t>
            </a:r>
            <a:r>
              <a:rPr lang="en-US"/>
              <a:t>, 47, p. 101502. </a:t>
            </a:r>
            <a:r>
              <a:rPr lang="en-US" u="sng">
                <a:hlinkClick r:id="rId13"/>
              </a:rPr>
              <a:t>https://doi.org/10.1016/j.imu.2024.101502</a:t>
            </a:r>
            <a:r>
              <a:rPr lang="en-US"/>
              <a:t>. </a:t>
            </a:r>
          </a:p>
          <a:p>
            <a:r>
              <a:rPr lang="en-US"/>
              <a:t>UK Parliament (2022). </a:t>
            </a:r>
            <a:r>
              <a:rPr lang="en-US" i="1"/>
              <a:t>Digital transformation in the NHS - Health and Social Care Committee</a:t>
            </a:r>
            <a:r>
              <a:rPr lang="en-US"/>
              <a:t>. [online] Parliament.uk. Available at: </a:t>
            </a:r>
            <a:r>
              <a:rPr lang="en-US" u="sng">
                <a:hlinkClick r:id="rId14"/>
              </a:rPr>
              <a:t>https://publications.parliament.uk/pa/cm5803/cmselect/cmhealth/223/report.html</a:t>
            </a:r>
            <a:endParaRPr lang="en-US"/>
          </a:p>
        </p:txBody>
      </p:sp>
    </p:spTree>
    <p:extLst>
      <p:ext uri="{BB962C8B-B14F-4D97-AF65-F5344CB8AC3E}">
        <p14:creationId xmlns:p14="http://schemas.microsoft.com/office/powerpoint/2010/main" val="191963159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Blue Red">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Calibri">
      <a:maj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Blue Red">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Calibri">
      <a:maj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APDescription xmlns="4873beb7-5857-4685-be1f-d57550cc96cc" xsi:nil="true"/>
    <AssetExpire xmlns="4873beb7-5857-4685-be1f-d57550cc96cc">2029-01-01T08:00:00+00:00</AssetExpire>
    <CampaignTagsTaxHTField0 xmlns="4873beb7-5857-4685-be1f-d57550cc96cc">
      <Terms xmlns="http://schemas.microsoft.com/office/infopath/2007/PartnerControls"/>
    </CampaignTagsTaxHTField0>
    <IntlLangReviewDate xmlns="4873beb7-5857-4685-be1f-d57550cc96cc" xsi:nil="true"/>
    <TPFriendlyName xmlns="4873beb7-5857-4685-be1f-d57550cc96cc" xsi:nil="true"/>
    <IntlLangReview xmlns="4873beb7-5857-4685-be1f-d57550cc96cc">false</IntlLangReview>
    <LocLastLocAttemptVersionLookup xmlns="4873beb7-5857-4685-be1f-d57550cc96cc">856783</LocLastLocAttemptVersionLookup>
    <PolicheckWords xmlns="4873beb7-5857-4685-be1f-d57550cc96cc" xsi:nil="true"/>
    <SubmitterId xmlns="4873beb7-5857-4685-be1f-d57550cc96cc" xsi:nil="true"/>
    <AcquiredFrom xmlns="4873beb7-5857-4685-be1f-d57550cc96cc">Internal MS</AcquiredFrom>
    <EditorialStatus xmlns="4873beb7-5857-4685-be1f-d57550cc96cc">Complete</EditorialStatus>
    <Markets xmlns="4873beb7-5857-4685-be1f-d57550cc96cc"/>
    <OriginAsset xmlns="4873beb7-5857-4685-be1f-d57550cc96cc" xsi:nil="true"/>
    <AssetStart xmlns="4873beb7-5857-4685-be1f-d57550cc96cc">2012-09-20T10:48:20+00:00</AssetStart>
    <FriendlyTitle xmlns="4873beb7-5857-4685-be1f-d57550cc96cc" xsi:nil="true"/>
    <MarketSpecific xmlns="4873beb7-5857-4685-be1f-d57550cc96cc">false</MarketSpecific>
    <TPNamespace xmlns="4873beb7-5857-4685-be1f-d57550cc96cc" xsi:nil="true"/>
    <PublishStatusLookup xmlns="4873beb7-5857-4685-be1f-d57550cc96cc">
      <Value>1622871</Value>
    </PublishStatusLookup>
    <APAuthor xmlns="4873beb7-5857-4685-be1f-d57550cc96cc">
      <UserInfo>
        <DisplayName>REDMOND\v-luannv</DisplayName>
        <AccountId>92</AccountId>
        <AccountType/>
      </UserInfo>
    </APAuthor>
    <TPCommandLine xmlns="4873beb7-5857-4685-be1f-d57550cc96cc" xsi:nil="true"/>
    <IntlLangReviewer xmlns="4873beb7-5857-4685-be1f-d57550cc96cc" xsi:nil="true"/>
    <OpenTemplate xmlns="4873beb7-5857-4685-be1f-d57550cc96cc">true</OpenTemplate>
    <CSXSubmissionDate xmlns="4873beb7-5857-4685-be1f-d57550cc96cc" xsi:nil="true"/>
    <TaxCatchAll xmlns="4873beb7-5857-4685-be1f-d57550cc96cc"/>
    <Manager xmlns="4873beb7-5857-4685-be1f-d57550cc96cc" xsi:nil="true"/>
    <NumericId xmlns="4873beb7-5857-4685-be1f-d57550cc96cc" xsi:nil="true"/>
    <ParentAssetId xmlns="4873beb7-5857-4685-be1f-d57550cc96cc" xsi:nil="true"/>
    <OriginalSourceMarket xmlns="4873beb7-5857-4685-be1f-d57550cc96cc" xsi:nil="true"/>
    <ApprovalStatus xmlns="4873beb7-5857-4685-be1f-d57550cc96cc">InProgress</ApprovalStatus>
    <TPComponent xmlns="4873beb7-5857-4685-be1f-d57550cc96cc" xsi:nil="true"/>
    <EditorialTags xmlns="4873beb7-5857-4685-be1f-d57550cc96cc" xsi:nil="true"/>
    <TPExecutable xmlns="4873beb7-5857-4685-be1f-d57550cc96cc" xsi:nil="true"/>
    <TPLaunchHelpLink xmlns="4873beb7-5857-4685-be1f-d57550cc96cc" xsi:nil="true"/>
    <LocComments xmlns="4873beb7-5857-4685-be1f-d57550cc96cc" xsi:nil="true"/>
    <LocRecommendedHandoff xmlns="4873beb7-5857-4685-be1f-d57550cc96cc" xsi:nil="true"/>
    <SourceTitle xmlns="4873beb7-5857-4685-be1f-d57550cc96cc" xsi:nil="true"/>
    <CSXUpdate xmlns="4873beb7-5857-4685-be1f-d57550cc96cc">false</CSXUpdate>
    <IntlLocPriority xmlns="4873beb7-5857-4685-be1f-d57550cc96cc" xsi:nil="true"/>
    <UAProjectedTotalWords xmlns="4873beb7-5857-4685-be1f-d57550cc96cc" xsi:nil="true"/>
    <AssetType xmlns="4873beb7-5857-4685-be1f-d57550cc96cc" xsi:nil="true"/>
    <MachineTranslated xmlns="4873beb7-5857-4685-be1f-d57550cc96cc">false</MachineTranslated>
    <OutputCachingOn xmlns="4873beb7-5857-4685-be1f-d57550cc96cc">false</OutputCachingOn>
    <TemplateStatus xmlns="4873beb7-5857-4685-be1f-d57550cc96cc">Complete</TemplateStatus>
    <IsSearchable xmlns="4873beb7-5857-4685-be1f-d57550cc96cc">false</IsSearchable>
    <ContentItem xmlns="4873beb7-5857-4685-be1f-d57550cc96cc" xsi:nil="true"/>
    <HandoffToMSDN xmlns="4873beb7-5857-4685-be1f-d57550cc96cc" xsi:nil="true"/>
    <ShowIn xmlns="4873beb7-5857-4685-be1f-d57550cc96cc">Show everywhere</ShowIn>
    <ThumbnailAssetId xmlns="4873beb7-5857-4685-be1f-d57550cc96cc" xsi:nil="true"/>
    <UALocComments xmlns="4873beb7-5857-4685-be1f-d57550cc96cc" xsi:nil="true"/>
    <UALocRecommendation xmlns="4873beb7-5857-4685-be1f-d57550cc96cc">Localize</UALocRecommendation>
    <LastModifiedDateTime xmlns="4873beb7-5857-4685-be1f-d57550cc96cc" xsi:nil="true"/>
    <LegacyData xmlns="4873beb7-5857-4685-be1f-d57550cc96cc" xsi:nil="true"/>
    <LocManualTestRequired xmlns="4873beb7-5857-4685-be1f-d57550cc96cc">false</LocManualTestRequired>
    <LocMarketGroupTiers2 xmlns="4873beb7-5857-4685-be1f-d57550cc96cc" xsi:nil="true"/>
    <ClipArtFilename xmlns="4873beb7-5857-4685-be1f-d57550cc96cc" xsi:nil="true"/>
    <TPApplication xmlns="4873beb7-5857-4685-be1f-d57550cc96cc" xsi:nil="true"/>
    <CSXHash xmlns="4873beb7-5857-4685-be1f-d57550cc96cc" xsi:nil="true"/>
    <DirectSourceMarket xmlns="4873beb7-5857-4685-be1f-d57550cc96cc" xsi:nil="true"/>
    <PrimaryImageGen xmlns="4873beb7-5857-4685-be1f-d57550cc96cc">true</PrimaryImageGen>
    <PlannedPubDate xmlns="4873beb7-5857-4685-be1f-d57550cc96cc" xsi:nil="true"/>
    <CSXSubmissionMarket xmlns="4873beb7-5857-4685-be1f-d57550cc96cc" xsi:nil="true"/>
    <Downloads xmlns="4873beb7-5857-4685-be1f-d57550cc96cc">0</Downloads>
    <ArtSampleDocs xmlns="4873beb7-5857-4685-be1f-d57550cc96cc" xsi:nil="true"/>
    <TrustLevel xmlns="4873beb7-5857-4685-be1f-d57550cc96cc">1 Microsoft Managed Content</TrustLevel>
    <BlockPublish xmlns="4873beb7-5857-4685-be1f-d57550cc96cc">false</BlockPublish>
    <TPLaunchHelpLinkType xmlns="4873beb7-5857-4685-be1f-d57550cc96cc">Template</TPLaunchHelpLinkType>
    <LocalizationTagsTaxHTField0 xmlns="4873beb7-5857-4685-be1f-d57550cc96cc">
      <Terms xmlns="http://schemas.microsoft.com/office/infopath/2007/PartnerControls"/>
    </LocalizationTagsTaxHTField0>
    <BusinessGroup xmlns="4873beb7-5857-4685-be1f-d57550cc96cc" xsi:nil="true"/>
    <Providers xmlns="4873beb7-5857-4685-be1f-d57550cc96cc" xsi:nil="true"/>
    <TemplateTemplateType xmlns="4873beb7-5857-4685-be1f-d57550cc96cc">PowerPoint Presentation Template</TemplateTemplateType>
    <TimesCloned xmlns="4873beb7-5857-4685-be1f-d57550cc96cc" xsi:nil="true"/>
    <TPAppVersion xmlns="4873beb7-5857-4685-be1f-d57550cc96cc" xsi:nil="true"/>
    <VoteCount xmlns="4873beb7-5857-4685-be1f-d57550cc96cc" xsi:nil="true"/>
    <AverageRating xmlns="4873beb7-5857-4685-be1f-d57550cc96cc" xsi:nil="true"/>
    <FeatureTagsTaxHTField0 xmlns="4873beb7-5857-4685-be1f-d57550cc96cc">
      <Terms xmlns="http://schemas.microsoft.com/office/infopath/2007/PartnerControls"/>
    </FeatureTagsTaxHTField0>
    <Provider xmlns="4873beb7-5857-4685-be1f-d57550cc96cc" xsi:nil="true"/>
    <UACurrentWords xmlns="4873beb7-5857-4685-be1f-d57550cc96cc" xsi:nil="true"/>
    <AssetId xmlns="4873beb7-5857-4685-be1f-d57550cc96cc">TP103460417</AssetId>
    <TPClientViewer xmlns="4873beb7-5857-4685-be1f-d57550cc96cc" xsi:nil="true"/>
    <DSATActionTaken xmlns="4873beb7-5857-4685-be1f-d57550cc96cc" xsi:nil="true"/>
    <APEditor xmlns="4873beb7-5857-4685-be1f-d57550cc96cc">
      <UserInfo>
        <DisplayName/>
        <AccountId xsi:nil="true"/>
        <AccountType/>
      </UserInfo>
    </APEditor>
    <TPInstallLocation xmlns="4873beb7-5857-4685-be1f-d57550cc96cc" xsi:nil="true"/>
    <OOCacheId xmlns="4873beb7-5857-4685-be1f-d57550cc96cc" xsi:nil="true"/>
    <IsDeleted xmlns="4873beb7-5857-4685-be1f-d57550cc96cc">false</IsDeleted>
    <PublishTargets xmlns="4873beb7-5857-4685-be1f-d57550cc96cc">OfficeOnlineVNext</PublishTargets>
    <ApprovalLog xmlns="4873beb7-5857-4685-be1f-d57550cc96cc" xsi:nil="true"/>
    <BugNumber xmlns="4873beb7-5857-4685-be1f-d57550cc96cc" xsi:nil="true"/>
    <CrawlForDependencies xmlns="4873beb7-5857-4685-be1f-d57550cc96cc">false</CrawlForDependencies>
    <InternalTagsTaxHTField0 xmlns="4873beb7-5857-4685-be1f-d57550cc96cc">
      <Terms xmlns="http://schemas.microsoft.com/office/infopath/2007/PartnerControls"/>
    </InternalTagsTaxHTField0>
    <LastHandOff xmlns="4873beb7-5857-4685-be1f-d57550cc96cc" xsi:nil="true"/>
    <Milestone xmlns="4873beb7-5857-4685-be1f-d57550cc96cc" xsi:nil="true"/>
    <OriginalRelease xmlns="4873beb7-5857-4685-be1f-d57550cc96cc">15</OriginalRelease>
    <RecommendationsModifier xmlns="4873beb7-5857-4685-be1f-d57550cc96cc" xsi:nil="true"/>
    <ScenarioTagsTaxHTField0 xmlns="4873beb7-5857-4685-be1f-d57550cc96cc">
      <Terms xmlns="http://schemas.microsoft.com/office/infopath/2007/PartnerControls"/>
    </ScenarioTagsTaxHTField0>
    <UANotes xmlns="4873beb7-5857-4685-be1f-d57550cc96cc" xsi:nil="true"/>
  </documentManagement>
</p:properties>
</file>

<file path=customXml/item2.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D0D1C9B0-FE26-433B-8E1A-54CCDFA4EB1D}">
  <ds:schemaRefs>
    <ds:schemaRef ds:uri="4873beb7-5857-4685-be1f-d57550cc96cc"/>
    <ds:schemaRef ds:uri="http://schemas.microsoft.com/office/2006/metadata/properties"/>
    <ds:schemaRef ds:uri="http://schemas.microsoft.com/office/infopath/2007/PartnerControls"/>
    <ds:schemaRef ds:uri="http://www.w3.org/2000/xmlns/"/>
    <ds:schemaRef ds:uri="http://www.w3.org/2001/XMLSchema-instance"/>
  </ds:schemaRefs>
</ds:datastoreItem>
</file>

<file path=customXml/itemProps2.xml><?xml version="1.0" encoding="utf-8"?>
<ds:datastoreItem xmlns:ds="http://schemas.openxmlformats.org/officeDocument/2006/customXml" ds:itemID="{79EEAAAD-F811-4325-83A2-D14EDE05FBFF}">
  <ds:schemaRefs>
    <ds:schemaRef ds:uri="4873beb7-5857-4685-be1f-d57550cc96cc"/>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customXml/itemProps3.xml><?xml version="1.0" encoding="utf-8"?>
<ds:datastoreItem xmlns:ds="http://schemas.openxmlformats.org/officeDocument/2006/customXml" ds:itemID="{100AC149-8447-4BE5-88C7-DBE24EA73E8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Facet</Template>
  <Application>Microsoft Office PowerPoint</Application>
  <PresentationFormat>Widescreen</PresentationFormat>
  <Slides>15</Slides>
  <Notes>15</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Facet</vt:lpstr>
      <vt:lpstr>NHS App as a Digital Innovation in UK Primary Care Digital Transformation in the Health and Care Professions</vt:lpstr>
      <vt:lpstr>Introduction</vt:lpstr>
      <vt:lpstr>Why Digital Transformation Was Needed</vt:lpstr>
      <vt:lpstr>NHS App Overview</vt:lpstr>
      <vt:lpstr>Workforce Impact: Role Changes</vt:lpstr>
      <vt:lpstr>Workforce: Skills &amp; Challenges </vt:lpstr>
      <vt:lpstr>Service Delivery: Transformation</vt:lpstr>
      <vt:lpstr>Service Delivery: Risks </vt:lpstr>
      <vt:lpstr>Patient Impact: Access &amp; Empowerment</vt:lpstr>
      <vt:lpstr>Patient Experience</vt:lpstr>
      <vt:lpstr>Digital Exclusion </vt:lpstr>
      <vt:lpstr>Community Impact </vt:lpstr>
      <vt:lpstr>Critical Evaluation </vt:lpstr>
      <vt:lpstr>Recommendations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NHS App as a Digital Innovation in UK Primary Care Digital Transformation in the Health and Care Professions</dc:title>
  <dc:creator>Writting</dc:creator>
  <cp:revision>1</cp:revision>
  <dcterms:created xsi:type="dcterms:W3CDTF">2026-02-25T23:21:13Z</dcterms:created>
  <dcterms:modified xsi:type="dcterms:W3CDTF">2026-03-05T21:54:11Z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0x0101006EDDDB5EE6D98C44930B742096920B300400F5B6D36B3EF94B4E9A635CDF2A18F5B8</vt:lpwstr>
  </property>
  <property fmtid="{D5CDD505-2E9C-101B-9397-08002B2CF9AE}" pid="3" name="Order">
    <vt:r8>74064500</vt:r8>
  </property>
  <property fmtid="{D5CDD505-2E9C-101B-9397-08002B2CF9AE}" pid="4" name="HiddenCategoryTags">
    <vt:lpwstr/>
  </property>
  <property fmtid="{D5CDD505-2E9C-101B-9397-08002B2CF9AE}" pid="5" name="InternalTags">
    <vt:lpwstr/>
  </property>
  <property fmtid="{D5CDD505-2E9C-101B-9397-08002B2CF9AE}" pid="6" name="FeatureTags">
    <vt:lpwstr/>
  </property>
  <property fmtid="{D5CDD505-2E9C-101B-9397-08002B2CF9AE}" pid="7" name="LocalizationTags">
    <vt:lpwstr/>
  </property>
  <property fmtid="{D5CDD505-2E9C-101B-9397-08002B2CF9AE}" pid="8" name="CategoryTags">
    <vt:lpwstr/>
  </property>
  <property fmtid="{D5CDD505-2E9C-101B-9397-08002B2CF9AE}" pid="9" name="Applications">
    <vt:lpwstr/>
  </property>
  <property fmtid="{D5CDD505-2E9C-101B-9397-08002B2CF9AE}" pid="10" name="CampaignTags">
    <vt:lpwstr/>
  </property>
  <property fmtid="{D5CDD505-2E9C-101B-9397-08002B2CF9AE}" pid="11" name="ScenarioTags">
    <vt:lpwstr/>
  </property>
</Properties>
</file>