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comment1.xml" ContentType="application/vnd.openxmlformats-officedocument.presentationml.comments+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comments/comment5.xml" ContentType="application/vnd.openxmlformats-officedocument.presentationml.comments+xml"/>
  <Override PartName="/ppt/comments/comment6.xml" ContentType="application/vnd.openxmlformats-officedocument.presentationml.comments+xml"/>
  <Override PartName="/ppt/comments/comment7.xml" ContentType="application/vnd.openxmlformats-officedocument.presentationml.comments+xml"/>
  <Override PartName="/ppt/comments/comment8.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9.xml" ContentType="application/vnd.openxmlformats-officedocument.presentationml.comments+xml"/>
  <Override PartName="/ppt/comments/comment10.xml" ContentType="application/vnd.openxmlformats-officedocument.presentationml.comments+xml"/>
  <Override PartName="/ppt/comments/comment11.xml" ContentType="application/vnd.openxmlformats-officedocument.presentationml.comments+xml"/>
  <Override PartName="/ppt/comments/comment12.xml" ContentType="application/vnd.openxmlformats-officedocument.presentationml.comments+xml"/>
  <Override PartName="/ppt/comments/comment13.xml" ContentType="application/vnd.openxmlformats-officedocument.presentationml.comments+xml"/>
  <Override PartName="/ppt/comments/comment14.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76" r:id="rId13"/>
    <p:sldId id="267" r:id="rId14"/>
    <p:sldId id="268" r:id="rId15"/>
    <p:sldId id="269" r:id="rId16"/>
    <p:sldId id="270" r:id="rId17"/>
    <p:sldId id="271" r:id="rId18"/>
    <p:sldId id="272" r:id="rId19"/>
    <p:sldId id="279" r:id="rId20"/>
    <p:sldId id="273" r:id="rId21"/>
    <p:sldId id="274" r:id="rId22"/>
    <p:sldId id="275" r:id="rId23"/>
    <p:sldId id="277" r:id="rId24"/>
    <p:sldId id="278"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lizabeth Edwards (1050712)" initials="EE(" lastIdx="14" clrIdx="0">
    <p:extLst>
      <p:ext uri="{19B8F6BF-5375-455C-9EA6-DF929625EA0E}">
        <p15:presenceInfo xmlns:p15="http://schemas.microsoft.com/office/powerpoint/2012/main" userId="Elizabeth Edwards (1050712)"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4-22T18:29:26.549" idx="1">
    <p:pos x="3528" y="3962"/>
    <p:text>BP are registered in the U.S under BP America, with head quaters in Houston, Texas. The Gulf of Mexico spans across five Southern States; Texas, Missisippi, Louisiana, Georgia and Florida. Southern states have a huge seafood culture and depend on fishermen to catch and supply it. Many Sotuhern states such as Florida and Texas have a huge tourism sector and rely on the industry to generate income for the state especially in the states that don't have income tax such as Florida. The oil spill devistated beaches, marshes and wildlife, subsequently impacting cultue, hospitality and tourism.</p:text>
    <p:extLst mod="1">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8-04-22T19:21:07.320" idx="4">
    <p:pos x="3651" y="3828"/>
    <p:text>BP lied to the government about the amount of oil being leaked into the Gulf in attempts to save the brands reputation. BP stated 50,000 gallons of oil were spilling into the Gulf each day, the U.S government stated the number was much higher, between 1.5 to2.5 million gallons. So not only did BP get charged for breaking The Clean Water Act, they additionally got charged with obstruction of justice for lying.</p:text>
    <p:extLst mod="1">
      <p:ext uri="{C676402C-5697-4E1C-873F-D02D1690AC5C}">
        <p15:threadingInfo xmlns:p15="http://schemas.microsoft.com/office/powerpoint/2012/main" timeZoneBias="-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18-04-22T18:49:02.759" idx="2">
    <p:pos x="3385" y="3775"/>
    <p:text>Prior to the Deepwater Horizon BP had explosions in a refinery in Texas City, TX in 2005, as well as a massive oil spill in Alaska in 2006 that occurred due to corrosion of pipes being used to extract oil. It seems that BP did not learn from these incidents which later led to the Deepwater Horizon scandal. BP had a damaged reputation with society due to their previous risk-taking behaviour, BP's were boycotted and shareprice kept dropping. Gas stations that sold BP oil and BP gas stations disappeared almost completely.</p:text>
    <p:extLst mod="1">
      <p:ext uri="{C676402C-5697-4E1C-873F-D02D1690AC5C}">
        <p15:threadingInfo xmlns:p15="http://schemas.microsoft.com/office/powerpoint/2012/main" timeZoneBias="-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18-04-22T19:16:26.543" idx="3">
    <p:pos x="3466" y="4007"/>
    <p:text>BP had a capitalist approach that emphasised shareholders. Corporate governance was market based, with the focus on profitization and increasing shareprices. Cutting costs and saving money was a priority for management.</p:text>
    <p:extLst>
      <p:ext uri="{C676402C-5697-4E1C-873F-D02D1690AC5C}">
        <p15:threadingInfo xmlns:p15="http://schemas.microsoft.com/office/powerpoint/2012/main" timeZoneBias="-6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18-04-22T19:34:49.868" idx="5">
    <p:pos x="3394" y="3527"/>
    <p:text>A whistleblower is a person that is willing to expose an organizations unethical desicions and behaviours to the public. Had management implemented Turlak's strategy, the disaster could have been avoided.</p:text>
    <p:extLst mod="1">
      <p:ext uri="{C676402C-5697-4E1C-873F-D02D1690AC5C}">
        <p15:threadingInfo xmlns:p15="http://schemas.microsoft.com/office/powerpoint/2012/main" timeZoneBias="-6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1" dt="2018-04-22T19:43:32.784" idx="6">
    <p:pos x="3483" y="3669"/>
    <p:text>The lack of industry oversight provided the breeding grounds for unethical desicion making and behaviours to occur between the three organizations and the industry governing bodies. The government had set out the correct procedures, however the failure for the agency to enforce them led to massive environmental, economic, social and political consequences.</p:text>
    <p:extLst>
      <p:ext uri="{C676402C-5697-4E1C-873F-D02D1690AC5C}">
        <p15:threadingInfo xmlns:p15="http://schemas.microsoft.com/office/powerpoint/2012/main" timeZoneBias="-6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1" dt="2018-04-22T19:51:35.831" idx="7">
    <p:pos x="3599" y="3953"/>
    <p:text>BP could have protected shareholders wealth by improving the publics perception of the organization. BP's reaction to the event and how it was handled, accountability and proactive assistance would have saved further damage to the company's reputation, which ultimately decreased shareholders wealth as shares and revenue plummeted.</p:text>
    <p:extLst mod="1">
      <p:ext uri="{C676402C-5697-4E1C-873F-D02D1690AC5C}">
        <p15:threadingInfo xmlns:p15="http://schemas.microsoft.com/office/powerpoint/2012/main" timeZoneBias="-6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1" dt="2018-04-22T19:52:14.742" idx="8">
    <p:pos x="3643" y="3945"/>
    <p:text>In the event of a crisis management should prioritize addressing the consequences of the event and implement ways to rectify the issues resulting from the explosion. Alternative action by BP management could have been utilizing their resources whether that be employees, finances or material assets to proactively ease the burden of cleaning up the oil spill and help those that were affected by it. By addressing the consequences of the disaster instead of pointing the blame.</p:text>
    <p:extLst>
      <p:ext uri="{C676402C-5697-4E1C-873F-D02D1690AC5C}">
        <p15:threadingInfo xmlns:p15="http://schemas.microsoft.com/office/powerpoint/2012/main" timeZoneBias="-60"/>
      </p:ext>
    </p:extLst>
  </p:cm>
</p:cmLst>
</file>

<file path=ppt/comments/comment9.xml><?xml version="1.0" encoding="utf-8"?>
<p:cmLst xmlns:a="http://schemas.openxmlformats.org/drawingml/2006/main" xmlns:r="http://schemas.openxmlformats.org/officeDocument/2006/relationships" xmlns:p="http://schemas.openxmlformats.org/presentationml/2006/main">
  <p:cm authorId="1" dt="2018-04-22T20:40:30.671" idx="14">
    <p:pos x="7343" y="4031"/>
    <p:text/>
    <p:extLst mod="1">
      <p:ext uri="{C676402C-5697-4E1C-873F-D02D1690AC5C}">
        <p15:threadingInfo xmlns:p15="http://schemas.microsoft.com/office/powerpoint/2012/main" timeZoneBias="-60"/>
      </p:ext>
    </p:extLst>
  </p:cm>
</p:cmLst>
</file>

<file path=ppt/comments/comment10.xml><?xml version="1.0" encoding="utf-8"?>
<p:cmLst xmlns:a="http://schemas.openxmlformats.org/drawingml/2006/main" xmlns:r="http://schemas.openxmlformats.org/officeDocument/2006/relationships" xmlns:p="http://schemas.openxmlformats.org/presentationml/2006/main">
  <p:cm authorId="1" dt="2018-04-22T19:53:39.565" idx="9">
    <p:pos x="3456" y="3793"/>
    <p:text>BP used court cases to shift responsibility and reduce liabilities.
Though after many attempts to avoid liability, a court-supervised settlement order was put in place that saw BP paying out $65 billion to over 39,000 cases over the past 8 years. Cutting costs has ended up significantly costing BP. Shares are dropping, the publics anger towards BP escalated, the wildlife and small businesses are still feeling the effects of Deepwater horizon 8 years on.</p:text>
    <p:extLst>
      <p:ext uri="{C676402C-5697-4E1C-873F-D02D1690AC5C}">
        <p15:threadingInfo xmlns:p15="http://schemas.microsoft.com/office/powerpoint/2012/main" timeZoneBias="-60"/>
      </p:ext>
    </p:extLst>
  </p:cm>
</p:cmLst>
</file>

<file path=ppt/comments/comment11.xml><?xml version="1.0" encoding="utf-8"?>
<p:cmLst xmlns:a="http://schemas.openxmlformats.org/drawingml/2006/main" xmlns:r="http://schemas.openxmlformats.org/officeDocument/2006/relationships" xmlns:p="http://schemas.openxmlformats.org/presentationml/2006/main">
  <p:cm authorId="1" dt="2018-04-22T20:02:39.783" idx="10">
    <p:pos x="3473" y="3864"/>
    <p:text>Corporate governance can promote CSR by identifying sets of issues they can work on improving and integrating sustainability into their mission, values and strategy to comply with or go beyond what is expected of them.  Another bonus of adopting a CSR approach is that it can serve as a form of differentiation in a competitive market and enhances the publics perception of the organization, many consumers don’t just want but expect a business to carry out operations with sustainability in mind. Governments are being pushed to enforce sustainability by the public, which can lead to mandatory regulations but mandatory regulations can't account for all possible unethical behaviour. That comes down to moral leadership.</p:text>
    <p:extLst mod="1">
      <p:ext uri="{C676402C-5697-4E1C-873F-D02D1690AC5C}">
        <p15:threadingInfo xmlns:p15="http://schemas.microsoft.com/office/powerpoint/2012/main" timeZoneBias="-60"/>
      </p:ext>
    </p:extLst>
  </p:cm>
</p:cmLst>
</file>

<file path=ppt/comments/comment12.xml><?xml version="1.0" encoding="utf-8"?>
<p:cmLst xmlns:a="http://schemas.openxmlformats.org/drawingml/2006/main" xmlns:r="http://schemas.openxmlformats.org/officeDocument/2006/relationships" xmlns:p="http://schemas.openxmlformats.org/presentationml/2006/main">
  <p:cm authorId="1" dt="2018-04-22T20:06:26.348" idx="11">
    <p:pos x="3589" y="3811"/>
    <p:text>The pyramid of corporate social responsibility consists of four levels; economic, legal, ethical and philanthropic. This provides a framework for corporations to understand CSR and apply it throughout their procedures and practices.</p:text>
    <p:extLst>
      <p:ext uri="{C676402C-5697-4E1C-873F-D02D1690AC5C}">
        <p15:threadingInfo xmlns:p15="http://schemas.microsoft.com/office/powerpoint/2012/main" timeZoneBias="-60"/>
      </p:ext>
    </p:extLst>
  </p:cm>
</p:cmLst>
</file>

<file path=ppt/comments/comment13.xml><?xml version="1.0" encoding="utf-8"?>
<p:cmLst xmlns:a="http://schemas.openxmlformats.org/drawingml/2006/main" xmlns:r="http://schemas.openxmlformats.org/officeDocument/2006/relationships" xmlns:p="http://schemas.openxmlformats.org/presentationml/2006/main">
  <p:cm authorId="1" dt="2018-04-22T20:18:42.439" idx="12">
    <p:pos x="3465" y="3722"/>
    <p:text>BP generate considerable revenue and chose to act unethically by breaking laws to maximize profits, resulting in considerable damage to their reputation, society, the environment and had major economic, legal and environmental repocussions that could have been avoided if a CSR approach such as the triple bottom line was practiced throughout the organizations workforce through corporate governance , incentives and compliance management programmes had BP valued their employees more.</p:text>
    <p:extLst mod="1">
      <p:ext uri="{C676402C-5697-4E1C-873F-D02D1690AC5C}">
        <p15:threadingInfo xmlns:p15="http://schemas.microsoft.com/office/powerpoint/2012/main" timeZoneBias="-60"/>
      </p:ext>
    </p:extLst>
  </p:cm>
</p:cmLst>
</file>

<file path=ppt/comments/comment14.xml><?xml version="1.0" encoding="utf-8"?>
<p:cmLst xmlns:a="http://schemas.openxmlformats.org/drawingml/2006/main" xmlns:r="http://schemas.openxmlformats.org/officeDocument/2006/relationships" xmlns:p="http://schemas.openxmlformats.org/presentationml/2006/main">
  <p:cm authorId="1" dt="2018-04-22T20:29:56.241" idx="13">
    <p:pos x="3252" y="3677"/>
    <p:text>Friedman argues that managers have a fidauciary responsibility to shareholders. They are employed for the purpose of making profits, therefore their sole responsibility is profit maximization. This constricted view of managing business performance led BP to act unethically in an attempt to cut costs which ultimately damaged share value, returns, revenue, reputation and cost shareholders and stakeholders economically, environmentally and socially.There is room to integrate people and planet into performance measures, CSR does not affect the bottom line negatively, it can increase the bottom line for companies but for BP it could have saved them $65 billion and a whole host of legal, economic and enviromental hassle.</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CFF888-EFE3-4EA7-A97D-D3EF2CAACBDE}" type="doc">
      <dgm:prSet loTypeId="urn:microsoft.com/office/officeart/2005/8/layout/cycle7" loCatId="cycle" qsTypeId="urn:microsoft.com/office/officeart/2005/8/quickstyle/simple1" qsCatId="simple" csTypeId="urn:microsoft.com/office/officeart/2005/8/colors/colorful1" csCatId="colorful"/>
      <dgm:spPr/>
      <dgm:t>
        <a:bodyPr/>
        <a:lstStyle/>
        <a:p>
          <a:endParaRPr lang="en-GB"/>
        </a:p>
      </dgm:t>
    </dgm:pt>
    <dgm:pt modelId="{901760E5-65FA-4FEA-8D63-D508FF1F8F39}">
      <dgm:prSet/>
      <dgm:spPr/>
      <dgm:t>
        <a:bodyPr/>
        <a:lstStyle/>
        <a:p>
          <a:r>
            <a:rPr lang="en-GB"/>
            <a:t>Shareholders</a:t>
          </a:r>
        </a:p>
      </dgm:t>
    </dgm:pt>
    <dgm:pt modelId="{2C0E06C7-BD00-4FC9-BC37-A0E4D113C76E}" type="parTrans" cxnId="{54C486DD-FFDB-424A-92DC-C410C2EEAE2E}">
      <dgm:prSet/>
      <dgm:spPr/>
      <dgm:t>
        <a:bodyPr/>
        <a:lstStyle/>
        <a:p>
          <a:endParaRPr lang="en-GB"/>
        </a:p>
      </dgm:t>
    </dgm:pt>
    <dgm:pt modelId="{1F833BF5-A7EF-4F1A-9F5D-456F2749B936}" type="sibTrans" cxnId="{54C486DD-FFDB-424A-92DC-C410C2EEAE2E}">
      <dgm:prSet/>
      <dgm:spPr/>
      <dgm:t>
        <a:bodyPr/>
        <a:lstStyle/>
        <a:p>
          <a:endParaRPr lang="en-GB"/>
        </a:p>
      </dgm:t>
    </dgm:pt>
    <dgm:pt modelId="{8D01AC2F-62EE-4FB3-8A14-B9505BA9199E}">
      <dgm:prSet/>
      <dgm:spPr/>
      <dgm:t>
        <a:bodyPr/>
        <a:lstStyle/>
        <a:p>
          <a:r>
            <a:rPr lang="en-GB"/>
            <a:t>Government</a:t>
          </a:r>
        </a:p>
      </dgm:t>
    </dgm:pt>
    <dgm:pt modelId="{9B3404E0-4548-4588-B195-A85C3403C95C}" type="parTrans" cxnId="{A235D4DA-509C-43FE-945A-614E6A7A3C6D}">
      <dgm:prSet/>
      <dgm:spPr/>
      <dgm:t>
        <a:bodyPr/>
        <a:lstStyle/>
        <a:p>
          <a:endParaRPr lang="en-GB"/>
        </a:p>
      </dgm:t>
    </dgm:pt>
    <dgm:pt modelId="{D3BDE3DC-42EF-49A2-86E6-046B010831F2}" type="sibTrans" cxnId="{A235D4DA-509C-43FE-945A-614E6A7A3C6D}">
      <dgm:prSet/>
      <dgm:spPr/>
      <dgm:t>
        <a:bodyPr/>
        <a:lstStyle/>
        <a:p>
          <a:endParaRPr lang="en-GB"/>
        </a:p>
      </dgm:t>
    </dgm:pt>
    <dgm:pt modelId="{9B39B654-650F-4B81-B424-382181982A0A}">
      <dgm:prSet/>
      <dgm:spPr/>
      <dgm:t>
        <a:bodyPr/>
        <a:lstStyle/>
        <a:p>
          <a:r>
            <a:rPr lang="en-GB"/>
            <a:t>Regulators</a:t>
          </a:r>
        </a:p>
      </dgm:t>
    </dgm:pt>
    <dgm:pt modelId="{1DA48129-3E43-4BA1-A786-3BBB8460C9EA}" type="parTrans" cxnId="{1A426628-9B9B-420D-98E8-B46421B767B6}">
      <dgm:prSet/>
      <dgm:spPr/>
      <dgm:t>
        <a:bodyPr/>
        <a:lstStyle/>
        <a:p>
          <a:endParaRPr lang="en-GB"/>
        </a:p>
      </dgm:t>
    </dgm:pt>
    <dgm:pt modelId="{A6256534-1D34-4A11-BF4C-4EECBE2EB7EE}" type="sibTrans" cxnId="{1A426628-9B9B-420D-98E8-B46421B767B6}">
      <dgm:prSet/>
      <dgm:spPr/>
      <dgm:t>
        <a:bodyPr/>
        <a:lstStyle/>
        <a:p>
          <a:endParaRPr lang="en-GB"/>
        </a:p>
      </dgm:t>
    </dgm:pt>
    <dgm:pt modelId="{43868FA7-94C3-4585-ACC2-AA0A1F86DA6E}">
      <dgm:prSet/>
      <dgm:spPr/>
      <dgm:t>
        <a:bodyPr/>
        <a:lstStyle/>
        <a:p>
          <a:r>
            <a:rPr lang="en-GB"/>
            <a:t>Industry</a:t>
          </a:r>
        </a:p>
      </dgm:t>
    </dgm:pt>
    <dgm:pt modelId="{150CB39F-F396-43F1-A571-766CE91063A5}" type="parTrans" cxnId="{C8C20DB5-66BB-488E-BA11-67171FE808D2}">
      <dgm:prSet/>
      <dgm:spPr/>
      <dgm:t>
        <a:bodyPr/>
        <a:lstStyle/>
        <a:p>
          <a:endParaRPr lang="en-GB"/>
        </a:p>
      </dgm:t>
    </dgm:pt>
    <dgm:pt modelId="{76C0C796-ECC3-49FA-8321-1541928EC2BF}" type="sibTrans" cxnId="{C8C20DB5-66BB-488E-BA11-67171FE808D2}">
      <dgm:prSet/>
      <dgm:spPr/>
      <dgm:t>
        <a:bodyPr/>
        <a:lstStyle/>
        <a:p>
          <a:endParaRPr lang="en-GB"/>
        </a:p>
      </dgm:t>
    </dgm:pt>
    <dgm:pt modelId="{2782A8C9-5DE8-45C1-8156-E045CDA54B38}">
      <dgm:prSet/>
      <dgm:spPr/>
      <dgm:t>
        <a:bodyPr/>
        <a:lstStyle/>
        <a:p>
          <a:r>
            <a:rPr lang="en-GB"/>
            <a:t>Partnerships</a:t>
          </a:r>
        </a:p>
      </dgm:t>
    </dgm:pt>
    <dgm:pt modelId="{D8D7459B-F674-4119-A7CD-3B98BF999F4D}" type="parTrans" cxnId="{EA814C2F-D98A-4D7C-9614-ABC4675818C6}">
      <dgm:prSet/>
      <dgm:spPr/>
      <dgm:t>
        <a:bodyPr/>
        <a:lstStyle/>
        <a:p>
          <a:endParaRPr lang="en-GB"/>
        </a:p>
      </dgm:t>
    </dgm:pt>
    <dgm:pt modelId="{5C446E24-E3C6-487E-8B6E-93B4C7357075}" type="sibTrans" cxnId="{EA814C2F-D98A-4D7C-9614-ABC4675818C6}">
      <dgm:prSet/>
      <dgm:spPr/>
      <dgm:t>
        <a:bodyPr/>
        <a:lstStyle/>
        <a:p>
          <a:endParaRPr lang="en-GB"/>
        </a:p>
      </dgm:t>
    </dgm:pt>
    <dgm:pt modelId="{6C3B3CB8-C87C-4CF8-A177-73BFFF02EB61}">
      <dgm:prSet/>
      <dgm:spPr/>
      <dgm:t>
        <a:bodyPr/>
        <a:lstStyle/>
        <a:p>
          <a:r>
            <a:rPr lang="en-GB"/>
            <a:t>Environment</a:t>
          </a:r>
        </a:p>
      </dgm:t>
    </dgm:pt>
    <dgm:pt modelId="{D0F2BA51-5EC5-4924-8A6A-7A1CB462A044}" type="parTrans" cxnId="{F185EBFF-C481-4C7D-954F-38D2EE7F8B6C}">
      <dgm:prSet/>
      <dgm:spPr/>
      <dgm:t>
        <a:bodyPr/>
        <a:lstStyle/>
        <a:p>
          <a:endParaRPr lang="en-GB"/>
        </a:p>
      </dgm:t>
    </dgm:pt>
    <dgm:pt modelId="{5EB93897-5711-4F1A-BEBF-68BF1AB55491}" type="sibTrans" cxnId="{F185EBFF-C481-4C7D-954F-38D2EE7F8B6C}">
      <dgm:prSet/>
      <dgm:spPr/>
      <dgm:t>
        <a:bodyPr/>
        <a:lstStyle/>
        <a:p>
          <a:endParaRPr lang="en-GB"/>
        </a:p>
      </dgm:t>
    </dgm:pt>
    <dgm:pt modelId="{6FB21AE2-B29E-4737-B184-D9B252AF10CE}">
      <dgm:prSet/>
      <dgm:spPr/>
      <dgm:t>
        <a:bodyPr/>
        <a:lstStyle/>
        <a:p>
          <a:r>
            <a:rPr lang="en-GB"/>
            <a:t>Employees and their families</a:t>
          </a:r>
        </a:p>
      </dgm:t>
    </dgm:pt>
    <dgm:pt modelId="{EB40E3E4-10D1-497F-ADCA-30AB91334DE4}" type="parTrans" cxnId="{22E9FAD6-0C58-44FB-BFC1-C9BBCB67A7C4}">
      <dgm:prSet/>
      <dgm:spPr/>
      <dgm:t>
        <a:bodyPr/>
        <a:lstStyle/>
        <a:p>
          <a:endParaRPr lang="en-GB"/>
        </a:p>
      </dgm:t>
    </dgm:pt>
    <dgm:pt modelId="{5B73110E-2AF9-4315-8306-5185E82E7BF4}" type="sibTrans" cxnId="{22E9FAD6-0C58-44FB-BFC1-C9BBCB67A7C4}">
      <dgm:prSet/>
      <dgm:spPr/>
      <dgm:t>
        <a:bodyPr/>
        <a:lstStyle/>
        <a:p>
          <a:endParaRPr lang="en-GB"/>
        </a:p>
      </dgm:t>
    </dgm:pt>
    <dgm:pt modelId="{4ED9B4A8-2D9D-4DF1-A134-09AE165D14CF}">
      <dgm:prSet/>
      <dgm:spPr/>
      <dgm:t>
        <a:bodyPr/>
        <a:lstStyle/>
        <a:p>
          <a:r>
            <a:rPr lang="en-GB"/>
            <a:t>Courts</a:t>
          </a:r>
        </a:p>
      </dgm:t>
    </dgm:pt>
    <dgm:pt modelId="{001EEAB3-6B80-401F-8F30-830EC4798D6F}" type="parTrans" cxnId="{EA5C1234-D45C-4F3B-B62E-73D439F867C6}">
      <dgm:prSet/>
      <dgm:spPr/>
      <dgm:t>
        <a:bodyPr/>
        <a:lstStyle/>
        <a:p>
          <a:endParaRPr lang="en-GB"/>
        </a:p>
      </dgm:t>
    </dgm:pt>
    <dgm:pt modelId="{F4B84745-DB5B-410F-83A1-9DAAE30AB592}" type="sibTrans" cxnId="{EA5C1234-D45C-4F3B-B62E-73D439F867C6}">
      <dgm:prSet/>
      <dgm:spPr/>
      <dgm:t>
        <a:bodyPr/>
        <a:lstStyle/>
        <a:p>
          <a:endParaRPr lang="en-GB"/>
        </a:p>
      </dgm:t>
    </dgm:pt>
    <dgm:pt modelId="{8FE7DBE0-135B-4530-B8B4-7B970783DEA3}">
      <dgm:prSet/>
      <dgm:spPr/>
      <dgm:t>
        <a:bodyPr/>
        <a:lstStyle/>
        <a:p>
          <a:r>
            <a:rPr lang="en-GB"/>
            <a:t>Individuals</a:t>
          </a:r>
        </a:p>
      </dgm:t>
    </dgm:pt>
    <dgm:pt modelId="{521E0E4A-0CD2-40C8-845E-E7D200CB68C4}" type="parTrans" cxnId="{F0B98926-6A42-41D4-93E1-EDF2BEFB8786}">
      <dgm:prSet/>
      <dgm:spPr/>
      <dgm:t>
        <a:bodyPr/>
        <a:lstStyle/>
        <a:p>
          <a:endParaRPr lang="en-GB"/>
        </a:p>
      </dgm:t>
    </dgm:pt>
    <dgm:pt modelId="{6C6729C7-0EE4-4F10-98A4-17E4BB4F518E}" type="sibTrans" cxnId="{F0B98926-6A42-41D4-93E1-EDF2BEFB8786}">
      <dgm:prSet/>
      <dgm:spPr/>
      <dgm:t>
        <a:bodyPr/>
        <a:lstStyle/>
        <a:p>
          <a:endParaRPr lang="en-GB"/>
        </a:p>
      </dgm:t>
    </dgm:pt>
    <dgm:pt modelId="{278BCFE6-4FB7-4CFC-997D-1F8E31149698}">
      <dgm:prSet/>
      <dgm:spPr/>
      <dgm:t>
        <a:bodyPr/>
        <a:lstStyle/>
        <a:p>
          <a:r>
            <a:rPr lang="en-GB"/>
            <a:t>Businesses</a:t>
          </a:r>
        </a:p>
      </dgm:t>
    </dgm:pt>
    <dgm:pt modelId="{4099F21E-1866-4008-95CC-AE2BA099CB2C}" type="parTrans" cxnId="{0F0013A3-4ED5-407C-8532-0A0EA1DE663E}">
      <dgm:prSet/>
      <dgm:spPr/>
      <dgm:t>
        <a:bodyPr/>
        <a:lstStyle/>
        <a:p>
          <a:endParaRPr lang="en-GB"/>
        </a:p>
      </dgm:t>
    </dgm:pt>
    <dgm:pt modelId="{1A2BFD07-24BD-42B4-8AA6-66F8B46B01DB}" type="sibTrans" cxnId="{0F0013A3-4ED5-407C-8532-0A0EA1DE663E}">
      <dgm:prSet/>
      <dgm:spPr/>
      <dgm:t>
        <a:bodyPr/>
        <a:lstStyle/>
        <a:p>
          <a:endParaRPr lang="en-GB"/>
        </a:p>
      </dgm:t>
    </dgm:pt>
    <dgm:pt modelId="{41149217-C56F-4C60-8177-F2D5E972808B}">
      <dgm:prSet/>
      <dgm:spPr/>
      <dgm:t>
        <a:bodyPr/>
        <a:lstStyle/>
        <a:p>
          <a:r>
            <a:rPr lang="en-GB"/>
            <a:t>States</a:t>
          </a:r>
        </a:p>
      </dgm:t>
    </dgm:pt>
    <dgm:pt modelId="{831C719C-DDE0-4CE3-86B1-43056E8C7BB8}" type="parTrans" cxnId="{A4E47354-B8B8-4210-8885-9AE72FD947C4}">
      <dgm:prSet/>
      <dgm:spPr/>
      <dgm:t>
        <a:bodyPr/>
        <a:lstStyle/>
        <a:p>
          <a:endParaRPr lang="en-GB"/>
        </a:p>
      </dgm:t>
    </dgm:pt>
    <dgm:pt modelId="{7D28F990-9324-4914-B010-727FFA0464B8}" type="sibTrans" cxnId="{A4E47354-B8B8-4210-8885-9AE72FD947C4}">
      <dgm:prSet/>
      <dgm:spPr/>
      <dgm:t>
        <a:bodyPr/>
        <a:lstStyle/>
        <a:p>
          <a:endParaRPr lang="en-GB"/>
        </a:p>
      </dgm:t>
    </dgm:pt>
    <dgm:pt modelId="{DD338AFE-5717-40BA-8800-1260E3ED8A82}">
      <dgm:prSet/>
      <dgm:spPr/>
      <dgm:t>
        <a:bodyPr/>
        <a:lstStyle/>
        <a:p>
          <a:r>
            <a:rPr lang="en-GB"/>
            <a:t>Politicians</a:t>
          </a:r>
        </a:p>
      </dgm:t>
    </dgm:pt>
    <dgm:pt modelId="{BA3767C5-2C29-4698-8F2E-12EC3B3A432D}" type="parTrans" cxnId="{5D80307C-A9A3-417E-9148-F7E2745A5740}">
      <dgm:prSet/>
      <dgm:spPr/>
      <dgm:t>
        <a:bodyPr/>
        <a:lstStyle/>
        <a:p>
          <a:endParaRPr lang="en-GB"/>
        </a:p>
      </dgm:t>
    </dgm:pt>
    <dgm:pt modelId="{C14C3E98-05B1-4ED2-BB5B-779F77BBFFD8}" type="sibTrans" cxnId="{5D80307C-A9A3-417E-9148-F7E2745A5740}">
      <dgm:prSet/>
      <dgm:spPr/>
      <dgm:t>
        <a:bodyPr/>
        <a:lstStyle/>
        <a:p>
          <a:endParaRPr lang="en-GB"/>
        </a:p>
      </dgm:t>
    </dgm:pt>
    <dgm:pt modelId="{D75F463B-E919-4248-AB2C-3E5D9A95F864}" type="pres">
      <dgm:prSet presAssocID="{E5CFF888-EFE3-4EA7-A97D-D3EF2CAACBDE}" presName="Name0" presStyleCnt="0">
        <dgm:presLayoutVars>
          <dgm:dir/>
          <dgm:resizeHandles val="exact"/>
        </dgm:presLayoutVars>
      </dgm:prSet>
      <dgm:spPr/>
    </dgm:pt>
    <dgm:pt modelId="{EB56EECB-E549-4DF4-AAC5-255E86D3036B}" type="pres">
      <dgm:prSet presAssocID="{901760E5-65FA-4FEA-8D63-D508FF1F8F39}" presName="node" presStyleLbl="node1" presStyleIdx="0" presStyleCnt="12">
        <dgm:presLayoutVars>
          <dgm:bulletEnabled val="1"/>
        </dgm:presLayoutVars>
      </dgm:prSet>
      <dgm:spPr/>
    </dgm:pt>
    <dgm:pt modelId="{11814C73-DD1B-45C1-8E42-2EC420A3980D}" type="pres">
      <dgm:prSet presAssocID="{1F833BF5-A7EF-4F1A-9F5D-456F2749B936}" presName="sibTrans" presStyleLbl="sibTrans2D1" presStyleIdx="0" presStyleCnt="12"/>
      <dgm:spPr/>
    </dgm:pt>
    <dgm:pt modelId="{A6F02010-1934-4350-916E-43AB65FB3D48}" type="pres">
      <dgm:prSet presAssocID="{1F833BF5-A7EF-4F1A-9F5D-456F2749B936}" presName="connectorText" presStyleLbl="sibTrans2D1" presStyleIdx="0" presStyleCnt="12"/>
      <dgm:spPr/>
    </dgm:pt>
    <dgm:pt modelId="{EF8B8F87-8D73-4015-BB40-8EEC4047BCDB}" type="pres">
      <dgm:prSet presAssocID="{8D01AC2F-62EE-4FB3-8A14-B9505BA9199E}" presName="node" presStyleLbl="node1" presStyleIdx="1" presStyleCnt="12">
        <dgm:presLayoutVars>
          <dgm:bulletEnabled val="1"/>
        </dgm:presLayoutVars>
      </dgm:prSet>
      <dgm:spPr/>
    </dgm:pt>
    <dgm:pt modelId="{9D0274E3-2C53-4F72-9B86-C7FE877F1272}" type="pres">
      <dgm:prSet presAssocID="{D3BDE3DC-42EF-49A2-86E6-046B010831F2}" presName="sibTrans" presStyleLbl="sibTrans2D1" presStyleIdx="1" presStyleCnt="12"/>
      <dgm:spPr/>
    </dgm:pt>
    <dgm:pt modelId="{4EF13E65-E9E9-4A89-B5ED-747C7B471B5F}" type="pres">
      <dgm:prSet presAssocID="{D3BDE3DC-42EF-49A2-86E6-046B010831F2}" presName="connectorText" presStyleLbl="sibTrans2D1" presStyleIdx="1" presStyleCnt="12"/>
      <dgm:spPr/>
    </dgm:pt>
    <dgm:pt modelId="{A8AC4C60-917A-4012-B197-A2C2797ADAA0}" type="pres">
      <dgm:prSet presAssocID="{9B39B654-650F-4B81-B424-382181982A0A}" presName="node" presStyleLbl="node1" presStyleIdx="2" presStyleCnt="12">
        <dgm:presLayoutVars>
          <dgm:bulletEnabled val="1"/>
        </dgm:presLayoutVars>
      </dgm:prSet>
      <dgm:spPr/>
    </dgm:pt>
    <dgm:pt modelId="{484C09AA-E6ED-46F7-A857-4D7A201EE91F}" type="pres">
      <dgm:prSet presAssocID="{A6256534-1D34-4A11-BF4C-4EECBE2EB7EE}" presName="sibTrans" presStyleLbl="sibTrans2D1" presStyleIdx="2" presStyleCnt="12"/>
      <dgm:spPr/>
    </dgm:pt>
    <dgm:pt modelId="{9219C32C-3E52-4D33-B43C-5ABFB9412BD7}" type="pres">
      <dgm:prSet presAssocID="{A6256534-1D34-4A11-BF4C-4EECBE2EB7EE}" presName="connectorText" presStyleLbl="sibTrans2D1" presStyleIdx="2" presStyleCnt="12"/>
      <dgm:spPr/>
    </dgm:pt>
    <dgm:pt modelId="{9A04087D-3FCF-4B5B-8CDC-3D8E7D0881ED}" type="pres">
      <dgm:prSet presAssocID="{43868FA7-94C3-4585-ACC2-AA0A1F86DA6E}" presName="node" presStyleLbl="node1" presStyleIdx="3" presStyleCnt="12">
        <dgm:presLayoutVars>
          <dgm:bulletEnabled val="1"/>
        </dgm:presLayoutVars>
      </dgm:prSet>
      <dgm:spPr/>
    </dgm:pt>
    <dgm:pt modelId="{3454CE3D-F751-44D0-B234-7E9224A99C8D}" type="pres">
      <dgm:prSet presAssocID="{76C0C796-ECC3-49FA-8321-1541928EC2BF}" presName="sibTrans" presStyleLbl="sibTrans2D1" presStyleIdx="3" presStyleCnt="12"/>
      <dgm:spPr/>
    </dgm:pt>
    <dgm:pt modelId="{DA2EF017-BCFF-41E8-B4AD-F4B51AA585A1}" type="pres">
      <dgm:prSet presAssocID="{76C0C796-ECC3-49FA-8321-1541928EC2BF}" presName="connectorText" presStyleLbl="sibTrans2D1" presStyleIdx="3" presStyleCnt="12"/>
      <dgm:spPr/>
    </dgm:pt>
    <dgm:pt modelId="{5B88F26C-B4FF-46E0-A606-928AE13A6AFB}" type="pres">
      <dgm:prSet presAssocID="{2782A8C9-5DE8-45C1-8156-E045CDA54B38}" presName="node" presStyleLbl="node1" presStyleIdx="4" presStyleCnt="12">
        <dgm:presLayoutVars>
          <dgm:bulletEnabled val="1"/>
        </dgm:presLayoutVars>
      </dgm:prSet>
      <dgm:spPr/>
    </dgm:pt>
    <dgm:pt modelId="{C5A016DA-7748-438E-84AB-B1C30121304D}" type="pres">
      <dgm:prSet presAssocID="{5C446E24-E3C6-487E-8B6E-93B4C7357075}" presName="sibTrans" presStyleLbl="sibTrans2D1" presStyleIdx="4" presStyleCnt="12"/>
      <dgm:spPr/>
    </dgm:pt>
    <dgm:pt modelId="{58D3337D-6BEE-4892-A536-369D0D3B11AA}" type="pres">
      <dgm:prSet presAssocID="{5C446E24-E3C6-487E-8B6E-93B4C7357075}" presName="connectorText" presStyleLbl="sibTrans2D1" presStyleIdx="4" presStyleCnt="12"/>
      <dgm:spPr/>
    </dgm:pt>
    <dgm:pt modelId="{20175147-44DB-4190-A766-E24AFD14C0DE}" type="pres">
      <dgm:prSet presAssocID="{6C3B3CB8-C87C-4CF8-A177-73BFFF02EB61}" presName="node" presStyleLbl="node1" presStyleIdx="5" presStyleCnt="12">
        <dgm:presLayoutVars>
          <dgm:bulletEnabled val="1"/>
        </dgm:presLayoutVars>
      </dgm:prSet>
      <dgm:spPr/>
    </dgm:pt>
    <dgm:pt modelId="{7EC4B962-0FDB-4978-88D6-C43381602DF3}" type="pres">
      <dgm:prSet presAssocID="{5EB93897-5711-4F1A-BEBF-68BF1AB55491}" presName="sibTrans" presStyleLbl="sibTrans2D1" presStyleIdx="5" presStyleCnt="12"/>
      <dgm:spPr/>
    </dgm:pt>
    <dgm:pt modelId="{62D29696-1E70-41BB-9643-630381836159}" type="pres">
      <dgm:prSet presAssocID="{5EB93897-5711-4F1A-BEBF-68BF1AB55491}" presName="connectorText" presStyleLbl="sibTrans2D1" presStyleIdx="5" presStyleCnt="12"/>
      <dgm:spPr/>
    </dgm:pt>
    <dgm:pt modelId="{A297E511-A774-4ADF-B3C0-55A72CCEC18A}" type="pres">
      <dgm:prSet presAssocID="{6FB21AE2-B29E-4737-B184-D9B252AF10CE}" presName="node" presStyleLbl="node1" presStyleIdx="6" presStyleCnt="12">
        <dgm:presLayoutVars>
          <dgm:bulletEnabled val="1"/>
        </dgm:presLayoutVars>
      </dgm:prSet>
      <dgm:spPr/>
    </dgm:pt>
    <dgm:pt modelId="{FF5D807D-C237-4767-B0AF-F96F55BD3BAE}" type="pres">
      <dgm:prSet presAssocID="{5B73110E-2AF9-4315-8306-5185E82E7BF4}" presName="sibTrans" presStyleLbl="sibTrans2D1" presStyleIdx="6" presStyleCnt="12"/>
      <dgm:spPr/>
    </dgm:pt>
    <dgm:pt modelId="{D2885E47-E514-462B-BFDA-51792F79E56A}" type="pres">
      <dgm:prSet presAssocID="{5B73110E-2AF9-4315-8306-5185E82E7BF4}" presName="connectorText" presStyleLbl="sibTrans2D1" presStyleIdx="6" presStyleCnt="12"/>
      <dgm:spPr/>
    </dgm:pt>
    <dgm:pt modelId="{67EF2343-ECDB-4FB0-AE81-B16B75BC41BA}" type="pres">
      <dgm:prSet presAssocID="{4ED9B4A8-2D9D-4DF1-A134-09AE165D14CF}" presName="node" presStyleLbl="node1" presStyleIdx="7" presStyleCnt="12">
        <dgm:presLayoutVars>
          <dgm:bulletEnabled val="1"/>
        </dgm:presLayoutVars>
      </dgm:prSet>
      <dgm:spPr/>
    </dgm:pt>
    <dgm:pt modelId="{64EF75E2-8AB0-4D9D-9C38-701F47AFE91C}" type="pres">
      <dgm:prSet presAssocID="{F4B84745-DB5B-410F-83A1-9DAAE30AB592}" presName="sibTrans" presStyleLbl="sibTrans2D1" presStyleIdx="7" presStyleCnt="12"/>
      <dgm:spPr/>
    </dgm:pt>
    <dgm:pt modelId="{9D3D562F-4640-41CA-9374-CF23DA2624F5}" type="pres">
      <dgm:prSet presAssocID="{F4B84745-DB5B-410F-83A1-9DAAE30AB592}" presName="connectorText" presStyleLbl="sibTrans2D1" presStyleIdx="7" presStyleCnt="12"/>
      <dgm:spPr/>
    </dgm:pt>
    <dgm:pt modelId="{B5DAC883-C5F8-48EB-9974-F84830B6FC7C}" type="pres">
      <dgm:prSet presAssocID="{8FE7DBE0-135B-4530-B8B4-7B970783DEA3}" presName="node" presStyleLbl="node1" presStyleIdx="8" presStyleCnt="12">
        <dgm:presLayoutVars>
          <dgm:bulletEnabled val="1"/>
        </dgm:presLayoutVars>
      </dgm:prSet>
      <dgm:spPr/>
    </dgm:pt>
    <dgm:pt modelId="{0074563E-71F5-4B79-869E-23466B0B89AE}" type="pres">
      <dgm:prSet presAssocID="{6C6729C7-0EE4-4F10-98A4-17E4BB4F518E}" presName="sibTrans" presStyleLbl="sibTrans2D1" presStyleIdx="8" presStyleCnt="12"/>
      <dgm:spPr/>
    </dgm:pt>
    <dgm:pt modelId="{7943B279-2075-4A86-8F39-E6A7BBB50088}" type="pres">
      <dgm:prSet presAssocID="{6C6729C7-0EE4-4F10-98A4-17E4BB4F518E}" presName="connectorText" presStyleLbl="sibTrans2D1" presStyleIdx="8" presStyleCnt="12"/>
      <dgm:spPr/>
    </dgm:pt>
    <dgm:pt modelId="{A463876B-17A3-4EC1-ACE5-D8CE945F457B}" type="pres">
      <dgm:prSet presAssocID="{278BCFE6-4FB7-4CFC-997D-1F8E31149698}" presName="node" presStyleLbl="node1" presStyleIdx="9" presStyleCnt="12">
        <dgm:presLayoutVars>
          <dgm:bulletEnabled val="1"/>
        </dgm:presLayoutVars>
      </dgm:prSet>
      <dgm:spPr/>
    </dgm:pt>
    <dgm:pt modelId="{B7AF97DC-3E60-4164-9002-EC639A9DB4EF}" type="pres">
      <dgm:prSet presAssocID="{1A2BFD07-24BD-42B4-8AA6-66F8B46B01DB}" presName="sibTrans" presStyleLbl="sibTrans2D1" presStyleIdx="9" presStyleCnt="12"/>
      <dgm:spPr/>
    </dgm:pt>
    <dgm:pt modelId="{54716487-0811-458F-BCC1-752CC72E2577}" type="pres">
      <dgm:prSet presAssocID="{1A2BFD07-24BD-42B4-8AA6-66F8B46B01DB}" presName="connectorText" presStyleLbl="sibTrans2D1" presStyleIdx="9" presStyleCnt="12"/>
      <dgm:spPr/>
    </dgm:pt>
    <dgm:pt modelId="{5858F9F8-BF54-452C-BD24-60CBD9D0BDF9}" type="pres">
      <dgm:prSet presAssocID="{41149217-C56F-4C60-8177-F2D5E972808B}" presName="node" presStyleLbl="node1" presStyleIdx="10" presStyleCnt="12">
        <dgm:presLayoutVars>
          <dgm:bulletEnabled val="1"/>
        </dgm:presLayoutVars>
      </dgm:prSet>
      <dgm:spPr/>
    </dgm:pt>
    <dgm:pt modelId="{C6C01682-A1DB-4266-B05D-5AFB6CE69E10}" type="pres">
      <dgm:prSet presAssocID="{7D28F990-9324-4914-B010-727FFA0464B8}" presName="sibTrans" presStyleLbl="sibTrans2D1" presStyleIdx="10" presStyleCnt="12"/>
      <dgm:spPr/>
    </dgm:pt>
    <dgm:pt modelId="{3AEE5DD0-7EC2-4E16-BEEF-99EA79D729AB}" type="pres">
      <dgm:prSet presAssocID="{7D28F990-9324-4914-B010-727FFA0464B8}" presName="connectorText" presStyleLbl="sibTrans2D1" presStyleIdx="10" presStyleCnt="12"/>
      <dgm:spPr/>
    </dgm:pt>
    <dgm:pt modelId="{847F14F3-4339-4DBE-BB8D-785F3F0BC4F5}" type="pres">
      <dgm:prSet presAssocID="{DD338AFE-5717-40BA-8800-1260E3ED8A82}" presName="node" presStyleLbl="node1" presStyleIdx="11" presStyleCnt="12">
        <dgm:presLayoutVars>
          <dgm:bulletEnabled val="1"/>
        </dgm:presLayoutVars>
      </dgm:prSet>
      <dgm:spPr/>
    </dgm:pt>
    <dgm:pt modelId="{9FA3B685-9EDF-4E1B-BC8D-733FE411CA85}" type="pres">
      <dgm:prSet presAssocID="{C14C3E98-05B1-4ED2-BB5B-779F77BBFFD8}" presName="sibTrans" presStyleLbl="sibTrans2D1" presStyleIdx="11" presStyleCnt="12"/>
      <dgm:spPr/>
    </dgm:pt>
    <dgm:pt modelId="{C897A06D-E62A-493C-8364-9518AF97ECB1}" type="pres">
      <dgm:prSet presAssocID="{C14C3E98-05B1-4ED2-BB5B-779F77BBFFD8}" presName="connectorText" presStyleLbl="sibTrans2D1" presStyleIdx="11" presStyleCnt="12"/>
      <dgm:spPr/>
    </dgm:pt>
  </dgm:ptLst>
  <dgm:cxnLst>
    <dgm:cxn modelId="{11372208-A37C-40B2-8867-208663E19F22}" type="presOf" srcId="{5C446E24-E3C6-487E-8B6E-93B4C7357075}" destId="{C5A016DA-7748-438E-84AB-B1C30121304D}" srcOrd="0" destOrd="0" presId="urn:microsoft.com/office/officeart/2005/8/layout/cycle7"/>
    <dgm:cxn modelId="{293B3715-63CA-4BC4-A1D0-C80D39E48AE4}" type="presOf" srcId="{F4B84745-DB5B-410F-83A1-9DAAE30AB592}" destId="{9D3D562F-4640-41CA-9374-CF23DA2624F5}" srcOrd="1" destOrd="0" presId="urn:microsoft.com/office/officeart/2005/8/layout/cycle7"/>
    <dgm:cxn modelId="{98FC2D1A-C4C4-48C3-BCF7-B0F56684DDD8}" type="presOf" srcId="{5B73110E-2AF9-4315-8306-5185E82E7BF4}" destId="{FF5D807D-C237-4767-B0AF-F96F55BD3BAE}" srcOrd="0" destOrd="0" presId="urn:microsoft.com/office/officeart/2005/8/layout/cycle7"/>
    <dgm:cxn modelId="{E9C11824-D29F-4A2A-8C95-47B2396858AD}" type="presOf" srcId="{A6256534-1D34-4A11-BF4C-4EECBE2EB7EE}" destId="{484C09AA-E6ED-46F7-A857-4D7A201EE91F}" srcOrd="0" destOrd="0" presId="urn:microsoft.com/office/officeart/2005/8/layout/cycle7"/>
    <dgm:cxn modelId="{707C4B26-08C8-4978-8510-96465BECF5C6}" type="presOf" srcId="{1F833BF5-A7EF-4F1A-9F5D-456F2749B936}" destId="{A6F02010-1934-4350-916E-43AB65FB3D48}" srcOrd="1" destOrd="0" presId="urn:microsoft.com/office/officeart/2005/8/layout/cycle7"/>
    <dgm:cxn modelId="{F0B98926-6A42-41D4-93E1-EDF2BEFB8786}" srcId="{E5CFF888-EFE3-4EA7-A97D-D3EF2CAACBDE}" destId="{8FE7DBE0-135B-4530-B8B4-7B970783DEA3}" srcOrd="8" destOrd="0" parTransId="{521E0E4A-0CD2-40C8-845E-E7D200CB68C4}" sibTransId="{6C6729C7-0EE4-4F10-98A4-17E4BB4F518E}"/>
    <dgm:cxn modelId="{1A426628-9B9B-420D-98E8-B46421B767B6}" srcId="{E5CFF888-EFE3-4EA7-A97D-D3EF2CAACBDE}" destId="{9B39B654-650F-4B81-B424-382181982A0A}" srcOrd="2" destOrd="0" parTransId="{1DA48129-3E43-4BA1-A786-3BBB8460C9EA}" sibTransId="{A6256534-1D34-4A11-BF4C-4EECBE2EB7EE}"/>
    <dgm:cxn modelId="{EA814C2F-D98A-4D7C-9614-ABC4675818C6}" srcId="{E5CFF888-EFE3-4EA7-A97D-D3EF2CAACBDE}" destId="{2782A8C9-5DE8-45C1-8156-E045CDA54B38}" srcOrd="4" destOrd="0" parTransId="{D8D7459B-F674-4119-A7CD-3B98BF999F4D}" sibTransId="{5C446E24-E3C6-487E-8B6E-93B4C7357075}"/>
    <dgm:cxn modelId="{5947B630-4166-4EA8-A52E-6A9ECAA5D4FD}" type="presOf" srcId="{A6256534-1D34-4A11-BF4C-4EECBE2EB7EE}" destId="{9219C32C-3E52-4D33-B43C-5ABFB9412BD7}" srcOrd="1" destOrd="0" presId="urn:microsoft.com/office/officeart/2005/8/layout/cycle7"/>
    <dgm:cxn modelId="{EA5C1234-D45C-4F3B-B62E-73D439F867C6}" srcId="{E5CFF888-EFE3-4EA7-A97D-D3EF2CAACBDE}" destId="{4ED9B4A8-2D9D-4DF1-A134-09AE165D14CF}" srcOrd="7" destOrd="0" parTransId="{001EEAB3-6B80-401F-8F30-830EC4798D6F}" sibTransId="{F4B84745-DB5B-410F-83A1-9DAAE30AB592}"/>
    <dgm:cxn modelId="{2F822734-68CC-44A3-9AD4-AAA8A34C2A7C}" type="presOf" srcId="{5EB93897-5711-4F1A-BEBF-68BF1AB55491}" destId="{7EC4B962-0FDB-4978-88D6-C43381602DF3}" srcOrd="0" destOrd="0" presId="urn:microsoft.com/office/officeart/2005/8/layout/cycle7"/>
    <dgm:cxn modelId="{CB14A135-1A3E-4CE1-9A75-4BF185DA224E}" type="presOf" srcId="{76C0C796-ECC3-49FA-8321-1541928EC2BF}" destId="{DA2EF017-BCFF-41E8-B4AD-F4B51AA585A1}" srcOrd="1" destOrd="0" presId="urn:microsoft.com/office/officeart/2005/8/layout/cycle7"/>
    <dgm:cxn modelId="{F51C7637-87CC-4794-ABB0-CFCFCE2E8B3F}" type="presOf" srcId="{6FB21AE2-B29E-4737-B184-D9B252AF10CE}" destId="{A297E511-A774-4ADF-B3C0-55A72CCEC18A}" srcOrd="0" destOrd="0" presId="urn:microsoft.com/office/officeart/2005/8/layout/cycle7"/>
    <dgm:cxn modelId="{B52D7D3B-A60C-4C28-87F2-37DE74D1F46A}" type="presOf" srcId="{5C446E24-E3C6-487E-8B6E-93B4C7357075}" destId="{58D3337D-6BEE-4892-A536-369D0D3B11AA}" srcOrd="1" destOrd="0" presId="urn:microsoft.com/office/officeart/2005/8/layout/cycle7"/>
    <dgm:cxn modelId="{2D8B5541-5115-4C8C-9B7F-66ABD6F4FC4C}" type="presOf" srcId="{DD338AFE-5717-40BA-8800-1260E3ED8A82}" destId="{847F14F3-4339-4DBE-BB8D-785F3F0BC4F5}" srcOrd="0" destOrd="0" presId="urn:microsoft.com/office/officeart/2005/8/layout/cycle7"/>
    <dgm:cxn modelId="{4793F561-CA44-4925-9DA5-8180E4D60D8E}" type="presOf" srcId="{D3BDE3DC-42EF-49A2-86E6-046B010831F2}" destId="{4EF13E65-E9E9-4A89-B5ED-747C7B471B5F}" srcOrd="1" destOrd="0" presId="urn:microsoft.com/office/officeart/2005/8/layout/cycle7"/>
    <dgm:cxn modelId="{B0562E42-8200-4A9E-BE09-4553845CBAC7}" type="presOf" srcId="{7D28F990-9324-4914-B010-727FFA0464B8}" destId="{C6C01682-A1DB-4266-B05D-5AFB6CE69E10}" srcOrd="0" destOrd="0" presId="urn:microsoft.com/office/officeart/2005/8/layout/cycle7"/>
    <dgm:cxn modelId="{9D7C4B68-42BB-4E05-A312-CB6055FC9CD4}" type="presOf" srcId="{9B39B654-650F-4B81-B424-382181982A0A}" destId="{A8AC4C60-917A-4012-B197-A2C2797ADAA0}" srcOrd="0" destOrd="0" presId="urn:microsoft.com/office/officeart/2005/8/layout/cycle7"/>
    <dgm:cxn modelId="{B7FC4D70-9463-4987-B68C-95920EE289DE}" type="presOf" srcId="{7D28F990-9324-4914-B010-727FFA0464B8}" destId="{3AEE5DD0-7EC2-4E16-BEEF-99EA79D729AB}" srcOrd="1" destOrd="0" presId="urn:microsoft.com/office/officeart/2005/8/layout/cycle7"/>
    <dgm:cxn modelId="{BB5C3271-7D7F-4FAF-9519-F55FA25E0F34}" type="presOf" srcId="{5B73110E-2AF9-4315-8306-5185E82E7BF4}" destId="{D2885E47-E514-462B-BFDA-51792F79E56A}" srcOrd="1" destOrd="0" presId="urn:microsoft.com/office/officeart/2005/8/layout/cycle7"/>
    <dgm:cxn modelId="{CD6D0652-7C2E-4DF7-BAAF-0208D732CD3E}" type="presOf" srcId="{D3BDE3DC-42EF-49A2-86E6-046B010831F2}" destId="{9D0274E3-2C53-4F72-9B86-C7FE877F1272}" srcOrd="0" destOrd="0" presId="urn:microsoft.com/office/officeart/2005/8/layout/cycle7"/>
    <dgm:cxn modelId="{C9FAAD53-5B7E-4633-B275-88B9FC88E92F}" type="presOf" srcId="{43868FA7-94C3-4585-ACC2-AA0A1F86DA6E}" destId="{9A04087D-3FCF-4B5B-8CDC-3D8E7D0881ED}" srcOrd="0" destOrd="0" presId="urn:microsoft.com/office/officeart/2005/8/layout/cycle7"/>
    <dgm:cxn modelId="{A4E47354-B8B8-4210-8885-9AE72FD947C4}" srcId="{E5CFF888-EFE3-4EA7-A97D-D3EF2CAACBDE}" destId="{41149217-C56F-4C60-8177-F2D5E972808B}" srcOrd="10" destOrd="0" parTransId="{831C719C-DDE0-4CE3-86B1-43056E8C7BB8}" sibTransId="{7D28F990-9324-4914-B010-727FFA0464B8}"/>
    <dgm:cxn modelId="{8DD44E55-AF1D-4364-AB9F-AA3B83639128}" type="presOf" srcId="{6C6729C7-0EE4-4F10-98A4-17E4BB4F518E}" destId="{0074563E-71F5-4B79-869E-23466B0B89AE}" srcOrd="0" destOrd="0" presId="urn:microsoft.com/office/officeart/2005/8/layout/cycle7"/>
    <dgm:cxn modelId="{BE19F858-EB34-4F68-B06F-9AB1767AAE2F}" type="presOf" srcId="{C14C3E98-05B1-4ED2-BB5B-779F77BBFFD8}" destId="{C897A06D-E62A-493C-8364-9518AF97ECB1}" srcOrd="1" destOrd="0" presId="urn:microsoft.com/office/officeart/2005/8/layout/cycle7"/>
    <dgm:cxn modelId="{5D80307C-A9A3-417E-9148-F7E2745A5740}" srcId="{E5CFF888-EFE3-4EA7-A97D-D3EF2CAACBDE}" destId="{DD338AFE-5717-40BA-8800-1260E3ED8A82}" srcOrd="11" destOrd="0" parTransId="{BA3767C5-2C29-4698-8F2E-12EC3B3A432D}" sibTransId="{C14C3E98-05B1-4ED2-BB5B-779F77BBFFD8}"/>
    <dgm:cxn modelId="{386BFB7F-603B-46CC-AC9F-5D399DFEA89A}" type="presOf" srcId="{E5CFF888-EFE3-4EA7-A97D-D3EF2CAACBDE}" destId="{D75F463B-E919-4248-AB2C-3E5D9A95F864}" srcOrd="0" destOrd="0" presId="urn:microsoft.com/office/officeart/2005/8/layout/cycle7"/>
    <dgm:cxn modelId="{FBDAF183-D2C6-47C3-88AF-25BFB185B40A}" type="presOf" srcId="{1A2BFD07-24BD-42B4-8AA6-66F8B46B01DB}" destId="{B7AF97DC-3E60-4164-9002-EC639A9DB4EF}" srcOrd="0" destOrd="0" presId="urn:microsoft.com/office/officeart/2005/8/layout/cycle7"/>
    <dgm:cxn modelId="{4D024484-9FB1-458F-B33A-D27C61527291}" type="presOf" srcId="{5EB93897-5711-4F1A-BEBF-68BF1AB55491}" destId="{62D29696-1E70-41BB-9643-630381836159}" srcOrd="1" destOrd="0" presId="urn:microsoft.com/office/officeart/2005/8/layout/cycle7"/>
    <dgm:cxn modelId="{8BA6808B-6CE2-4A02-87F6-8661B50CC08A}" type="presOf" srcId="{8D01AC2F-62EE-4FB3-8A14-B9505BA9199E}" destId="{EF8B8F87-8D73-4015-BB40-8EEC4047BCDB}" srcOrd="0" destOrd="0" presId="urn:microsoft.com/office/officeart/2005/8/layout/cycle7"/>
    <dgm:cxn modelId="{4C433F98-38E8-4CE3-82D6-A8B7792AC096}" type="presOf" srcId="{901760E5-65FA-4FEA-8D63-D508FF1F8F39}" destId="{EB56EECB-E549-4DF4-AAC5-255E86D3036B}" srcOrd="0" destOrd="0" presId="urn:microsoft.com/office/officeart/2005/8/layout/cycle7"/>
    <dgm:cxn modelId="{80D36F9E-5D70-4FA5-988E-7ECFA792EE64}" type="presOf" srcId="{41149217-C56F-4C60-8177-F2D5E972808B}" destId="{5858F9F8-BF54-452C-BD24-60CBD9D0BDF9}" srcOrd="0" destOrd="0" presId="urn:microsoft.com/office/officeart/2005/8/layout/cycle7"/>
    <dgm:cxn modelId="{0F0013A3-4ED5-407C-8532-0A0EA1DE663E}" srcId="{E5CFF888-EFE3-4EA7-A97D-D3EF2CAACBDE}" destId="{278BCFE6-4FB7-4CFC-997D-1F8E31149698}" srcOrd="9" destOrd="0" parTransId="{4099F21E-1866-4008-95CC-AE2BA099CB2C}" sibTransId="{1A2BFD07-24BD-42B4-8AA6-66F8B46B01DB}"/>
    <dgm:cxn modelId="{495233AA-8F6F-4BDC-BE40-940B520E8B88}" type="presOf" srcId="{6C3B3CB8-C87C-4CF8-A177-73BFFF02EB61}" destId="{20175147-44DB-4190-A766-E24AFD14C0DE}" srcOrd="0" destOrd="0" presId="urn:microsoft.com/office/officeart/2005/8/layout/cycle7"/>
    <dgm:cxn modelId="{7BBECBAC-59BF-4B97-9FA8-04AFEAD04B2E}" type="presOf" srcId="{4ED9B4A8-2D9D-4DF1-A134-09AE165D14CF}" destId="{67EF2343-ECDB-4FB0-AE81-B16B75BC41BA}" srcOrd="0" destOrd="0" presId="urn:microsoft.com/office/officeart/2005/8/layout/cycle7"/>
    <dgm:cxn modelId="{C8C20DB5-66BB-488E-BA11-67171FE808D2}" srcId="{E5CFF888-EFE3-4EA7-A97D-D3EF2CAACBDE}" destId="{43868FA7-94C3-4585-ACC2-AA0A1F86DA6E}" srcOrd="3" destOrd="0" parTransId="{150CB39F-F396-43F1-A571-766CE91063A5}" sibTransId="{76C0C796-ECC3-49FA-8321-1541928EC2BF}"/>
    <dgm:cxn modelId="{F2635BC2-B36D-4B6D-9B00-D564C550AA6F}" type="presOf" srcId="{6C6729C7-0EE4-4F10-98A4-17E4BB4F518E}" destId="{7943B279-2075-4A86-8F39-E6A7BBB50088}" srcOrd="1" destOrd="0" presId="urn:microsoft.com/office/officeart/2005/8/layout/cycle7"/>
    <dgm:cxn modelId="{BB45C4C9-1898-45C9-91C2-DD75216D60A3}" type="presOf" srcId="{2782A8C9-5DE8-45C1-8156-E045CDA54B38}" destId="{5B88F26C-B4FF-46E0-A606-928AE13A6AFB}" srcOrd="0" destOrd="0" presId="urn:microsoft.com/office/officeart/2005/8/layout/cycle7"/>
    <dgm:cxn modelId="{478551CB-906F-4702-849F-F3BC17823F17}" type="presOf" srcId="{278BCFE6-4FB7-4CFC-997D-1F8E31149698}" destId="{A463876B-17A3-4EC1-ACE5-D8CE945F457B}" srcOrd="0" destOrd="0" presId="urn:microsoft.com/office/officeart/2005/8/layout/cycle7"/>
    <dgm:cxn modelId="{E0DC63D0-15E0-42F7-A464-6F87ED7E4112}" type="presOf" srcId="{76C0C796-ECC3-49FA-8321-1541928EC2BF}" destId="{3454CE3D-F751-44D0-B234-7E9224A99C8D}" srcOrd="0" destOrd="0" presId="urn:microsoft.com/office/officeart/2005/8/layout/cycle7"/>
    <dgm:cxn modelId="{22E9FAD6-0C58-44FB-BFC1-C9BBCB67A7C4}" srcId="{E5CFF888-EFE3-4EA7-A97D-D3EF2CAACBDE}" destId="{6FB21AE2-B29E-4737-B184-D9B252AF10CE}" srcOrd="6" destOrd="0" parTransId="{EB40E3E4-10D1-497F-ADCA-30AB91334DE4}" sibTransId="{5B73110E-2AF9-4315-8306-5185E82E7BF4}"/>
    <dgm:cxn modelId="{A235D4DA-509C-43FE-945A-614E6A7A3C6D}" srcId="{E5CFF888-EFE3-4EA7-A97D-D3EF2CAACBDE}" destId="{8D01AC2F-62EE-4FB3-8A14-B9505BA9199E}" srcOrd="1" destOrd="0" parTransId="{9B3404E0-4548-4588-B195-A85C3403C95C}" sibTransId="{D3BDE3DC-42EF-49A2-86E6-046B010831F2}"/>
    <dgm:cxn modelId="{54C486DD-FFDB-424A-92DC-C410C2EEAE2E}" srcId="{E5CFF888-EFE3-4EA7-A97D-D3EF2CAACBDE}" destId="{901760E5-65FA-4FEA-8D63-D508FF1F8F39}" srcOrd="0" destOrd="0" parTransId="{2C0E06C7-BD00-4FC9-BC37-A0E4D113C76E}" sibTransId="{1F833BF5-A7EF-4F1A-9F5D-456F2749B936}"/>
    <dgm:cxn modelId="{E9E253E4-D9C6-44BB-BCD3-2C08B9DD404F}" type="presOf" srcId="{8FE7DBE0-135B-4530-B8B4-7B970783DEA3}" destId="{B5DAC883-C5F8-48EB-9974-F84830B6FC7C}" srcOrd="0" destOrd="0" presId="urn:microsoft.com/office/officeart/2005/8/layout/cycle7"/>
    <dgm:cxn modelId="{89127DE8-DCC2-4893-AC0B-724FCD871FA1}" type="presOf" srcId="{F4B84745-DB5B-410F-83A1-9DAAE30AB592}" destId="{64EF75E2-8AB0-4D9D-9C38-701F47AFE91C}" srcOrd="0" destOrd="0" presId="urn:microsoft.com/office/officeart/2005/8/layout/cycle7"/>
    <dgm:cxn modelId="{02FD95EB-36D7-4F6A-865A-B73B2910682C}" type="presOf" srcId="{1F833BF5-A7EF-4F1A-9F5D-456F2749B936}" destId="{11814C73-DD1B-45C1-8E42-2EC420A3980D}" srcOrd="0" destOrd="0" presId="urn:microsoft.com/office/officeart/2005/8/layout/cycle7"/>
    <dgm:cxn modelId="{D7ABD7EB-E32C-4EA4-9BB8-E1D4D11FA8CB}" type="presOf" srcId="{C14C3E98-05B1-4ED2-BB5B-779F77BBFFD8}" destId="{9FA3B685-9EDF-4E1B-BC8D-733FE411CA85}" srcOrd="0" destOrd="0" presId="urn:microsoft.com/office/officeart/2005/8/layout/cycle7"/>
    <dgm:cxn modelId="{A01E4FFA-FAB2-42B5-9B9C-13D5EE60DC92}" type="presOf" srcId="{1A2BFD07-24BD-42B4-8AA6-66F8B46B01DB}" destId="{54716487-0811-458F-BCC1-752CC72E2577}" srcOrd="1" destOrd="0" presId="urn:microsoft.com/office/officeart/2005/8/layout/cycle7"/>
    <dgm:cxn modelId="{F185EBFF-C481-4C7D-954F-38D2EE7F8B6C}" srcId="{E5CFF888-EFE3-4EA7-A97D-D3EF2CAACBDE}" destId="{6C3B3CB8-C87C-4CF8-A177-73BFFF02EB61}" srcOrd="5" destOrd="0" parTransId="{D0F2BA51-5EC5-4924-8A6A-7A1CB462A044}" sibTransId="{5EB93897-5711-4F1A-BEBF-68BF1AB55491}"/>
    <dgm:cxn modelId="{F0EF5880-603A-4C6C-8836-B246851E7BA0}" type="presParOf" srcId="{D75F463B-E919-4248-AB2C-3E5D9A95F864}" destId="{EB56EECB-E549-4DF4-AAC5-255E86D3036B}" srcOrd="0" destOrd="0" presId="urn:microsoft.com/office/officeart/2005/8/layout/cycle7"/>
    <dgm:cxn modelId="{24324C20-6E4D-4552-BF84-8C55CB5EF364}" type="presParOf" srcId="{D75F463B-E919-4248-AB2C-3E5D9A95F864}" destId="{11814C73-DD1B-45C1-8E42-2EC420A3980D}" srcOrd="1" destOrd="0" presId="urn:microsoft.com/office/officeart/2005/8/layout/cycle7"/>
    <dgm:cxn modelId="{96976492-535F-49A7-BD25-80CF14D5A245}" type="presParOf" srcId="{11814C73-DD1B-45C1-8E42-2EC420A3980D}" destId="{A6F02010-1934-4350-916E-43AB65FB3D48}" srcOrd="0" destOrd="0" presId="urn:microsoft.com/office/officeart/2005/8/layout/cycle7"/>
    <dgm:cxn modelId="{8982486C-98DE-4B1B-B0D3-FD8B1FC9CF7E}" type="presParOf" srcId="{D75F463B-E919-4248-AB2C-3E5D9A95F864}" destId="{EF8B8F87-8D73-4015-BB40-8EEC4047BCDB}" srcOrd="2" destOrd="0" presId="urn:microsoft.com/office/officeart/2005/8/layout/cycle7"/>
    <dgm:cxn modelId="{0282AD8E-3716-4A6F-B953-3AD641D0016B}" type="presParOf" srcId="{D75F463B-E919-4248-AB2C-3E5D9A95F864}" destId="{9D0274E3-2C53-4F72-9B86-C7FE877F1272}" srcOrd="3" destOrd="0" presId="urn:microsoft.com/office/officeart/2005/8/layout/cycle7"/>
    <dgm:cxn modelId="{932980F7-F12A-48DB-B474-1CE218880902}" type="presParOf" srcId="{9D0274E3-2C53-4F72-9B86-C7FE877F1272}" destId="{4EF13E65-E9E9-4A89-B5ED-747C7B471B5F}" srcOrd="0" destOrd="0" presId="urn:microsoft.com/office/officeart/2005/8/layout/cycle7"/>
    <dgm:cxn modelId="{467B7B34-DCCB-4CFB-9615-D71A485305A1}" type="presParOf" srcId="{D75F463B-E919-4248-AB2C-3E5D9A95F864}" destId="{A8AC4C60-917A-4012-B197-A2C2797ADAA0}" srcOrd="4" destOrd="0" presId="urn:microsoft.com/office/officeart/2005/8/layout/cycle7"/>
    <dgm:cxn modelId="{0CBB3753-4890-4474-9160-B67BE2DF295F}" type="presParOf" srcId="{D75F463B-E919-4248-AB2C-3E5D9A95F864}" destId="{484C09AA-E6ED-46F7-A857-4D7A201EE91F}" srcOrd="5" destOrd="0" presId="urn:microsoft.com/office/officeart/2005/8/layout/cycle7"/>
    <dgm:cxn modelId="{89CCCCDB-2CC5-458B-BE2B-D1CA5F611AE7}" type="presParOf" srcId="{484C09AA-E6ED-46F7-A857-4D7A201EE91F}" destId="{9219C32C-3E52-4D33-B43C-5ABFB9412BD7}" srcOrd="0" destOrd="0" presId="urn:microsoft.com/office/officeart/2005/8/layout/cycle7"/>
    <dgm:cxn modelId="{12ACAD6B-649B-40DF-A989-55A95ACA6D65}" type="presParOf" srcId="{D75F463B-E919-4248-AB2C-3E5D9A95F864}" destId="{9A04087D-3FCF-4B5B-8CDC-3D8E7D0881ED}" srcOrd="6" destOrd="0" presId="urn:microsoft.com/office/officeart/2005/8/layout/cycle7"/>
    <dgm:cxn modelId="{D8F20B07-31C0-44F8-8F9A-22AAD9911213}" type="presParOf" srcId="{D75F463B-E919-4248-AB2C-3E5D9A95F864}" destId="{3454CE3D-F751-44D0-B234-7E9224A99C8D}" srcOrd="7" destOrd="0" presId="urn:microsoft.com/office/officeart/2005/8/layout/cycle7"/>
    <dgm:cxn modelId="{6C4DB85B-9C78-447F-97E7-4D2004D14600}" type="presParOf" srcId="{3454CE3D-F751-44D0-B234-7E9224A99C8D}" destId="{DA2EF017-BCFF-41E8-B4AD-F4B51AA585A1}" srcOrd="0" destOrd="0" presId="urn:microsoft.com/office/officeart/2005/8/layout/cycle7"/>
    <dgm:cxn modelId="{3F60A4DD-5303-4447-B84D-66DC9B6CBED9}" type="presParOf" srcId="{D75F463B-E919-4248-AB2C-3E5D9A95F864}" destId="{5B88F26C-B4FF-46E0-A606-928AE13A6AFB}" srcOrd="8" destOrd="0" presId="urn:microsoft.com/office/officeart/2005/8/layout/cycle7"/>
    <dgm:cxn modelId="{55C97B39-382A-418A-B95A-ED9A16C897B5}" type="presParOf" srcId="{D75F463B-E919-4248-AB2C-3E5D9A95F864}" destId="{C5A016DA-7748-438E-84AB-B1C30121304D}" srcOrd="9" destOrd="0" presId="urn:microsoft.com/office/officeart/2005/8/layout/cycle7"/>
    <dgm:cxn modelId="{5C092EA6-5A0D-4110-BE73-371CB62B8ECC}" type="presParOf" srcId="{C5A016DA-7748-438E-84AB-B1C30121304D}" destId="{58D3337D-6BEE-4892-A536-369D0D3B11AA}" srcOrd="0" destOrd="0" presId="urn:microsoft.com/office/officeart/2005/8/layout/cycle7"/>
    <dgm:cxn modelId="{AFB81C32-07A5-4EBD-B15E-440F4CA9D4FF}" type="presParOf" srcId="{D75F463B-E919-4248-AB2C-3E5D9A95F864}" destId="{20175147-44DB-4190-A766-E24AFD14C0DE}" srcOrd="10" destOrd="0" presId="urn:microsoft.com/office/officeart/2005/8/layout/cycle7"/>
    <dgm:cxn modelId="{AC2E982B-5541-4EB0-BDD3-9D56A97E94B2}" type="presParOf" srcId="{D75F463B-E919-4248-AB2C-3E5D9A95F864}" destId="{7EC4B962-0FDB-4978-88D6-C43381602DF3}" srcOrd="11" destOrd="0" presId="urn:microsoft.com/office/officeart/2005/8/layout/cycle7"/>
    <dgm:cxn modelId="{FDAE3059-7CB4-4BD7-8484-3334EE220324}" type="presParOf" srcId="{7EC4B962-0FDB-4978-88D6-C43381602DF3}" destId="{62D29696-1E70-41BB-9643-630381836159}" srcOrd="0" destOrd="0" presId="urn:microsoft.com/office/officeart/2005/8/layout/cycle7"/>
    <dgm:cxn modelId="{FD4A1E6F-3CAB-4BE0-A873-1DE1DA3F7DB2}" type="presParOf" srcId="{D75F463B-E919-4248-AB2C-3E5D9A95F864}" destId="{A297E511-A774-4ADF-B3C0-55A72CCEC18A}" srcOrd="12" destOrd="0" presId="urn:microsoft.com/office/officeart/2005/8/layout/cycle7"/>
    <dgm:cxn modelId="{9B7579C3-2802-45A7-B368-84EBE51D225E}" type="presParOf" srcId="{D75F463B-E919-4248-AB2C-3E5D9A95F864}" destId="{FF5D807D-C237-4767-B0AF-F96F55BD3BAE}" srcOrd="13" destOrd="0" presId="urn:microsoft.com/office/officeart/2005/8/layout/cycle7"/>
    <dgm:cxn modelId="{1837F1EC-9DA5-4EC7-9B74-A4FBC035C4B6}" type="presParOf" srcId="{FF5D807D-C237-4767-B0AF-F96F55BD3BAE}" destId="{D2885E47-E514-462B-BFDA-51792F79E56A}" srcOrd="0" destOrd="0" presId="urn:microsoft.com/office/officeart/2005/8/layout/cycle7"/>
    <dgm:cxn modelId="{B946753D-34F5-4910-B3C7-BC94C373F1E5}" type="presParOf" srcId="{D75F463B-E919-4248-AB2C-3E5D9A95F864}" destId="{67EF2343-ECDB-4FB0-AE81-B16B75BC41BA}" srcOrd="14" destOrd="0" presId="urn:microsoft.com/office/officeart/2005/8/layout/cycle7"/>
    <dgm:cxn modelId="{ED2AB29B-1682-4668-A5F0-E55187D7D0A8}" type="presParOf" srcId="{D75F463B-E919-4248-AB2C-3E5D9A95F864}" destId="{64EF75E2-8AB0-4D9D-9C38-701F47AFE91C}" srcOrd="15" destOrd="0" presId="urn:microsoft.com/office/officeart/2005/8/layout/cycle7"/>
    <dgm:cxn modelId="{715ECDC9-CB10-405D-B4C6-B1AB808D4327}" type="presParOf" srcId="{64EF75E2-8AB0-4D9D-9C38-701F47AFE91C}" destId="{9D3D562F-4640-41CA-9374-CF23DA2624F5}" srcOrd="0" destOrd="0" presId="urn:microsoft.com/office/officeart/2005/8/layout/cycle7"/>
    <dgm:cxn modelId="{A18368FD-3CCA-4CCB-9849-2BEC3EC1CAE1}" type="presParOf" srcId="{D75F463B-E919-4248-AB2C-3E5D9A95F864}" destId="{B5DAC883-C5F8-48EB-9974-F84830B6FC7C}" srcOrd="16" destOrd="0" presId="urn:microsoft.com/office/officeart/2005/8/layout/cycle7"/>
    <dgm:cxn modelId="{69895834-50D8-42F7-ADCB-05B0A4DDD081}" type="presParOf" srcId="{D75F463B-E919-4248-AB2C-3E5D9A95F864}" destId="{0074563E-71F5-4B79-869E-23466B0B89AE}" srcOrd="17" destOrd="0" presId="urn:microsoft.com/office/officeart/2005/8/layout/cycle7"/>
    <dgm:cxn modelId="{7CC63128-3AB6-4B2B-A617-5338B3322F3F}" type="presParOf" srcId="{0074563E-71F5-4B79-869E-23466B0B89AE}" destId="{7943B279-2075-4A86-8F39-E6A7BBB50088}" srcOrd="0" destOrd="0" presId="urn:microsoft.com/office/officeart/2005/8/layout/cycle7"/>
    <dgm:cxn modelId="{643C0139-1805-48E2-BF3C-0D40172615B2}" type="presParOf" srcId="{D75F463B-E919-4248-AB2C-3E5D9A95F864}" destId="{A463876B-17A3-4EC1-ACE5-D8CE945F457B}" srcOrd="18" destOrd="0" presId="urn:microsoft.com/office/officeart/2005/8/layout/cycle7"/>
    <dgm:cxn modelId="{1DF833D5-309E-42DD-8F1E-8D3FACDD7DD3}" type="presParOf" srcId="{D75F463B-E919-4248-AB2C-3E5D9A95F864}" destId="{B7AF97DC-3E60-4164-9002-EC639A9DB4EF}" srcOrd="19" destOrd="0" presId="urn:microsoft.com/office/officeart/2005/8/layout/cycle7"/>
    <dgm:cxn modelId="{7D9F466D-F596-4E57-AF6D-F1DB3E4E4D8B}" type="presParOf" srcId="{B7AF97DC-3E60-4164-9002-EC639A9DB4EF}" destId="{54716487-0811-458F-BCC1-752CC72E2577}" srcOrd="0" destOrd="0" presId="urn:microsoft.com/office/officeart/2005/8/layout/cycle7"/>
    <dgm:cxn modelId="{D764FEF5-559A-4412-B425-706943F30E0D}" type="presParOf" srcId="{D75F463B-E919-4248-AB2C-3E5D9A95F864}" destId="{5858F9F8-BF54-452C-BD24-60CBD9D0BDF9}" srcOrd="20" destOrd="0" presId="urn:microsoft.com/office/officeart/2005/8/layout/cycle7"/>
    <dgm:cxn modelId="{7B06DA52-0D0B-40C2-B4F6-13687401C9FC}" type="presParOf" srcId="{D75F463B-E919-4248-AB2C-3E5D9A95F864}" destId="{C6C01682-A1DB-4266-B05D-5AFB6CE69E10}" srcOrd="21" destOrd="0" presId="urn:microsoft.com/office/officeart/2005/8/layout/cycle7"/>
    <dgm:cxn modelId="{0C881F2C-B6F2-48D4-9F51-65D2B999A10D}" type="presParOf" srcId="{C6C01682-A1DB-4266-B05D-5AFB6CE69E10}" destId="{3AEE5DD0-7EC2-4E16-BEEF-99EA79D729AB}" srcOrd="0" destOrd="0" presId="urn:microsoft.com/office/officeart/2005/8/layout/cycle7"/>
    <dgm:cxn modelId="{900FC1E8-F08B-4A2A-B2EE-1B91BCACD34A}" type="presParOf" srcId="{D75F463B-E919-4248-AB2C-3E5D9A95F864}" destId="{847F14F3-4339-4DBE-BB8D-785F3F0BC4F5}" srcOrd="22" destOrd="0" presId="urn:microsoft.com/office/officeart/2005/8/layout/cycle7"/>
    <dgm:cxn modelId="{132B0C13-3B89-459A-93D0-B891152696B5}" type="presParOf" srcId="{D75F463B-E919-4248-AB2C-3E5D9A95F864}" destId="{9FA3B685-9EDF-4E1B-BC8D-733FE411CA85}" srcOrd="23" destOrd="0" presId="urn:microsoft.com/office/officeart/2005/8/layout/cycle7"/>
    <dgm:cxn modelId="{8C73F89B-2333-40BF-972B-CD16F4AE7187}" type="presParOf" srcId="{9FA3B685-9EDF-4E1B-BC8D-733FE411CA85}" destId="{C897A06D-E62A-493C-8364-9518AF97ECB1}"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56EECB-E549-4DF4-AAC5-255E86D3036B}">
      <dsp:nvSpPr>
        <dsp:cNvPr id="0" name=""/>
        <dsp:cNvSpPr/>
      </dsp:nvSpPr>
      <dsp:spPr>
        <a:xfrm>
          <a:off x="5469676" y="2022"/>
          <a:ext cx="802677" cy="40133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Shareholders</a:t>
          </a:r>
        </a:p>
      </dsp:txBody>
      <dsp:txXfrm>
        <a:off x="5481431" y="13777"/>
        <a:ext cx="779167" cy="377828"/>
      </dsp:txXfrm>
    </dsp:sp>
    <dsp:sp modelId="{11814C73-DD1B-45C1-8E42-2EC420A3980D}">
      <dsp:nvSpPr>
        <dsp:cNvPr id="0" name=""/>
        <dsp:cNvSpPr/>
      </dsp:nvSpPr>
      <dsp:spPr>
        <a:xfrm rot="900000">
          <a:off x="6315928" y="307966"/>
          <a:ext cx="420183" cy="140468"/>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6358068" y="336060"/>
        <a:ext cx="335903" cy="84280"/>
      </dsp:txXfrm>
    </dsp:sp>
    <dsp:sp modelId="{EF8B8F87-8D73-4015-BB40-8EEC4047BCDB}">
      <dsp:nvSpPr>
        <dsp:cNvPr id="0" name=""/>
        <dsp:cNvSpPr/>
      </dsp:nvSpPr>
      <dsp:spPr>
        <a:xfrm>
          <a:off x="6779686" y="353039"/>
          <a:ext cx="802677" cy="40133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Government</a:t>
          </a:r>
        </a:p>
      </dsp:txBody>
      <dsp:txXfrm>
        <a:off x="6791441" y="364794"/>
        <a:ext cx="779167" cy="377828"/>
      </dsp:txXfrm>
    </dsp:sp>
    <dsp:sp modelId="{9D0274E3-2C53-4F72-9B86-C7FE877F1272}">
      <dsp:nvSpPr>
        <dsp:cNvPr id="0" name=""/>
        <dsp:cNvSpPr/>
      </dsp:nvSpPr>
      <dsp:spPr>
        <a:xfrm rot="2700000">
          <a:off x="7450430" y="962971"/>
          <a:ext cx="420183" cy="140468"/>
        </a:xfrm>
        <a:prstGeom prst="lef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7492570" y="991065"/>
        <a:ext cx="335903" cy="84280"/>
      </dsp:txXfrm>
    </dsp:sp>
    <dsp:sp modelId="{A8AC4C60-917A-4012-B197-A2C2797ADAA0}">
      <dsp:nvSpPr>
        <dsp:cNvPr id="0" name=""/>
        <dsp:cNvSpPr/>
      </dsp:nvSpPr>
      <dsp:spPr>
        <a:xfrm>
          <a:off x="7738680" y="1312032"/>
          <a:ext cx="802677" cy="401338"/>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Regulators</a:t>
          </a:r>
        </a:p>
      </dsp:txBody>
      <dsp:txXfrm>
        <a:off x="7750435" y="1323787"/>
        <a:ext cx="779167" cy="377828"/>
      </dsp:txXfrm>
    </dsp:sp>
    <dsp:sp modelId="{484C09AA-E6ED-46F7-A857-4D7A201EE91F}">
      <dsp:nvSpPr>
        <dsp:cNvPr id="0" name=""/>
        <dsp:cNvSpPr/>
      </dsp:nvSpPr>
      <dsp:spPr>
        <a:xfrm rot="4500000">
          <a:off x="8105435" y="2097473"/>
          <a:ext cx="420183" cy="140468"/>
        </a:xfrm>
        <a:prstGeom prst="lef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8147575" y="2125567"/>
        <a:ext cx="335903" cy="84280"/>
      </dsp:txXfrm>
    </dsp:sp>
    <dsp:sp modelId="{9A04087D-3FCF-4B5B-8CDC-3D8E7D0881ED}">
      <dsp:nvSpPr>
        <dsp:cNvPr id="0" name=""/>
        <dsp:cNvSpPr/>
      </dsp:nvSpPr>
      <dsp:spPr>
        <a:xfrm>
          <a:off x="8089696" y="2622043"/>
          <a:ext cx="802677" cy="40133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Industry</a:t>
          </a:r>
        </a:p>
      </dsp:txBody>
      <dsp:txXfrm>
        <a:off x="8101451" y="2633798"/>
        <a:ext cx="779167" cy="377828"/>
      </dsp:txXfrm>
    </dsp:sp>
    <dsp:sp modelId="{3454CE3D-F751-44D0-B234-7E9224A99C8D}">
      <dsp:nvSpPr>
        <dsp:cNvPr id="0" name=""/>
        <dsp:cNvSpPr/>
      </dsp:nvSpPr>
      <dsp:spPr>
        <a:xfrm rot="6300000">
          <a:off x="8105435" y="3407483"/>
          <a:ext cx="420183" cy="140468"/>
        </a:xfrm>
        <a:prstGeom prst="lef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8147575" y="3435577"/>
        <a:ext cx="335903" cy="84280"/>
      </dsp:txXfrm>
    </dsp:sp>
    <dsp:sp modelId="{5B88F26C-B4FF-46E0-A606-928AE13A6AFB}">
      <dsp:nvSpPr>
        <dsp:cNvPr id="0" name=""/>
        <dsp:cNvSpPr/>
      </dsp:nvSpPr>
      <dsp:spPr>
        <a:xfrm>
          <a:off x="7738680" y="3932053"/>
          <a:ext cx="802677" cy="401338"/>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Partnerships</a:t>
          </a:r>
        </a:p>
      </dsp:txBody>
      <dsp:txXfrm>
        <a:off x="7750435" y="3943808"/>
        <a:ext cx="779167" cy="377828"/>
      </dsp:txXfrm>
    </dsp:sp>
    <dsp:sp modelId="{C5A016DA-7748-438E-84AB-B1C30121304D}">
      <dsp:nvSpPr>
        <dsp:cNvPr id="0" name=""/>
        <dsp:cNvSpPr/>
      </dsp:nvSpPr>
      <dsp:spPr>
        <a:xfrm rot="8100000">
          <a:off x="7450430" y="4541985"/>
          <a:ext cx="420183" cy="140468"/>
        </a:xfrm>
        <a:prstGeom prst="lef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7492570" y="4570079"/>
        <a:ext cx="335903" cy="84280"/>
      </dsp:txXfrm>
    </dsp:sp>
    <dsp:sp modelId="{20175147-44DB-4190-A766-E24AFD14C0DE}">
      <dsp:nvSpPr>
        <dsp:cNvPr id="0" name=""/>
        <dsp:cNvSpPr/>
      </dsp:nvSpPr>
      <dsp:spPr>
        <a:xfrm>
          <a:off x="6779686" y="4891047"/>
          <a:ext cx="802677" cy="40133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Environment</a:t>
          </a:r>
        </a:p>
      </dsp:txBody>
      <dsp:txXfrm>
        <a:off x="6791441" y="4902802"/>
        <a:ext cx="779167" cy="377828"/>
      </dsp:txXfrm>
    </dsp:sp>
    <dsp:sp modelId="{7EC4B962-0FDB-4978-88D6-C43381602DF3}">
      <dsp:nvSpPr>
        <dsp:cNvPr id="0" name=""/>
        <dsp:cNvSpPr/>
      </dsp:nvSpPr>
      <dsp:spPr>
        <a:xfrm rot="9900000">
          <a:off x="6315928" y="5196990"/>
          <a:ext cx="420183" cy="140468"/>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6358068" y="5225084"/>
        <a:ext cx="335903" cy="84280"/>
      </dsp:txXfrm>
    </dsp:sp>
    <dsp:sp modelId="{A297E511-A774-4ADF-B3C0-55A72CCEC18A}">
      <dsp:nvSpPr>
        <dsp:cNvPr id="0" name=""/>
        <dsp:cNvSpPr/>
      </dsp:nvSpPr>
      <dsp:spPr>
        <a:xfrm>
          <a:off x="5469676" y="5242063"/>
          <a:ext cx="802677" cy="40133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Employees and their families</a:t>
          </a:r>
        </a:p>
      </dsp:txBody>
      <dsp:txXfrm>
        <a:off x="5481431" y="5253818"/>
        <a:ext cx="779167" cy="377828"/>
      </dsp:txXfrm>
    </dsp:sp>
    <dsp:sp modelId="{FF5D807D-C237-4767-B0AF-F96F55BD3BAE}">
      <dsp:nvSpPr>
        <dsp:cNvPr id="0" name=""/>
        <dsp:cNvSpPr/>
      </dsp:nvSpPr>
      <dsp:spPr>
        <a:xfrm rot="11700000">
          <a:off x="5005918" y="5196990"/>
          <a:ext cx="420183" cy="140468"/>
        </a:xfrm>
        <a:prstGeom prst="lef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5048058" y="5225084"/>
        <a:ext cx="335903" cy="84280"/>
      </dsp:txXfrm>
    </dsp:sp>
    <dsp:sp modelId="{67EF2343-ECDB-4FB0-AE81-B16B75BC41BA}">
      <dsp:nvSpPr>
        <dsp:cNvPr id="0" name=""/>
        <dsp:cNvSpPr/>
      </dsp:nvSpPr>
      <dsp:spPr>
        <a:xfrm>
          <a:off x="4159666" y="4891047"/>
          <a:ext cx="802677" cy="401338"/>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Courts</a:t>
          </a:r>
        </a:p>
      </dsp:txBody>
      <dsp:txXfrm>
        <a:off x="4171421" y="4902802"/>
        <a:ext cx="779167" cy="377828"/>
      </dsp:txXfrm>
    </dsp:sp>
    <dsp:sp modelId="{64EF75E2-8AB0-4D9D-9C38-701F47AFE91C}">
      <dsp:nvSpPr>
        <dsp:cNvPr id="0" name=""/>
        <dsp:cNvSpPr/>
      </dsp:nvSpPr>
      <dsp:spPr>
        <a:xfrm rot="13500000">
          <a:off x="3871416" y="4541985"/>
          <a:ext cx="420183" cy="140468"/>
        </a:xfrm>
        <a:prstGeom prst="lef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3913556" y="4570079"/>
        <a:ext cx="335903" cy="84280"/>
      </dsp:txXfrm>
    </dsp:sp>
    <dsp:sp modelId="{B5DAC883-C5F8-48EB-9974-F84830B6FC7C}">
      <dsp:nvSpPr>
        <dsp:cNvPr id="0" name=""/>
        <dsp:cNvSpPr/>
      </dsp:nvSpPr>
      <dsp:spPr>
        <a:xfrm>
          <a:off x="3200672" y="3932053"/>
          <a:ext cx="802677" cy="40133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Individuals</a:t>
          </a:r>
        </a:p>
      </dsp:txBody>
      <dsp:txXfrm>
        <a:off x="3212427" y="3943808"/>
        <a:ext cx="779167" cy="377828"/>
      </dsp:txXfrm>
    </dsp:sp>
    <dsp:sp modelId="{0074563E-71F5-4B79-869E-23466B0B89AE}">
      <dsp:nvSpPr>
        <dsp:cNvPr id="0" name=""/>
        <dsp:cNvSpPr/>
      </dsp:nvSpPr>
      <dsp:spPr>
        <a:xfrm rot="15300000">
          <a:off x="3216411" y="3407483"/>
          <a:ext cx="420183" cy="140468"/>
        </a:xfrm>
        <a:prstGeom prst="lef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3258551" y="3435577"/>
        <a:ext cx="335903" cy="84280"/>
      </dsp:txXfrm>
    </dsp:sp>
    <dsp:sp modelId="{A463876B-17A3-4EC1-ACE5-D8CE945F457B}">
      <dsp:nvSpPr>
        <dsp:cNvPr id="0" name=""/>
        <dsp:cNvSpPr/>
      </dsp:nvSpPr>
      <dsp:spPr>
        <a:xfrm>
          <a:off x="2849656" y="2622043"/>
          <a:ext cx="802677" cy="401338"/>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Businesses</a:t>
          </a:r>
        </a:p>
      </dsp:txBody>
      <dsp:txXfrm>
        <a:off x="2861411" y="2633798"/>
        <a:ext cx="779167" cy="377828"/>
      </dsp:txXfrm>
    </dsp:sp>
    <dsp:sp modelId="{B7AF97DC-3E60-4164-9002-EC639A9DB4EF}">
      <dsp:nvSpPr>
        <dsp:cNvPr id="0" name=""/>
        <dsp:cNvSpPr/>
      </dsp:nvSpPr>
      <dsp:spPr>
        <a:xfrm rot="17100000">
          <a:off x="3216411" y="2097473"/>
          <a:ext cx="420183" cy="140468"/>
        </a:xfrm>
        <a:prstGeom prst="lef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3258551" y="2125567"/>
        <a:ext cx="335903" cy="84280"/>
      </dsp:txXfrm>
    </dsp:sp>
    <dsp:sp modelId="{5858F9F8-BF54-452C-BD24-60CBD9D0BDF9}">
      <dsp:nvSpPr>
        <dsp:cNvPr id="0" name=""/>
        <dsp:cNvSpPr/>
      </dsp:nvSpPr>
      <dsp:spPr>
        <a:xfrm>
          <a:off x="3200672" y="1312032"/>
          <a:ext cx="802677" cy="40133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States</a:t>
          </a:r>
        </a:p>
      </dsp:txBody>
      <dsp:txXfrm>
        <a:off x="3212427" y="1323787"/>
        <a:ext cx="779167" cy="377828"/>
      </dsp:txXfrm>
    </dsp:sp>
    <dsp:sp modelId="{C6C01682-A1DB-4266-B05D-5AFB6CE69E10}">
      <dsp:nvSpPr>
        <dsp:cNvPr id="0" name=""/>
        <dsp:cNvSpPr/>
      </dsp:nvSpPr>
      <dsp:spPr>
        <a:xfrm rot="18900000">
          <a:off x="3871416" y="962971"/>
          <a:ext cx="420183" cy="140468"/>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3913556" y="991065"/>
        <a:ext cx="335903" cy="84280"/>
      </dsp:txXfrm>
    </dsp:sp>
    <dsp:sp modelId="{847F14F3-4339-4DBE-BB8D-785F3F0BC4F5}">
      <dsp:nvSpPr>
        <dsp:cNvPr id="0" name=""/>
        <dsp:cNvSpPr/>
      </dsp:nvSpPr>
      <dsp:spPr>
        <a:xfrm>
          <a:off x="4159666" y="353039"/>
          <a:ext cx="802677" cy="40133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Politicians</a:t>
          </a:r>
        </a:p>
      </dsp:txBody>
      <dsp:txXfrm>
        <a:off x="4171421" y="364794"/>
        <a:ext cx="779167" cy="377828"/>
      </dsp:txXfrm>
    </dsp:sp>
    <dsp:sp modelId="{9FA3B685-9EDF-4E1B-BC8D-733FE411CA85}">
      <dsp:nvSpPr>
        <dsp:cNvPr id="0" name=""/>
        <dsp:cNvSpPr/>
      </dsp:nvSpPr>
      <dsp:spPr>
        <a:xfrm rot="20700000">
          <a:off x="5005918" y="307966"/>
          <a:ext cx="420183" cy="140468"/>
        </a:xfrm>
        <a:prstGeom prst="lef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5048058" y="336060"/>
        <a:ext cx="335903" cy="84280"/>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4/24/2018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4/24/2018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4/24/2018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4/24/2018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4/24/2018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4/24/2018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4/24/2018</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comments" Target="../comments/comment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omments" Target="../comments/comment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omments" Target="../comments/comment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comments" Target="../comments/comment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comments" Target="../comments/comment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comments" Target="../comments/comment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comments" Target="../comments/comment9.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comments" Target="../comments/comment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comments" Target="../comments/comment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comments" Target="../comments/comment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comments" Target="../comments/comment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comments" Target="../comments/comment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016CA-9F35-46D5-BEAA-DEC4E26A5785}"/>
              </a:ext>
            </a:extLst>
          </p:cNvPr>
          <p:cNvSpPr>
            <a:spLocks noGrp="1"/>
          </p:cNvSpPr>
          <p:nvPr>
            <p:ph type="ctrTitle"/>
          </p:nvPr>
        </p:nvSpPr>
        <p:spPr>
          <a:xfrm>
            <a:off x="1785769" y="-1506539"/>
            <a:ext cx="9001462" cy="2387600"/>
          </a:xfrm>
        </p:spPr>
        <p:txBody>
          <a:bodyPr/>
          <a:lstStyle/>
          <a:p>
            <a:r>
              <a:rPr lang="en-GB" cap="none" dirty="0">
                <a:effectLst>
                  <a:outerShdw blurRad="38100" dist="38100" dir="2700000" algn="tl">
                    <a:srgbClr val="000000">
                      <a:alpha val="43137"/>
                    </a:srgbClr>
                  </a:outerShdw>
                </a:effectLst>
              </a:rPr>
              <a:t>Deepwater Horizon scandal</a:t>
            </a:r>
          </a:p>
        </p:txBody>
      </p:sp>
      <p:sp>
        <p:nvSpPr>
          <p:cNvPr id="3" name="Subtitle 2">
            <a:extLst>
              <a:ext uri="{FF2B5EF4-FFF2-40B4-BE49-F238E27FC236}">
                <a16:creationId xmlns:a16="http://schemas.microsoft.com/office/drawing/2014/main" id="{F97FF92F-9EE9-46C0-89FF-6CB5206B096A}"/>
              </a:ext>
            </a:extLst>
          </p:cNvPr>
          <p:cNvSpPr>
            <a:spLocks noGrp="1"/>
          </p:cNvSpPr>
          <p:nvPr>
            <p:ph type="subTitle" idx="1"/>
          </p:nvPr>
        </p:nvSpPr>
        <p:spPr>
          <a:xfrm>
            <a:off x="1461919" y="4706938"/>
            <a:ext cx="9001462" cy="1655762"/>
          </a:xfrm>
        </p:spPr>
        <p:txBody>
          <a:bodyPr>
            <a:normAutofit lnSpcReduction="10000"/>
          </a:bodyPr>
          <a:lstStyle/>
          <a:p>
            <a:r>
              <a:rPr lang="en-GB" dirty="0"/>
              <a:t>By Elizabeth Edwards</a:t>
            </a:r>
          </a:p>
          <a:p>
            <a:r>
              <a:rPr lang="en-GB" dirty="0"/>
              <a:t>1050712</a:t>
            </a:r>
          </a:p>
          <a:p>
            <a:r>
              <a:rPr lang="en-GB" dirty="0"/>
              <a:t>MBA 2018 M7X00599</a:t>
            </a:r>
          </a:p>
        </p:txBody>
      </p:sp>
      <p:pic>
        <p:nvPicPr>
          <p:cNvPr id="5" name="Picture 4">
            <a:extLst>
              <a:ext uri="{FF2B5EF4-FFF2-40B4-BE49-F238E27FC236}">
                <a16:creationId xmlns:a16="http://schemas.microsoft.com/office/drawing/2014/main" id="{EA81BB40-9E55-4603-9180-E029D6CA352B}"/>
              </a:ext>
            </a:extLst>
          </p:cNvPr>
          <p:cNvPicPr>
            <a:picLocks noChangeAspect="1"/>
          </p:cNvPicPr>
          <p:nvPr/>
        </p:nvPicPr>
        <p:blipFill>
          <a:blip r:embed="rId2"/>
          <a:stretch>
            <a:fillRect/>
          </a:stretch>
        </p:blipFill>
        <p:spPr>
          <a:xfrm>
            <a:off x="3298031" y="1349375"/>
            <a:ext cx="5595938" cy="2889249"/>
          </a:xfrm>
          <a:prstGeom prst="rect">
            <a:avLst/>
          </a:prstGeom>
        </p:spPr>
      </p:pic>
    </p:spTree>
    <p:extLst>
      <p:ext uri="{BB962C8B-B14F-4D97-AF65-F5344CB8AC3E}">
        <p14:creationId xmlns:p14="http://schemas.microsoft.com/office/powerpoint/2010/main" val="3913230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E712E-C893-4AB6-92A0-7B8AB3D85F88}"/>
              </a:ext>
            </a:extLst>
          </p:cNvPr>
          <p:cNvSpPr>
            <a:spLocks noGrp="1"/>
          </p:cNvSpPr>
          <p:nvPr>
            <p:ph type="title"/>
          </p:nvPr>
        </p:nvSpPr>
        <p:spPr/>
        <p:txBody>
          <a:bodyPr/>
          <a:lstStyle/>
          <a:p>
            <a:r>
              <a:rPr lang="en-GB" cap="none" dirty="0"/>
              <a:t>BP’s background</a:t>
            </a:r>
          </a:p>
        </p:txBody>
      </p:sp>
      <p:sp>
        <p:nvSpPr>
          <p:cNvPr id="3" name="Content Placeholder 2">
            <a:extLst>
              <a:ext uri="{FF2B5EF4-FFF2-40B4-BE49-F238E27FC236}">
                <a16:creationId xmlns:a16="http://schemas.microsoft.com/office/drawing/2014/main" id="{03FB3D05-ED90-435E-9CA7-6F63BE9E6A3A}"/>
              </a:ext>
            </a:extLst>
          </p:cNvPr>
          <p:cNvSpPr>
            <a:spLocks noGrp="1"/>
          </p:cNvSpPr>
          <p:nvPr>
            <p:ph idx="1"/>
          </p:nvPr>
        </p:nvSpPr>
        <p:spPr/>
        <p:txBody>
          <a:bodyPr/>
          <a:lstStyle/>
          <a:p>
            <a:r>
              <a:rPr lang="en-GB" dirty="0">
                <a:effectLst/>
              </a:rPr>
              <a:t>BP plc is a multi-national company </a:t>
            </a:r>
          </a:p>
          <a:p>
            <a:r>
              <a:rPr lang="en-GB" dirty="0">
                <a:effectLst/>
              </a:rPr>
              <a:t>Originating in the U.K </a:t>
            </a:r>
          </a:p>
          <a:p>
            <a:r>
              <a:rPr lang="en-GB" dirty="0">
                <a:effectLst/>
              </a:rPr>
              <a:t>Registered in the U.K and U.S</a:t>
            </a:r>
          </a:p>
          <a:p>
            <a:r>
              <a:rPr lang="en-GB" dirty="0">
                <a:effectLst/>
              </a:rPr>
              <a:t>Operating in the oil, gas and petroleum industry </a:t>
            </a:r>
          </a:p>
          <a:p>
            <a:r>
              <a:rPr lang="en-GB" dirty="0">
                <a:effectLst/>
              </a:rPr>
              <a:t>BP offer products and services in over 70 countries, with an operating revenue of $240 billion.</a:t>
            </a:r>
          </a:p>
          <a:p>
            <a:r>
              <a:rPr lang="en-GB" dirty="0">
                <a:effectLst/>
              </a:rPr>
              <a:t>There are 74,000 employees working for BP. (The Guardian, 2010).</a:t>
            </a:r>
          </a:p>
          <a:p>
            <a:endParaRPr lang="en-GB" dirty="0"/>
          </a:p>
        </p:txBody>
      </p:sp>
    </p:spTree>
    <p:extLst>
      <p:ext uri="{BB962C8B-B14F-4D97-AF65-F5344CB8AC3E}">
        <p14:creationId xmlns:p14="http://schemas.microsoft.com/office/powerpoint/2010/main" val="1726379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DAEBE-F4B7-468C-8A8F-27C3A50DC8EE}"/>
              </a:ext>
            </a:extLst>
          </p:cNvPr>
          <p:cNvSpPr>
            <a:spLocks noGrp="1"/>
          </p:cNvSpPr>
          <p:nvPr>
            <p:ph type="title"/>
          </p:nvPr>
        </p:nvSpPr>
        <p:spPr/>
        <p:txBody>
          <a:bodyPr/>
          <a:lstStyle/>
          <a:p>
            <a:r>
              <a:rPr lang="en-GB" cap="none" dirty="0"/>
              <a:t>Why were they in the Gulf of Mexico?</a:t>
            </a:r>
          </a:p>
        </p:txBody>
      </p:sp>
      <p:sp>
        <p:nvSpPr>
          <p:cNvPr id="3" name="Content Placeholder 2">
            <a:extLst>
              <a:ext uri="{FF2B5EF4-FFF2-40B4-BE49-F238E27FC236}">
                <a16:creationId xmlns:a16="http://schemas.microsoft.com/office/drawing/2014/main" id="{D406BCF4-606E-4F30-AA63-CFF4373068DA}"/>
              </a:ext>
            </a:extLst>
          </p:cNvPr>
          <p:cNvSpPr>
            <a:spLocks noGrp="1"/>
          </p:cNvSpPr>
          <p:nvPr>
            <p:ph idx="1"/>
          </p:nvPr>
        </p:nvSpPr>
        <p:spPr/>
        <p:txBody>
          <a:bodyPr>
            <a:normAutofit fontScale="92500" lnSpcReduction="20000"/>
          </a:bodyPr>
          <a:lstStyle/>
          <a:p>
            <a:r>
              <a:rPr lang="en-GB" dirty="0">
                <a:effectLst/>
              </a:rPr>
              <a:t>BP were in the Gulf of Mexico to construct the Macondo well in order to extract oil 35,000ft below sea level. </a:t>
            </a:r>
          </a:p>
          <a:p>
            <a:r>
              <a:rPr lang="en-GB" dirty="0">
                <a:effectLst/>
              </a:rPr>
              <a:t>The well was dubbed “the well from hell” by employees because of the excessive challenges, failures and negative tests that happened during the construction of the well (DSHG, 2011).</a:t>
            </a:r>
          </a:p>
          <a:p>
            <a:r>
              <a:rPr lang="en-GB" dirty="0">
                <a:effectLst/>
              </a:rPr>
              <a:t>BP leased a rig Deepwater Horizon from Transocean who are an off-shore drilling rig leasing company. </a:t>
            </a:r>
          </a:p>
          <a:p>
            <a:r>
              <a:rPr lang="en-GB" dirty="0">
                <a:effectLst/>
              </a:rPr>
              <a:t>BP contracted Halliburton to cement the Macondo well to the seabed and erect the well so that BP could start extracting oil.</a:t>
            </a:r>
          </a:p>
          <a:p>
            <a:r>
              <a:rPr lang="en-GB" dirty="0">
                <a:effectLst/>
              </a:rPr>
              <a:t>BP estimated 1000 barrels of oil were spilling into the Gulf per day (DSHG, 2011).</a:t>
            </a:r>
          </a:p>
          <a:p>
            <a:endParaRPr lang="en-GB" dirty="0"/>
          </a:p>
        </p:txBody>
      </p:sp>
    </p:spTree>
    <p:extLst>
      <p:ext uri="{BB962C8B-B14F-4D97-AF65-F5344CB8AC3E}">
        <p14:creationId xmlns:p14="http://schemas.microsoft.com/office/powerpoint/2010/main" val="2469591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1678-2C69-43FF-83B3-7A7AD510A4B1}"/>
              </a:ext>
            </a:extLst>
          </p:cNvPr>
          <p:cNvSpPr>
            <a:spLocks noGrp="1"/>
          </p:cNvSpPr>
          <p:nvPr>
            <p:ph type="title"/>
          </p:nvPr>
        </p:nvSpPr>
        <p:spPr/>
        <p:txBody>
          <a:bodyPr/>
          <a:lstStyle/>
          <a:p>
            <a:r>
              <a:rPr lang="en-GB" cap="none" dirty="0"/>
              <a:t>So what happened?</a:t>
            </a:r>
          </a:p>
        </p:txBody>
      </p:sp>
      <p:sp>
        <p:nvSpPr>
          <p:cNvPr id="3" name="Content Placeholder 2">
            <a:extLst>
              <a:ext uri="{FF2B5EF4-FFF2-40B4-BE49-F238E27FC236}">
                <a16:creationId xmlns:a16="http://schemas.microsoft.com/office/drawing/2014/main" id="{03E401FE-1D19-416B-8502-7638E21D0F48}"/>
              </a:ext>
            </a:extLst>
          </p:cNvPr>
          <p:cNvSpPr>
            <a:spLocks noGrp="1"/>
          </p:cNvSpPr>
          <p:nvPr>
            <p:ph idx="1"/>
          </p:nvPr>
        </p:nvSpPr>
        <p:spPr/>
        <p:txBody>
          <a:bodyPr>
            <a:normAutofit fontScale="85000" lnSpcReduction="20000"/>
          </a:bodyPr>
          <a:lstStyle/>
          <a:p>
            <a:r>
              <a:rPr lang="en-GB" dirty="0">
                <a:effectLst/>
              </a:rPr>
              <a:t>On the 20</a:t>
            </a:r>
            <a:r>
              <a:rPr lang="en-GB" baseline="30000" dirty="0">
                <a:effectLst/>
              </a:rPr>
              <a:t>th</a:t>
            </a:r>
            <a:r>
              <a:rPr lang="en-GB" dirty="0">
                <a:effectLst/>
              </a:rPr>
              <a:t> April 2010 an explosion occurred that injured 17 workers, killed 11 and some were never recovered, it was recorded as the largest environmental disaster in U.S history (GPO, 2011).  </a:t>
            </a:r>
          </a:p>
          <a:p>
            <a:r>
              <a:rPr lang="en-GB" dirty="0">
                <a:effectLst/>
              </a:rPr>
              <a:t>The cement that secured the Macondo well to the seabed was weak, gases accumulated in the cements structure and travelled up the pipes reaching the platform where people were working (</a:t>
            </a:r>
            <a:r>
              <a:rPr lang="en-GB" dirty="0" err="1">
                <a:effectLst/>
              </a:rPr>
              <a:t>Pallardy</a:t>
            </a:r>
            <a:r>
              <a:rPr lang="en-GB" dirty="0">
                <a:effectLst/>
              </a:rPr>
              <a:t>, 2010).</a:t>
            </a:r>
          </a:p>
          <a:p>
            <a:r>
              <a:rPr lang="en-GB" dirty="0">
                <a:effectLst/>
              </a:rPr>
              <a:t>The blow out preventer is a safety measure that was supposed to cut off the oil supply from reaching the deck but failed, which ultimately led to a mixture of mud, gas and oil being spat out onto the deck and subsequently igniting (GPO, 2011).  </a:t>
            </a:r>
          </a:p>
          <a:p>
            <a:r>
              <a:rPr lang="en-GB" dirty="0">
                <a:effectLst/>
              </a:rPr>
              <a:t>BP lied about estimates; 1000 barrels of oil were leaking into the sea a day, U.S government stated it was about 60,000 per day. (</a:t>
            </a:r>
            <a:r>
              <a:rPr lang="en-GB" dirty="0" err="1">
                <a:effectLst/>
              </a:rPr>
              <a:t>Wearden</a:t>
            </a:r>
            <a:r>
              <a:rPr lang="en-GB" dirty="0">
                <a:effectLst/>
              </a:rPr>
              <a:t>, 2010).</a:t>
            </a:r>
          </a:p>
          <a:p>
            <a:r>
              <a:rPr lang="en-GB" dirty="0">
                <a:effectLst/>
              </a:rPr>
              <a:t>The oil spill went on for 87 days (Bryant, 2011)</a:t>
            </a:r>
          </a:p>
          <a:p>
            <a:endParaRPr lang="en-GB" dirty="0">
              <a:effectLst/>
            </a:endParaRPr>
          </a:p>
          <a:p>
            <a:endParaRPr lang="en-GB" dirty="0"/>
          </a:p>
        </p:txBody>
      </p:sp>
    </p:spTree>
    <p:extLst>
      <p:ext uri="{BB962C8B-B14F-4D97-AF65-F5344CB8AC3E}">
        <p14:creationId xmlns:p14="http://schemas.microsoft.com/office/powerpoint/2010/main" val="354338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4D4C1-21C4-47EA-B2AE-F021D30009FC}"/>
              </a:ext>
            </a:extLst>
          </p:cNvPr>
          <p:cNvSpPr>
            <a:spLocks noGrp="1"/>
          </p:cNvSpPr>
          <p:nvPr>
            <p:ph type="title"/>
          </p:nvPr>
        </p:nvSpPr>
        <p:spPr/>
        <p:txBody>
          <a:bodyPr/>
          <a:lstStyle/>
          <a:p>
            <a:r>
              <a:rPr lang="en-GB" cap="none" dirty="0"/>
              <a:t>Why is this a scandal?</a:t>
            </a:r>
          </a:p>
        </p:txBody>
      </p:sp>
      <p:sp>
        <p:nvSpPr>
          <p:cNvPr id="3" name="Content Placeholder 2">
            <a:extLst>
              <a:ext uri="{FF2B5EF4-FFF2-40B4-BE49-F238E27FC236}">
                <a16:creationId xmlns:a16="http://schemas.microsoft.com/office/drawing/2014/main" id="{9C5764A3-A31E-4C39-B053-8A24D909E3C6}"/>
              </a:ext>
            </a:extLst>
          </p:cNvPr>
          <p:cNvSpPr>
            <a:spLocks noGrp="1"/>
          </p:cNvSpPr>
          <p:nvPr>
            <p:ph idx="1"/>
          </p:nvPr>
        </p:nvSpPr>
        <p:spPr/>
        <p:txBody>
          <a:bodyPr>
            <a:normAutofit fontScale="92500" lnSpcReduction="10000"/>
          </a:bodyPr>
          <a:lstStyle/>
          <a:p>
            <a:r>
              <a:rPr lang="en-GB" dirty="0"/>
              <a:t>Accidents happen but too many people in the role of leadership and authority turned a blind eye to laws and regulations, safety measures and employee well-being to cut costs (</a:t>
            </a:r>
            <a:r>
              <a:rPr lang="en-GB" dirty="0" err="1"/>
              <a:t>Rasche</a:t>
            </a:r>
            <a:r>
              <a:rPr lang="en-GB" dirty="0"/>
              <a:t>, 2013).</a:t>
            </a:r>
          </a:p>
          <a:p>
            <a:r>
              <a:rPr lang="en-GB" dirty="0"/>
              <a:t>Many unethical behaviours were displayed; lying, lack of transparency, bribery, coercing and pointing the finger.</a:t>
            </a:r>
          </a:p>
          <a:p>
            <a:r>
              <a:rPr lang="en-GB" dirty="0"/>
              <a:t>How management reacted to the scandal; non-compliant attitude and behaviours towards the catastrophe and assisting with the aftermath.</a:t>
            </a:r>
          </a:p>
          <a:p>
            <a:r>
              <a:rPr lang="en-GB" dirty="0">
                <a:effectLst/>
              </a:rPr>
              <a:t>There were other elements involved in the disaster; human factors, technical failures and lack of industry oversight which could have prevented the tragedy from occurring (Bryant, 2011). </a:t>
            </a:r>
          </a:p>
          <a:p>
            <a:endParaRPr lang="en-GB" dirty="0"/>
          </a:p>
        </p:txBody>
      </p:sp>
    </p:spTree>
    <p:extLst>
      <p:ext uri="{BB962C8B-B14F-4D97-AF65-F5344CB8AC3E}">
        <p14:creationId xmlns:p14="http://schemas.microsoft.com/office/powerpoint/2010/main" val="859199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CF136-7FC8-4B3E-8D51-3EEED7406A67}"/>
              </a:ext>
            </a:extLst>
          </p:cNvPr>
          <p:cNvSpPr>
            <a:spLocks noGrp="1"/>
          </p:cNvSpPr>
          <p:nvPr>
            <p:ph type="title"/>
          </p:nvPr>
        </p:nvSpPr>
        <p:spPr/>
        <p:txBody>
          <a:bodyPr/>
          <a:lstStyle/>
          <a:p>
            <a:r>
              <a:rPr lang="en-GB" cap="none" dirty="0"/>
              <a:t>Human factors</a:t>
            </a:r>
          </a:p>
        </p:txBody>
      </p:sp>
      <p:sp>
        <p:nvSpPr>
          <p:cNvPr id="3" name="Content Placeholder 2">
            <a:extLst>
              <a:ext uri="{FF2B5EF4-FFF2-40B4-BE49-F238E27FC236}">
                <a16:creationId xmlns:a16="http://schemas.microsoft.com/office/drawing/2014/main" id="{AC910BF5-1F1E-4103-98B1-ED2A12385ED4}"/>
              </a:ext>
            </a:extLst>
          </p:cNvPr>
          <p:cNvSpPr>
            <a:spLocks noGrp="1"/>
          </p:cNvSpPr>
          <p:nvPr>
            <p:ph idx="1"/>
          </p:nvPr>
        </p:nvSpPr>
        <p:spPr/>
        <p:txBody>
          <a:bodyPr>
            <a:normAutofit fontScale="62500" lnSpcReduction="20000"/>
          </a:bodyPr>
          <a:lstStyle/>
          <a:p>
            <a:r>
              <a:rPr lang="en-GB" dirty="0">
                <a:effectLst/>
              </a:rPr>
              <a:t>BP management lacked ethical and moral leadership and consistently encouraged a corporate culture of excessive risk-taking, disregard for laws and regulations to meet financial objectives (DSHG, 2011).</a:t>
            </a:r>
          </a:p>
          <a:p>
            <a:r>
              <a:rPr lang="en-GB" dirty="0">
                <a:effectLst/>
              </a:rPr>
              <a:t>Many fundamental corners were cut financially to maximize shareholder value.</a:t>
            </a:r>
          </a:p>
          <a:p>
            <a:r>
              <a:rPr lang="en-GB" dirty="0">
                <a:effectLst/>
              </a:rPr>
              <a:t>BP’s approach to health and safety was a “well deal with it if it happens” disregarding their own stance on sustainability objectives and overall employee well being.</a:t>
            </a:r>
          </a:p>
          <a:p>
            <a:r>
              <a:rPr lang="en-GB" dirty="0">
                <a:effectLst/>
              </a:rPr>
              <a:t>Offshore drilling is a notoriously dangerous industry, upper management decisions to cut corners jeopardized the integrity of equipment and safety measures.</a:t>
            </a:r>
          </a:p>
          <a:p>
            <a:r>
              <a:rPr lang="en-GB" dirty="0">
                <a:effectLst/>
              </a:rPr>
              <a:t>There was a complete lack of regulatory oversight, allowing unethical behaviours to become consistent in the decision making process and overall work environment (DHSG, 2011).</a:t>
            </a:r>
          </a:p>
          <a:p>
            <a:r>
              <a:rPr lang="en-GB" dirty="0">
                <a:effectLst/>
              </a:rPr>
              <a:t>The ethical stance of BP managerial decisions could have prevented the explosion from occurring,  for example; by maintaining the integrity of the blow out preventers (there were two). This is a safety mechanism designed to cut the oil supply in the event of a disaster. 4 months prior to the Deepwater Horizon explosion, employees had notified management that one blow out preventer was leaking. Managements decision was not to fix it, to carry on and use the other one in the event of an emergency (Bryant, 2011).</a:t>
            </a:r>
          </a:p>
          <a:p>
            <a:endParaRPr lang="en-GB" dirty="0"/>
          </a:p>
        </p:txBody>
      </p:sp>
    </p:spTree>
    <p:extLst>
      <p:ext uri="{BB962C8B-B14F-4D97-AF65-F5344CB8AC3E}">
        <p14:creationId xmlns:p14="http://schemas.microsoft.com/office/powerpoint/2010/main" val="1108867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FB78B-E652-4817-8103-434CB1E1C78A}"/>
              </a:ext>
            </a:extLst>
          </p:cNvPr>
          <p:cNvSpPr>
            <a:spLocks noGrp="1"/>
          </p:cNvSpPr>
          <p:nvPr>
            <p:ph type="title"/>
          </p:nvPr>
        </p:nvSpPr>
        <p:spPr/>
        <p:txBody>
          <a:bodyPr/>
          <a:lstStyle/>
          <a:p>
            <a:r>
              <a:rPr lang="en-GB" cap="none" dirty="0" err="1"/>
              <a:t>Whistleblower</a:t>
            </a:r>
            <a:endParaRPr lang="en-GB" cap="none" dirty="0"/>
          </a:p>
        </p:txBody>
      </p:sp>
      <p:sp>
        <p:nvSpPr>
          <p:cNvPr id="3" name="Content Placeholder 2">
            <a:extLst>
              <a:ext uri="{FF2B5EF4-FFF2-40B4-BE49-F238E27FC236}">
                <a16:creationId xmlns:a16="http://schemas.microsoft.com/office/drawing/2014/main" id="{555C4F6B-AC0C-434D-A480-697C47B40521}"/>
              </a:ext>
            </a:extLst>
          </p:cNvPr>
          <p:cNvSpPr>
            <a:spLocks noGrp="1"/>
          </p:cNvSpPr>
          <p:nvPr>
            <p:ph idx="1"/>
          </p:nvPr>
        </p:nvSpPr>
        <p:spPr/>
        <p:txBody>
          <a:bodyPr/>
          <a:lstStyle/>
          <a:p>
            <a:r>
              <a:rPr lang="en-GB" dirty="0">
                <a:effectLst/>
              </a:rPr>
              <a:t>Robert </a:t>
            </a:r>
            <a:r>
              <a:rPr lang="en-GB" dirty="0" err="1">
                <a:effectLst/>
              </a:rPr>
              <a:t>Turlak</a:t>
            </a:r>
            <a:r>
              <a:rPr lang="en-GB" dirty="0">
                <a:effectLst/>
              </a:rPr>
              <a:t> was a Transocean manager working on the Deepwater Horizon rig, creating a strategy that would seal the BOP in the event of failure to function, he stated this was an obvious solution. </a:t>
            </a:r>
          </a:p>
          <a:p>
            <a:r>
              <a:rPr lang="en-GB" dirty="0">
                <a:effectLst/>
              </a:rPr>
              <a:t>His strategy was ready for installation June 2010 but it was scrapped by BP management without reason. This strategy was ultimately the one that finally capped the well and stopped the oil spill after the previous 9 methods failed.</a:t>
            </a:r>
          </a:p>
          <a:p>
            <a:r>
              <a:rPr lang="en-GB" dirty="0">
                <a:effectLst/>
              </a:rPr>
              <a:t>More than 40 </a:t>
            </a:r>
            <a:r>
              <a:rPr lang="en-GB" dirty="0" err="1">
                <a:effectLst/>
              </a:rPr>
              <a:t>whistleblowers</a:t>
            </a:r>
            <a:r>
              <a:rPr lang="en-GB" dirty="0">
                <a:effectLst/>
              </a:rPr>
              <a:t> came forward after the scandal broke.</a:t>
            </a:r>
          </a:p>
        </p:txBody>
      </p:sp>
    </p:spTree>
    <p:extLst>
      <p:ext uri="{BB962C8B-B14F-4D97-AF65-F5344CB8AC3E}">
        <p14:creationId xmlns:p14="http://schemas.microsoft.com/office/powerpoint/2010/main" val="3998901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84E0D-43CB-480B-A0E8-E147F6543489}"/>
              </a:ext>
            </a:extLst>
          </p:cNvPr>
          <p:cNvSpPr>
            <a:spLocks noGrp="1"/>
          </p:cNvSpPr>
          <p:nvPr>
            <p:ph type="title"/>
          </p:nvPr>
        </p:nvSpPr>
        <p:spPr/>
        <p:txBody>
          <a:bodyPr/>
          <a:lstStyle/>
          <a:p>
            <a:r>
              <a:rPr lang="en-GB" cap="none" dirty="0"/>
              <a:t>Technical factors</a:t>
            </a:r>
          </a:p>
        </p:txBody>
      </p:sp>
      <p:sp>
        <p:nvSpPr>
          <p:cNvPr id="3" name="Content Placeholder 2">
            <a:extLst>
              <a:ext uri="{FF2B5EF4-FFF2-40B4-BE49-F238E27FC236}">
                <a16:creationId xmlns:a16="http://schemas.microsoft.com/office/drawing/2014/main" id="{D7C8408C-1F41-4970-B84E-2661117D1092}"/>
              </a:ext>
            </a:extLst>
          </p:cNvPr>
          <p:cNvSpPr>
            <a:spLocks noGrp="1"/>
          </p:cNvSpPr>
          <p:nvPr>
            <p:ph idx="1"/>
          </p:nvPr>
        </p:nvSpPr>
        <p:spPr>
          <a:xfrm>
            <a:off x="913794" y="2096064"/>
            <a:ext cx="10353762" cy="3695136"/>
          </a:xfrm>
        </p:spPr>
        <p:txBody>
          <a:bodyPr>
            <a:normAutofit/>
          </a:bodyPr>
          <a:lstStyle/>
          <a:p>
            <a:r>
              <a:rPr lang="en-GB" dirty="0">
                <a:effectLst/>
              </a:rPr>
              <a:t>Management decided  to mix nitrogen gas with the cement to secure the Macondo well, this made it too weak to secure the core, allowing gases to accumulate in the cements structure and travel up the well (Bryant, 2011).</a:t>
            </a:r>
          </a:p>
          <a:p>
            <a:r>
              <a:rPr lang="en-GB" dirty="0">
                <a:effectLst/>
              </a:rPr>
              <a:t>There were two BOPs on Deepwater Horizon, one was not working prior to the explosion and the other failed to function, had a capping strategy been implemented the oil would have been closed off (</a:t>
            </a:r>
            <a:r>
              <a:rPr lang="en-GB" dirty="0" err="1">
                <a:effectLst/>
              </a:rPr>
              <a:t>Wearden</a:t>
            </a:r>
            <a:r>
              <a:rPr lang="en-GB" dirty="0">
                <a:effectLst/>
              </a:rPr>
              <a:t>, 2010).</a:t>
            </a:r>
          </a:p>
          <a:p>
            <a:r>
              <a:rPr lang="en-GB" dirty="0">
                <a:effectLst/>
              </a:rPr>
              <a:t>Operations management system was the safety system BP executives such as Tony Hayward CEO relied on for their practices. Management in the Gulf had decided not to implement it in an attempt to cut costs.</a:t>
            </a:r>
            <a:endParaRPr lang="en-GB" dirty="0"/>
          </a:p>
        </p:txBody>
      </p:sp>
    </p:spTree>
    <p:extLst>
      <p:ext uri="{BB962C8B-B14F-4D97-AF65-F5344CB8AC3E}">
        <p14:creationId xmlns:p14="http://schemas.microsoft.com/office/powerpoint/2010/main" val="18444247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9C042-585B-4482-9996-195000AAE04E}"/>
              </a:ext>
            </a:extLst>
          </p:cNvPr>
          <p:cNvSpPr>
            <a:spLocks noGrp="1"/>
          </p:cNvSpPr>
          <p:nvPr>
            <p:ph type="title"/>
          </p:nvPr>
        </p:nvSpPr>
        <p:spPr/>
        <p:txBody>
          <a:bodyPr/>
          <a:lstStyle/>
          <a:p>
            <a:r>
              <a:rPr lang="en-GB" cap="none" dirty="0"/>
              <a:t>Industry oversight</a:t>
            </a:r>
          </a:p>
        </p:txBody>
      </p:sp>
      <p:sp>
        <p:nvSpPr>
          <p:cNvPr id="3" name="Content Placeholder 2">
            <a:extLst>
              <a:ext uri="{FF2B5EF4-FFF2-40B4-BE49-F238E27FC236}">
                <a16:creationId xmlns:a16="http://schemas.microsoft.com/office/drawing/2014/main" id="{0C06FC6F-58DB-4C88-9972-B3230255036D}"/>
              </a:ext>
            </a:extLst>
          </p:cNvPr>
          <p:cNvSpPr>
            <a:spLocks noGrp="1"/>
          </p:cNvSpPr>
          <p:nvPr>
            <p:ph idx="1"/>
          </p:nvPr>
        </p:nvSpPr>
        <p:spPr/>
        <p:txBody>
          <a:bodyPr>
            <a:normAutofit fontScale="85000" lnSpcReduction="20000"/>
          </a:bodyPr>
          <a:lstStyle/>
          <a:p>
            <a:r>
              <a:rPr lang="en-GB" dirty="0">
                <a:effectLst/>
              </a:rPr>
              <a:t>The federal government’s own all the natural resources in the U.S.</a:t>
            </a:r>
          </a:p>
          <a:p>
            <a:r>
              <a:rPr lang="en-GB" dirty="0">
                <a:effectLst/>
              </a:rPr>
              <a:t>BP applied for an off-shore permit before it was legal to drill for oil. </a:t>
            </a:r>
          </a:p>
          <a:p>
            <a:r>
              <a:rPr lang="en-GB" dirty="0">
                <a:effectLst/>
              </a:rPr>
              <a:t>Management Minerals Service were working on behalf of the federal government to issue permits and collect royalties. The agency oversee the Gulf of Mexico and had issued Deepwater Horizon a permit for off-shore drilling in the Gulf.  </a:t>
            </a:r>
          </a:p>
          <a:p>
            <a:r>
              <a:rPr lang="en-GB" dirty="0">
                <a:effectLst/>
              </a:rPr>
              <a:t>MMS had the responsibility to provide regular industry oversight and ensure robust procedures were in place, with routine inspections once a month. </a:t>
            </a:r>
          </a:p>
          <a:p>
            <a:r>
              <a:rPr lang="en-GB" dirty="0">
                <a:effectLst/>
              </a:rPr>
              <a:t>An investigator for the federal government reported MMS had frequently accepted football tickets and meals from companies that they were supposed to be overseeing. The investigation concluded the last time MMS had conducted an inspection on the Deepwater Horizon rig was August 2003 (Huffington Post, 2010).</a:t>
            </a:r>
          </a:p>
          <a:p>
            <a:endParaRPr lang="en-GB" dirty="0"/>
          </a:p>
        </p:txBody>
      </p:sp>
    </p:spTree>
    <p:extLst>
      <p:ext uri="{BB962C8B-B14F-4D97-AF65-F5344CB8AC3E}">
        <p14:creationId xmlns:p14="http://schemas.microsoft.com/office/powerpoint/2010/main" val="1730400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613A6-6D16-41E0-9779-7BAAAF6A47A8}"/>
              </a:ext>
            </a:extLst>
          </p:cNvPr>
          <p:cNvSpPr>
            <a:spLocks noGrp="1"/>
          </p:cNvSpPr>
          <p:nvPr>
            <p:ph type="title"/>
          </p:nvPr>
        </p:nvSpPr>
        <p:spPr/>
        <p:txBody>
          <a:bodyPr/>
          <a:lstStyle/>
          <a:p>
            <a:r>
              <a:rPr lang="en-GB" cap="none" dirty="0"/>
              <a:t>How did BP’s management react to the scandal?</a:t>
            </a:r>
          </a:p>
        </p:txBody>
      </p:sp>
      <p:sp>
        <p:nvSpPr>
          <p:cNvPr id="3" name="Content Placeholder 2">
            <a:extLst>
              <a:ext uri="{FF2B5EF4-FFF2-40B4-BE49-F238E27FC236}">
                <a16:creationId xmlns:a16="http://schemas.microsoft.com/office/drawing/2014/main" id="{7A2ABD8C-0FAB-4562-BCA6-187D63DAD1F7}"/>
              </a:ext>
            </a:extLst>
          </p:cNvPr>
          <p:cNvSpPr>
            <a:spLocks noGrp="1"/>
          </p:cNvSpPr>
          <p:nvPr>
            <p:ph idx="1"/>
          </p:nvPr>
        </p:nvSpPr>
        <p:spPr/>
        <p:txBody>
          <a:bodyPr>
            <a:normAutofit fontScale="92500" lnSpcReduction="20000"/>
          </a:bodyPr>
          <a:lstStyle/>
          <a:p>
            <a:r>
              <a:rPr lang="en-GB" dirty="0">
                <a:effectLst/>
              </a:rPr>
              <a:t>In the event of a disaster management are expected to protect shareholders investments. Tony Hayward’s (BP’s CEO at the time) initial response was;</a:t>
            </a:r>
          </a:p>
          <a:p>
            <a:r>
              <a:rPr lang="en-GB" dirty="0">
                <a:effectLst/>
              </a:rPr>
              <a:t>“This was not our accident…this was not our drilling rig…this was </a:t>
            </a:r>
            <a:r>
              <a:rPr lang="en-GB" dirty="0" err="1">
                <a:effectLst/>
              </a:rPr>
              <a:t>Transoceans</a:t>
            </a:r>
            <a:r>
              <a:rPr lang="en-GB" dirty="0">
                <a:effectLst/>
              </a:rPr>
              <a:t> rig, their system, their equipment” (Webb, 2010).</a:t>
            </a:r>
          </a:p>
          <a:p>
            <a:r>
              <a:rPr lang="en-GB" dirty="0">
                <a:effectLst/>
              </a:rPr>
              <a:t>“The wells integrity failure was down to a bad cement job” by Halliburton (Bryant, 2011).</a:t>
            </a:r>
          </a:p>
          <a:p>
            <a:r>
              <a:rPr lang="en-GB" dirty="0">
                <a:effectLst/>
              </a:rPr>
              <a:t>Halliburton stated that BP’s report wasn’t accurate and that the company was confident that the job was carried out  according to BPs specifications (Bryant, 2011).</a:t>
            </a:r>
          </a:p>
          <a:p>
            <a:r>
              <a:rPr lang="en-GB" dirty="0">
                <a:effectLst/>
              </a:rPr>
              <a:t>BP blamed Transocean for failure to adequately maintain the BOP.</a:t>
            </a:r>
          </a:p>
          <a:p>
            <a:r>
              <a:rPr lang="en-GB" dirty="0">
                <a:effectLst/>
              </a:rPr>
              <a:t>Transocean stated BP accusations were a self-serving attempt to cover up the factors leading to the disaster from a poorly designed well.</a:t>
            </a:r>
          </a:p>
          <a:p>
            <a:endParaRPr lang="en-GB" dirty="0">
              <a:effectLst/>
            </a:endParaRPr>
          </a:p>
          <a:p>
            <a:endParaRPr lang="en-GB" dirty="0"/>
          </a:p>
        </p:txBody>
      </p:sp>
    </p:spTree>
    <p:extLst>
      <p:ext uri="{BB962C8B-B14F-4D97-AF65-F5344CB8AC3E}">
        <p14:creationId xmlns:p14="http://schemas.microsoft.com/office/powerpoint/2010/main" val="2070783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07E3-A7ED-4AE8-9482-177D51474394}"/>
              </a:ext>
            </a:extLst>
          </p:cNvPr>
          <p:cNvSpPr>
            <a:spLocks noGrp="1"/>
          </p:cNvSpPr>
          <p:nvPr>
            <p:ph type="title"/>
          </p:nvPr>
        </p:nvSpPr>
        <p:spPr/>
        <p:txBody>
          <a:bodyPr/>
          <a:lstStyle/>
          <a:p>
            <a:r>
              <a:rPr lang="en-GB" cap="none" dirty="0"/>
              <a:t>…continued</a:t>
            </a:r>
          </a:p>
        </p:txBody>
      </p:sp>
      <p:sp>
        <p:nvSpPr>
          <p:cNvPr id="3" name="Content Placeholder 2">
            <a:extLst>
              <a:ext uri="{FF2B5EF4-FFF2-40B4-BE49-F238E27FC236}">
                <a16:creationId xmlns:a16="http://schemas.microsoft.com/office/drawing/2014/main" id="{E9BE87CB-121A-4578-A4A8-F0ECE6A3E5FE}"/>
              </a:ext>
            </a:extLst>
          </p:cNvPr>
          <p:cNvSpPr>
            <a:spLocks noGrp="1"/>
          </p:cNvSpPr>
          <p:nvPr>
            <p:ph idx="1"/>
          </p:nvPr>
        </p:nvSpPr>
        <p:spPr/>
        <p:txBody>
          <a:bodyPr>
            <a:normAutofit fontScale="92500" lnSpcReduction="20000"/>
          </a:bodyPr>
          <a:lstStyle/>
          <a:p>
            <a:r>
              <a:rPr lang="en-GB" dirty="0">
                <a:effectLst/>
              </a:rPr>
              <a:t>Ed Markey, the senator investigating the spill suggested out of 8 of the reasons for the spill, BP took accountability for half of 1 (Bryant, 2011).</a:t>
            </a:r>
          </a:p>
          <a:p>
            <a:r>
              <a:rPr lang="en-GB" dirty="0">
                <a:effectLst/>
              </a:rPr>
              <a:t>Documentation that noted malfunctions of equipment and out of date safety equipment during construction of the well were destroyed in attempts to avoid accountability (</a:t>
            </a:r>
            <a:r>
              <a:rPr lang="en-GB" dirty="0" err="1">
                <a:effectLst/>
              </a:rPr>
              <a:t>Wearden</a:t>
            </a:r>
            <a:r>
              <a:rPr lang="en-GB" dirty="0">
                <a:effectLst/>
              </a:rPr>
              <a:t>, 2010).</a:t>
            </a:r>
          </a:p>
          <a:p>
            <a:r>
              <a:rPr lang="en-GB" dirty="0">
                <a:effectLst/>
              </a:rPr>
              <a:t>BP used chemicals to conceal oil spillage on the water’s surface that was 50 times more detrimental to marine life than the chemical traditionally used to break down oil spills. Tony Haywards comment was “The Gulf of Mexico is a very big ocean. The amount of oil and dispersant we are putting into it is tiny in relation to the total water volume” (Webb,2010). This statement led an already outraged public to boycott BP’s products and services, shares dropped 7% the same day.</a:t>
            </a:r>
          </a:p>
          <a:p>
            <a:endParaRPr lang="en-GB" dirty="0"/>
          </a:p>
        </p:txBody>
      </p:sp>
    </p:spTree>
    <p:extLst>
      <p:ext uri="{BB962C8B-B14F-4D97-AF65-F5344CB8AC3E}">
        <p14:creationId xmlns:p14="http://schemas.microsoft.com/office/powerpoint/2010/main" val="562079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663CA-55E7-4E28-ACE0-E9A1D3CD6BD0}"/>
              </a:ext>
            </a:extLst>
          </p:cNvPr>
          <p:cNvSpPr>
            <a:spLocks noGrp="1"/>
          </p:cNvSpPr>
          <p:nvPr>
            <p:ph type="title"/>
          </p:nvPr>
        </p:nvSpPr>
        <p:spPr>
          <a:xfrm>
            <a:off x="924444" y="91662"/>
            <a:ext cx="10353761" cy="1326321"/>
          </a:xfrm>
        </p:spPr>
        <p:txBody>
          <a:bodyPr/>
          <a:lstStyle/>
          <a:p>
            <a:r>
              <a:rPr lang="en-GB" dirty="0"/>
              <a:t>BP’s Stakeholders</a:t>
            </a:r>
          </a:p>
        </p:txBody>
      </p:sp>
      <p:graphicFrame>
        <p:nvGraphicFramePr>
          <p:cNvPr id="9" name="Content Placeholder 8">
            <a:extLst>
              <a:ext uri="{FF2B5EF4-FFF2-40B4-BE49-F238E27FC236}">
                <a16:creationId xmlns:a16="http://schemas.microsoft.com/office/drawing/2014/main" id="{2A311E2D-3139-4F48-BB8B-2C496EE6B4A9}"/>
              </a:ext>
            </a:extLst>
          </p:cNvPr>
          <p:cNvGraphicFramePr>
            <a:graphicFrameLocks noGrp="1"/>
          </p:cNvGraphicFramePr>
          <p:nvPr>
            <p:ph idx="1"/>
            <p:extLst>
              <p:ext uri="{D42A27DB-BD31-4B8C-83A1-F6EECF244321}">
                <p14:modId xmlns:p14="http://schemas.microsoft.com/office/powerpoint/2010/main" val="3070604051"/>
              </p:ext>
            </p:extLst>
          </p:nvPr>
        </p:nvGraphicFramePr>
        <p:xfrm>
          <a:off x="224984" y="980661"/>
          <a:ext cx="11742031" cy="564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Oval 9">
            <a:extLst>
              <a:ext uri="{FF2B5EF4-FFF2-40B4-BE49-F238E27FC236}">
                <a16:creationId xmlns:a16="http://schemas.microsoft.com/office/drawing/2014/main" id="{4DB4B39B-0B82-4203-89EB-A8444143CD8E}"/>
              </a:ext>
            </a:extLst>
          </p:cNvPr>
          <p:cNvSpPr/>
          <p:nvPr/>
        </p:nvSpPr>
        <p:spPr>
          <a:xfrm>
            <a:off x="4772889" y="2850321"/>
            <a:ext cx="2646219" cy="1693970"/>
          </a:xfrm>
          <a:prstGeom prst="ellipse">
            <a:avLst/>
          </a:prstGeom>
          <a:solidFill>
            <a:schemeClr val="bg2"/>
          </a:solidFill>
          <a:ln>
            <a:solidFill>
              <a:schemeClr val="bg2"/>
            </a:solid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dirty="0">
                <a:ln w="0"/>
                <a:solidFill>
                  <a:schemeClr val="bg2">
                    <a:lumMod val="20000"/>
                    <a:lumOff val="80000"/>
                  </a:schemeClr>
                </a:solidFill>
                <a:effectLst>
                  <a:outerShdw blurRad="38100" dist="25400" dir="5400000" algn="ctr" rotWithShape="0">
                    <a:srgbClr val="6E747A">
                      <a:alpha val="43000"/>
                    </a:srgbClr>
                  </a:outerShdw>
                </a:effectLst>
              </a:rPr>
              <a:t>BP’s Stakeholders</a:t>
            </a:r>
          </a:p>
        </p:txBody>
      </p:sp>
    </p:spTree>
    <p:extLst>
      <p:ext uri="{BB962C8B-B14F-4D97-AF65-F5344CB8AC3E}">
        <p14:creationId xmlns:p14="http://schemas.microsoft.com/office/powerpoint/2010/main" val="1946685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94838-8B83-4C60-869F-BDA9F4ACE8F1}"/>
              </a:ext>
            </a:extLst>
          </p:cNvPr>
          <p:cNvSpPr>
            <a:spLocks noGrp="1"/>
          </p:cNvSpPr>
          <p:nvPr>
            <p:ph type="title"/>
          </p:nvPr>
        </p:nvSpPr>
        <p:spPr/>
        <p:txBody>
          <a:bodyPr/>
          <a:lstStyle/>
          <a:p>
            <a:r>
              <a:rPr lang="en-GB" cap="none" dirty="0"/>
              <a:t>Legalities</a:t>
            </a:r>
          </a:p>
        </p:txBody>
      </p:sp>
      <p:sp>
        <p:nvSpPr>
          <p:cNvPr id="3" name="Content Placeholder 2">
            <a:extLst>
              <a:ext uri="{FF2B5EF4-FFF2-40B4-BE49-F238E27FC236}">
                <a16:creationId xmlns:a16="http://schemas.microsoft.com/office/drawing/2014/main" id="{548A5B27-9AD5-4E76-81D6-4F8189AA1409}"/>
              </a:ext>
            </a:extLst>
          </p:cNvPr>
          <p:cNvSpPr>
            <a:spLocks noGrp="1"/>
          </p:cNvSpPr>
          <p:nvPr>
            <p:ph idx="1"/>
          </p:nvPr>
        </p:nvSpPr>
        <p:spPr/>
        <p:txBody>
          <a:bodyPr/>
          <a:lstStyle/>
          <a:p>
            <a:r>
              <a:rPr lang="en-GB" dirty="0"/>
              <a:t>BP were convicted of 11 charges of manslaughter, environmental crimes for breaking The Clean Water Act and obstruction of congress for lying to the government (Environmental Protection Agency, 2017).</a:t>
            </a:r>
          </a:p>
          <a:p>
            <a:r>
              <a:rPr lang="en-GB" dirty="0"/>
              <a:t>Deepwater has cost BP $65 billion dollars over 8 years in settlement fees supervised by the court. BP continuously appealed claims from the $20 billion trust-fund ordered to support individuals and businesses directly impacted by the spill (Vaughan, 2018).</a:t>
            </a:r>
          </a:p>
          <a:p>
            <a:r>
              <a:rPr lang="en-GB" dirty="0"/>
              <a:t>BP avoided accountability at all costs and disengaged stakeholders, whom were directly affected by the catastrophe.</a:t>
            </a:r>
          </a:p>
          <a:p>
            <a:endParaRPr lang="en-GB" dirty="0"/>
          </a:p>
        </p:txBody>
      </p:sp>
    </p:spTree>
    <p:extLst>
      <p:ext uri="{BB962C8B-B14F-4D97-AF65-F5344CB8AC3E}">
        <p14:creationId xmlns:p14="http://schemas.microsoft.com/office/powerpoint/2010/main" val="42402820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DFBC5-1B03-4436-9840-824BEDB2877A}"/>
              </a:ext>
            </a:extLst>
          </p:cNvPr>
          <p:cNvSpPr>
            <a:spLocks noGrp="1"/>
          </p:cNvSpPr>
          <p:nvPr>
            <p:ph type="title"/>
          </p:nvPr>
        </p:nvSpPr>
        <p:spPr/>
        <p:txBody>
          <a:bodyPr/>
          <a:lstStyle/>
          <a:p>
            <a:r>
              <a:rPr lang="en-GB" cap="none" dirty="0"/>
              <a:t>What about Corporate Social Responsibility?</a:t>
            </a:r>
          </a:p>
        </p:txBody>
      </p:sp>
      <p:sp>
        <p:nvSpPr>
          <p:cNvPr id="3" name="Content Placeholder 2">
            <a:extLst>
              <a:ext uri="{FF2B5EF4-FFF2-40B4-BE49-F238E27FC236}">
                <a16:creationId xmlns:a16="http://schemas.microsoft.com/office/drawing/2014/main" id="{BE04BADE-ABC7-4677-9532-705078D20313}"/>
              </a:ext>
            </a:extLst>
          </p:cNvPr>
          <p:cNvSpPr>
            <a:spLocks noGrp="1"/>
          </p:cNvSpPr>
          <p:nvPr>
            <p:ph idx="1"/>
          </p:nvPr>
        </p:nvSpPr>
        <p:spPr/>
        <p:txBody>
          <a:bodyPr>
            <a:normAutofit fontScale="92500" lnSpcReduction="10000"/>
          </a:bodyPr>
          <a:lstStyle/>
          <a:p>
            <a:r>
              <a:rPr lang="en-GB" dirty="0">
                <a:effectLst/>
              </a:rPr>
              <a:t>Corporate social responsibility encourages organizations to conduct their operations in an ethical manner and to consider their impacts on stakeholders beyond shareholders. </a:t>
            </a:r>
          </a:p>
          <a:p>
            <a:r>
              <a:rPr lang="en-GB" dirty="0">
                <a:effectLst/>
              </a:rPr>
              <a:t>Ultimately CSR is about recognizing the impact of corporate behaviour economically, environmentally and socially with the goal to reduce negative impacts and improve performance to aid sustainability in business  and the environment.</a:t>
            </a:r>
          </a:p>
          <a:p>
            <a:r>
              <a:rPr lang="en-GB" dirty="0">
                <a:effectLst/>
              </a:rPr>
              <a:t>BP had endorsed CSR in their annual reports and won many sustainability awards prior to Deepwater Horizon (</a:t>
            </a:r>
            <a:r>
              <a:rPr lang="en-GB" dirty="0" err="1">
                <a:effectLst/>
              </a:rPr>
              <a:t>Cort</a:t>
            </a:r>
            <a:r>
              <a:rPr lang="en-GB" dirty="0">
                <a:effectLst/>
              </a:rPr>
              <a:t>, 2011).</a:t>
            </a:r>
          </a:p>
          <a:p>
            <a:r>
              <a:rPr lang="en-GB" dirty="0">
                <a:effectLst/>
              </a:rPr>
              <a:t>However, there was a distinct lack of CSR throughout the organization from the top down.</a:t>
            </a:r>
          </a:p>
          <a:p>
            <a:r>
              <a:rPr lang="en-GB" dirty="0">
                <a:effectLst/>
              </a:rPr>
              <a:t>Shareholders have the ability to enforce CSR throughout corporate strategy.</a:t>
            </a:r>
          </a:p>
        </p:txBody>
      </p:sp>
    </p:spTree>
    <p:extLst>
      <p:ext uri="{BB962C8B-B14F-4D97-AF65-F5344CB8AC3E}">
        <p14:creationId xmlns:p14="http://schemas.microsoft.com/office/powerpoint/2010/main" val="19767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F0975-D75E-4CB2-9FDA-AA11BCD80793}"/>
              </a:ext>
            </a:extLst>
          </p:cNvPr>
          <p:cNvSpPr>
            <a:spLocks noGrp="1"/>
          </p:cNvSpPr>
          <p:nvPr>
            <p:ph type="title"/>
          </p:nvPr>
        </p:nvSpPr>
        <p:spPr/>
        <p:txBody>
          <a:bodyPr/>
          <a:lstStyle/>
          <a:p>
            <a:r>
              <a:rPr lang="en-GB" cap="none" dirty="0"/>
              <a:t>The CSR pyramid (Carroll, 1994)</a:t>
            </a:r>
          </a:p>
        </p:txBody>
      </p:sp>
      <p:pic>
        <p:nvPicPr>
          <p:cNvPr id="5" name="Content Placeholder 4">
            <a:extLst>
              <a:ext uri="{FF2B5EF4-FFF2-40B4-BE49-F238E27FC236}">
                <a16:creationId xmlns:a16="http://schemas.microsoft.com/office/drawing/2014/main" id="{4B397795-A14E-4CA3-9797-A54D045D9CBF}"/>
              </a:ext>
            </a:extLst>
          </p:cNvPr>
          <p:cNvPicPr>
            <a:picLocks noGrp="1" noChangeAspect="1"/>
          </p:cNvPicPr>
          <p:nvPr>
            <p:ph idx="1"/>
          </p:nvPr>
        </p:nvPicPr>
        <p:blipFill>
          <a:blip r:embed="rId2"/>
          <a:stretch>
            <a:fillRect/>
          </a:stretch>
        </p:blipFill>
        <p:spPr>
          <a:xfrm>
            <a:off x="3686398" y="2095500"/>
            <a:ext cx="4809678" cy="3695700"/>
          </a:xfrm>
        </p:spPr>
      </p:pic>
    </p:spTree>
    <p:extLst>
      <p:ext uri="{BB962C8B-B14F-4D97-AF65-F5344CB8AC3E}">
        <p14:creationId xmlns:p14="http://schemas.microsoft.com/office/powerpoint/2010/main" val="1074367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808EB-1826-4749-962A-C378F5821812}"/>
              </a:ext>
            </a:extLst>
          </p:cNvPr>
          <p:cNvSpPr>
            <a:spLocks noGrp="1"/>
          </p:cNvSpPr>
          <p:nvPr>
            <p:ph type="title"/>
          </p:nvPr>
        </p:nvSpPr>
        <p:spPr/>
        <p:txBody>
          <a:bodyPr/>
          <a:lstStyle/>
          <a:p>
            <a:r>
              <a:rPr lang="en-GB" cap="none" dirty="0"/>
              <a:t>The CSR pyramid</a:t>
            </a:r>
          </a:p>
        </p:txBody>
      </p:sp>
      <p:sp>
        <p:nvSpPr>
          <p:cNvPr id="3" name="Content Placeholder 2">
            <a:extLst>
              <a:ext uri="{FF2B5EF4-FFF2-40B4-BE49-F238E27FC236}">
                <a16:creationId xmlns:a16="http://schemas.microsoft.com/office/drawing/2014/main" id="{4A7C7BCF-1618-415E-84C2-5BDA3DA4F672}"/>
              </a:ext>
            </a:extLst>
          </p:cNvPr>
          <p:cNvSpPr>
            <a:spLocks noGrp="1"/>
          </p:cNvSpPr>
          <p:nvPr>
            <p:ph idx="1"/>
          </p:nvPr>
        </p:nvSpPr>
        <p:spPr/>
        <p:txBody>
          <a:bodyPr>
            <a:normAutofit fontScale="70000" lnSpcReduction="20000"/>
          </a:bodyPr>
          <a:lstStyle/>
          <a:p>
            <a:r>
              <a:rPr lang="en-GB" dirty="0">
                <a:effectLst/>
              </a:rPr>
              <a:t>Economic; the first priority of an organization is the responsibility to create a profit. Organizations are required by society to produce goods and service at a fair price, shareholders want to see returns on their investments and employees want a safe, fair paying job This provides a basis for the other aspects of the pyramid. </a:t>
            </a:r>
          </a:p>
          <a:p>
            <a:r>
              <a:rPr lang="en-GB" dirty="0">
                <a:effectLst/>
              </a:rPr>
              <a:t>Legal; an organization is expected to comply with and obey laws and regulations, this is required by society, failure to do so can result in corporations getting sued or having to pay huge settlement fees, which was the case for BP. </a:t>
            </a:r>
          </a:p>
          <a:p>
            <a:r>
              <a:rPr lang="en-GB" dirty="0">
                <a:effectLst/>
              </a:rPr>
              <a:t>Ethical; the law provides a minimum standard of acceptable behaviour by society, an organization needs to go beyond what is required by the law and act in a manner that is moral and ethical, this is expected by society but not enforced. Organizations that act in an ethical manner gain positive public recognition which can aid in differentiation through sustainability awards, win competitive contracts, improve customer loyalty, create new customers and increase shareholders value.</a:t>
            </a:r>
          </a:p>
          <a:p>
            <a:r>
              <a:rPr lang="en-GB" dirty="0">
                <a:effectLst/>
              </a:rPr>
              <a:t>Philanthropic;  to be a good corporate citizen and give back to society by improving conditions for people and planet. This is desired but not expected. An organization can’t be philanthropic if it doesn’t meet the economic objective to create profits. Carroll’s CSR pyramid provides the framework for corporations to understand CSR and the fundamental principles of social responsibility.</a:t>
            </a:r>
          </a:p>
          <a:p>
            <a:endParaRPr lang="en-GB" dirty="0"/>
          </a:p>
        </p:txBody>
      </p:sp>
    </p:spTree>
    <p:extLst>
      <p:ext uri="{BB962C8B-B14F-4D97-AF65-F5344CB8AC3E}">
        <p14:creationId xmlns:p14="http://schemas.microsoft.com/office/powerpoint/2010/main" val="9864458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478E3-1BBD-4A0F-96C7-9AF62A938D7C}"/>
              </a:ext>
            </a:extLst>
          </p:cNvPr>
          <p:cNvSpPr>
            <a:spLocks noGrp="1"/>
          </p:cNvSpPr>
          <p:nvPr>
            <p:ph type="title"/>
          </p:nvPr>
        </p:nvSpPr>
        <p:spPr/>
        <p:txBody>
          <a:bodyPr/>
          <a:lstStyle/>
          <a:p>
            <a:r>
              <a:rPr lang="en-GB" cap="none" dirty="0"/>
              <a:t>BP AND CSR</a:t>
            </a:r>
          </a:p>
        </p:txBody>
      </p:sp>
      <p:sp>
        <p:nvSpPr>
          <p:cNvPr id="3" name="Content Placeholder 2">
            <a:extLst>
              <a:ext uri="{FF2B5EF4-FFF2-40B4-BE49-F238E27FC236}">
                <a16:creationId xmlns:a16="http://schemas.microsoft.com/office/drawing/2014/main" id="{53C198AE-09F4-4555-AC90-83962698BFF8}"/>
              </a:ext>
            </a:extLst>
          </p:cNvPr>
          <p:cNvSpPr>
            <a:spLocks noGrp="1"/>
          </p:cNvSpPr>
          <p:nvPr>
            <p:ph idx="1"/>
          </p:nvPr>
        </p:nvSpPr>
        <p:spPr/>
        <p:txBody>
          <a:bodyPr>
            <a:normAutofit lnSpcReduction="10000"/>
          </a:bodyPr>
          <a:lstStyle/>
          <a:p>
            <a:r>
              <a:rPr lang="en-GB" dirty="0"/>
              <a:t>BP was a poster child for CSR in sustainability reports but did not practice what they preached (</a:t>
            </a:r>
            <a:r>
              <a:rPr lang="en-GB" dirty="0" err="1"/>
              <a:t>Cort</a:t>
            </a:r>
            <a:r>
              <a:rPr lang="en-GB" dirty="0"/>
              <a:t>, 2010).</a:t>
            </a:r>
          </a:p>
          <a:p>
            <a:r>
              <a:rPr lang="en-GB" dirty="0"/>
              <a:t>BP disregarded the CSR objectives to focus on the traditional financial objective (</a:t>
            </a:r>
            <a:r>
              <a:rPr lang="en-GB" dirty="0" err="1"/>
              <a:t>Rasche</a:t>
            </a:r>
            <a:r>
              <a:rPr lang="en-GB" dirty="0"/>
              <a:t>, 2013).</a:t>
            </a:r>
          </a:p>
          <a:p>
            <a:r>
              <a:rPr lang="en-GB" dirty="0"/>
              <a:t>A </a:t>
            </a:r>
            <a:r>
              <a:rPr lang="en-GB" dirty="0">
                <a:effectLst/>
              </a:rPr>
              <a:t>Successful CSR strategies require honesty, transparency and the engagement of all stakeholders (</a:t>
            </a:r>
            <a:r>
              <a:rPr lang="en-GB" dirty="0" err="1">
                <a:effectLst/>
              </a:rPr>
              <a:t>Cort</a:t>
            </a:r>
            <a:r>
              <a:rPr lang="en-GB" dirty="0">
                <a:effectLst/>
              </a:rPr>
              <a:t>, 2010). BP hid information, distorted facts, denied accountability and disengaged stakeholders.</a:t>
            </a:r>
          </a:p>
          <a:p>
            <a:r>
              <a:rPr lang="en-GB" dirty="0">
                <a:effectLst/>
              </a:rPr>
              <a:t>Choosing not act in accordance with their CSR approach cost BP, stakeholders and shareholders economically, socially and environmentally.</a:t>
            </a:r>
            <a:endParaRPr lang="en-GB" dirty="0"/>
          </a:p>
        </p:txBody>
      </p:sp>
    </p:spTree>
    <p:extLst>
      <p:ext uri="{BB962C8B-B14F-4D97-AF65-F5344CB8AC3E}">
        <p14:creationId xmlns:p14="http://schemas.microsoft.com/office/powerpoint/2010/main" val="11613192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07C06-E0E3-44F4-883F-10E1624D8F99}"/>
              </a:ext>
            </a:extLst>
          </p:cNvPr>
          <p:cNvSpPr>
            <a:spLocks noGrp="1"/>
          </p:cNvSpPr>
          <p:nvPr>
            <p:ph type="title"/>
          </p:nvPr>
        </p:nvSpPr>
        <p:spPr/>
        <p:txBody>
          <a:bodyPr/>
          <a:lstStyle/>
          <a:p>
            <a:r>
              <a:rPr lang="en-GB" dirty="0"/>
              <a:t>…</a:t>
            </a:r>
            <a:r>
              <a:rPr lang="en-GB" cap="none" dirty="0"/>
              <a:t>continued</a:t>
            </a:r>
          </a:p>
        </p:txBody>
      </p:sp>
      <p:sp>
        <p:nvSpPr>
          <p:cNvPr id="3" name="Content Placeholder 2">
            <a:extLst>
              <a:ext uri="{FF2B5EF4-FFF2-40B4-BE49-F238E27FC236}">
                <a16:creationId xmlns:a16="http://schemas.microsoft.com/office/drawing/2014/main" id="{F41DC522-ADDE-408F-8BEB-C32CF3C6C454}"/>
              </a:ext>
            </a:extLst>
          </p:cNvPr>
          <p:cNvSpPr>
            <a:spLocks noGrp="1"/>
          </p:cNvSpPr>
          <p:nvPr>
            <p:ph idx="1"/>
          </p:nvPr>
        </p:nvSpPr>
        <p:spPr/>
        <p:txBody>
          <a:bodyPr/>
          <a:lstStyle/>
          <a:p>
            <a:r>
              <a:rPr lang="en-GB" dirty="0">
                <a:effectLst/>
              </a:rPr>
              <a:t>It’s imperative BP take CSR seriously and foster an organizational culture of integrity, honesty and transparency that represents a good corporate citizen, act in an ethical manner and engage with stakeholders, failure to do can result in catastrophic consequences as seen by the impacts of Deepwater Horizon. </a:t>
            </a:r>
          </a:p>
          <a:p>
            <a:r>
              <a:rPr lang="en-GB" dirty="0">
                <a:effectLst/>
              </a:rPr>
              <a:t>BP’s focused on the traditional approach of measuring business performance in relation to profit maximization and did not integrate the triple bottom line (DSHG, 2011). </a:t>
            </a:r>
          </a:p>
          <a:p>
            <a:endParaRPr lang="en-GB" dirty="0"/>
          </a:p>
        </p:txBody>
      </p:sp>
    </p:spTree>
    <p:extLst>
      <p:ext uri="{BB962C8B-B14F-4D97-AF65-F5344CB8AC3E}">
        <p14:creationId xmlns:p14="http://schemas.microsoft.com/office/powerpoint/2010/main" val="32261088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8CA65-EEFD-47FE-B3AE-E2E5ECCFD7A1}"/>
              </a:ext>
            </a:extLst>
          </p:cNvPr>
          <p:cNvSpPr>
            <a:spLocks noGrp="1"/>
          </p:cNvSpPr>
          <p:nvPr>
            <p:ph type="title"/>
          </p:nvPr>
        </p:nvSpPr>
        <p:spPr/>
        <p:txBody>
          <a:bodyPr/>
          <a:lstStyle/>
          <a:p>
            <a:r>
              <a:rPr lang="en-GB" dirty="0"/>
              <a:t>The triple bottom line: 3 p’s</a:t>
            </a:r>
          </a:p>
        </p:txBody>
      </p:sp>
      <p:pic>
        <p:nvPicPr>
          <p:cNvPr id="5" name="Content Placeholder 4">
            <a:extLst>
              <a:ext uri="{FF2B5EF4-FFF2-40B4-BE49-F238E27FC236}">
                <a16:creationId xmlns:a16="http://schemas.microsoft.com/office/drawing/2014/main" id="{50E4F511-A52B-4AF0-9CDA-9AD23CADF62F}"/>
              </a:ext>
            </a:extLst>
          </p:cNvPr>
          <p:cNvPicPr>
            <a:picLocks noGrp="1" noChangeAspect="1"/>
          </p:cNvPicPr>
          <p:nvPr>
            <p:ph idx="1"/>
          </p:nvPr>
        </p:nvPicPr>
        <p:blipFill rotWithShape="1">
          <a:blip r:embed="rId2"/>
          <a:srcRect t="15850"/>
          <a:stretch/>
        </p:blipFill>
        <p:spPr>
          <a:xfrm>
            <a:off x="3742007" y="2532185"/>
            <a:ext cx="4290646" cy="3109570"/>
          </a:xfrm>
        </p:spPr>
      </p:pic>
    </p:spTree>
    <p:extLst>
      <p:ext uri="{BB962C8B-B14F-4D97-AF65-F5344CB8AC3E}">
        <p14:creationId xmlns:p14="http://schemas.microsoft.com/office/powerpoint/2010/main" val="759480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4B5B1-76DE-4B69-B596-87992E0D377C}"/>
              </a:ext>
            </a:extLst>
          </p:cNvPr>
          <p:cNvSpPr>
            <a:spLocks noGrp="1"/>
          </p:cNvSpPr>
          <p:nvPr>
            <p:ph type="title"/>
          </p:nvPr>
        </p:nvSpPr>
        <p:spPr/>
        <p:txBody>
          <a:bodyPr/>
          <a:lstStyle/>
          <a:p>
            <a:r>
              <a:rPr lang="en-GB" cap="none" dirty="0"/>
              <a:t>The triple bottom line (Elkington, 1994)</a:t>
            </a:r>
          </a:p>
        </p:txBody>
      </p:sp>
      <p:sp>
        <p:nvSpPr>
          <p:cNvPr id="3" name="Content Placeholder 2">
            <a:extLst>
              <a:ext uri="{FF2B5EF4-FFF2-40B4-BE49-F238E27FC236}">
                <a16:creationId xmlns:a16="http://schemas.microsoft.com/office/drawing/2014/main" id="{79A417F8-0136-49AA-AE08-E95FF802D711}"/>
              </a:ext>
            </a:extLst>
          </p:cNvPr>
          <p:cNvSpPr>
            <a:spLocks noGrp="1"/>
          </p:cNvSpPr>
          <p:nvPr>
            <p:ph idx="1"/>
          </p:nvPr>
        </p:nvSpPr>
        <p:spPr/>
        <p:txBody>
          <a:bodyPr/>
          <a:lstStyle/>
          <a:p>
            <a:r>
              <a:rPr lang="en-GB" dirty="0">
                <a:effectLst/>
              </a:rPr>
              <a:t>Elkington (1994) provided a framework for the triple bottom line consists of three P’s; Profit, People and Planet, encouraging organizations to expand performance measures from a profit driven perspective to one that includes the organizations impact on people (employees, communities and society) as well as the planet’s sustainability and minimizing the effects of operations on the environment.</a:t>
            </a:r>
          </a:p>
          <a:p>
            <a:r>
              <a:rPr lang="en-GB" dirty="0">
                <a:effectLst/>
              </a:rPr>
              <a:t> The Deepwater Horizon scandal highlights the importance of implementing and practising CSR through the workforce and its operations.</a:t>
            </a:r>
          </a:p>
          <a:p>
            <a:endParaRPr lang="en-GB" dirty="0"/>
          </a:p>
        </p:txBody>
      </p:sp>
    </p:spTree>
    <p:extLst>
      <p:ext uri="{BB962C8B-B14F-4D97-AF65-F5344CB8AC3E}">
        <p14:creationId xmlns:p14="http://schemas.microsoft.com/office/powerpoint/2010/main" val="37947443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38158-91A7-41AB-A317-F9FAB8FA6F3C}"/>
              </a:ext>
            </a:extLst>
          </p:cNvPr>
          <p:cNvSpPr>
            <a:spLocks noGrp="1"/>
          </p:cNvSpPr>
          <p:nvPr>
            <p:ph type="title"/>
          </p:nvPr>
        </p:nvSpPr>
        <p:spPr/>
        <p:txBody>
          <a:bodyPr/>
          <a:lstStyle/>
          <a:p>
            <a:r>
              <a:rPr lang="en-GB" cap="none" dirty="0"/>
              <a:t>Globalization</a:t>
            </a:r>
          </a:p>
        </p:txBody>
      </p:sp>
      <p:sp>
        <p:nvSpPr>
          <p:cNvPr id="3" name="Content Placeholder 2">
            <a:extLst>
              <a:ext uri="{FF2B5EF4-FFF2-40B4-BE49-F238E27FC236}">
                <a16:creationId xmlns:a16="http://schemas.microsoft.com/office/drawing/2014/main" id="{1C040E41-1774-4D0E-8BDF-ABBCCD1AC157}"/>
              </a:ext>
            </a:extLst>
          </p:cNvPr>
          <p:cNvSpPr>
            <a:spLocks noGrp="1"/>
          </p:cNvSpPr>
          <p:nvPr>
            <p:ph idx="1"/>
          </p:nvPr>
        </p:nvSpPr>
        <p:spPr/>
        <p:txBody>
          <a:bodyPr>
            <a:normAutofit fontScale="92500"/>
          </a:bodyPr>
          <a:lstStyle/>
          <a:p>
            <a:r>
              <a:rPr lang="en-GB" dirty="0">
                <a:effectLst/>
              </a:rPr>
              <a:t>Globalization is a pressing challenge for corporations such as BP to explain the rights and wrongs of their behaviour (Matten and crane, 2005)</a:t>
            </a:r>
          </a:p>
          <a:p>
            <a:r>
              <a:rPr lang="en-GB" dirty="0">
                <a:effectLst/>
              </a:rPr>
              <a:t>Globalization has led to increasing demand for corporate governance and accountability. Friedman suggests corporations aren’t human beings and can’t be accountable for their actions, the people who created the organization would be accountable for corporate behaviour. Therefore shareholders would be held accountable for unethical behaviour in Friedman’s view. Shareholders have the ability to enforce CSR from the top down.</a:t>
            </a:r>
          </a:p>
          <a:p>
            <a:r>
              <a:rPr lang="en-GB" dirty="0">
                <a:effectLst/>
              </a:rPr>
              <a:t>The importance of CSR can be integrated throughout the mission, value and statement, strategy and mandatory compliance programmes enforced by the owners of BP.</a:t>
            </a:r>
          </a:p>
          <a:p>
            <a:endParaRPr lang="en-GB" dirty="0"/>
          </a:p>
        </p:txBody>
      </p:sp>
    </p:spTree>
    <p:extLst>
      <p:ext uri="{BB962C8B-B14F-4D97-AF65-F5344CB8AC3E}">
        <p14:creationId xmlns:p14="http://schemas.microsoft.com/office/powerpoint/2010/main" val="41624772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B4051-523A-42BF-92C5-3AAE9672054E}"/>
              </a:ext>
            </a:extLst>
          </p:cNvPr>
          <p:cNvSpPr>
            <a:spLocks noGrp="1"/>
          </p:cNvSpPr>
          <p:nvPr>
            <p:ph type="title"/>
          </p:nvPr>
        </p:nvSpPr>
        <p:spPr/>
        <p:txBody>
          <a:bodyPr/>
          <a:lstStyle/>
          <a:p>
            <a:r>
              <a:rPr lang="en-GB" cap="none" dirty="0"/>
              <a:t>Thank you for your time</a:t>
            </a:r>
          </a:p>
        </p:txBody>
      </p:sp>
      <p:pic>
        <p:nvPicPr>
          <p:cNvPr id="5" name="Content Placeholder 4">
            <a:extLst>
              <a:ext uri="{FF2B5EF4-FFF2-40B4-BE49-F238E27FC236}">
                <a16:creationId xmlns:a16="http://schemas.microsoft.com/office/drawing/2014/main" id="{09AA5B61-7FC8-4136-95A0-516C0FF6B09F}"/>
              </a:ext>
            </a:extLst>
          </p:cNvPr>
          <p:cNvPicPr>
            <a:picLocks noGrp="1" noChangeAspect="1"/>
          </p:cNvPicPr>
          <p:nvPr>
            <p:ph idx="1"/>
          </p:nvPr>
        </p:nvPicPr>
        <p:blipFill>
          <a:blip r:embed="rId2"/>
          <a:stretch>
            <a:fillRect/>
          </a:stretch>
        </p:blipFill>
        <p:spPr>
          <a:xfrm>
            <a:off x="3176587" y="2514600"/>
            <a:ext cx="5829300" cy="2857500"/>
          </a:xfrm>
        </p:spPr>
      </p:pic>
    </p:spTree>
    <p:extLst>
      <p:ext uri="{BB962C8B-B14F-4D97-AF65-F5344CB8AC3E}">
        <p14:creationId xmlns:p14="http://schemas.microsoft.com/office/powerpoint/2010/main" val="25171260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A0E78-39C2-4B6D-B761-0226402FE1B6}"/>
              </a:ext>
            </a:extLst>
          </p:cNvPr>
          <p:cNvSpPr>
            <a:spLocks noGrp="1"/>
          </p:cNvSpPr>
          <p:nvPr>
            <p:ph type="title"/>
          </p:nvPr>
        </p:nvSpPr>
        <p:spPr>
          <a:xfrm>
            <a:off x="913794" y="0"/>
            <a:ext cx="10353761" cy="1326321"/>
          </a:xfrm>
        </p:spPr>
        <p:txBody>
          <a:bodyPr/>
          <a:lstStyle/>
          <a:p>
            <a:r>
              <a:rPr lang="en-GB" cap="none" dirty="0"/>
              <a:t>References</a:t>
            </a:r>
          </a:p>
        </p:txBody>
      </p:sp>
      <p:sp>
        <p:nvSpPr>
          <p:cNvPr id="3" name="Content Placeholder 2">
            <a:extLst>
              <a:ext uri="{FF2B5EF4-FFF2-40B4-BE49-F238E27FC236}">
                <a16:creationId xmlns:a16="http://schemas.microsoft.com/office/drawing/2014/main" id="{09B06A2F-741C-4A31-8E6A-B16F0BF47766}"/>
              </a:ext>
            </a:extLst>
          </p:cNvPr>
          <p:cNvSpPr>
            <a:spLocks noGrp="1"/>
          </p:cNvSpPr>
          <p:nvPr>
            <p:ph idx="1"/>
          </p:nvPr>
        </p:nvSpPr>
        <p:spPr/>
        <p:txBody>
          <a:bodyPr/>
          <a:lstStyle/>
          <a:p>
            <a:endParaRPr lang="en-GB" dirty="0"/>
          </a:p>
          <a:p>
            <a:endParaRPr lang="en-GB" dirty="0"/>
          </a:p>
        </p:txBody>
      </p:sp>
      <p:sp>
        <p:nvSpPr>
          <p:cNvPr id="4" name="Rectangle 3">
            <a:extLst>
              <a:ext uri="{FF2B5EF4-FFF2-40B4-BE49-F238E27FC236}">
                <a16:creationId xmlns:a16="http://schemas.microsoft.com/office/drawing/2014/main" id="{0653E512-78B6-4054-AC29-68735B8EAA04}"/>
              </a:ext>
            </a:extLst>
          </p:cNvPr>
          <p:cNvSpPr/>
          <p:nvPr/>
        </p:nvSpPr>
        <p:spPr>
          <a:xfrm>
            <a:off x="401782" y="1066800"/>
            <a:ext cx="11568545" cy="5355312"/>
          </a:xfrm>
          <a:prstGeom prst="rect">
            <a:avLst/>
          </a:prstGeom>
        </p:spPr>
        <p:txBody>
          <a:bodyPr wrap="square">
            <a:spAutoFit/>
          </a:bodyPr>
          <a:lstStyle/>
          <a:p>
            <a:r>
              <a:rPr lang="en-GB" sz="1050" dirty="0">
                <a:latin typeface="Times New Roman" panose="02020603050405020304" pitchFamily="18" charset="0"/>
                <a:cs typeface="Times New Roman" panose="02020603050405020304" pitchFamily="18" charset="0"/>
              </a:rPr>
              <a:t>Bryant, B. (2018). Deepwater Horizon and the Gulf oil spill - the key questions answered. [online] the Guardian. Available at: https://www.theguardian.com/environment/2011/apr/20/deepwater-horizon-key-questions-answered [Accessed 5th Apr. 2018].</a:t>
            </a:r>
            <a:br>
              <a:rPr lang="en-GB" sz="1050" dirty="0">
                <a:latin typeface="Times New Roman" panose="02020603050405020304" pitchFamily="18" charset="0"/>
                <a:cs typeface="Times New Roman" panose="02020603050405020304" pitchFamily="18" charset="0"/>
              </a:rPr>
            </a:br>
            <a:br>
              <a:rPr lang="en-GB" sz="1050" dirty="0">
                <a:latin typeface="Times New Roman" panose="02020603050405020304" pitchFamily="18" charset="0"/>
                <a:cs typeface="Times New Roman" panose="02020603050405020304" pitchFamily="18" charset="0"/>
              </a:rPr>
            </a:br>
            <a:r>
              <a:rPr lang="en-GB" sz="1050" dirty="0">
                <a:latin typeface="Times New Roman" panose="02020603050405020304" pitchFamily="18" charset="0"/>
                <a:cs typeface="Times New Roman" panose="02020603050405020304" pitchFamily="18" charset="0"/>
              </a:rPr>
              <a:t>Britannica. (2018). Deepwater Horizon oil spill of 2010 | Summary &amp; Facts. [online] Available at: https://www.britannica.com/event/Deepwater-Horizon-oil-spill-of-2010 [Accessed 2nd Apr. 2018].</a:t>
            </a:r>
            <a:br>
              <a:rPr lang="en-GB" sz="1050" dirty="0">
                <a:latin typeface="Times New Roman" panose="02020603050405020304" pitchFamily="18" charset="0"/>
                <a:cs typeface="Times New Roman" panose="02020603050405020304" pitchFamily="18" charset="0"/>
              </a:rPr>
            </a:br>
            <a:br>
              <a:rPr lang="en-GB" sz="1050" dirty="0">
                <a:latin typeface="Times New Roman" panose="02020603050405020304" pitchFamily="18" charset="0"/>
                <a:cs typeface="Times New Roman" panose="02020603050405020304" pitchFamily="18" charset="0"/>
              </a:rPr>
            </a:br>
            <a:r>
              <a:rPr lang="en-GB" sz="1050" dirty="0">
                <a:latin typeface="Times New Roman" panose="02020603050405020304" pitchFamily="18" charset="0"/>
                <a:cs typeface="Times New Roman" panose="02020603050405020304" pitchFamily="18" charset="0"/>
              </a:rPr>
              <a:t>CNN (2018). MMS was troubled long before oil spill - CNN.com. [online] Available at: http://edition.cnn.com/2010/POLITICS/05/27/mms.salazar/index.html [Accessed 5th Apr. 2018].</a:t>
            </a:r>
            <a:br>
              <a:rPr lang="en-GB" sz="1050" dirty="0">
                <a:latin typeface="Times New Roman" panose="02020603050405020304" pitchFamily="18" charset="0"/>
                <a:cs typeface="Times New Roman" panose="02020603050405020304" pitchFamily="18" charset="0"/>
              </a:rPr>
            </a:br>
            <a:br>
              <a:rPr lang="en-GB" sz="1050" dirty="0">
                <a:latin typeface="Times New Roman" panose="02020603050405020304" pitchFamily="18" charset="0"/>
                <a:cs typeface="Times New Roman" panose="02020603050405020304" pitchFamily="18" charset="0"/>
              </a:rPr>
            </a:br>
            <a:r>
              <a:rPr lang="en-GB" sz="1050" dirty="0" err="1">
                <a:latin typeface="Times New Roman" panose="02020603050405020304" pitchFamily="18" charset="0"/>
                <a:cs typeface="Times New Roman" panose="02020603050405020304" pitchFamily="18" charset="0"/>
              </a:rPr>
              <a:t>Cort</a:t>
            </a:r>
            <a:r>
              <a:rPr lang="en-GB" sz="1050" dirty="0">
                <a:latin typeface="Times New Roman" panose="02020603050405020304" pitchFamily="18" charset="0"/>
                <a:cs typeface="Times New Roman" panose="02020603050405020304" pitchFamily="18" charset="0"/>
              </a:rPr>
              <a:t>, T., 2010. Lessons for the CSR Industry from the Deepwater Horizon Spill. </a:t>
            </a:r>
            <a:r>
              <a:rPr lang="en-GB" sz="1050" dirty="0" err="1">
                <a:latin typeface="Times New Roman" panose="02020603050405020304" pitchFamily="18" charset="0"/>
                <a:cs typeface="Times New Roman" panose="02020603050405020304" pitchFamily="18" charset="0"/>
              </a:rPr>
              <a:t>GreenBiz</a:t>
            </a:r>
            <a:r>
              <a:rPr lang="en-GB" sz="1050" dirty="0">
                <a:latin typeface="Times New Roman" panose="02020603050405020304" pitchFamily="18" charset="0"/>
                <a:cs typeface="Times New Roman" panose="02020603050405020304" pitchFamily="18" charset="0"/>
              </a:rPr>
              <a:t>. Available at: https://www.greenbiz.com/blog/2010/07/27/lessons-for-csr-reporting-from-deepwater-horizon-spill [Accessed 1st April. 2018].</a:t>
            </a:r>
            <a:br>
              <a:rPr lang="en-GB" sz="1050" dirty="0">
                <a:latin typeface="Times New Roman" panose="02020603050405020304" pitchFamily="18" charset="0"/>
                <a:cs typeface="Times New Roman" panose="02020603050405020304" pitchFamily="18" charset="0"/>
              </a:rPr>
            </a:br>
            <a:br>
              <a:rPr lang="en-GB" sz="1050" dirty="0">
                <a:latin typeface="Times New Roman" panose="02020603050405020304" pitchFamily="18" charset="0"/>
                <a:cs typeface="Times New Roman" panose="02020603050405020304" pitchFamily="18" charset="0"/>
              </a:rPr>
            </a:br>
            <a:r>
              <a:rPr lang="en-GB" sz="1050" dirty="0">
                <a:latin typeface="Times New Roman" panose="02020603050405020304" pitchFamily="18" charset="0"/>
                <a:cs typeface="Times New Roman" panose="02020603050405020304" pitchFamily="18" charset="0"/>
              </a:rPr>
              <a:t>Crane, M. (2017) The Corporate Social Responsibility Agenda . [Online]. 17 June 2017. Oxford Handbook of Corporate Social Responsibility. Available from: http://www.oxfordhandbooks.com/view/10.1093/oxfordhb/9780199211593.001.0001/oxfordhb-9780199211593 [Accessed: 4th April. 2018].</a:t>
            </a:r>
            <a:br>
              <a:rPr lang="en-GB" sz="1050" dirty="0">
                <a:latin typeface="Times New Roman" panose="02020603050405020304" pitchFamily="18" charset="0"/>
                <a:cs typeface="Times New Roman" panose="02020603050405020304" pitchFamily="18" charset="0"/>
              </a:rPr>
            </a:br>
            <a:br>
              <a:rPr lang="en-GB" sz="1050" dirty="0">
                <a:latin typeface="Times New Roman" panose="02020603050405020304" pitchFamily="18" charset="0"/>
                <a:cs typeface="Times New Roman" panose="02020603050405020304" pitchFamily="18" charset="0"/>
              </a:rPr>
            </a:br>
            <a:r>
              <a:rPr lang="en-GB" sz="1050" dirty="0">
                <a:latin typeface="Times New Roman" panose="02020603050405020304" pitchFamily="18" charset="0"/>
                <a:cs typeface="Times New Roman" panose="02020603050405020304" pitchFamily="18" charset="0"/>
              </a:rPr>
              <a:t>DHSG. 2011. Final Report on the Investigation of the Macondo Well Blowout. http://ccrm.berkeley.edu/pdfs_papers/bea_pdfs/DHSGFinalReport-March2011-tag.pdf. Most recently accessed Jan. 17, 2012.</a:t>
            </a:r>
            <a:br>
              <a:rPr lang="en-GB" sz="1050" dirty="0">
                <a:latin typeface="Times New Roman" panose="02020603050405020304" pitchFamily="18" charset="0"/>
                <a:cs typeface="Times New Roman" panose="02020603050405020304" pitchFamily="18" charset="0"/>
              </a:rPr>
            </a:br>
            <a:br>
              <a:rPr lang="en-GB" sz="1050" dirty="0">
                <a:latin typeface="Times New Roman" panose="02020603050405020304" pitchFamily="18" charset="0"/>
                <a:cs typeface="Times New Roman" panose="02020603050405020304" pitchFamily="18" charset="0"/>
              </a:rPr>
            </a:br>
            <a:r>
              <a:rPr lang="en-GB" sz="1050" dirty="0">
                <a:latin typeface="Times New Roman" panose="02020603050405020304" pitchFamily="18" charset="0"/>
                <a:cs typeface="Times New Roman" panose="02020603050405020304" pitchFamily="18" charset="0"/>
              </a:rPr>
              <a:t>GPO commission (2011). Deepwater: The Gulf Oil Disaster and the Future of Offshore Drilling. National Commissions.</a:t>
            </a:r>
            <a:br>
              <a:rPr lang="en-GB" sz="1050" dirty="0">
                <a:latin typeface="Times New Roman" panose="02020603050405020304" pitchFamily="18" charset="0"/>
                <a:cs typeface="Times New Roman" panose="02020603050405020304" pitchFamily="18" charset="0"/>
              </a:rPr>
            </a:br>
            <a:br>
              <a:rPr lang="en-GB" sz="1050" dirty="0">
                <a:latin typeface="Times New Roman" panose="02020603050405020304" pitchFamily="18" charset="0"/>
                <a:cs typeface="Times New Roman" panose="02020603050405020304" pitchFamily="18" charset="0"/>
              </a:rPr>
            </a:br>
            <a:r>
              <a:rPr lang="en-GB" sz="1050" dirty="0">
                <a:latin typeface="Times New Roman" panose="02020603050405020304" pitchFamily="18" charset="0"/>
                <a:cs typeface="Times New Roman" panose="02020603050405020304" pitchFamily="18" charset="0"/>
              </a:rPr>
              <a:t>Hoffman, C. Special Report: Why the BP Oil Rig Blowout Happened. Popular Mechanics. Available at: www.popularmechanics.com/science/energy/amp6065/how-the-bp-oil-rig-blowout-happened/ [Accessed April 2, 2018]</a:t>
            </a:r>
            <a:br>
              <a:rPr lang="en-GB" sz="1050" dirty="0">
                <a:latin typeface="Times New Roman" panose="02020603050405020304" pitchFamily="18" charset="0"/>
                <a:cs typeface="Times New Roman" panose="02020603050405020304" pitchFamily="18" charset="0"/>
              </a:rPr>
            </a:br>
            <a:br>
              <a:rPr lang="en-GB" sz="1050" dirty="0">
                <a:latin typeface="Times New Roman" panose="02020603050405020304" pitchFamily="18" charset="0"/>
                <a:cs typeface="Times New Roman" panose="02020603050405020304" pitchFamily="18" charset="0"/>
              </a:rPr>
            </a:br>
            <a:r>
              <a:rPr lang="en-GB" sz="1050" dirty="0">
                <a:latin typeface="Times New Roman" panose="02020603050405020304" pitchFamily="18" charset="0"/>
                <a:cs typeface="Times New Roman" panose="02020603050405020304" pitchFamily="18" charset="0"/>
              </a:rPr>
              <a:t>HuffPost. (2018). Deepwater Horizon Inspections: MMS Skipped Monthly Inspections On Doomed Rig. [online] Available at: https://m.huffpost.com/us/entry/578079 [Accessed 4th Apr. 2018].</a:t>
            </a:r>
          </a:p>
          <a:p>
            <a:endParaRPr lang="en-GB" sz="1050" dirty="0">
              <a:latin typeface="Times New Roman" panose="02020603050405020304" pitchFamily="18" charset="0"/>
              <a:cs typeface="Times New Roman" panose="02020603050405020304" pitchFamily="18" charset="0"/>
            </a:endParaRPr>
          </a:p>
          <a:p>
            <a:r>
              <a:rPr lang="en-GB" sz="1050" dirty="0" err="1">
                <a:latin typeface="Times New Roman" panose="02020603050405020304" pitchFamily="18" charset="0"/>
                <a:cs typeface="Times New Roman" panose="02020603050405020304" pitchFamily="18" charset="0"/>
              </a:rPr>
              <a:t>Mcwilliams</a:t>
            </a:r>
            <a:r>
              <a:rPr lang="en-GB" sz="1050" dirty="0">
                <a:latin typeface="Times New Roman" panose="02020603050405020304" pitchFamily="18" charset="0"/>
                <a:cs typeface="Times New Roman" panose="02020603050405020304" pitchFamily="18" charset="0"/>
              </a:rPr>
              <a:t>, A. &amp; Siegel, D. (2000) Corporate social responsibility and financial performance: correlation or misspecification? Strategic Management Journal. [Online] 21 (5), 603–609. Available from: www.wileyonline.com/doi:10.1002 [Accessed: 7 April 2018].</a:t>
            </a:r>
            <a:br>
              <a:rPr lang="en-GB" sz="1050" dirty="0">
                <a:latin typeface="Times New Roman" panose="02020603050405020304" pitchFamily="18" charset="0"/>
                <a:cs typeface="Times New Roman" panose="02020603050405020304" pitchFamily="18" charset="0"/>
              </a:rPr>
            </a:br>
            <a:br>
              <a:rPr lang="en-GB" sz="1050" dirty="0">
                <a:latin typeface="Times New Roman" panose="02020603050405020304" pitchFamily="18" charset="0"/>
                <a:cs typeface="Times New Roman" panose="02020603050405020304" pitchFamily="18" charset="0"/>
              </a:rPr>
            </a:br>
            <a:r>
              <a:rPr lang="en-GB" sz="1050" dirty="0" err="1">
                <a:latin typeface="Times New Roman" panose="02020603050405020304" pitchFamily="18" charset="0"/>
                <a:cs typeface="Times New Roman" panose="02020603050405020304" pitchFamily="18" charset="0"/>
              </a:rPr>
              <a:t>Sartore</a:t>
            </a:r>
            <a:r>
              <a:rPr lang="en-GB" sz="1050" dirty="0">
                <a:latin typeface="Times New Roman" panose="02020603050405020304" pitchFamily="18" charset="0"/>
                <a:cs typeface="Times New Roman" panose="02020603050405020304" pitchFamily="18" charset="0"/>
              </a:rPr>
              <a:t>, J. (2018). Is Gulf Oil Spill's Damage Over or Still Unfolding?. [online] News.nationalgeographic.com. Available at: https://news.nationalgeographic.com/2015/04/150414-deepwater-oil-spill-birds-gulf-macondo-louisiana/ [Accessed 6th Apr. 2018].</a:t>
            </a:r>
            <a:br>
              <a:rPr lang="en-GB" sz="1050" dirty="0">
                <a:latin typeface="Times New Roman" panose="02020603050405020304" pitchFamily="18" charset="0"/>
                <a:cs typeface="Times New Roman" panose="02020603050405020304" pitchFamily="18" charset="0"/>
              </a:rPr>
            </a:br>
            <a:endParaRPr lang="en-GB" sz="1050" dirty="0">
              <a:latin typeface="Times New Roman" panose="02020603050405020304" pitchFamily="18" charset="0"/>
              <a:cs typeface="Times New Roman" panose="02020603050405020304" pitchFamily="18" charset="0"/>
            </a:endParaRPr>
          </a:p>
          <a:p>
            <a:r>
              <a:rPr lang="en-GB" sz="1050" dirty="0" err="1">
                <a:latin typeface="Times New Roman" panose="02020603050405020304" pitchFamily="18" charset="0"/>
                <a:cs typeface="Times New Roman" panose="02020603050405020304" pitchFamily="18" charset="0"/>
              </a:rPr>
              <a:t>Rushe</a:t>
            </a:r>
            <a:r>
              <a:rPr lang="en-GB" sz="1050" dirty="0">
                <a:latin typeface="Times New Roman" panose="02020603050405020304" pitchFamily="18" charset="0"/>
                <a:cs typeface="Times New Roman" panose="02020603050405020304" pitchFamily="18" charset="0"/>
              </a:rPr>
              <a:t>, D. (2018). Deepwater oil spill a 'classic failure' of BP management, court hears. [online] the Guardian. Available at: https://www.theguardian.com/environment/2013/feb/26/deepwater-oil-spill-trial-bp-failure [Accessed 6th Apr. 2018].</a:t>
            </a:r>
            <a:br>
              <a:rPr lang="en-GB" sz="1050" dirty="0">
                <a:latin typeface="Times New Roman" panose="02020603050405020304" pitchFamily="18" charset="0"/>
                <a:cs typeface="Times New Roman" panose="02020603050405020304" pitchFamily="18" charset="0"/>
              </a:rPr>
            </a:br>
            <a:br>
              <a:rPr lang="en-GB" sz="900" dirty="0"/>
            </a:br>
            <a:br>
              <a:rPr lang="en-GB" sz="900" dirty="0"/>
            </a:br>
            <a:endParaRPr lang="en-GB" sz="900" dirty="0"/>
          </a:p>
        </p:txBody>
      </p:sp>
    </p:spTree>
    <p:extLst>
      <p:ext uri="{BB962C8B-B14F-4D97-AF65-F5344CB8AC3E}">
        <p14:creationId xmlns:p14="http://schemas.microsoft.com/office/powerpoint/2010/main" val="41171598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73FA4-7C9A-4A9C-9114-9030FD1CE027}"/>
              </a:ext>
            </a:extLst>
          </p:cNvPr>
          <p:cNvSpPr>
            <a:spLocks noGrp="1"/>
          </p:cNvSpPr>
          <p:nvPr>
            <p:ph type="title"/>
          </p:nvPr>
        </p:nvSpPr>
        <p:spPr/>
        <p:txBody>
          <a:bodyPr/>
          <a:lstStyle/>
          <a:p>
            <a:r>
              <a:rPr lang="en-GB" cap="none" dirty="0"/>
              <a:t>References</a:t>
            </a:r>
          </a:p>
        </p:txBody>
      </p:sp>
      <p:sp>
        <p:nvSpPr>
          <p:cNvPr id="3" name="Content Placeholder 2">
            <a:extLst>
              <a:ext uri="{FF2B5EF4-FFF2-40B4-BE49-F238E27FC236}">
                <a16:creationId xmlns:a16="http://schemas.microsoft.com/office/drawing/2014/main" id="{8FEE4EC4-4B6D-4F5A-94A9-843A772D4C2A}"/>
              </a:ext>
            </a:extLst>
          </p:cNvPr>
          <p:cNvSpPr>
            <a:spLocks noGrp="1"/>
          </p:cNvSpPr>
          <p:nvPr>
            <p:ph idx="1"/>
          </p:nvPr>
        </p:nvSpPr>
        <p:spPr/>
        <p:txBody>
          <a:bodyPr>
            <a:normAutofit fontScale="47500" lnSpcReduction="20000"/>
          </a:bodyPr>
          <a:lstStyle/>
          <a:p>
            <a:pPr marL="0" indent="0">
              <a:buNone/>
            </a:pPr>
            <a:r>
              <a:rPr lang="en-GB" dirty="0">
                <a:latin typeface="Times New Roman" panose="02020603050405020304" pitchFamily="18" charset="0"/>
                <a:cs typeface="Times New Roman" panose="02020603050405020304" pitchFamily="18" charset="0"/>
              </a:rPr>
              <a:t>The Guardian. (2018). Company profile for BP. [online] Available at: https://www.theguardian.com/sustainable-business/profile-bp [Accessed 4th Apr. 2018].</a:t>
            </a: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Time (2018). Judge Places Most Blame on BP for 2010 Oil Spill. [online] Available at: http://time.com/3268978/bp-gulf-oil-spill-louisiana-court/ [Accessed 8th Apr. 2018].</a:t>
            </a: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US EPA. (2018). Deepwater Horizon – BP Gulf of Mexico Oil Spill | US EPA. [online] Available at: https://www.epa.gov/enforcement/deepwater-horizon-bp-gulf-mexico-oil-spill [Accessed 8th Apr. 2018].</a:t>
            </a: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USA TODAY (2018). Testimony at oil spill trial faults BP response. [online] Available at: https://www.google.co.uk/amp/s/amp.usatoday.com/amp/2902743 [Accessed 2nd Apr. 2018].</a:t>
            </a: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Vaughan, A. (2018). BP's Deepwater Horizon bill tops $65bn. [online] the Guardian. Available at: https://www.theguardian.com/business/2018/jan/16/bps-deepwater-horizon-bill-tops-65bn [Accessed 2nd Apr. 2018].</a:t>
            </a: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r>
              <a:rPr lang="en-GB" dirty="0" err="1">
                <a:latin typeface="Times New Roman" panose="02020603050405020304" pitchFamily="18" charset="0"/>
                <a:cs typeface="Times New Roman" panose="02020603050405020304" pitchFamily="18" charset="0"/>
              </a:rPr>
              <a:t>Wearden</a:t>
            </a:r>
            <a:r>
              <a:rPr lang="en-GB" dirty="0">
                <a:latin typeface="Times New Roman" panose="02020603050405020304" pitchFamily="18" charset="0"/>
                <a:cs typeface="Times New Roman" panose="02020603050405020304" pitchFamily="18" charset="0"/>
              </a:rPr>
              <a:t>, G. (2018). BP oil spill: Rig worker claims safety device leaking weeks before explosion. [online] the Guardian. Available at: https://www.theguardian.com/environment/2010/jun/21/bp-oil-spill-deepwater-horizon-leak [Accessed 5th Apr. 2018].</a:t>
            </a: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Webb, T. (2018). BP's clumsy response to oil spill threatens to make a bad situation worse. [online] the Guardian. Available at: https://www.theguardian.com/business/2010/jun/01/bp-response-oil-spill-tony-hayward [Accessed 5th Apr. 2018].</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The White House (2018). The Response to the Oil Spill: 5/1/10. [online] Available at: https://obamawhitehouse.archives.gov/blog/2010/05/01/response-oil-spill-5110 [Accessed 2nd Apr. 2018].</a:t>
            </a:r>
          </a:p>
        </p:txBody>
      </p:sp>
    </p:spTree>
    <p:extLst>
      <p:ext uri="{BB962C8B-B14F-4D97-AF65-F5344CB8AC3E}">
        <p14:creationId xmlns:p14="http://schemas.microsoft.com/office/powerpoint/2010/main" val="41078702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TM04033921[[fn=Damask]]</Template>
  <TotalTime>417</TotalTime>
  <Words>2356</Words>
  <Application>Microsoft Office PowerPoint</Application>
  <PresentationFormat>Widescreen</PresentationFormat>
  <Paragraphs>115</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Bookman Old Style</vt:lpstr>
      <vt:lpstr>Rockwell</vt:lpstr>
      <vt:lpstr>Times New Roman</vt:lpstr>
      <vt:lpstr>Damask</vt:lpstr>
      <vt:lpstr>Deepwater Horizon scandal</vt:lpstr>
      <vt:lpstr>BP’s background</vt:lpstr>
      <vt:lpstr>Why were they in the Gulf of Mexico?</vt:lpstr>
      <vt:lpstr>So what happened?</vt:lpstr>
      <vt:lpstr>Why is this a scandal?</vt:lpstr>
      <vt:lpstr>Human factors</vt:lpstr>
      <vt:lpstr>Whistleblower</vt:lpstr>
      <vt:lpstr>Technical factors</vt:lpstr>
      <vt:lpstr>Industry oversight</vt:lpstr>
      <vt:lpstr>How did BP’s management react to the scandal?</vt:lpstr>
      <vt:lpstr>…continued</vt:lpstr>
      <vt:lpstr>BP’s Stakeholders</vt:lpstr>
      <vt:lpstr>Legalities</vt:lpstr>
      <vt:lpstr>What about Corporate Social Responsibility?</vt:lpstr>
      <vt:lpstr>The CSR pyramid (Carroll, 1994)</vt:lpstr>
      <vt:lpstr>The CSR pyramid</vt:lpstr>
      <vt:lpstr>BP AND CSR</vt:lpstr>
      <vt:lpstr>…continued</vt:lpstr>
      <vt:lpstr>The triple bottom line: 3 p’s</vt:lpstr>
      <vt:lpstr>The triple bottom line (Elkington, 1994)</vt:lpstr>
      <vt:lpstr>Globalization</vt:lpstr>
      <vt:lpstr>Thank you for your time</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Deepwater horizon scandal</dc:title>
  <dc:creator>Elizabeth Edwards (1050712)</dc:creator>
  <cp:lastModifiedBy>Elizabeth Edwards (1050712)</cp:lastModifiedBy>
  <cp:revision>38</cp:revision>
  <dcterms:created xsi:type="dcterms:W3CDTF">2018-04-22T17:23:09Z</dcterms:created>
  <dcterms:modified xsi:type="dcterms:W3CDTF">2018-04-24T21:36:44Z</dcterms:modified>
</cp:coreProperties>
</file>