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40"/>
  </p:notesMasterIdLst>
  <p:sldIdLst>
    <p:sldId id="336" r:id="rId19"/>
    <p:sldId id="355" r:id="rId20"/>
    <p:sldId id="356" r:id="rId21"/>
    <p:sldId id="367" r:id="rId22"/>
    <p:sldId id="368" r:id="rId23"/>
    <p:sldId id="369" r:id="rId24"/>
    <p:sldId id="370" r:id="rId25"/>
    <p:sldId id="371" r:id="rId26"/>
    <p:sldId id="372" r:id="rId27"/>
    <p:sldId id="373" r:id="rId28"/>
    <p:sldId id="375" r:id="rId29"/>
    <p:sldId id="376" r:id="rId30"/>
    <p:sldId id="377" r:id="rId31"/>
    <p:sldId id="378" r:id="rId32"/>
    <p:sldId id="379" r:id="rId33"/>
    <p:sldId id="380" r:id="rId34"/>
    <p:sldId id="381" r:id="rId35"/>
    <p:sldId id="382" r:id="rId36"/>
    <p:sldId id="383" r:id="rId37"/>
    <p:sldId id="384" r:id="rId38"/>
    <p:sldId id="366" r:id="rId3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218" autoAdjust="0"/>
    <p:restoredTop sz="93719" autoAdjust="0"/>
  </p:normalViewPr>
  <p:slideViewPr>
    <p:cSldViewPr snapToGrid="0" snapToObjects="1">
      <p:cViewPr varScale="1">
        <p:scale>
          <a:sx n="80" d="100"/>
          <a:sy n="80" d="100"/>
        </p:scale>
        <p:origin x="1632" y="6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2.xml"/><Relationship Id="rId29" Type="http://schemas.openxmlformats.org/officeDocument/2006/relationships/slide" Target="slides/slide11.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11/3/2021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11/3/2021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11/3/2021</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11/3/2021</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11/3/2021</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11/3/2021</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11/3/2021</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11/3/2021</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11/3/2021</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11/3/2021</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11/3/2021</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11/3/2021</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11/3/2021</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11/3/2021</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11/3/2021</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11/3/2021</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11/3/2021</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11/3/2021</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11/3/2021</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11/3/2021</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11/3/2021</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11/3/2021</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11/3/2021</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11/3/2021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11/3/2021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11/3/2021</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11/3/2021</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11/3/2021</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11/3/2021</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11/3/2021</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11/3/2021</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11/3/2021</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11/3/2021</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11/3/2021</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hyperlink" Target="https://www.englishclub.com/vocabulary/irregular-verbs-list.htm" TargetMode="Externa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hyperlink" Target="https://www.ef.co.uk/english-resources/english-grammar/present-perfect/" TargetMode="Externa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hyperlink" Target="https://www.englishpage.com/verbpage/presentperfect.html" TargetMode="External"/><Relationship Id="rId2" Type="http://schemas.openxmlformats.org/officeDocument/2006/relationships/image" Target="../media/image23.pn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hyperlink" Target="https://www.englishpage.com/verbpage/presentperfect.html" TargetMode="Externa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hyperlink" Target="https://www.englishpage.com/verbpage/presentperfect.html" TargetMode="Externa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openxmlformats.org/officeDocument/2006/relationships/hyperlink" Target="https://www.perfect-english-grammar.com/past-simple-present-perfect-1.html" TargetMode="External"/><Relationship Id="rId2" Type="http://schemas.openxmlformats.org/officeDocument/2006/relationships/hyperlink" Target="https://www.englisch-hilfen.de/en/exercises/tenses/simple_past_present_perfect.htm" TargetMode="External"/><Relationship Id="rId1" Type="http://schemas.openxmlformats.org/officeDocument/2006/relationships/slideLayout" Target="../slideLayouts/slideLayout11.xml"/><Relationship Id="rId5" Type="http://schemas.openxmlformats.org/officeDocument/2006/relationships/hyperlink" Target="https://www.usingenglish.com/quizzes/228.html" TargetMode="External"/><Relationship Id="rId4" Type="http://schemas.openxmlformats.org/officeDocument/2006/relationships/hyperlink" Target="http://anaseslblog.blogspot.com/2017/12/present-perfect-and-past-simple.html"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vd0yESrQMs0" TargetMode="Externa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hyperlink" Target="https://www.englishpage.com/verbpage/presentperfect.html" TargetMode="External"/><Relationship Id="rId2" Type="http://schemas.openxmlformats.org/officeDocument/2006/relationships/hyperlink" Target="https://www.ef.co.uk/english-resources/english-grammar/present-perfect/" TargetMode="Externa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D5C6C4-297C-4AB8-8AC7-600066CC20F1}"/>
              </a:ext>
            </a:extLst>
          </p:cNvPr>
          <p:cNvSpPr>
            <a:spLocks noGrp="1"/>
          </p:cNvSpPr>
          <p:nvPr>
            <p:ph type="title"/>
          </p:nvPr>
        </p:nvSpPr>
        <p:spPr>
          <a:xfrm>
            <a:off x="745601" y="2006202"/>
            <a:ext cx="8058149" cy="1321459"/>
          </a:xfrm>
        </p:spPr>
        <p:txBody>
          <a:bodyPr/>
          <a:lstStyle/>
          <a:p>
            <a:pPr algn="ctr"/>
            <a:r>
              <a:rPr lang="en-US" sz="4800" b="1" dirty="0"/>
              <a:t>English Language Support</a:t>
            </a:r>
            <a:endParaRPr lang="en-GB" sz="4800" b="1" dirty="0"/>
          </a:p>
        </p:txBody>
      </p:sp>
      <p:sp>
        <p:nvSpPr>
          <p:cNvPr id="2" name="TextBox 1">
            <a:extLst>
              <a:ext uri="{FF2B5EF4-FFF2-40B4-BE49-F238E27FC236}">
                <a16:creationId xmlns:a16="http://schemas.microsoft.com/office/drawing/2014/main" id="{2982A480-DB30-4726-81F0-6FC36C06A26C}"/>
              </a:ext>
            </a:extLst>
          </p:cNvPr>
          <p:cNvSpPr txBox="1"/>
          <p:nvPr/>
        </p:nvSpPr>
        <p:spPr>
          <a:xfrm>
            <a:off x="1046375" y="3874416"/>
            <a:ext cx="7456602" cy="584775"/>
          </a:xfrm>
          <a:prstGeom prst="rect">
            <a:avLst/>
          </a:prstGeom>
          <a:noFill/>
        </p:spPr>
        <p:txBody>
          <a:bodyPr wrap="square" rtlCol="0">
            <a:spAutoFit/>
          </a:bodyPr>
          <a:lstStyle/>
          <a:p>
            <a:pPr algn="ctr"/>
            <a:r>
              <a:rPr lang="en-US" sz="3200" b="1" dirty="0">
                <a:solidFill>
                  <a:schemeClr val="accent4">
                    <a:lumMod val="60000"/>
                    <a:lumOff val="40000"/>
                  </a:schemeClr>
                </a:solidFill>
              </a:rPr>
              <a:t>Present Perfect tense</a:t>
            </a:r>
            <a:endParaRPr lang="en-GB" sz="3200" b="1" dirty="0">
              <a:solidFill>
                <a:schemeClr val="accent4">
                  <a:lumMod val="60000"/>
                  <a:lumOff val="40000"/>
                </a:schemeClr>
              </a:solidFill>
            </a:endParaRPr>
          </a:p>
        </p:txBody>
      </p:sp>
    </p:spTree>
    <p:extLst>
      <p:ext uri="{BB962C8B-B14F-4D97-AF65-F5344CB8AC3E}">
        <p14:creationId xmlns:p14="http://schemas.microsoft.com/office/powerpoint/2010/main" val="1859407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8DC41E-C746-435E-AD0E-0D42E7EF3BF5}"/>
              </a:ext>
            </a:extLst>
          </p:cNvPr>
          <p:cNvSpPr>
            <a:spLocks noGrp="1"/>
          </p:cNvSpPr>
          <p:nvPr>
            <p:ph type="title"/>
          </p:nvPr>
        </p:nvSpPr>
        <p:spPr>
          <a:xfrm>
            <a:off x="628650" y="365125"/>
            <a:ext cx="7886700" cy="5476382"/>
          </a:xfrm>
        </p:spPr>
        <p:txBody>
          <a:bodyPr/>
          <a:lstStyle/>
          <a:p>
            <a:pPr algn="ctr"/>
            <a:br>
              <a:rPr lang="en-GB" sz="6600" b="1" dirty="0"/>
            </a:br>
            <a:br>
              <a:rPr lang="en-GB" sz="6600" b="1" dirty="0"/>
            </a:br>
            <a:r>
              <a:rPr lang="en-GB" sz="6600" b="1" dirty="0"/>
              <a:t>Warm-up</a:t>
            </a:r>
          </a:p>
        </p:txBody>
      </p:sp>
    </p:spTree>
    <p:extLst>
      <p:ext uri="{BB962C8B-B14F-4D97-AF65-F5344CB8AC3E}">
        <p14:creationId xmlns:p14="http://schemas.microsoft.com/office/powerpoint/2010/main" val="4037758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nSpc>
                <a:spcPct val="107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Talking about life experiences</a:t>
            </a:r>
            <a:endParaRPr lang="en-GB" sz="4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How many times have you bought something and never worn it or used it?</a:t>
            </a:r>
          </a:p>
          <a:p>
            <a:pPr>
              <a:lnSpc>
                <a:spcPct val="107000"/>
              </a:lnSpc>
              <a:spcAft>
                <a:spcPts val="800"/>
              </a:spcAft>
            </a:pP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Have you ever been to China/Spain/Poland? </a:t>
            </a:r>
          </a:p>
          <a:p>
            <a:endParaRPr lang="en-GB" dirty="0"/>
          </a:p>
        </p:txBody>
      </p:sp>
    </p:spTree>
    <p:extLst>
      <p:ext uri="{BB962C8B-B14F-4D97-AF65-F5344CB8AC3E}">
        <p14:creationId xmlns:p14="http://schemas.microsoft.com/office/powerpoint/2010/main" val="1336412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nSpc>
                <a:spcPct val="107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Compare these two sentences:</a:t>
            </a:r>
            <a:endParaRPr lang="en-GB" sz="4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a:lnSpc>
                <a:spcPct val="107000"/>
              </a:lnSpc>
              <a:spcAft>
                <a:spcPts val="800"/>
              </a:spcAft>
            </a:pP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600" dirty="0">
                <a:effectLst/>
                <a:latin typeface="Calibri" panose="020F0502020204030204" pitchFamily="34" charset="0"/>
                <a:ea typeface="Calibri" panose="020F0502020204030204" pitchFamily="34" charset="0"/>
                <a:cs typeface="Times New Roman" panose="02020603050405020304" pitchFamily="18" charset="0"/>
              </a:rPr>
              <a:t>“I went to London in 2010.”</a:t>
            </a:r>
          </a:p>
          <a:p>
            <a:pPr>
              <a:lnSpc>
                <a:spcPct val="107000"/>
              </a:lnSpc>
              <a:spcAft>
                <a:spcPts val="800"/>
              </a:spcAft>
            </a:pPr>
            <a:r>
              <a:rPr lang="en-GB" sz="3600" dirty="0">
                <a:effectLst/>
                <a:latin typeface="Calibri" panose="020F0502020204030204" pitchFamily="34" charset="0"/>
                <a:ea typeface="Calibri" panose="020F0502020204030204" pitchFamily="34" charset="0"/>
                <a:cs typeface="Times New Roman" panose="02020603050405020304" pitchFamily="18" charset="0"/>
              </a:rPr>
              <a:t>“I have been to London.”</a:t>
            </a:r>
          </a:p>
          <a:p>
            <a:endParaRPr lang="en-GB" dirty="0"/>
          </a:p>
          <a:p>
            <a:pPr marL="0" indent="0">
              <a:buNone/>
            </a:pPr>
            <a:r>
              <a:rPr lang="en-GB" dirty="0"/>
              <a:t>What is the difference in meaning? </a:t>
            </a:r>
          </a:p>
          <a:p>
            <a:pPr marL="0" indent="0">
              <a:buNone/>
            </a:pPr>
            <a:r>
              <a:rPr lang="en-GB" dirty="0"/>
              <a:t>Do you know which tense they are in? </a:t>
            </a:r>
          </a:p>
          <a:p>
            <a:pPr marL="0" indent="0">
              <a:buNone/>
            </a:pPr>
            <a:endParaRPr lang="en-GB" dirty="0"/>
          </a:p>
        </p:txBody>
      </p:sp>
    </p:spTree>
    <p:extLst>
      <p:ext uri="{BB962C8B-B14F-4D97-AF65-F5344CB8AC3E}">
        <p14:creationId xmlns:p14="http://schemas.microsoft.com/office/powerpoint/2010/main" val="3463169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nSpc>
                <a:spcPct val="107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The differences</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first sentence is in the </a:t>
            </a:r>
            <a:r>
              <a:rPr lang="en-GB" sz="2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rPr>
              <a:t>Past Simple </a:t>
            </a:r>
            <a:r>
              <a:rPr lang="en-GB" sz="2400" dirty="0">
                <a:effectLst/>
                <a:latin typeface="Calibri" panose="020F0502020204030204" pitchFamily="34" charset="0"/>
                <a:ea typeface="Calibri" panose="020F0502020204030204" pitchFamily="34" charset="0"/>
                <a:cs typeface="Times New Roman" panose="02020603050405020304" pitchFamily="18" charset="0"/>
              </a:rPr>
              <a:t>tense. We use the Past Simple for events and situations which are finished. Often there is a time reference, such as “in 2010”, or “last year”, for example. The focus of the sentence is on the past.</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second sentence is in the </a:t>
            </a:r>
            <a:r>
              <a:rPr lang="en-GB" sz="2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rPr>
              <a:t>Present Perfect </a:t>
            </a:r>
            <a:r>
              <a:rPr lang="en-GB" sz="2400" dirty="0">
                <a:effectLst/>
                <a:latin typeface="Calibri" panose="020F0502020204030204" pitchFamily="34" charset="0"/>
                <a:ea typeface="Calibri" panose="020F0502020204030204" pitchFamily="34" charset="0"/>
                <a:cs typeface="Times New Roman" panose="02020603050405020304" pitchFamily="18" charset="0"/>
              </a:rPr>
              <a:t>tense. We use the Present Perfect for actions and situations which are in the past (or which start in the past) but which have a connection with the present.</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For example, if I say “I have been to London”, the connection is that I can remember this experience now. The focus of the sentence is on my experience – not when it happened.</a:t>
            </a:r>
          </a:p>
          <a:p>
            <a:pPr marL="0" indent="0">
              <a:buNone/>
            </a:pPr>
            <a:endParaRPr lang="en-GB" dirty="0"/>
          </a:p>
        </p:txBody>
      </p:sp>
    </p:spTree>
    <p:extLst>
      <p:ext uri="{BB962C8B-B14F-4D97-AF65-F5344CB8AC3E}">
        <p14:creationId xmlns:p14="http://schemas.microsoft.com/office/powerpoint/2010/main" val="3199853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l"/>
            <a:r>
              <a:rPr lang="en-GB" b="1" i="0" dirty="0">
                <a:solidFill>
                  <a:srgbClr val="191919"/>
                </a:solidFill>
                <a:effectLst/>
                <a:latin typeface="+mn-lt"/>
              </a:rPr>
              <a:t>Forming the Present Perfect</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buNone/>
            </a:pPr>
            <a:r>
              <a:rPr lang="en-US" sz="2400" b="0" i="0" dirty="0">
                <a:solidFill>
                  <a:srgbClr val="191919"/>
                </a:solidFill>
                <a:effectLst/>
              </a:rPr>
              <a:t>The present perfect of any verb is composed of two elements :</a:t>
            </a:r>
          </a:p>
          <a:p>
            <a:r>
              <a:rPr lang="en-US" sz="2400" b="0" i="0" dirty="0">
                <a:solidFill>
                  <a:srgbClr val="191919"/>
                </a:solidFill>
                <a:effectLst/>
              </a:rPr>
              <a:t> the appropriate form of the auxiliary verb </a:t>
            </a:r>
            <a:r>
              <a:rPr lang="en-US" sz="2400" b="1" i="1" dirty="0">
                <a:solidFill>
                  <a:srgbClr val="191919"/>
                </a:solidFill>
                <a:effectLst/>
              </a:rPr>
              <a:t>to have </a:t>
            </a:r>
            <a:r>
              <a:rPr lang="en-US" sz="2400" b="0" i="0" dirty="0">
                <a:solidFill>
                  <a:srgbClr val="191919"/>
                </a:solidFill>
                <a:effectLst/>
              </a:rPr>
              <a:t>(present tense)</a:t>
            </a:r>
          </a:p>
          <a:p>
            <a:r>
              <a:rPr lang="en-US" sz="2400" b="0" i="0" dirty="0">
                <a:solidFill>
                  <a:srgbClr val="191919"/>
                </a:solidFill>
                <a:effectLst/>
              </a:rPr>
              <a:t>plus the past participle of the main verb. </a:t>
            </a:r>
            <a:endParaRPr lang="en-US" sz="2400" dirty="0">
              <a:solidFill>
                <a:srgbClr val="191919"/>
              </a:solidFill>
            </a:endParaRPr>
          </a:p>
          <a:p>
            <a:endParaRPr lang="en-US" sz="2400" b="0" i="0" dirty="0">
              <a:solidFill>
                <a:srgbClr val="191919"/>
              </a:solidFill>
              <a:effectLst/>
            </a:endParaRPr>
          </a:p>
          <a:p>
            <a:pPr marL="0" indent="0">
              <a:buNone/>
            </a:pPr>
            <a:r>
              <a:rPr lang="en-US" sz="2400" b="0" i="0" dirty="0">
                <a:solidFill>
                  <a:srgbClr val="191919"/>
                </a:solidFill>
                <a:effectLst/>
              </a:rPr>
              <a:t>The past participle of a regular verb is </a:t>
            </a:r>
            <a:r>
              <a:rPr lang="en-US" sz="2400" b="1" i="1" dirty="0" err="1">
                <a:solidFill>
                  <a:srgbClr val="191919"/>
                </a:solidFill>
                <a:effectLst/>
              </a:rPr>
              <a:t>base</a:t>
            </a:r>
            <a:r>
              <a:rPr lang="en-US" sz="2400" b="1" i="0" dirty="0" err="1">
                <a:solidFill>
                  <a:srgbClr val="191919"/>
                </a:solidFill>
                <a:effectLst/>
              </a:rPr>
              <a:t>+ed</a:t>
            </a:r>
            <a:r>
              <a:rPr lang="en-US" sz="2400" b="0" i="0" dirty="0">
                <a:solidFill>
                  <a:srgbClr val="191919"/>
                </a:solidFill>
                <a:effectLst/>
              </a:rPr>
              <a:t>, e.g. </a:t>
            </a:r>
            <a:r>
              <a:rPr lang="en-US" sz="2400" b="0" i="1" dirty="0">
                <a:solidFill>
                  <a:srgbClr val="191919"/>
                </a:solidFill>
                <a:effectLst/>
              </a:rPr>
              <a:t>played, arrived, looked</a:t>
            </a:r>
            <a:r>
              <a:rPr lang="en-US" sz="2400" b="0" i="0" dirty="0">
                <a:solidFill>
                  <a:srgbClr val="191919"/>
                </a:solidFill>
                <a:effectLst/>
              </a:rPr>
              <a:t>. </a:t>
            </a:r>
          </a:p>
          <a:p>
            <a:pPr marL="0" indent="0">
              <a:buNone/>
            </a:pPr>
            <a:r>
              <a:rPr lang="en-US" sz="2400" b="0" i="0" dirty="0">
                <a:solidFill>
                  <a:srgbClr val="191919"/>
                </a:solidFill>
                <a:effectLst/>
              </a:rPr>
              <a:t>For irregular verbs, see the </a:t>
            </a:r>
            <a:r>
              <a:rPr lang="en-US" sz="2400" b="1" dirty="0">
                <a:solidFill>
                  <a:srgbClr val="191919"/>
                </a:solidFill>
              </a:rPr>
              <a:t>t</a:t>
            </a:r>
            <a:r>
              <a:rPr lang="en-US" sz="2400" b="1" i="0" dirty="0">
                <a:solidFill>
                  <a:srgbClr val="191919"/>
                </a:solidFill>
                <a:effectLst/>
              </a:rPr>
              <a:t>able of irregular verbs</a:t>
            </a:r>
            <a:r>
              <a:rPr lang="en-US" sz="2400" b="0" i="0" dirty="0">
                <a:solidFill>
                  <a:srgbClr val="191919"/>
                </a:solidFill>
                <a:effectLst/>
              </a:rPr>
              <a:t> here: </a:t>
            </a:r>
            <a:r>
              <a:rPr lang="en-US" sz="2400" b="0" i="0" dirty="0">
                <a:solidFill>
                  <a:srgbClr val="191919"/>
                </a:solidFill>
                <a:effectLst/>
                <a:hlinkClick r:id="rId2"/>
              </a:rPr>
              <a:t>https://www.englishclub.com/vocabulary/irregular-verbs-list.htm</a:t>
            </a:r>
            <a:endParaRPr lang="en-US" sz="2400" b="0" i="0" dirty="0">
              <a:solidFill>
                <a:srgbClr val="191919"/>
              </a:solidFill>
              <a:effectLst/>
            </a:endParaRPr>
          </a:p>
          <a:p>
            <a:pPr marL="0" indent="0">
              <a:buNone/>
            </a:pPr>
            <a:endParaRPr lang="en-US" sz="2400" dirty="0">
              <a:solidFill>
                <a:srgbClr val="191919"/>
              </a:solidFill>
            </a:endParaRPr>
          </a:p>
          <a:p>
            <a:pPr marL="0" indent="0">
              <a:buNone/>
            </a:pPr>
            <a:endParaRPr lang="en-US" sz="2400" b="0" i="0" dirty="0">
              <a:solidFill>
                <a:srgbClr val="191919"/>
              </a:solidFill>
              <a:effectLst/>
            </a:endParaRPr>
          </a:p>
          <a:p>
            <a:pPr marL="0" indent="0" algn="r">
              <a:buNone/>
            </a:pPr>
            <a:r>
              <a:rPr lang="en-US" sz="1400" i="1" dirty="0">
                <a:solidFill>
                  <a:srgbClr val="191919"/>
                </a:solidFill>
              </a:rPr>
              <a:t>EF</a:t>
            </a:r>
            <a:r>
              <a:rPr lang="en-US" sz="1400" b="0" i="1" dirty="0">
                <a:solidFill>
                  <a:srgbClr val="191919"/>
                </a:solidFill>
                <a:effectLst/>
              </a:rPr>
              <a:t> </a:t>
            </a:r>
            <a:endParaRPr lang="en-GB" sz="1400" i="1" dirty="0"/>
          </a:p>
        </p:txBody>
      </p:sp>
    </p:spTree>
    <p:extLst>
      <p:ext uri="{BB962C8B-B14F-4D97-AF65-F5344CB8AC3E}">
        <p14:creationId xmlns:p14="http://schemas.microsoft.com/office/powerpoint/2010/main" val="3985880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l"/>
            <a:r>
              <a:rPr lang="en-GB" b="1" i="0" dirty="0">
                <a:solidFill>
                  <a:srgbClr val="191919"/>
                </a:solidFill>
                <a:effectLst/>
                <a:latin typeface="+mn-lt"/>
              </a:rPr>
              <a:t>Forming the Present Perfect</a:t>
            </a:r>
          </a:p>
        </p:txBody>
      </p:sp>
      <p:graphicFrame>
        <p:nvGraphicFramePr>
          <p:cNvPr id="6" name="Content Placeholder 5">
            <a:extLst>
              <a:ext uri="{FF2B5EF4-FFF2-40B4-BE49-F238E27FC236}">
                <a16:creationId xmlns:a16="http://schemas.microsoft.com/office/drawing/2014/main" id="{B5C1B46D-1A11-4613-89D8-0715F0AF7027}"/>
              </a:ext>
            </a:extLst>
          </p:cNvPr>
          <p:cNvGraphicFramePr>
            <a:graphicFrameLocks noGrp="1"/>
          </p:cNvGraphicFramePr>
          <p:nvPr>
            <p:ph idx="1"/>
            <p:extLst>
              <p:ext uri="{D42A27DB-BD31-4B8C-83A1-F6EECF244321}">
                <p14:modId xmlns:p14="http://schemas.microsoft.com/office/powerpoint/2010/main" val="288965164"/>
              </p:ext>
            </p:extLst>
          </p:nvPr>
        </p:nvGraphicFramePr>
        <p:xfrm>
          <a:off x="831343" y="1156323"/>
          <a:ext cx="7002330" cy="4528044"/>
        </p:xfrm>
        <a:graphic>
          <a:graphicData uri="http://schemas.openxmlformats.org/drawingml/2006/table">
            <a:tbl>
              <a:tblPr>
                <a:tableStyleId>{BC89EF96-8CEA-46FF-86C4-4CE0E7609802}</a:tableStyleId>
              </a:tblPr>
              <a:tblGrid>
                <a:gridCol w="2334110">
                  <a:extLst>
                    <a:ext uri="{9D8B030D-6E8A-4147-A177-3AD203B41FA5}">
                      <a16:colId xmlns:a16="http://schemas.microsoft.com/office/drawing/2014/main" val="3390455546"/>
                    </a:ext>
                  </a:extLst>
                </a:gridCol>
                <a:gridCol w="2334110">
                  <a:extLst>
                    <a:ext uri="{9D8B030D-6E8A-4147-A177-3AD203B41FA5}">
                      <a16:colId xmlns:a16="http://schemas.microsoft.com/office/drawing/2014/main" val="4263881843"/>
                    </a:ext>
                  </a:extLst>
                </a:gridCol>
                <a:gridCol w="2334110">
                  <a:extLst>
                    <a:ext uri="{9D8B030D-6E8A-4147-A177-3AD203B41FA5}">
                      <a16:colId xmlns:a16="http://schemas.microsoft.com/office/drawing/2014/main" val="2252499709"/>
                    </a:ext>
                  </a:extLst>
                </a:gridCol>
              </a:tblGrid>
              <a:tr h="377337">
                <a:tc gridSpan="3">
                  <a:txBody>
                    <a:bodyPr/>
                    <a:lstStyle/>
                    <a:p>
                      <a:pPr fontAlgn="t"/>
                      <a:r>
                        <a:rPr lang="en-GB" sz="1600" b="1" dirty="0">
                          <a:effectLst/>
                        </a:rPr>
                        <a:t>Affirmative</a:t>
                      </a:r>
                      <a:endParaRPr lang="en-GB" sz="1600" dirty="0">
                        <a:effectLst/>
                        <a:latin typeface="EF Circular Latin"/>
                      </a:endParaRPr>
                    </a:p>
                  </a:txBody>
                  <a:tcPr marL="55786" marR="55786" marT="55786" marB="55786">
                    <a:solidFill>
                      <a:schemeClr val="accent3">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52318758"/>
                  </a:ext>
                </a:extLst>
              </a:tr>
              <a:tr h="377337">
                <a:tc>
                  <a:txBody>
                    <a:bodyPr/>
                    <a:lstStyle/>
                    <a:p>
                      <a:pPr fontAlgn="t"/>
                      <a:r>
                        <a:rPr lang="en-GB" sz="1600" b="1" dirty="0">
                          <a:effectLst/>
                        </a:rPr>
                        <a:t>Subject</a:t>
                      </a:r>
                      <a:endParaRPr lang="en-GB" sz="1600" dirty="0">
                        <a:effectLst/>
                        <a:latin typeface="EF Circular Latin"/>
                      </a:endParaRPr>
                    </a:p>
                  </a:txBody>
                  <a:tcPr marL="55786" marR="55786" marT="55786" marB="55786"/>
                </a:tc>
                <a:tc>
                  <a:txBody>
                    <a:bodyPr/>
                    <a:lstStyle/>
                    <a:p>
                      <a:pPr fontAlgn="t"/>
                      <a:r>
                        <a:rPr lang="en-GB" sz="1600" b="1">
                          <a:effectLst/>
                        </a:rPr>
                        <a:t>to have</a:t>
                      </a:r>
                      <a:endParaRPr lang="en-GB" sz="1600">
                        <a:effectLst/>
                        <a:latin typeface="EF Circular Latin"/>
                      </a:endParaRPr>
                    </a:p>
                  </a:txBody>
                  <a:tcPr marL="55786" marR="55786" marT="55786" marB="55786"/>
                </a:tc>
                <a:tc>
                  <a:txBody>
                    <a:bodyPr/>
                    <a:lstStyle/>
                    <a:p>
                      <a:pPr fontAlgn="t"/>
                      <a:r>
                        <a:rPr lang="en-GB" sz="1600" b="1">
                          <a:effectLst/>
                        </a:rPr>
                        <a:t>past participle</a:t>
                      </a:r>
                      <a:endParaRPr lang="en-GB" sz="1600">
                        <a:effectLst/>
                        <a:latin typeface="EF Circular Latin"/>
                      </a:endParaRPr>
                    </a:p>
                  </a:txBody>
                  <a:tcPr marL="55786" marR="55786" marT="55786" marB="55786"/>
                </a:tc>
                <a:extLst>
                  <a:ext uri="{0D108BD9-81ED-4DB2-BD59-A6C34878D82A}">
                    <a16:rowId xmlns:a16="http://schemas.microsoft.com/office/drawing/2014/main" val="5482358"/>
                  </a:ext>
                </a:extLst>
              </a:tr>
              <a:tr h="377337">
                <a:tc>
                  <a:txBody>
                    <a:bodyPr/>
                    <a:lstStyle/>
                    <a:p>
                      <a:pPr fontAlgn="t"/>
                      <a:r>
                        <a:rPr lang="en-GB" sz="1600" dirty="0">
                          <a:effectLst/>
                        </a:rPr>
                        <a:t>She</a:t>
                      </a:r>
                      <a:endParaRPr lang="en-GB" sz="1600" dirty="0">
                        <a:effectLst/>
                        <a:latin typeface="EF Circular Latin"/>
                      </a:endParaRPr>
                    </a:p>
                  </a:txBody>
                  <a:tcPr marL="55786" marR="55786" marT="55786" marB="55786"/>
                </a:tc>
                <a:tc>
                  <a:txBody>
                    <a:bodyPr/>
                    <a:lstStyle/>
                    <a:p>
                      <a:pPr fontAlgn="t"/>
                      <a:r>
                        <a:rPr lang="en-GB" sz="1600">
                          <a:effectLst/>
                        </a:rPr>
                        <a:t>has</a:t>
                      </a:r>
                      <a:endParaRPr lang="en-GB" sz="1600">
                        <a:effectLst/>
                        <a:latin typeface="EF Circular Latin"/>
                      </a:endParaRPr>
                    </a:p>
                  </a:txBody>
                  <a:tcPr marL="55786" marR="55786" marT="55786" marB="55786"/>
                </a:tc>
                <a:tc>
                  <a:txBody>
                    <a:bodyPr/>
                    <a:lstStyle/>
                    <a:p>
                      <a:pPr fontAlgn="t"/>
                      <a:r>
                        <a:rPr lang="en-GB" sz="1600">
                          <a:effectLst/>
                        </a:rPr>
                        <a:t>visited.</a:t>
                      </a:r>
                      <a:endParaRPr lang="en-GB" sz="1600">
                        <a:effectLst/>
                        <a:latin typeface="EF Circular Latin"/>
                      </a:endParaRPr>
                    </a:p>
                  </a:txBody>
                  <a:tcPr marL="55786" marR="55786" marT="55786" marB="55786"/>
                </a:tc>
                <a:extLst>
                  <a:ext uri="{0D108BD9-81ED-4DB2-BD59-A6C34878D82A}">
                    <a16:rowId xmlns:a16="http://schemas.microsoft.com/office/drawing/2014/main" val="493916668"/>
                  </a:ext>
                </a:extLst>
              </a:tr>
              <a:tr h="377337">
                <a:tc gridSpan="3">
                  <a:txBody>
                    <a:bodyPr/>
                    <a:lstStyle/>
                    <a:p>
                      <a:pPr fontAlgn="t"/>
                      <a:r>
                        <a:rPr lang="en-GB" sz="1600" b="1" dirty="0">
                          <a:effectLst/>
                        </a:rPr>
                        <a:t>Negative</a:t>
                      </a:r>
                      <a:endParaRPr lang="en-GB" sz="1600" dirty="0">
                        <a:effectLst/>
                        <a:latin typeface="EF Circular Latin"/>
                      </a:endParaRPr>
                    </a:p>
                  </a:txBody>
                  <a:tcPr marL="55786" marR="55786" marT="55786" marB="55786">
                    <a:solidFill>
                      <a:schemeClr val="accent3">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09820543"/>
                  </a:ext>
                </a:extLst>
              </a:tr>
              <a:tr h="377337">
                <a:tc>
                  <a:txBody>
                    <a:bodyPr/>
                    <a:lstStyle/>
                    <a:p>
                      <a:pPr fontAlgn="t"/>
                      <a:r>
                        <a:rPr lang="en-GB" sz="1600" b="1">
                          <a:effectLst/>
                        </a:rPr>
                        <a:t>Subject</a:t>
                      </a:r>
                      <a:endParaRPr lang="en-GB" sz="1600">
                        <a:effectLst/>
                        <a:latin typeface="EF Circular Latin"/>
                      </a:endParaRPr>
                    </a:p>
                  </a:txBody>
                  <a:tcPr marL="55786" marR="55786" marT="55786" marB="55786"/>
                </a:tc>
                <a:tc>
                  <a:txBody>
                    <a:bodyPr/>
                    <a:lstStyle/>
                    <a:p>
                      <a:pPr fontAlgn="t"/>
                      <a:r>
                        <a:rPr lang="en-GB" sz="1600" b="1">
                          <a:effectLst/>
                        </a:rPr>
                        <a:t>to have + not</a:t>
                      </a:r>
                      <a:endParaRPr lang="en-GB" sz="1600">
                        <a:effectLst/>
                        <a:latin typeface="EF Circular Latin"/>
                      </a:endParaRPr>
                    </a:p>
                  </a:txBody>
                  <a:tcPr marL="55786" marR="55786" marT="55786" marB="55786"/>
                </a:tc>
                <a:tc>
                  <a:txBody>
                    <a:bodyPr/>
                    <a:lstStyle/>
                    <a:p>
                      <a:pPr fontAlgn="t"/>
                      <a:r>
                        <a:rPr lang="en-GB" sz="1600" b="1">
                          <a:effectLst/>
                        </a:rPr>
                        <a:t>past participle</a:t>
                      </a:r>
                      <a:endParaRPr lang="en-GB" sz="1600">
                        <a:effectLst/>
                        <a:latin typeface="EF Circular Latin"/>
                      </a:endParaRPr>
                    </a:p>
                  </a:txBody>
                  <a:tcPr marL="55786" marR="55786" marT="55786" marB="55786"/>
                </a:tc>
                <a:extLst>
                  <a:ext uri="{0D108BD9-81ED-4DB2-BD59-A6C34878D82A}">
                    <a16:rowId xmlns:a16="http://schemas.microsoft.com/office/drawing/2014/main" val="3532694550"/>
                  </a:ext>
                </a:extLst>
              </a:tr>
              <a:tr h="377337">
                <a:tc>
                  <a:txBody>
                    <a:bodyPr/>
                    <a:lstStyle/>
                    <a:p>
                      <a:pPr fontAlgn="t"/>
                      <a:r>
                        <a:rPr lang="en-GB" sz="1600">
                          <a:effectLst/>
                        </a:rPr>
                        <a:t>She</a:t>
                      </a:r>
                      <a:endParaRPr lang="en-GB" sz="1600">
                        <a:effectLst/>
                        <a:latin typeface="EF Circular Latin"/>
                      </a:endParaRPr>
                    </a:p>
                  </a:txBody>
                  <a:tcPr marL="55786" marR="55786" marT="55786" marB="55786"/>
                </a:tc>
                <a:tc>
                  <a:txBody>
                    <a:bodyPr/>
                    <a:lstStyle/>
                    <a:p>
                      <a:pPr fontAlgn="t"/>
                      <a:r>
                        <a:rPr lang="en-GB" sz="1600">
                          <a:effectLst/>
                        </a:rPr>
                        <a:t>has not (hasn't)</a:t>
                      </a:r>
                      <a:endParaRPr lang="en-GB" sz="1600">
                        <a:effectLst/>
                        <a:latin typeface="EF Circular Latin"/>
                      </a:endParaRPr>
                    </a:p>
                  </a:txBody>
                  <a:tcPr marL="55786" marR="55786" marT="55786" marB="55786"/>
                </a:tc>
                <a:tc>
                  <a:txBody>
                    <a:bodyPr/>
                    <a:lstStyle/>
                    <a:p>
                      <a:pPr fontAlgn="t"/>
                      <a:r>
                        <a:rPr lang="en-GB" sz="1600">
                          <a:effectLst/>
                        </a:rPr>
                        <a:t>visited.</a:t>
                      </a:r>
                      <a:endParaRPr lang="en-GB" sz="1600">
                        <a:effectLst/>
                        <a:latin typeface="EF Circular Latin"/>
                      </a:endParaRPr>
                    </a:p>
                  </a:txBody>
                  <a:tcPr marL="55786" marR="55786" marT="55786" marB="55786"/>
                </a:tc>
                <a:extLst>
                  <a:ext uri="{0D108BD9-81ED-4DB2-BD59-A6C34878D82A}">
                    <a16:rowId xmlns:a16="http://schemas.microsoft.com/office/drawing/2014/main" val="2437021701"/>
                  </a:ext>
                </a:extLst>
              </a:tr>
              <a:tr h="377337">
                <a:tc gridSpan="3">
                  <a:txBody>
                    <a:bodyPr/>
                    <a:lstStyle/>
                    <a:p>
                      <a:pPr fontAlgn="t"/>
                      <a:r>
                        <a:rPr lang="en-GB" sz="1600" b="1" dirty="0">
                          <a:effectLst/>
                        </a:rPr>
                        <a:t>Interrogative</a:t>
                      </a:r>
                      <a:endParaRPr lang="en-GB" sz="1600" dirty="0">
                        <a:effectLst/>
                        <a:latin typeface="EF Circular Latin"/>
                      </a:endParaRPr>
                    </a:p>
                  </a:txBody>
                  <a:tcPr marL="55786" marR="55786" marT="55786" marB="55786">
                    <a:solidFill>
                      <a:schemeClr val="accent3">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93230042"/>
                  </a:ext>
                </a:extLst>
              </a:tr>
              <a:tr h="377337">
                <a:tc>
                  <a:txBody>
                    <a:bodyPr/>
                    <a:lstStyle/>
                    <a:p>
                      <a:pPr fontAlgn="t"/>
                      <a:r>
                        <a:rPr lang="en-GB" sz="1600" b="1">
                          <a:effectLst/>
                        </a:rPr>
                        <a:t>to have</a:t>
                      </a:r>
                      <a:endParaRPr lang="en-GB" sz="1600">
                        <a:effectLst/>
                        <a:latin typeface="EF Circular Latin"/>
                      </a:endParaRPr>
                    </a:p>
                  </a:txBody>
                  <a:tcPr marL="55786" marR="55786" marT="55786" marB="55786"/>
                </a:tc>
                <a:tc>
                  <a:txBody>
                    <a:bodyPr/>
                    <a:lstStyle/>
                    <a:p>
                      <a:pPr fontAlgn="t"/>
                      <a:r>
                        <a:rPr lang="en-GB" sz="1600" b="1">
                          <a:effectLst/>
                        </a:rPr>
                        <a:t>subject</a:t>
                      </a:r>
                      <a:endParaRPr lang="en-GB" sz="1600">
                        <a:effectLst/>
                        <a:latin typeface="EF Circular Latin"/>
                      </a:endParaRPr>
                    </a:p>
                  </a:txBody>
                  <a:tcPr marL="55786" marR="55786" marT="55786" marB="55786"/>
                </a:tc>
                <a:tc>
                  <a:txBody>
                    <a:bodyPr/>
                    <a:lstStyle/>
                    <a:p>
                      <a:pPr fontAlgn="t"/>
                      <a:r>
                        <a:rPr lang="en-GB" sz="1600" b="1">
                          <a:effectLst/>
                        </a:rPr>
                        <a:t>past participle</a:t>
                      </a:r>
                      <a:endParaRPr lang="en-GB" sz="1600">
                        <a:effectLst/>
                        <a:latin typeface="EF Circular Latin"/>
                      </a:endParaRPr>
                    </a:p>
                  </a:txBody>
                  <a:tcPr marL="55786" marR="55786" marT="55786" marB="55786"/>
                </a:tc>
                <a:extLst>
                  <a:ext uri="{0D108BD9-81ED-4DB2-BD59-A6C34878D82A}">
                    <a16:rowId xmlns:a16="http://schemas.microsoft.com/office/drawing/2014/main" val="3474800601"/>
                  </a:ext>
                </a:extLst>
              </a:tr>
              <a:tr h="377337">
                <a:tc>
                  <a:txBody>
                    <a:bodyPr/>
                    <a:lstStyle/>
                    <a:p>
                      <a:pPr fontAlgn="t"/>
                      <a:r>
                        <a:rPr lang="en-GB" sz="1600">
                          <a:effectLst/>
                        </a:rPr>
                        <a:t>Has</a:t>
                      </a:r>
                      <a:endParaRPr lang="en-GB" sz="1600">
                        <a:effectLst/>
                        <a:latin typeface="EF Circular Latin"/>
                      </a:endParaRPr>
                    </a:p>
                  </a:txBody>
                  <a:tcPr marL="55786" marR="55786" marT="55786" marB="55786"/>
                </a:tc>
                <a:tc>
                  <a:txBody>
                    <a:bodyPr/>
                    <a:lstStyle/>
                    <a:p>
                      <a:pPr fontAlgn="t"/>
                      <a:r>
                        <a:rPr lang="en-GB" sz="1600">
                          <a:effectLst/>
                        </a:rPr>
                        <a:t>she</a:t>
                      </a:r>
                      <a:endParaRPr lang="en-GB" sz="1600">
                        <a:effectLst/>
                        <a:latin typeface="EF Circular Latin"/>
                      </a:endParaRPr>
                    </a:p>
                  </a:txBody>
                  <a:tcPr marL="55786" marR="55786" marT="55786" marB="55786"/>
                </a:tc>
                <a:tc>
                  <a:txBody>
                    <a:bodyPr/>
                    <a:lstStyle/>
                    <a:p>
                      <a:pPr fontAlgn="t"/>
                      <a:r>
                        <a:rPr lang="en-GB" sz="1600">
                          <a:effectLst/>
                        </a:rPr>
                        <a:t>visited?</a:t>
                      </a:r>
                      <a:endParaRPr lang="en-GB" sz="1600">
                        <a:effectLst/>
                        <a:latin typeface="EF Circular Latin"/>
                      </a:endParaRPr>
                    </a:p>
                  </a:txBody>
                  <a:tcPr marL="55786" marR="55786" marT="55786" marB="55786"/>
                </a:tc>
                <a:extLst>
                  <a:ext uri="{0D108BD9-81ED-4DB2-BD59-A6C34878D82A}">
                    <a16:rowId xmlns:a16="http://schemas.microsoft.com/office/drawing/2014/main" val="864264181"/>
                  </a:ext>
                </a:extLst>
              </a:tr>
              <a:tr h="377337">
                <a:tc gridSpan="3">
                  <a:txBody>
                    <a:bodyPr/>
                    <a:lstStyle/>
                    <a:p>
                      <a:pPr fontAlgn="t"/>
                      <a:r>
                        <a:rPr lang="en-GB" sz="1600" b="1" dirty="0">
                          <a:effectLst/>
                        </a:rPr>
                        <a:t>Negative interrogative</a:t>
                      </a:r>
                      <a:endParaRPr lang="en-GB" sz="1600" dirty="0">
                        <a:effectLst/>
                        <a:latin typeface="EF Circular Latin"/>
                      </a:endParaRPr>
                    </a:p>
                  </a:txBody>
                  <a:tcPr marL="55786" marR="55786" marT="55786" marB="55786">
                    <a:solidFill>
                      <a:schemeClr val="accent3">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880757296"/>
                  </a:ext>
                </a:extLst>
              </a:tr>
              <a:tr h="377337">
                <a:tc>
                  <a:txBody>
                    <a:bodyPr/>
                    <a:lstStyle/>
                    <a:p>
                      <a:pPr fontAlgn="t"/>
                      <a:r>
                        <a:rPr lang="en-GB" sz="1600" b="1">
                          <a:effectLst/>
                        </a:rPr>
                        <a:t>to have + not</a:t>
                      </a:r>
                      <a:endParaRPr lang="en-GB" sz="1600">
                        <a:effectLst/>
                        <a:latin typeface="EF Circular Latin"/>
                      </a:endParaRPr>
                    </a:p>
                  </a:txBody>
                  <a:tcPr marL="55786" marR="55786" marT="55786" marB="55786"/>
                </a:tc>
                <a:tc>
                  <a:txBody>
                    <a:bodyPr/>
                    <a:lstStyle/>
                    <a:p>
                      <a:pPr fontAlgn="t"/>
                      <a:r>
                        <a:rPr lang="en-GB" sz="1600" b="1">
                          <a:effectLst/>
                        </a:rPr>
                        <a:t>subject</a:t>
                      </a:r>
                      <a:endParaRPr lang="en-GB" sz="1600">
                        <a:effectLst/>
                        <a:latin typeface="EF Circular Latin"/>
                      </a:endParaRPr>
                    </a:p>
                  </a:txBody>
                  <a:tcPr marL="55786" marR="55786" marT="55786" marB="55786"/>
                </a:tc>
                <a:tc>
                  <a:txBody>
                    <a:bodyPr/>
                    <a:lstStyle/>
                    <a:p>
                      <a:pPr fontAlgn="t"/>
                      <a:r>
                        <a:rPr lang="en-GB" sz="1600" b="1">
                          <a:effectLst/>
                        </a:rPr>
                        <a:t>past participle</a:t>
                      </a:r>
                      <a:endParaRPr lang="en-GB" sz="1600">
                        <a:effectLst/>
                        <a:latin typeface="EF Circular Latin"/>
                      </a:endParaRPr>
                    </a:p>
                  </a:txBody>
                  <a:tcPr marL="55786" marR="55786" marT="55786" marB="55786"/>
                </a:tc>
                <a:extLst>
                  <a:ext uri="{0D108BD9-81ED-4DB2-BD59-A6C34878D82A}">
                    <a16:rowId xmlns:a16="http://schemas.microsoft.com/office/drawing/2014/main" val="2237845250"/>
                  </a:ext>
                </a:extLst>
              </a:tr>
              <a:tr h="377337">
                <a:tc>
                  <a:txBody>
                    <a:bodyPr/>
                    <a:lstStyle/>
                    <a:p>
                      <a:pPr fontAlgn="t"/>
                      <a:r>
                        <a:rPr lang="en-GB" sz="1600">
                          <a:effectLst/>
                        </a:rPr>
                        <a:t>Hasn't</a:t>
                      </a:r>
                      <a:endParaRPr lang="en-GB" sz="1600">
                        <a:effectLst/>
                        <a:latin typeface="EF Circular Latin"/>
                      </a:endParaRPr>
                    </a:p>
                  </a:txBody>
                  <a:tcPr marL="55786" marR="55786" marT="55786" marB="55786"/>
                </a:tc>
                <a:tc>
                  <a:txBody>
                    <a:bodyPr/>
                    <a:lstStyle/>
                    <a:p>
                      <a:pPr fontAlgn="t"/>
                      <a:r>
                        <a:rPr lang="en-GB" sz="1600">
                          <a:effectLst/>
                        </a:rPr>
                        <a:t>she</a:t>
                      </a:r>
                      <a:endParaRPr lang="en-GB" sz="1600">
                        <a:effectLst/>
                        <a:latin typeface="EF Circular Latin"/>
                      </a:endParaRPr>
                    </a:p>
                  </a:txBody>
                  <a:tcPr marL="55786" marR="55786" marT="55786" marB="55786"/>
                </a:tc>
                <a:tc>
                  <a:txBody>
                    <a:bodyPr/>
                    <a:lstStyle/>
                    <a:p>
                      <a:pPr fontAlgn="t"/>
                      <a:r>
                        <a:rPr lang="en-GB" sz="1600" dirty="0">
                          <a:effectLst/>
                        </a:rPr>
                        <a:t>visited?</a:t>
                      </a:r>
                      <a:endParaRPr lang="en-GB" sz="1600" dirty="0">
                        <a:effectLst/>
                        <a:latin typeface="EF Circular Latin"/>
                      </a:endParaRPr>
                    </a:p>
                  </a:txBody>
                  <a:tcPr marL="55786" marR="55786" marT="55786" marB="55786"/>
                </a:tc>
                <a:extLst>
                  <a:ext uri="{0D108BD9-81ED-4DB2-BD59-A6C34878D82A}">
                    <a16:rowId xmlns:a16="http://schemas.microsoft.com/office/drawing/2014/main" val="3593459667"/>
                  </a:ext>
                </a:extLst>
              </a:tr>
            </a:tbl>
          </a:graphicData>
        </a:graphic>
      </p:graphicFrame>
      <p:sp>
        <p:nvSpPr>
          <p:cNvPr id="7" name="Rectangle 1">
            <a:extLst>
              <a:ext uri="{FF2B5EF4-FFF2-40B4-BE49-F238E27FC236}">
                <a16:creationId xmlns:a16="http://schemas.microsoft.com/office/drawing/2014/main" id="{9D530081-3720-45B6-A3E5-AB8E08839C9B}"/>
              </a:ext>
            </a:extLst>
          </p:cNvPr>
          <p:cNvSpPr>
            <a:spLocks noChangeArrowheads="1"/>
          </p:cNvSpPr>
          <p:nvPr/>
        </p:nvSpPr>
        <p:spPr bwMode="auto">
          <a:xfrm flipV="1">
            <a:off x="831638" y="810295"/>
            <a:ext cx="816153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C6FC81E3-4B3C-42F7-B67C-DB9C8AF1A00A}"/>
              </a:ext>
            </a:extLst>
          </p:cNvPr>
          <p:cNvSpPr txBox="1"/>
          <p:nvPr/>
        </p:nvSpPr>
        <p:spPr>
          <a:xfrm>
            <a:off x="226243" y="5684367"/>
            <a:ext cx="8371002" cy="276999"/>
          </a:xfrm>
          <a:prstGeom prst="rect">
            <a:avLst/>
          </a:prstGeom>
          <a:noFill/>
        </p:spPr>
        <p:txBody>
          <a:bodyPr wrap="square" rtlCol="0">
            <a:spAutoFit/>
          </a:bodyPr>
          <a:lstStyle/>
          <a:p>
            <a:pPr algn="ctr"/>
            <a:r>
              <a:rPr lang="en-GB" sz="1200" dirty="0"/>
              <a:t>Source: </a:t>
            </a:r>
            <a:r>
              <a:rPr lang="en-GB" sz="1200" dirty="0">
                <a:hlinkClick r:id="rId2"/>
              </a:rPr>
              <a:t>https://www.ef.co.uk/english-resources/english-grammar/present-perfect/</a:t>
            </a:r>
            <a:r>
              <a:rPr lang="en-GB" sz="1200" dirty="0"/>
              <a:t> </a:t>
            </a:r>
          </a:p>
        </p:txBody>
      </p:sp>
    </p:spTree>
    <p:extLst>
      <p:ext uri="{BB962C8B-B14F-4D97-AF65-F5344CB8AC3E}">
        <p14:creationId xmlns:p14="http://schemas.microsoft.com/office/powerpoint/2010/main" val="28604679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452487" y="365126"/>
            <a:ext cx="8062863" cy="775518"/>
          </a:xfrm>
        </p:spPr>
        <p:txBody>
          <a:bodyPr/>
          <a:lstStyle/>
          <a:p>
            <a:pPr algn="l"/>
            <a:r>
              <a:rPr lang="en-GB" b="1" i="0" dirty="0">
                <a:solidFill>
                  <a:srgbClr val="000000"/>
                </a:solidFill>
                <a:effectLst/>
                <a:latin typeface="+mn-lt"/>
              </a:rPr>
              <a:t>Present Perfect Uses</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buNone/>
            </a:pPr>
            <a:r>
              <a:rPr lang="en-US" sz="2400" b="1" dirty="0"/>
              <a:t>USE 1 - Unspecified Time Before Now</a:t>
            </a:r>
            <a:endParaRPr lang="en-GB" sz="2400" b="1" dirty="0"/>
          </a:p>
        </p:txBody>
      </p:sp>
      <p:pic>
        <p:nvPicPr>
          <p:cNvPr id="4" name="Picture 3">
            <a:extLst>
              <a:ext uri="{FF2B5EF4-FFF2-40B4-BE49-F238E27FC236}">
                <a16:creationId xmlns:a16="http://schemas.microsoft.com/office/drawing/2014/main" id="{BFBA2FD8-E485-4C5E-BD6B-289FE185E421}"/>
              </a:ext>
            </a:extLst>
          </p:cNvPr>
          <p:cNvPicPr>
            <a:picLocks noChangeAspect="1"/>
          </p:cNvPicPr>
          <p:nvPr/>
        </p:nvPicPr>
        <p:blipFill>
          <a:blip r:embed="rId2"/>
          <a:stretch>
            <a:fillRect/>
          </a:stretch>
        </p:blipFill>
        <p:spPr>
          <a:xfrm>
            <a:off x="537034" y="1798228"/>
            <a:ext cx="5166182" cy="1001198"/>
          </a:xfrm>
          <a:prstGeom prst="rect">
            <a:avLst/>
          </a:prstGeom>
        </p:spPr>
      </p:pic>
      <p:sp>
        <p:nvSpPr>
          <p:cNvPr id="5" name="TextBox 4">
            <a:extLst>
              <a:ext uri="{FF2B5EF4-FFF2-40B4-BE49-F238E27FC236}">
                <a16:creationId xmlns:a16="http://schemas.microsoft.com/office/drawing/2014/main" id="{728D8D18-C025-4E59-96A2-AD93F9E229A0}"/>
              </a:ext>
            </a:extLst>
          </p:cNvPr>
          <p:cNvSpPr txBox="1"/>
          <p:nvPr/>
        </p:nvSpPr>
        <p:spPr>
          <a:xfrm>
            <a:off x="254524" y="3195686"/>
            <a:ext cx="8436989" cy="2800767"/>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t>We use the present perfect to say that an action happened at an unspecified time before now. The exact time is not important. </a:t>
            </a:r>
          </a:p>
          <a:p>
            <a:pPr marL="342900" indent="-342900" algn="just">
              <a:buFont typeface="Arial" panose="020B0604020202020204" pitchFamily="34" charset="0"/>
              <a:buChar char="•"/>
            </a:pPr>
            <a:r>
              <a:rPr lang="en-US" sz="2200" dirty="0"/>
              <a:t>You CANNOT use the present perfect with specific time expressions such as: yesterday, one year ago, last week, when I was a child, when I lived in Japan, at that moment, that day, one day, etc. </a:t>
            </a:r>
          </a:p>
          <a:p>
            <a:pPr marL="342900" indent="-342900" algn="just">
              <a:buFont typeface="Arial" panose="020B0604020202020204" pitchFamily="34" charset="0"/>
              <a:buChar char="•"/>
            </a:pPr>
            <a:r>
              <a:rPr lang="en-US" sz="2200" dirty="0"/>
              <a:t>We CAN use the present perfect with unspecific expressions such as: ever, never, once, many times, several times, before, so far, already, yet, etc.                                                                                     </a:t>
            </a:r>
            <a:r>
              <a:rPr lang="en-US" i="1" dirty="0">
                <a:latin typeface="Calibri" panose="020F0502020204030204" pitchFamily="34" charset="0"/>
                <a:ea typeface="Calibri" panose="020F0502020204030204" pitchFamily="34" charset="0"/>
              </a:rPr>
              <a:t>Englishpage.com</a:t>
            </a:r>
            <a:endParaRPr lang="en-GB" sz="1200" i="1" dirty="0"/>
          </a:p>
        </p:txBody>
      </p:sp>
      <p:sp>
        <p:nvSpPr>
          <p:cNvPr id="6" name="TextBox 5">
            <a:extLst>
              <a:ext uri="{FF2B5EF4-FFF2-40B4-BE49-F238E27FC236}">
                <a16:creationId xmlns:a16="http://schemas.microsoft.com/office/drawing/2014/main" id="{52503F63-276B-449D-84A6-5D1C18071DA8}"/>
              </a:ext>
            </a:extLst>
          </p:cNvPr>
          <p:cNvSpPr txBox="1"/>
          <p:nvPr/>
        </p:nvSpPr>
        <p:spPr>
          <a:xfrm>
            <a:off x="452487" y="2866751"/>
            <a:ext cx="4760536" cy="261610"/>
          </a:xfrm>
          <a:prstGeom prst="rect">
            <a:avLst/>
          </a:prstGeom>
          <a:noFill/>
        </p:spPr>
        <p:txBody>
          <a:bodyPr wrap="square" rtlCol="0">
            <a:spAutoFit/>
          </a:bodyPr>
          <a:lstStyle/>
          <a:p>
            <a:r>
              <a:rPr lang="en-GB" sz="1100" dirty="0"/>
              <a:t>Image source: </a:t>
            </a:r>
            <a:r>
              <a:rPr lang="en-GB" sz="1100" dirty="0">
                <a:hlinkClick r:id="rId3"/>
              </a:rPr>
              <a:t>https://www.englishpage.com/verbpage/presentperfect.html</a:t>
            </a:r>
            <a:r>
              <a:rPr lang="en-GB" sz="1100" dirty="0"/>
              <a:t> </a:t>
            </a:r>
          </a:p>
        </p:txBody>
      </p:sp>
    </p:spTree>
    <p:extLst>
      <p:ext uri="{BB962C8B-B14F-4D97-AF65-F5344CB8AC3E}">
        <p14:creationId xmlns:p14="http://schemas.microsoft.com/office/powerpoint/2010/main" val="1456962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l"/>
            <a:r>
              <a:rPr lang="en-GB" b="1" i="0" dirty="0">
                <a:solidFill>
                  <a:srgbClr val="191919"/>
                </a:solidFill>
                <a:effectLst/>
                <a:latin typeface="+mn-lt"/>
              </a:rPr>
              <a:t>Examples</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457200" indent="-457200">
              <a:buFont typeface="+mj-lt"/>
              <a:buAutoNum type="arabicPeriod"/>
            </a:pPr>
            <a:r>
              <a:rPr lang="en-US" sz="2400" b="0" i="0" dirty="0">
                <a:solidFill>
                  <a:srgbClr val="191919"/>
                </a:solidFill>
                <a:effectLst/>
              </a:rPr>
              <a:t>I have seen that movie twenty times.</a:t>
            </a:r>
          </a:p>
          <a:p>
            <a:pPr marL="457200" indent="-457200">
              <a:buFont typeface="+mj-lt"/>
              <a:buAutoNum type="arabicPeriod"/>
            </a:pPr>
            <a:r>
              <a:rPr lang="en-US" sz="2400" b="0" i="0" dirty="0">
                <a:solidFill>
                  <a:srgbClr val="191919"/>
                </a:solidFill>
                <a:effectLst/>
              </a:rPr>
              <a:t>I think I have met him once before.</a:t>
            </a:r>
          </a:p>
          <a:p>
            <a:pPr marL="457200" indent="-457200">
              <a:buFont typeface="+mj-lt"/>
              <a:buAutoNum type="arabicPeriod"/>
            </a:pPr>
            <a:r>
              <a:rPr lang="en-US" sz="2400" b="0" i="0" dirty="0">
                <a:solidFill>
                  <a:srgbClr val="191919"/>
                </a:solidFill>
                <a:effectLst/>
              </a:rPr>
              <a:t>There have been many earthquakes in California.</a:t>
            </a:r>
          </a:p>
          <a:p>
            <a:pPr marL="457200" indent="-457200">
              <a:buFont typeface="+mj-lt"/>
              <a:buAutoNum type="arabicPeriod"/>
            </a:pPr>
            <a:r>
              <a:rPr lang="en-US" sz="2400" b="0" i="0" dirty="0">
                <a:solidFill>
                  <a:srgbClr val="191919"/>
                </a:solidFill>
                <a:effectLst/>
              </a:rPr>
              <a:t>People have traveled to the Moon.</a:t>
            </a:r>
          </a:p>
          <a:p>
            <a:pPr marL="457200" indent="-457200">
              <a:buFont typeface="+mj-lt"/>
              <a:buAutoNum type="arabicPeriod"/>
            </a:pPr>
            <a:r>
              <a:rPr lang="en-US" sz="2400" b="0" i="0" dirty="0">
                <a:solidFill>
                  <a:srgbClr val="191919"/>
                </a:solidFill>
                <a:effectLst/>
              </a:rPr>
              <a:t>People have not traveled to Mars.</a:t>
            </a:r>
          </a:p>
          <a:p>
            <a:pPr marL="457200" indent="-457200">
              <a:buFont typeface="+mj-lt"/>
              <a:buAutoNum type="arabicPeriod"/>
            </a:pPr>
            <a:r>
              <a:rPr lang="en-US" sz="2400" b="0" i="0" dirty="0">
                <a:solidFill>
                  <a:srgbClr val="191919"/>
                </a:solidFill>
                <a:effectLst/>
              </a:rPr>
              <a:t>Have you read the book yet?</a:t>
            </a:r>
          </a:p>
          <a:p>
            <a:pPr marL="457200" indent="-457200">
              <a:buFont typeface="+mj-lt"/>
              <a:buAutoNum type="arabicPeriod"/>
            </a:pPr>
            <a:r>
              <a:rPr lang="en-US" sz="2400" b="0" i="0" dirty="0">
                <a:solidFill>
                  <a:srgbClr val="191919"/>
                </a:solidFill>
                <a:effectLst/>
              </a:rPr>
              <a:t>Nobody has ever climbed that mountain.</a:t>
            </a:r>
          </a:p>
          <a:p>
            <a:pPr marL="457200" indent="-457200">
              <a:buFont typeface="+mj-lt"/>
              <a:buAutoNum type="arabicPeriod"/>
            </a:pPr>
            <a:endParaRPr lang="en-US" sz="2400" dirty="0">
              <a:solidFill>
                <a:srgbClr val="191919"/>
              </a:solidFill>
            </a:endParaRPr>
          </a:p>
          <a:p>
            <a:pPr marL="457200" indent="-457200">
              <a:buFont typeface="+mj-lt"/>
              <a:buAutoNum type="arabicPeriod"/>
            </a:pPr>
            <a:endParaRPr lang="en-US" sz="2400" b="0" i="0" dirty="0">
              <a:solidFill>
                <a:srgbClr val="191919"/>
              </a:solidFill>
              <a:effectLst/>
            </a:endParaRPr>
          </a:p>
          <a:p>
            <a:pPr marL="457200" indent="-457200">
              <a:buFont typeface="+mj-lt"/>
              <a:buAutoNum type="arabicPeriod"/>
            </a:pPr>
            <a:endParaRPr lang="en-US" sz="2400" dirty="0">
              <a:solidFill>
                <a:srgbClr val="191919"/>
              </a:solidFill>
            </a:endParaRPr>
          </a:p>
          <a:p>
            <a:pPr marL="0" indent="0" algn="r">
              <a:buNone/>
            </a:pPr>
            <a:r>
              <a:rPr lang="en-US" sz="1600" i="1" dirty="0">
                <a:latin typeface="Calibri" panose="020F0502020204030204" pitchFamily="34" charset="0"/>
                <a:ea typeface="Calibri" panose="020F0502020204030204" pitchFamily="34" charset="0"/>
              </a:rPr>
              <a:t>Englishpage.com</a:t>
            </a:r>
            <a:endParaRPr lang="en-US" sz="1600" b="0" i="1" dirty="0">
              <a:solidFill>
                <a:srgbClr val="191919"/>
              </a:solidFill>
              <a:effectLst/>
            </a:endParaRPr>
          </a:p>
        </p:txBody>
      </p:sp>
    </p:spTree>
    <p:extLst>
      <p:ext uri="{BB962C8B-B14F-4D97-AF65-F5344CB8AC3E}">
        <p14:creationId xmlns:p14="http://schemas.microsoft.com/office/powerpoint/2010/main" val="29843514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l"/>
            <a:r>
              <a:rPr lang="en-GB" b="1" i="0" dirty="0">
                <a:solidFill>
                  <a:srgbClr val="191919"/>
                </a:solidFill>
                <a:effectLst/>
                <a:latin typeface="+mn-lt"/>
              </a:rPr>
              <a:t>TOPIC 1 Experience</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buNone/>
            </a:pPr>
            <a:r>
              <a:rPr lang="en-US" sz="1800" dirty="0">
                <a:solidFill>
                  <a:srgbClr val="191919"/>
                </a:solidFill>
              </a:rPr>
              <a:t>You can use the present perfect to describe your experience. It is like saying, "I have the experience of..." </a:t>
            </a:r>
          </a:p>
          <a:p>
            <a:pPr marL="0" indent="0">
              <a:buNone/>
            </a:pPr>
            <a:r>
              <a:rPr lang="en-US" sz="1800" dirty="0">
                <a:solidFill>
                  <a:srgbClr val="191919"/>
                </a:solidFill>
              </a:rPr>
              <a:t>You can also use this tense to say that you have never had a certain experience. The present perfect is NOT used to describe a specific event.</a:t>
            </a:r>
          </a:p>
          <a:p>
            <a:pPr marL="0" indent="0" algn="l">
              <a:buNone/>
            </a:pPr>
            <a:r>
              <a:rPr lang="en-US" sz="1800" b="0" i="0" dirty="0">
                <a:solidFill>
                  <a:srgbClr val="000080"/>
                </a:solidFill>
                <a:effectLst/>
              </a:rPr>
              <a:t>Examples:</a:t>
            </a:r>
          </a:p>
          <a:p>
            <a:pPr algn="l">
              <a:buFont typeface="Arial" panose="020B0604020202020204" pitchFamily="34" charset="0"/>
              <a:buChar char="•"/>
            </a:pPr>
            <a:r>
              <a:rPr lang="en-US" sz="1800" b="0" i="0" dirty="0">
                <a:solidFill>
                  <a:srgbClr val="000080"/>
                </a:solidFill>
                <a:effectLst/>
              </a:rPr>
              <a:t>I </a:t>
            </a:r>
            <a:r>
              <a:rPr lang="en-US" sz="1800" b="1" i="0" dirty="0">
                <a:solidFill>
                  <a:srgbClr val="000080"/>
                </a:solidFill>
                <a:effectLst/>
              </a:rPr>
              <a:t>have been</a:t>
            </a:r>
            <a:r>
              <a:rPr lang="en-US" sz="1800" b="0" i="0" dirty="0">
                <a:solidFill>
                  <a:srgbClr val="000080"/>
                </a:solidFill>
                <a:effectLst/>
              </a:rPr>
              <a:t> to France.</a:t>
            </a:r>
            <a:br>
              <a:rPr lang="en-US" sz="1800" b="0" i="0" dirty="0">
                <a:solidFill>
                  <a:srgbClr val="000080"/>
                </a:solidFill>
                <a:effectLst/>
              </a:rPr>
            </a:br>
            <a:r>
              <a:rPr lang="en-US" sz="1800" b="0" i="1" dirty="0">
                <a:solidFill>
                  <a:srgbClr val="000000"/>
                </a:solidFill>
                <a:effectLst/>
              </a:rPr>
              <a:t>This sentence means that you have had the experience of being in France. Maybe you have been there once, or several times.</a:t>
            </a:r>
            <a:endParaRPr lang="en-US" sz="1800" b="0" i="0" dirty="0">
              <a:solidFill>
                <a:srgbClr val="000080"/>
              </a:solidFill>
              <a:effectLst/>
            </a:endParaRPr>
          </a:p>
          <a:p>
            <a:pPr algn="l">
              <a:buFont typeface="Arial" panose="020B0604020202020204" pitchFamily="34" charset="0"/>
              <a:buChar char="•"/>
            </a:pPr>
            <a:r>
              <a:rPr lang="en-US" sz="1800" b="0" i="0" dirty="0">
                <a:solidFill>
                  <a:srgbClr val="000080"/>
                </a:solidFill>
                <a:effectLst/>
              </a:rPr>
              <a:t>I </a:t>
            </a:r>
            <a:r>
              <a:rPr lang="en-US" sz="1800" b="1" i="0" dirty="0">
                <a:solidFill>
                  <a:srgbClr val="000080"/>
                </a:solidFill>
                <a:effectLst/>
              </a:rPr>
              <a:t>have been</a:t>
            </a:r>
            <a:r>
              <a:rPr lang="en-US" sz="1800" b="0" i="0" dirty="0">
                <a:solidFill>
                  <a:srgbClr val="000080"/>
                </a:solidFill>
                <a:effectLst/>
              </a:rPr>
              <a:t> to France three times.</a:t>
            </a:r>
            <a:br>
              <a:rPr lang="en-US" sz="1800" b="0" i="0" dirty="0">
                <a:solidFill>
                  <a:srgbClr val="000080"/>
                </a:solidFill>
                <a:effectLst/>
              </a:rPr>
            </a:br>
            <a:r>
              <a:rPr lang="en-US" sz="1800" b="0" i="1" dirty="0">
                <a:solidFill>
                  <a:srgbClr val="000000"/>
                </a:solidFill>
                <a:effectLst/>
              </a:rPr>
              <a:t>You can add the number of times at the end of the sentence.</a:t>
            </a:r>
            <a:endParaRPr lang="en-US" sz="1800" b="0" i="0" dirty="0">
              <a:solidFill>
                <a:srgbClr val="000080"/>
              </a:solidFill>
              <a:effectLst/>
            </a:endParaRPr>
          </a:p>
          <a:p>
            <a:pPr algn="l">
              <a:buFont typeface="Arial" panose="020B0604020202020204" pitchFamily="34" charset="0"/>
              <a:buChar char="•"/>
            </a:pPr>
            <a:r>
              <a:rPr lang="en-US" sz="1800" b="0" i="0" dirty="0">
                <a:solidFill>
                  <a:srgbClr val="000080"/>
                </a:solidFill>
                <a:effectLst/>
              </a:rPr>
              <a:t>I </a:t>
            </a:r>
            <a:r>
              <a:rPr lang="en-US" sz="1800" b="1" i="0" dirty="0">
                <a:solidFill>
                  <a:srgbClr val="000080"/>
                </a:solidFill>
                <a:effectLst/>
              </a:rPr>
              <a:t>have</a:t>
            </a:r>
            <a:r>
              <a:rPr lang="en-US" sz="1800" b="0" i="0" dirty="0">
                <a:solidFill>
                  <a:srgbClr val="000080"/>
                </a:solidFill>
                <a:effectLst/>
              </a:rPr>
              <a:t> never </a:t>
            </a:r>
            <a:r>
              <a:rPr lang="en-US" sz="1800" b="1" i="0" dirty="0">
                <a:solidFill>
                  <a:srgbClr val="000080"/>
                </a:solidFill>
                <a:effectLst/>
              </a:rPr>
              <a:t>been</a:t>
            </a:r>
            <a:r>
              <a:rPr lang="en-US" sz="1800" b="0" i="0" dirty="0">
                <a:solidFill>
                  <a:srgbClr val="000080"/>
                </a:solidFill>
                <a:effectLst/>
              </a:rPr>
              <a:t> to France.</a:t>
            </a:r>
            <a:br>
              <a:rPr lang="en-US" sz="1800" b="0" i="0" dirty="0">
                <a:solidFill>
                  <a:srgbClr val="000080"/>
                </a:solidFill>
                <a:effectLst/>
              </a:rPr>
            </a:br>
            <a:r>
              <a:rPr lang="en-US" sz="1800" b="0" i="1" dirty="0">
                <a:solidFill>
                  <a:srgbClr val="000000"/>
                </a:solidFill>
                <a:effectLst/>
              </a:rPr>
              <a:t>This sentence means that you have not had the experience of going to France.</a:t>
            </a:r>
            <a:endParaRPr lang="en-US" sz="1800" b="0" i="0" dirty="0">
              <a:solidFill>
                <a:srgbClr val="000080"/>
              </a:solidFill>
              <a:effectLst/>
            </a:endParaRPr>
          </a:p>
          <a:p>
            <a:pPr algn="l">
              <a:buFont typeface="Arial" panose="020B0604020202020204" pitchFamily="34" charset="0"/>
              <a:buChar char="•"/>
            </a:pPr>
            <a:r>
              <a:rPr lang="en-US" sz="1800" b="0" i="0" dirty="0">
                <a:solidFill>
                  <a:srgbClr val="000080"/>
                </a:solidFill>
                <a:effectLst/>
              </a:rPr>
              <a:t>I think I </a:t>
            </a:r>
            <a:r>
              <a:rPr lang="en-US" sz="1800" b="1" i="0" dirty="0">
                <a:solidFill>
                  <a:srgbClr val="000080"/>
                </a:solidFill>
                <a:effectLst/>
              </a:rPr>
              <a:t>have seen</a:t>
            </a:r>
            <a:r>
              <a:rPr lang="en-US" sz="1800" b="0" i="0" dirty="0">
                <a:solidFill>
                  <a:srgbClr val="000080"/>
                </a:solidFill>
                <a:effectLst/>
              </a:rPr>
              <a:t> that movie before.</a:t>
            </a:r>
          </a:p>
          <a:p>
            <a:pPr algn="l">
              <a:buFont typeface="Arial" panose="020B0604020202020204" pitchFamily="34" charset="0"/>
              <a:buChar char="•"/>
            </a:pPr>
            <a:r>
              <a:rPr lang="en-US" sz="1800" b="0" i="0" dirty="0">
                <a:solidFill>
                  <a:srgbClr val="000080"/>
                </a:solidFill>
                <a:effectLst/>
              </a:rPr>
              <a:t>He </a:t>
            </a:r>
            <a:r>
              <a:rPr lang="en-US" sz="1800" b="1" i="0" dirty="0">
                <a:solidFill>
                  <a:srgbClr val="000080"/>
                </a:solidFill>
                <a:effectLst/>
              </a:rPr>
              <a:t>has</a:t>
            </a:r>
            <a:r>
              <a:rPr lang="en-US" sz="1800" b="0" i="0" dirty="0">
                <a:solidFill>
                  <a:srgbClr val="000080"/>
                </a:solidFill>
                <a:effectLst/>
              </a:rPr>
              <a:t> never </a:t>
            </a:r>
            <a:r>
              <a:rPr lang="en-US" sz="1800" b="1" i="0" dirty="0">
                <a:solidFill>
                  <a:srgbClr val="000080"/>
                </a:solidFill>
                <a:effectLst/>
              </a:rPr>
              <a:t>traveled</a:t>
            </a:r>
            <a:r>
              <a:rPr lang="en-US" sz="1800" b="0" i="0" dirty="0">
                <a:solidFill>
                  <a:srgbClr val="000080"/>
                </a:solidFill>
                <a:effectLst/>
              </a:rPr>
              <a:t> by train.</a:t>
            </a:r>
          </a:p>
          <a:p>
            <a:pPr algn="l">
              <a:buFont typeface="Arial" panose="020B0604020202020204" pitchFamily="34" charset="0"/>
              <a:buChar char="•"/>
            </a:pPr>
            <a:r>
              <a:rPr lang="en-US" sz="1800" b="0" i="0" dirty="0">
                <a:solidFill>
                  <a:srgbClr val="000080"/>
                </a:solidFill>
                <a:effectLst/>
              </a:rPr>
              <a:t>Joan </a:t>
            </a:r>
            <a:r>
              <a:rPr lang="en-US" sz="1800" b="1" i="0" dirty="0">
                <a:solidFill>
                  <a:srgbClr val="000080"/>
                </a:solidFill>
                <a:effectLst/>
              </a:rPr>
              <a:t>has studied</a:t>
            </a:r>
            <a:r>
              <a:rPr lang="en-US" sz="1800" b="0" i="0" dirty="0">
                <a:solidFill>
                  <a:srgbClr val="000080"/>
                </a:solidFill>
                <a:effectLst/>
              </a:rPr>
              <a:t> two foreign languages.                                                         </a:t>
            </a:r>
            <a:r>
              <a:rPr lang="en-US" sz="1600" i="1" dirty="0">
                <a:latin typeface="Calibri" panose="020F0502020204030204" pitchFamily="34" charset="0"/>
                <a:ea typeface="Calibri" panose="020F0502020204030204" pitchFamily="34" charset="0"/>
              </a:rPr>
              <a:t>Englishpage.com</a:t>
            </a:r>
            <a:endParaRPr lang="en-US" sz="1600" b="0" i="1" dirty="0">
              <a:solidFill>
                <a:srgbClr val="191919"/>
              </a:solidFill>
              <a:effectLst/>
            </a:endParaRPr>
          </a:p>
        </p:txBody>
      </p:sp>
    </p:spTree>
    <p:extLst>
      <p:ext uri="{BB962C8B-B14F-4D97-AF65-F5344CB8AC3E}">
        <p14:creationId xmlns:p14="http://schemas.microsoft.com/office/powerpoint/2010/main" val="2052545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l"/>
            <a:r>
              <a:rPr lang="en-US" b="1" i="0" dirty="0">
                <a:solidFill>
                  <a:srgbClr val="000000"/>
                </a:solidFill>
                <a:effectLst/>
                <a:latin typeface="Arial" panose="020B0604020202020204" pitchFamily="34" charset="0"/>
              </a:rPr>
              <a:t>TOPIC 2 Change Over Time</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lgn="l">
              <a:buNone/>
            </a:pPr>
            <a:r>
              <a:rPr lang="en-US" sz="2400" b="0" i="0" dirty="0">
                <a:solidFill>
                  <a:srgbClr val="000000"/>
                </a:solidFill>
                <a:effectLst/>
              </a:rPr>
              <a:t>We often use the present perfect to talk about change that has happened over a period of time.</a:t>
            </a:r>
          </a:p>
          <a:p>
            <a:pPr marL="0" indent="0" algn="l">
              <a:buNone/>
            </a:pPr>
            <a:r>
              <a:rPr lang="en-US" sz="2400" b="0" i="0" dirty="0">
                <a:solidFill>
                  <a:srgbClr val="000080"/>
                </a:solidFill>
                <a:effectLst/>
              </a:rPr>
              <a:t>Examples:</a:t>
            </a:r>
          </a:p>
          <a:p>
            <a:pPr algn="l">
              <a:buFont typeface="Arial" panose="020B0604020202020204" pitchFamily="34" charset="0"/>
              <a:buChar char="•"/>
            </a:pPr>
            <a:r>
              <a:rPr lang="en-US" sz="2400" b="0" i="0" dirty="0">
                <a:solidFill>
                  <a:srgbClr val="000080"/>
                </a:solidFill>
                <a:effectLst/>
              </a:rPr>
              <a:t>You </a:t>
            </a:r>
            <a:r>
              <a:rPr lang="en-US" sz="2400" b="1" i="0" dirty="0">
                <a:solidFill>
                  <a:srgbClr val="000080"/>
                </a:solidFill>
                <a:effectLst/>
              </a:rPr>
              <a:t>have grown</a:t>
            </a:r>
            <a:r>
              <a:rPr lang="en-US" sz="2400" b="0" i="0" dirty="0">
                <a:solidFill>
                  <a:srgbClr val="000080"/>
                </a:solidFill>
                <a:effectLst/>
              </a:rPr>
              <a:t> since the last time I saw you.</a:t>
            </a:r>
          </a:p>
          <a:p>
            <a:pPr algn="l">
              <a:buFont typeface="Arial" panose="020B0604020202020204" pitchFamily="34" charset="0"/>
              <a:buChar char="•"/>
            </a:pPr>
            <a:r>
              <a:rPr lang="en-US" sz="2400" b="0" i="0" dirty="0">
                <a:solidFill>
                  <a:srgbClr val="000080"/>
                </a:solidFill>
                <a:effectLst/>
              </a:rPr>
              <a:t>The government </a:t>
            </a:r>
            <a:r>
              <a:rPr lang="en-US" sz="2400" b="1" i="0" dirty="0">
                <a:solidFill>
                  <a:srgbClr val="000080"/>
                </a:solidFill>
                <a:effectLst/>
              </a:rPr>
              <a:t>has become</a:t>
            </a:r>
            <a:r>
              <a:rPr lang="en-US" sz="2400" b="0" i="0" dirty="0">
                <a:solidFill>
                  <a:srgbClr val="000080"/>
                </a:solidFill>
                <a:effectLst/>
              </a:rPr>
              <a:t> more interested in arts education.</a:t>
            </a:r>
          </a:p>
          <a:p>
            <a:pPr algn="l">
              <a:buFont typeface="Arial" panose="020B0604020202020204" pitchFamily="34" charset="0"/>
              <a:buChar char="•"/>
            </a:pPr>
            <a:r>
              <a:rPr lang="en-US" sz="2400" b="0" i="0" dirty="0">
                <a:solidFill>
                  <a:srgbClr val="000080"/>
                </a:solidFill>
                <a:effectLst/>
              </a:rPr>
              <a:t>Japanese </a:t>
            </a:r>
            <a:r>
              <a:rPr lang="en-US" sz="2400" b="1" i="0" dirty="0">
                <a:solidFill>
                  <a:srgbClr val="000080"/>
                </a:solidFill>
                <a:effectLst/>
              </a:rPr>
              <a:t>has become</a:t>
            </a:r>
            <a:r>
              <a:rPr lang="en-US" sz="2400" b="0" i="0" dirty="0">
                <a:solidFill>
                  <a:srgbClr val="000080"/>
                </a:solidFill>
                <a:effectLst/>
              </a:rPr>
              <a:t> one of the most popular courses at the university since the Asian studies program was established.</a:t>
            </a:r>
          </a:p>
          <a:p>
            <a:pPr algn="l">
              <a:buFont typeface="Arial" panose="020B0604020202020204" pitchFamily="34" charset="0"/>
              <a:buChar char="•"/>
            </a:pPr>
            <a:r>
              <a:rPr lang="en-US" sz="2400" b="0" i="0" dirty="0">
                <a:solidFill>
                  <a:srgbClr val="000080"/>
                </a:solidFill>
                <a:effectLst/>
              </a:rPr>
              <a:t>My English </a:t>
            </a:r>
            <a:r>
              <a:rPr lang="en-US" sz="2400" b="1" i="0" dirty="0">
                <a:solidFill>
                  <a:srgbClr val="000080"/>
                </a:solidFill>
                <a:effectLst/>
              </a:rPr>
              <a:t>has</a:t>
            </a:r>
            <a:r>
              <a:rPr lang="en-US" sz="2400" b="0" i="0" dirty="0">
                <a:solidFill>
                  <a:srgbClr val="000080"/>
                </a:solidFill>
                <a:effectLst/>
              </a:rPr>
              <a:t> really </a:t>
            </a:r>
            <a:r>
              <a:rPr lang="en-US" sz="2400" b="1" i="0" dirty="0">
                <a:solidFill>
                  <a:srgbClr val="000080"/>
                </a:solidFill>
                <a:effectLst/>
              </a:rPr>
              <a:t>improved</a:t>
            </a:r>
            <a:r>
              <a:rPr lang="en-US" sz="2400" b="0" i="0" dirty="0">
                <a:solidFill>
                  <a:srgbClr val="000080"/>
                </a:solidFill>
                <a:effectLst/>
              </a:rPr>
              <a:t> since I moved to Australia.</a:t>
            </a:r>
          </a:p>
          <a:p>
            <a:pPr marL="0" indent="0" algn="l">
              <a:buNone/>
            </a:pPr>
            <a:endParaRPr lang="en-US" sz="1800" i="1" dirty="0">
              <a:ea typeface="Calibri" panose="020F0502020204030204" pitchFamily="34" charset="0"/>
            </a:endParaRPr>
          </a:p>
          <a:p>
            <a:pPr marL="0" indent="0" algn="l">
              <a:buNone/>
            </a:pPr>
            <a:endParaRPr lang="en-US" sz="1800" i="1" dirty="0">
              <a:ea typeface="Calibri" panose="020F0502020204030204" pitchFamily="34" charset="0"/>
            </a:endParaRPr>
          </a:p>
          <a:p>
            <a:pPr marL="0" indent="0" algn="l">
              <a:buNone/>
            </a:pPr>
            <a:r>
              <a:rPr lang="en-US" sz="1800" i="1" dirty="0">
                <a:ea typeface="Calibri" panose="020F0502020204030204" pitchFamily="34" charset="0"/>
              </a:rPr>
              <a:t>	</a:t>
            </a:r>
          </a:p>
          <a:p>
            <a:pPr marL="0" indent="0" algn="r">
              <a:buNone/>
            </a:pPr>
            <a:r>
              <a:rPr lang="en-US" sz="1800" i="1" dirty="0">
                <a:ea typeface="Calibri" panose="020F0502020204030204" pitchFamily="34" charset="0"/>
              </a:rPr>
              <a:t>Englishpage.com</a:t>
            </a:r>
            <a:endParaRPr lang="en-US" sz="1800" b="0" i="1" dirty="0">
              <a:solidFill>
                <a:srgbClr val="191919"/>
              </a:solidFill>
              <a:effectLst/>
            </a:endParaRPr>
          </a:p>
        </p:txBody>
      </p:sp>
    </p:spTree>
    <p:extLst>
      <p:ext uri="{BB962C8B-B14F-4D97-AF65-F5344CB8AC3E}">
        <p14:creationId xmlns:p14="http://schemas.microsoft.com/office/powerpoint/2010/main" val="2221325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l"/>
            <a:r>
              <a:rPr lang="en-US" b="1" i="0" dirty="0">
                <a:solidFill>
                  <a:srgbClr val="000000"/>
                </a:solidFill>
                <a:effectLst/>
                <a:latin typeface="Arial" panose="020B0604020202020204" pitchFamily="34" charset="0"/>
              </a:rPr>
              <a:t>TOPIC 3 Accomplishments</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lgn="l">
              <a:buNone/>
            </a:pPr>
            <a:r>
              <a:rPr lang="en-US" sz="2400" b="0" i="0" dirty="0">
                <a:solidFill>
                  <a:srgbClr val="000000"/>
                </a:solidFill>
                <a:effectLst/>
              </a:rPr>
              <a:t>We often use the present perfect to list the accomplishments of individuals and humanity. You do not mention a specific time (if you did, you would have to use a different tense). </a:t>
            </a:r>
          </a:p>
          <a:p>
            <a:pPr marL="0" indent="0" algn="l">
              <a:buNone/>
            </a:pPr>
            <a:endParaRPr lang="en-US" sz="2400" b="0" i="0" dirty="0">
              <a:solidFill>
                <a:srgbClr val="000000"/>
              </a:solidFill>
              <a:effectLst/>
            </a:endParaRPr>
          </a:p>
          <a:p>
            <a:pPr marL="0" indent="0" algn="l">
              <a:buNone/>
            </a:pPr>
            <a:r>
              <a:rPr lang="en-US" sz="2400" b="0" i="0" dirty="0">
                <a:solidFill>
                  <a:srgbClr val="000080"/>
                </a:solidFill>
                <a:effectLst/>
              </a:rPr>
              <a:t>Examples:</a:t>
            </a:r>
          </a:p>
          <a:p>
            <a:pPr algn="l">
              <a:buFont typeface="Arial" panose="020B0604020202020204" pitchFamily="34" charset="0"/>
              <a:buChar char="•"/>
            </a:pPr>
            <a:r>
              <a:rPr lang="en-US" sz="2400" b="0" i="0" dirty="0">
                <a:solidFill>
                  <a:srgbClr val="000080"/>
                </a:solidFill>
                <a:effectLst/>
              </a:rPr>
              <a:t>Man </a:t>
            </a:r>
            <a:r>
              <a:rPr lang="en-US" sz="2400" b="1" i="0" dirty="0">
                <a:solidFill>
                  <a:srgbClr val="000080"/>
                </a:solidFill>
                <a:effectLst/>
              </a:rPr>
              <a:t>has walked</a:t>
            </a:r>
            <a:r>
              <a:rPr lang="en-US" sz="2400" b="0" i="0" dirty="0">
                <a:solidFill>
                  <a:srgbClr val="000080"/>
                </a:solidFill>
                <a:effectLst/>
              </a:rPr>
              <a:t> on the Moon.</a:t>
            </a:r>
          </a:p>
          <a:p>
            <a:pPr algn="l">
              <a:buFont typeface="Arial" panose="020B0604020202020204" pitchFamily="34" charset="0"/>
              <a:buChar char="•"/>
            </a:pPr>
            <a:r>
              <a:rPr lang="en-US" sz="2400" b="0" i="0" dirty="0">
                <a:solidFill>
                  <a:srgbClr val="000080"/>
                </a:solidFill>
                <a:effectLst/>
              </a:rPr>
              <a:t>Our son </a:t>
            </a:r>
            <a:r>
              <a:rPr lang="en-US" sz="2400" b="1" i="0" dirty="0">
                <a:solidFill>
                  <a:srgbClr val="000080"/>
                </a:solidFill>
                <a:effectLst/>
              </a:rPr>
              <a:t>has learned</a:t>
            </a:r>
            <a:r>
              <a:rPr lang="en-US" sz="2400" b="0" i="0" dirty="0">
                <a:solidFill>
                  <a:srgbClr val="000080"/>
                </a:solidFill>
                <a:effectLst/>
              </a:rPr>
              <a:t> how to read.</a:t>
            </a:r>
          </a:p>
          <a:p>
            <a:pPr algn="l">
              <a:buFont typeface="Arial" panose="020B0604020202020204" pitchFamily="34" charset="0"/>
              <a:buChar char="•"/>
            </a:pPr>
            <a:r>
              <a:rPr lang="en-US" sz="2400" b="0" i="0" dirty="0">
                <a:solidFill>
                  <a:srgbClr val="000080"/>
                </a:solidFill>
                <a:effectLst/>
              </a:rPr>
              <a:t>Doctors </a:t>
            </a:r>
            <a:r>
              <a:rPr lang="en-US" sz="2400" b="1" i="0" dirty="0">
                <a:solidFill>
                  <a:srgbClr val="000080"/>
                </a:solidFill>
                <a:effectLst/>
              </a:rPr>
              <a:t>have cured</a:t>
            </a:r>
            <a:r>
              <a:rPr lang="en-US" sz="2400" b="0" i="0" dirty="0">
                <a:solidFill>
                  <a:srgbClr val="000080"/>
                </a:solidFill>
                <a:effectLst/>
              </a:rPr>
              <a:t> many deadly diseases.</a:t>
            </a:r>
          </a:p>
          <a:p>
            <a:pPr algn="l">
              <a:buFont typeface="Arial" panose="020B0604020202020204" pitchFamily="34" charset="0"/>
              <a:buChar char="•"/>
            </a:pPr>
            <a:r>
              <a:rPr lang="en-US" sz="2400" b="0" i="0" dirty="0">
                <a:solidFill>
                  <a:srgbClr val="000080"/>
                </a:solidFill>
                <a:effectLst/>
              </a:rPr>
              <a:t>Scientists </a:t>
            </a:r>
            <a:r>
              <a:rPr lang="en-US" sz="2400" b="1" i="0" dirty="0">
                <a:solidFill>
                  <a:srgbClr val="000080"/>
                </a:solidFill>
                <a:effectLst/>
              </a:rPr>
              <a:t>have split</a:t>
            </a:r>
            <a:r>
              <a:rPr lang="en-US" sz="2400" b="0" i="0" dirty="0">
                <a:solidFill>
                  <a:srgbClr val="000080"/>
                </a:solidFill>
                <a:effectLst/>
              </a:rPr>
              <a:t> the atom.</a:t>
            </a:r>
          </a:p>
          <a:p>
            <a:pPr marL="0" indent="0" algn="l">
              <a:buNone/>
            </a:pPr>
            <a:endParaRPr lang="en-US" sz="1800" i="1" dirty="0">
              <a:ea typeface="Calibri" panose="020F0502020204030204" pitchFamily="34" charset="0"/>
            </a:endParaRPr>
          </a:p>
          <a:p>
            <a:pPr marL="0" indent="0" algn="l">
              <a:buNone/>
            </a:pPr>
            <a:r>
              <a:rPr lang="en-US" sz="1800" i="1" dirty="0">
                <a:ea typeface="Calibri" panose="020F0502020204030204" pitchFamily="34" charset="0"/>
              </a:rPr>
              <a:t>	</a:t>
            </a:r>
          </a:p>
          <a:p>
            <a:pPr marL="0" indent="0" algn="r">
              <a:buNone/>
            </a:pPr>
            <a:r>
              <a:rPr lang="en-US" sz="1800" i="1" dirty="0">
                <a:ea typeface="Calibri" panose="020F0502020204030204" pitchFamily="34" charset="0"/>
              </a:rPr>
              <a:t>Englishpage.com</a:t>
            </a:r>
            <a:endParaRPr lang="en-US" sz="1800" b="0" i="1" dirty="0">
              <a:solidFill>
                <a:srgbClr val="191919"/>
              </a:solidFill>
              <a:effectLst/>
            </a:endParaRPr>
          </a:p>
        </p:txBody>
      </p:sp>
    </p:spTree>
    <p:extLst>
      <p:ext uri="{BB962C8B-B14F-4D97-AF65-F5344CB8AC3E}">
        <p14:creationId xmlns:p14="http://schemas.microsoft.com/office/powerpoint/2010/main" val="1604128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l"/>
            <a:r>
              <a:rPr lang="en-US" b="1" i="0" dirty="0">
                <a:solidFill>
                  <a:srgbClr val="000000"/>
                </a:solidFill>
                <a:effectLst/>
                <a:latin typeface="Arial" panose="020B0604020202020204" pitchFamily="34" charset="0"/>
              </a:rPr>
              <a:t>TOPIC 4 An Uncompleted Action You Are Expecting</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819373"/>
            <a:ext cx="8531257" cy="4555553"/>
          </a:xfrm>
        </p:spPr>
        <p:txBody>
          <a:bodyPr/>
          <a:lstStyle/>
          <a:p>
            <a:pPr marL="0" indent="0" algn="l">
              <a:buNone/>
            </a:pPr>
            <a:r>
              <a:rPr lang="en-US" sz="2400" b="0" i="0" dirty="0">
                <a:solidFill>
                  <a:srgbClr val="000000"/>
                </a:solidFill>
                <a:effectLst/>
              </a:rPr>
              <a:t>We often use the present perfect to say that an action which we expected has not happened. Using the present perfect suggests that we are still waiting for the action to happen.</a:t>
            </a:r>
          </a:p>
          <a:p>
            <a:pPr marL="0" indent="0" algn="l">
              <a:buNone/>
            </a:pPr>
            <a:r>
              <a:rPr lang="en-US" sz="2400" b="0" i="0" dirty="0">
                <a:solidFill>
                  <a:srgbClr val="000080"/>
                </a:solidFill>
                <a:effectLst/>
              </a:rPr>
              <a:t>Examples:</a:t>
            </a:r>
          </a:p>
          <a:p>
            <a:pPr algn="l">
              <a:buFont typeface="Arial" panose="020B0604020202020204" pitchFamily="34" charset="0"/>
              <a:buChar char="•"/>
            </a:pPr>
            <a:r>
              <a:rPr lang="en-US" sz="2400" b="0" i="0" dirty="0">
                <a:solidFill>
                  <a:srgbClr val="000080"/>
                </a:solidFill>
                <a:effectLst/>
              </a:rPr>
              <a:t>James </a:t>
            </a:r>
            <a:r>
              <a:rPr lang="en-US" sz="2400" b="1" i="0" dirty="0">
                <a:solidFill>
                  <a:srgbClr val="000080"/>
                </a:solidFill>
                <a:effectLst/>
              </a:rPr>
              <a:t>has not finished</a:t>
            </a:r>
            <a:r>
              <a:rPr lang="en-US" sz="2400" b="0" i="0" dirty="0">
                <a:solidFill>
                  <a:srgbClr val="000080"/>
                </a:solidFill>
                <a:effectLst/>
              </a:rPr>
              <a:t> his homework yet.</a:t>
            </a:r>
          </a:p>
          <a:p>
            <a:pPr algn="l">
              <a:buFont typeface="Arial" panose="020B0604020202020204" pitchFamily="34" charset="0"/>
              <a:buChar char="•"/>
            </a:pPr>
            <a:r>
              <a:rPr lang="en-US" sz="2400" b="0" i="0" dirty="0">
                <a:solidFill>
                  <a:srgbClr val="000080"/>
                </a:solidFill>
                <a:effectLst/>
              </a:rPr>
              <a:t>Susan </a:t>
            </a:r>
            <a:r>
              <a:rPr lang="en-US" sz="2400" b="1" i="0" dirty="0">
                <a:solidFill>
                  <a:srgbClr val="000080"/>
                </a:solidFill>
                <a:effectLst/>
              </a:rPr>
              <a:t>hasn't mastered</a:t>
            </a:r>
            <a:r>
              <a:rPr lang="en-US" sz="2400" b="0" i="0" dirty="0">
                <a:solidFill>
                  <a:srgbClr val="000080"/>
                </a:solidFill>
                <a:effectLst/>
              </a:rPr>
              <a:t> Japanese, but she can communicate.</a:t>
            </a:r>
          </a:p>
          <a:p>
            <a:pPr algn="l">
              <a:buFont typeface="Arial" panose="020B0604020202020204" pitchFamily="34" charset="0"/>
              <a:buChar char="•"/>
            </a:pPr>
            <a:r>
              <a:rPr lang="en-US" sz="2400" b="0" i="0" dirty="0">
                <a:solidFill>
                  <a:srgbClr val="000080"/>
                </a:solidFill>
                <a:effectLst/>
              </a:rPr>
              <a:t>Bill </a:t>
            </a:r>
            <a:r>
              <a:rPr lang="en-US" sz="2400" b="1" i="0" dirty="0">
                <a:solidFill>
                  <a:srgbClr val="000080"/>
                </a:solidFill>
                <a:effectLst/>
              </a:rPr>
              <a:t>has</a:t>
            </a:r>
            <a:r>
              <a:rPr lang="en-US" sz="2400" b="0" i="0" dirty="0">
                <a:solidFill>
                  <a:srgbClr val="000080"/>
                </a:solidFill>
                <a:effectLst/>
              </a:rPr>
              <a:t> still </a:t>
            </a:r>
            <a:r>
              <a:rPr lang="en-US" sz="2400" b="1" i="0" dirty="0">
                <a:solidFill>
                  <a:srgbClr val="000080"/>
                </a:solidFill>
                <a:effectLst/>
              </a:rPr>
              <a:t>not arrived</a:t>
            </a:r>
            <a:r>
              <a:rPr lang="en-US" sz="2400" b="0" i="0" dirty="0">
                <a:solidFill>
                  <a:srgbClr val="000080"/>
                </a:solidFill>
                <a:effectLst/>
              </a:rPr>
              <a:t>.</a:t>
            </a:r>
          </a:p>
          <a:p>
            <a:pPr algn="l">
              <a:buFont typeface="Arial" panose="020B0604020202020204" pitchFamily="34" charset="0"/>
              <a:buChar char="•"/>
            </a:pPr>
            <a:r>
              <a:rPr lang="en-US" sz="2400" b="0" i="0" dirty="0">
                <a:solidFill>
                  <a:srgbClr val="000080"/>
                </a:solidFill>
                <a:effectLst/>
              </a:rPr>
              <a:t>The rain </a:t>
            </a:r>
            <a:r>
              <a:rPr lang="en-US" sz="2400" b="1" i="0" dirty="0">
                <a:solidFill>
                  <a:srgbClr val="000080"/>
                </a:solidFill>
                <a:effectLst/>
              </a:rPr>
              <a:t>hasn't stopped</a:t>
            </a:r>
            <a:r>
              <a:rPr lang="en-US" sz="2400" b="0" i="0" dirty="0">
                <a:solidFill>
                  <a:srgbClr val="000080"/>
                </a:solidFill>
                <a:effectLst/>
              </a:rPr>
              <a:t>.</a:t>
            </a:r>
          </a:p>
          <a:p>
            <a:pPr marL="0" indent="0" algn="l">
              <a:buNone/>
            </a:pPr>
            <a:endParaRPr lang="en-US" sz="1800" i="1" dirty="0">
              <a:ea typeface="Calibri" panose="020F0502020204030204" pitchFamily="34" charset="0"/>
            </a:endParaRPr>
          </a:p>
          <a:p>
            <a:pPr marL="0" indent="0" algn="r">
              <a:buNone/>
            </a:pPr>
            <a:r>
              <a:rPr lang="en-US" sz="1800" i="1" dirty="0">
                <a:ea typeface="Calibri" panose="020F0502020204030204" pitchFamily="34" charset="0"/>
              </a:rPr>
              <a:t>	Englishpage.com</a:t>
            </a:r>
            <a:endParaRPr lang="en-US" sz="1800" b="0" i="1" dirty="0">
              <a:solidFill>
                <a:srgbClr val="191919"/>
              </a:solidFill>
              <a:effectLst/>
            </a:endParaRPr>
          </a:p>
        </p:txBody>
      </p:sp>
    </p:spTree>
    <p:extLst>
      <p:ext uri="{BB962C8B-B14F-4D97-AF65-F5344CB8AC3E}">
        <p14:creationId xmlns:p14="http://schemas.microsoft.com/office/powerpoint/2010/main" val="23314676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l"/>
            <a:r>
              <a:rPr lang="en-US" b="1" i="0" dirty="0">
                <a:solidFill>
                  <a:srgbClr val="000000"/>
                </a:solidFill>
                <a:effectLst/>
                <a:latin typeface="Arial" panose="020B0604020202020204" pitchFamily="34" charset="0"/>
              </a:rPr>
              <a:t>TOPIC 5 Multiple Actions at Different Times</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649691"/>
            <a:ext cx="8531257" cy="5036319"/>
          </a:xfrm>
        </p:spPr>
        <p:txBody>
          <a:bodyPr/>
          <a:lstStyle/>
          <a:p>
            <a:pPr marL="0" indent="0" algn="l">
              <a:buNone/>
            </a:pPr>
            <a:r>
              <a:rPr lang="en-US" sz="2400" b="0" i="0" dirty="0">
                <a:solidFill>
                  <a:srgbClr val="000000"/>
                </a:solidFill>
                <a:effectLst/>
              </a:rPr>
              <a:t>We also use the present perfect to talk about several different actions which have occurred in the past at different times. Present perfect suggests the process is not complete and more actions are possible.</a:t>
            </a:r>
          </a:p>
          <a:p>
            <a:pPr marL="0" indent="0" algn="l">
              <a:buNone/>
            </a:pPr>
            <a:r>
              <a:rPr lang="en-US" sz="2400" b="0" i="0" dirty="0">
                <a:solidFill>
                  <a:srgbClr val="000080"/>
                </a:solidFill>
                <a:effectLst/>
              </a:rPr>
              <a:t>Examples:</a:t>
            </a:r>
          </a:p>
          <a:p>
            <a:pPr algn="l">
              <a:buFont typeface="Arial" panose="020B0604020202020204" pitchFamily="34" charset="0"/>
              <a:buChar char="•"/>
            </a:pPr>
            <a:r>
              <a:rPr lang="en-US" sz="2400" b="0" i="0" dirty="0">
                <a:solidFill>
                  <a:srgbClr val="000080"/>
                </a:solidFill>
                <a:effectLst/>
              </a:rPr>
              <a:t>The army </a:t>
            </a:r>
            <a:r>
              <a:rPr lang="en-US" sz="2400" b="1" i="0" dirty="0">
                <a:solidFill>
                  <a:srgbClr val="000080"/>
                </a:solidFill>
                <a:effectLst/>
              </a:rPr>
              <a:t>has attacked</a:t>
            </a:r>
            <a:r>
              <a:rPr lang="en-US" sz="2400" b="0" i="0" dirty="0">
                <a:solidFill>
                  <a:srgbClr val="000080"/>
                </a:solidFill>
                <a:effectLst/>
              </a:rPr>
              <a:t> that city five times.</a:t>
            </a:r>
          </a:p>
          <a:p>
            <a:pPr algn="l">
              <a:buFont typeface="Arial" panose="020B0604020202020204" pitchFamily="34" charset="0"/>
              <a:buChar char="•"/>
            </a:pPr>
            <a:r>
              <a:rPr lang="en-US" sz="2400" b="0" i="0" dirty="0">
                <a:solidFill>
                  <a:srgbClr val="000080"/>
                </a:solidFill>
                <a:effectLst/>
              </a:rPr>
              <a:t>I </a:t>
            </a:r>
            <a:r>
              <a:rPr lang="en-US" sz="2400" b="1" i="0" dirty="0">
                <a:solidFill>
                  <a:srgbClr val="000080"/>
                </a:solidFill>
                <a:effectLst/>
              </a:rPr>
              <a:t>have had</a:t>
            </a:r>
            <a:r>
              <a:rPr lang="en-US" sz="2400" b="0" i="0" dirty="0">
                <a:solidFill>
                  <a:srgbClr val="000080"/>
                </a:solidFill>
                <a:effectLst/>
              </a:rPr>
              <a:t> four quizzes and five tests so far this semester.</a:t>
            </a:r>
          </a:p>
          <a:p>
            <a:pPr algn="l">
              <a:buFont typeface="Arial" panose="020B0604020202020204" pitchFamily="34" charset="0"/>
              <a:buChar char="•"/>
            </a:pPr>
            <a:r>
              <a:rPr lang="en-US" sz="2400" b="0" i="0" dirty="0">
                <a:solidFill>
                  <a:srgbClr val="000080"/>
                </a:solidFill>
                <a:effectLst/>
              </a:rPr>
              <a:t>We </a:t>
            </a:r>
            <a:r>
              <a:rPr lang="en-US" sz="2400" b="1" i="0" dirty="0">
                <a:solidFill>
                  <a:srgbClr val="000080"/>
                </a:solidFill>
                <a:effectLst/>
              </a:rPr>
              <a:t>have had</a:t>
            </a:r>
            <a:r>
              <a:rPr lang="en-US" sz="2400" b="0" i="0" dirty="0">
                <a:solidFill>
                  <a:srgbClr val="000080"/>
                </a:solidFill>
                <a:effectLst/>
              </a:rPr>
              <a:t> many major problems while working on this project.</a:t>
            </a:r>
          </a:p>
          <a:p>
            <a:pPr algn="l">
              <a:buFont typeface="Arial" panose="020B0604020202020204" pitchFamily="34" charset="0"/>
              <a:buChar char="•"/>
            </a:pPr>
            <a:r>
              <a:rPr lang="en-US" sz="2400" b="0" i="0" dirty="0">
                <a:solidFill>
                  <a:srgbClr val="000080"/>
                </a:solidFill>
                <a:effectLst/>
              </a:rPr>
              <a:t>She </a:t>
            </a:r>
            <a:r>
              <a:rPr lang="en-US" sz="2400" b="1" i="0" dirty="0">
                <a:solidFill>
                  <a:srgbClr val="000080"/>
                </a:solidFill>
                <a:effectLst/>
              </a:rPr>
              <a:t>has talked</a:t>
            </a:r>
            <a:r>
              <a:rPr lang="en-US" sz="2400" b="0" i="0" dirty="0">
                <a:solidFill>
                  <a:srgbClr val="000080"/>
                </a:solidFill>
                <a:effectLst/>
              </a:rPr>
              <a:t> to several specialists about her problem, but nobody knows why she is sick.                                         </a:t>
            </a:r>
            <a:r>
              <a:rPr lang="en-US" sz="1800" i="1" dirty="0">
                <a:ea typeface="Calibri" panose="020F0502020204030204" pitchFamily="34" charset="0"/>
              </a:rPr>
              <a:t>Englishpage.com</a:t>
            </a:r>
            <a:endParaRPr lang="en-US" sz="1800" b="0" i="1" dirty="0">
              <a:solidFill>
                <a:srgbClr val="191919"/>
              </a:solidFill>
              <a:effectLst/>
            </a:endParaRPr>
          </a:p>
        </p:txBody>
      </p:sp>
    </p:spTree>
    <p:extLst>
      <p:ext uri="{BB962C8B-B14F-4D97-AF65-F5344CB8AC3E}">
        <p14:creationId xmlns:p14="http://schemas.microsoft.com/office/powerpoint/2010/main" val="28735721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452487" y="365126"/>
            <a:ext cx="8062863" cy="775518"/>
          </a:xfrm>
        </p:spPr>
        <p:txBody>
          <a:bodyPr/>
          <a:lstStyle/>
          <a:p>
            <a:pPr algn="l"/>
            <a:r>
              <a:rPr lang="en-GB" b="1" i="0" dirty="0">
                <a:solidFill>
                  <a:srgbClr val="000000"/>
                </a:solidFill>
                <a:effectLst/>
                <a:latin typeface="+mn-lt"/>
              </a:rPr>
              <a:t>Present Perfect Uses</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buNone/>
            </a:pPr>
            <a:r>
              <a:rPr lang="en-US" sz="2400" b="1" dirty="0"/>
              <a:t>USE 2 Duration From the Past Until Now (Non-Continuous Verbs)</a:t>
            </a:r>
            <a:endParaRPr lang="en-GB" sz="2400" b="1" dirty="0"/>
          </a:p>
        </p:txBody>
      </p:sp>
      <p:sp>
        <p:nvSpPr>
          <p:cNvPr id="5" name="TextBox 4">
            <a:extLst>
              <a:ext uri="{FF2B5EF4-FFF2-40B4-BE49-F238E27FC236}">
                <a16:creationId xmlns:a16="http://schemas.microsoft.com/office/drawing/2014/main" id="{728D8D18-C025-4E59-96A2-AD93F9E229A0}"/>
              </a:ext>
            </a:extLst>
          </p:cNvPr>
          <p:cNvSpPr txBox="1"/>
          <p:nvPr/>
        </p:nvSpPr>
        <p:spPr>
          <a:xfrm>
            <a:off x="452487" y="3195686"/>
            <a:ext cx="8239026" cy="3200876"/>
          </a:xfrm>
          <a:prstGeom prst="rect">
            <a:avLst/>
          </a:prstGeom>
          <a:noFill/>
        </p:spPr>
        <p:txBody>
          <a:bodyPr wrap="square" rtlCol="0">
            <a:spAutoFit/>
          </a:bodyPr>
          <a:lstStyle/>
          <a:p>
            <a:pPr algn="just"/>
            <a:r>
              <a:rPr lang="en-US" sz="2400" dirty="0"/>
              <a:t>With non-continuous verbs and non-continuous uses of mixed verbs, we use the present perfect to show that something started in the past and has continued up until now. "For five minutes," "for two weeks," and "since Tuesday" are all durations which can be used with the present perfect. </a:t>
            </a:r>
          </a:p>
          <a:p>
            <a:pPr algn="just"/>
            <a:endParaRPr lang="en-US" sz="2400" i="1" dirty="0">
              <a:latin typeface="Calibri" panose="020F0502020204030204" pitchFamily="34" charset="0"/>
              <a:ea typeface="Calibri" panose="020F0502020204030204" pitchFamily="34" charset="0"/>
            </a:endParaRPr>
          </a:p>
          <a:p>
            <a:pPr algn="just"/>
            <a:endParaRPr lang="en-US" sz="2000" i="1" dirty="0">
              <a:latin typeface="Calibri" panose="020F0502020204030204" pitchFamily="34" charset="0"/>
              <a:ea typeface="Calibri" panose="020F0502020204030204" pitchFamily="34" charset="0"/>
            </a:endParaRPr>
          </a:p>
          <a:p>
            <a:pPr algn="r"/>
            <a:r>
              <a:rPr lang="en-US" sz="1600" i="1" dirty="0">
                <a:latin typeface="Calibri" panose="020F0502020204030204" pitchFamily="34" charset="0"/>
                <a:ea typeface="Calibri" panose="020F0502020204030204" pitchFamily="34" charset="0"/>
              </a:rPr>
              <a:t>Englishpage.com</a:t>
            </a:r>
            <a:endParaRPr lang="en-GB" sz="1100" i="1" dirty="0"/>
          </a:p>
          <a:p>
            <a:pPr algn="just"/>
            <a:endParaRPr lang="en-US" sz="2200" dirty="0"/>
          </a:p>
        </p:txBody>
      </p:sp>
      <p:sp>
        <p:nvSpPr>
          <p:cNvPr id="6" name="TextBox 5">
            <a:extLst>
              <a:ext uri="{FF2B5EF4-FFF2-40B4-BE49-F238E27FC236}">
                <a16:creationId xmlns:a16="http://schemas.microsoft.com/office/drawing/2014/main" id="{52503F63-276B-449D-84A6-5D1C18071DA8}"/>
              </a:ext>
            </a:extLst>
          </p:cNvPr>
          <p:cNvSpPr txBox="1"/>
          <p:nvPr/>
        </p:nvSpPr>
        <p:spPr>
          <a:xfrm>
            <a:off x="452487" y="2866751"/>
            <a:ext cx="4760536" cy="261610"/>
          </a:xfrm>
          <a:prstGeom prst="rect">
            <a:avLst/>
          </a:prstGeom>
          <a:noFill/>
        </p:spPr>
        <p:txBody>
          <a:bodyPr wrap="square" rtlCol="0">
            <a:spAutoFit/>
          </a:bodyPr>
          <a:lstStyle/>
          <a:p>
            <a:r>
              <a:rPr lang="en-GB" sz="1100" dirty="0"/>
              <a:t>Image source: </a:t>
            </a:r>
            <a:r>
              <a:rPr lang="en-GB" sz="1100" dirty="0">
                <a:hlinkClick r:id="rId2"/>
              </a:rPr>
              <a:t>https://www.englishpage.com/verbpage/presentperfect.html</a:t>
            </a:r>
            <a:r>
              <a:rPr lang="en-GB" sz="1100" dirty="0"/>
              <a:t> </a:t>
            </a:r>
          </a:p>
        </p:txBody>
      </p:sp>
      <p:pic>
        <p:nvPicPr>
          <p:cNvPr id="2050" name="Picture 2" descr="present perfect duration">
            <a:extLst>
              <a:ext uri="{FF2B5EF4-FFF2-40B4-BE49-F238E27FC236}">
                <a16:creationId xmlns:a16="http://schemas.microsoft.com/office/drawing/2014/main" id="{8C93E98D-BEB8-4C28-9E9E-196C91998E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947" y="1916161"/>
            <a:ext cx="4905039" cy="950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7554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452487" y="365126"/>
            <a:ext cx="8062863" cy="775518"/>
          </a:xfrm>
        </p:spPr>
        <p:txBody>
          <a:bodyPr/>
          <a:lstStyle/>
          <a:p>
            <a:pPr algn="l"/>
            <a:r>
              <a:rPr lang="en-GB" b="1" i="0" dirty="0">
                <a:solidFill>
                  <a:srgbClr val="000000"/>
                </a:solidFill>
                <a:effectLst/>
                <a:latin typeface="+mn-lt"/>
              </a:rPr>
              <a:t>Present Perfect Uses</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buNone/>
            </a:pPr>
            <a:r>
              <a:rPr lang="en-US" sz="2400" b="1" dirty="0"/>
              <a:t>USE 2 Duration From the Past Until Now (Non-Continuous Verbs)</a:t>
            </a:r>
            <a:endParaRPr lang="en-GB" sz="2400" b="1" dirty="0"/>
          </a:p>
        </p:txBody>
      </p:sp>
      <p:sp>
        <p:nvSpPr>
          <p:cNvPr id="5" name="TextBox 4">
            <a:extLst>
              <a:ext uri="{FF2B5EF4-FFF2-40B4-BE49-F238E27FC236}">
                <a16:creationId xmlns:a16="http://schemas.microsoft.com/office/drawing/2014/main" id="{728D8D18-C025-4E59-96A2-AD93F9E229A0}"/>
              </a:ext>
            </a:extLst>
          </p:cNvPr>
          <p:cNvSpPr txBox="1"/>
          <p:nvPr/>
        </p:nvSpPr>
        <p:spPr>
          <a:xfrm>
            <a:off x="254524" y="3195686"/>
            <a:ext cx="8436989" cy="3139321"/>
          </a:xfrm>
          <a:prstGeom prst="rect">
            <a:avLst/>
          </a:prstGeom>
          <a:noFill/>
        </p:spPr>
        <p:txBody>
          <a:bodyPr wrap="square" rtlCol="0">
            <a:spAutoFit/>
          </a:bodyPr>
          <a:lstStyle/>
          <a:p>
            <a:pPr algn="just"/>
            <a:r>
              <a:rPr lang="en-US" sz="2200" dirty="0"/>
              <a:t>Examples:</a:t>
            </a:r>
          </a:p>
          <a:p>
            <a:pPr marL="342900" indent="-342900" algn="just">
              <a:buFont typeface="Arial" panose="020B0604020202020204" pitchFamily="34" charset="0"/>
              <a:buChar char="•"/>
            </a:pPr>
            <a:r>
              <a:rPr lang="en-US" sz="2200" dirty="0">
                <a:solidFill>
                  <a:srgbClr val="000080"/>
                </a:solidFill>
              </a:rPr>
              <a:t>I have had a cold for two weeks.</a:t>
            </a:r>
          </a:p>
          <a:p>
            <a:pPr marL="342900" indent="-342900" algn="just">
              <a:buFont typeface="Arial" panose="020B0604020202020204" pitchFamily="34" charset="0"/>
              <a:buChar char="•"/>
            </a:pPr>
            <a:r>
              <a:rPr lang="en-US" sz="2200" dirty="0">
                <a:solidFill>
                  <a:srgbClr val="000080"/>
                </a:solidFill>
              </a:rPr>
              <a:t>She has been in England for six months.</a:t>
            </a:r>
          </a:p>
          <a:p>
            <a:pPr marL="342900" indent="-342900" algn="just">
              <a:buFont typeface="Arial" panose="020B0604020202020204" pitchFamily="34" charset="0"/>
              <a:buChar char="•"/>
            </a:pPr>
            <a:r>
              <a:rPr lang="en-US" sz="2200" dirty="0">
                <a:solidFill>
                  <a:srgbClr val="000080"/>
                </a:solidFill>
              </a:rPr>
              <a:t>Mary has loved chocolate since she was a little girl.</a:t>
            </a:r>
          </a:p>
          <a:p>
            <a:pPr algn="just"/>
            <a:r>
              <a:rPr lang="en-US" sz="2200" dirty="0"/>
              <a:t>Although the above use of present perfect is normally limited to non-continuous verbs and non-continuous uses of mixed verbs, the words "live," "work," "teach," and "study" are sometimes used in this way even though they are NOT non-continuous verbs.              </a:t>
            </a:r>
            <a:r>
              <a:rPr lang="en-US" sz="1600" i="1" dirty="0">
                <a:latin typeface="Calibri" panose="020F0502020204030204" pitchFamily="34" charset="0"/>
                <a:ea typeface="Calibri" panose="020F0502020204030204" pitchFamily="34" charset="0"/>
              </a:rPr>
              <a:t>Englishpage.com</a:t>
            </a:r>
            <a:endParaRPr lang="en-GB" sz="1600" i="1" dirty="0"/>
          </a:p>
          <a:p>
            <a:pPr marL="342900" indent="-342900" algn="just">
              <a:buFont typeface="Arial" panose="020B0604020202020204" pitchFamily="34" charset="0"/>
              <a:buChar char="•"/>
            </a:pPr>
            <a:endParaRPr lang="en-US" sz="2200" dirty="0"/>
          </a:p>
        </p:txBody>
      </p:sp>
      <p:sp>
        <p:nvSpPr>
          <p:cNvPr id="6" name="TextBox 5">
            <a:extLst>
              <a:ext uri="{FF2B5EF4-FFF2-40B4-BE49-F238E27FC236}">
                <a16:creationId xmlns:a16="http://schemas.microsoft.com/office/drawing/2014/main" id="{52503F63-276B-449D-84A6-5D1C18071DA8}"/>
              </a:ext>
            </a:extLst>
          </p:cNvPr>
          <p:cNvSpPr txBox="1"/>
          <p:nvPr/>
        </p:nvSpPr>
        <p:spPr>
          <a:xfrm>
            <a:off x="452487" y="2866751"/>
            <a:ext cx="4760536" cy="261610"/>
          </a:xfrm>
          <a:prstGeom prst="rect">
            <a:avLst/>
          </a:prstGeom>
          <a:noFill/>
        </p:spPr>
        <p:txBody>
          <a:bodyPr wrap="square" rtlCol="0">
            <a:spAutoFit/>
          </a:bodyPr>
          <a:lstStyle/>
          <a:p>
            <a:r>
              <a:rPr lang="en-GB" sz="1100" dirty="0"/>
              <a:t>Image source: </a:t>
            </a:r>
            <a:r>
              <a:rPr lang="en-GB" sz="1100" dirty="0">
                <a:hlinkClick r:id="rId2"/>
              </a:rPr>
              <a:t>https://www.englishpage.com/verbpage/presentperfect.html</a:t>
            </a:r>
            <a:r>
              <a:rPr lang="en-GB" sz="1100" dirty="0"/>
              <a:t> </a:t>
            </a:r>
          </a:p>
        </p:txBody>
      </p:sp>
      <p:pic>
        <p:nvPicPr>
          <p:cNvPr id="2050" name="Picture 2" descr="present perfect duration">
            <a:extLst>
              <a:ext uri="{FF2B5EF4-FFF2-40B4-BE49-F238E27FC236}">
                <a16:creationId xmlns:a16="http://schemas.microsoft.com/office/drawing/2014/main" id="{8C93E98D-BEB8-4C28-9E9E-196C91998E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947" y="1916161"/>
            <a:ext cx="4905039" cy="950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98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371476"/>
            <a:ext cx="8531257" cy="5805488"/>
          </a:xfrm>
        </p:spPr>
        <p:txBody>
          <a:bodyPr/>
          <a:lstStyle/>
          <a:p>
            <a:pPr marL="0" indent="0" algn="l">
              <a:buNone/>
            </a:pPr>
            <a:r>
              <a:rPr lang="en-US" sz="2400" b="1" i="0" dirty="0">
                <a:solidFill>
                  <a:srgbClr val="000000"/>
                </a:solidFill>
                <a:effectLst/>
              </a:rPr>
              <a:t>ADVERB PLACEMENT</a:t>
            </a:r>
          </a:p>
          <a:p>
            <a:pPr marL="0" indent="0" algn="l">
              <a:buNone/>
            </a:pPr>
            <a:r>
              <a:rPr lang="en-US" sz="2400" b="0" i="0" dirty="0">
                <a:solidFill>
                  <a:srgbClr val="000000"/>
                </a:solidFill>
                <a:effectLst/>
              </a:rPr>
              <a:t>The examples below show the placement for grammar adverbs such as: always, only, never, ever, still, just, etc.</a:t>
            </a:r>
          </a:p>
          <a:p>
            <a:pPr algn="l"/>
            <a:r>
              <a:rPr lang="en-US" sz="2400" b="0" i="0" dirty="0">
                <a:solidFill>
                  <a:srgbClr val="000080"/>
                </a:solidFill>
                <a:effectLst/>
              </a:rPr>
              <a:t>Examples:</a:t>
            </a:r>
          </a:p>
          <a:p>
            <a:pPr algn="l">
              <a:buFont typeface="Arial" panose="020B0604020202020204" pitchFamily="34" charset="0"/>
              <a:buChar char="•"/>
            </a:pPr>
            <a:r>
              <a:rPr lang="en-US" sz="2400" b="0" i="0" dirty="0">
                <a:solidFill>
                  <a:srgbClr val="000080"/>
                </a:solidFill>
                <a:effectLst/>
              </a:rPr>
              <a:t>You have </a:t>
            </a:r>
            <a:r>
              <a:rPr lang="en-US" sz="2400" b="1" i="0" dirty="0">
                <a:solidFill>
                  <a:srgbClr val="000080"/>
                </a:solidFill>
                <a:effectLst/>
              </a:rPr>
              <a:t>only</a:t>
            </a:r>
            <a:r>
              <a:rPr lang="en-US" sz="2400" b="0" i="0" dirty="0">
                <a:solidFill>
                  <a:srgbClr val="000080"/>
                </a:solidFill>
                <a:effectLst/>
              </a:rPr>
              <a:t> seen that movie one time.</a:t>
            </a:r>
          </a:p>
          <a:p>
            <a:pPr algn="l">
              <a:buFont typeface="Arial" panose="020B0604020202020204" pitchFamily="34" charset="0"/>
              <a:buChar char="•"/>
            </a:pPr>
            <a:r>
              <a:rPr lang="en-US" sz="2400" b="0" i="0" dirty="0">
                <a:solidFill>
                  <a:srgbClr val="000080"/>
                </a:solidFill>
                <a:effectLst/>
              </a:rPr>
              <a:t>Have you </a:t>
            </a:r>
            <a:r>
              <a:rPr lang="en-US" sz="2400" b="1" i="0" dirty="0">
                <a:solidFill>
                  <a:srgbClr val="000080"/>
                </a:solidFill>
                <a:effectLst/>
              </a:rPr>
              <a:t>only</a:t>
            </a:r>
            <a:r>
              <a:rPr lang="en-US" sz="2400" b="0" i="0" dirty="0">
                <a:solidFill>
                  <a:srgbClr val="000080"/>
                </a:solidFill>
                <a:effectLst/>
              </a:rPr>
              <a:t> seen that movie one time?</a:t>
            </a:r>
          </a:p>
          <a:p>
            <a:pPr algn="l">
              <a:buFont typeface="Arial" panose="020B0604020202020204" pitchFamily="34" charset="0"/>
              <a:buChar char="•"/>
            </a:pPr>
            <a:endParaRPr lang="en-US" sz="2400" b="0" i="0" dirty="0">
              <a:solidFill>
                <a:srgbClr val="000080"/>
              </a:solidFill>
              <a:effectLst/>
            </a:endParaRPr>
          </a:p>
          <a:p>
            <a:pPr marL="0" indent="0" algn="l">
              <a:buNone/>
            </a:pPr>
            <a:r>
              <a:rPr lang="en-US" sz="2400" b="1" i="0" dirty="0">
                <a:solidFill>
                  <a:srgbClr val="000000"/>
                </a:solidFill>
                <a:effectLst/>
              </a:rPr>
              <a:t>ACTIVE / PASSIVE</a:t>
            </a:r>
          </a:p>
          <a:p>
            <a:pPr algn="l"/>
            <a:r>
              <a:rPr lang="en-US" sz="2400" b="0" i="0" dirty="0">
                <a:solidFill>
                  <a:srgbClr val="000080"/>
                </a:solidFill>
                <a:effectLst/>
              </a:rPr>
              <a:t>Examples:</a:t>
            </a:r>
          </a:p>
          <a:p>
            <a:pPr algn="l">
              <a:buFont typeface="Arial" panose="020B0604020202020204" pitchFamily="34" charset="0"/>
              <a:buChar char="•"/>
            </a:pPr>
            <a:r>
              <a:rPr lang="en-US" sz="2400" b="0" i="0" dirty="0">
                <a:solidFill>
                  <a:srgbClr val="000080"/>
                </a:solidFill>
                <a:effectLst/>
              </a:rPr>
              <a:t>Many tourists </a:t>
            </a:r>
            <a:r>
              <a:rPr lang="en-US" sz="2400" b="1" i="0" dirty="0">
                <a:solidFill>
                  <a:srgbClr val="000080"/>
                </a:solidFill>
                <a:effectLst/>
              </a:rPr>
              <a:t>have visited</a:t>
            </a:r>
            <a:r>
              <a:rPr lang="en-US" sz="2400" b="0" i="0" dirty="0">
                <a:solidFill>
                  <a:srgbClr val="000080"/>
                </a:solidFill>
                <a:effectLst/>
              </a:rPr>
              <a:t> that castle. </a:t>
            </a:r>
            <a:r>
              <a:rPr lang="en-US" sz="2400" b="0" i="1" dirty="0">
                <a:solidFill>
                  <a:srgbClr val="000000"/>
                </a:solidFill>
                <a:effectLst/>
              </a:rPr>
              <a:t>Active</a:t>
            </a:r>
            <a:endParaRPr lang="en-US" sz="2400" b="0" i="0" dirty="0">
              <a:solidFill>
                <a:srgbClr val="000080"/>
              </a:solidFill>
              <a:effectLst/>
            </a:endParaRPr>
          </a:p>
          <a:p>
            <a:pPr algn="l">
              <a:buFont typeface="Arial" panose="020B0604020202020204" pitchFamily="34" charset="0"/>
              <a:buChar char="•"/>
            </a:pPr>
            <a:r>
              <a:rPr lang="en-US" sz="2400" b="0" i="0" dirty="0">
                <a:solidFill>
                  <a:srgbClr val="000080"/>
                </a:solidFill>
                <a:effectLst/>
              </a:rPr>
              <a:t>That castle </a:t>
            </a:r>
            <a:r>
              <a:rPr lang="en-US" sz="2400" b="1" i="0" dirty="0">
                <a:solidFill>
                  <a:srgbClr val="000080"/>
                </a:solidFill>
                <a:effectLst/>
              </a:rPr>
              <a:t>has been visited</a:t>
            </a:r>
            <a:r>
              <a:rPr lang="en-US" sz="2400" b="0" i="0" dirty="0">
                <a:solidFill>
                  <a:srgbClr val="000080"/>
                </a:solidFill>
                <a:effectLst/>
              </a:rPr>
              <a:t> by many tourists. </a:t>
            </a:r>
            <a:r>
              <a:rPr lang="en-US" sz="2400" b="0" i="1" dirty="0">
                <a:solidFill>
                  <a:srgbClr val="000000"/>
                </a:solidFill>
                <a:effectLst/>
              </a:rPr>
              <a:t>Passive</a:t>
            </a:r>
            <a:endParaRPr lang="en-US" sz="2400" b="0" i="0" dirty="0">
              <a:solidFill>
                <a:srgbClr val="000080"/>
              </a:solidFill>
              <a:effectLst/>
            </a:endParaRPr>
          </a:p>
          <a:p>
            <a:pPr marL="0" indent="0" algn="l">
              <a:buNone/>
            </a:pPr>
            <a:r>
              <a:rPr lang="en-US" sz="1800" i="1" dirty="0">
                <a:ea typeface="Calibri" panose="020F0502020204030204" pitchFamily="34" charset="0"/>
              </a:rPr>
              <a:t>	</a:t>
            </a:r>
          </a:p>
          <a:p>
            <a:pPr marL="0" indent="0" algn="r">
              <a:buNone/>
            </a:pPr>
            <a:r>
              <a:rPr lang="en-US" sz="1800" i="1" dirty="0">
                <a:ea typeface="Calibri" panose="020F0502020204030204" pitchFamily="34" charset="0"/>
              </a:rPr>
              <a:t>Englishpage.com</a:t>
            </a:r>
            <a:endParaRPr lang="en-US" sz="1800" b="0" i="1" dirty="0">
              <a:solidFill>
                <a:srgbClr val="191919"/>
              </a:solidFill>
              <a:effectLst/>
            </a:endParaRPr>
          </a:p>
        </p:txBody>
      </p:sp>
    </p:spTree>
    <p:extLst>
      <p:ext uri="{BB962C8B-B14F-4D97-AF65-F5344CB8AC3E}">
        <p14:creationId xmlns:p14="http://schemas.microsoft.com/office/powerpoint/2010/main" val="14967701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8DC41E-C746-435E-AD0E-0D42E7EF3BF5}"/>
              </a:ext>
            </a:extLst>
          </p:cNvPr>
          <p:cNvSpPr>
            <a:spLocks noGrp="1"/>
          </p:cNvSpPr>
          <p:nvPr>
            <p:ph type="title"/>
          </p:nvPr>
        </p:nvSpPr>
        <p:spPr>
          <a:xfrm>
            <a:off x="628650" y="365125"/>
            <a:ext cx="7886700" cy="5476382"/>
          </a:xfrm>
        </p:spPr>
        <p:txBody>
          <a:bodyPr/>
          <a:lstStyle/>
          <a:p>
            <a:pPr algn="ctr"/>
            <a:br>
              <a:rPr lang="en-GB" sz="6600" b="1" dirty="0"/>
            </a:br>
            <a:br>
              <a:rPr lang="en-GB" sz="6600" b="1" dirty="0"/>
            </a:br>
            <a:r>
              <a:rPr lang="en-GB" sz="6600" b="1" dirty="0"/>
              <a:t>Exercises</a:t>
            </a:r>
          </a:p>
        </p:txBody>
      </p:sp>
    </p:spTree>
    <p:extLst>
      <p:ext uri="{BB962C8B-B14F-4D97-AF65-F5344CB8AC3E}">
        <p14:creationId xmlns:p14="http://schemas.microsoft.com/office/powerpoint/2010/main" val="16959059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l"/>
            <a:r>
              <a:rPr lang="en-GB" sz="4400" b="1" dirty="0">
                <a:latin typeface="+mn-lt"/>
              </a:rPr>
              <a:t>Exercises</a:t>
            </a:r>
            <a:endParaRPr lang="en-GB" b="1" i="0" dirty="0">
              <a:solidFill>
                <a:srgbClr val="191919"/>
              </a:solidFill>
              <a:effectLst/>
              <a:latin typeface="+mn-lt"/>
            </a:endParaRP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219075" y="1140644"/>
            <a:ext cx="8764669" cy="5036319"/>
          </a:xfrm>
        </p:spPr>
        <p:txBody>
          <a:bodyPr/>
          <a:lstStyle/>
          <a:p>
            <a:pPr marL="0" indent="0">
              <a:lnSpc>
                <a:spcPct val="107000"/>
              </a:lnSpc>
              <a:spcAft>
                <a:spcPts val="800"/>
              </a:spcAft>
              <a:buNone/>
            </a:pPr>
            <a:r>
              <a:rPr lang="en-GB" sz="2000" b="1" dirty="0">
                <a:latin typeface="Calibri" panose="020F0502020204030204" pitchFamily="34" charset="0"/>
                <a:ea typeface="Calibri" panose="020F0502020204030204" pitchFamily="34" charset="0"/>
                <a:cs typeface="Times New Roman" panose="02020603050405020304" pitchFamily="18" charset="0"/>
              </a:rPr>
              <a:t>Past Simple or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Present Perfect – Exercise 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https://www.englisch-hilfen.de/en/exercises/tenses/simple_past_present_perfect.htm</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https://www.perfect-english-grammar.com/past-simple-present-perfect-1.html</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000" b="1" dirty="0">
                <a:effectLst/>
                <a:latin typeface="Calibri" panose="020F0502020204030204" pitchFamily="34" charset="0"/>
                <a:ea typeface="Calibri" panose="020F0502020204030204" pitchFamily="34" charset="0"/>
                <a:cs typeface="Times New Roman" panose="02020603050405020304" pitchFamily="18" charset="0"/>
              </a:rPr>
              <a:t>A list of exercises </a:t>
            </a:r>
          </a:p>
          <a:p>
            <a:pPr>
              <a:lnSpc>
                <a:spcPct val="107000"/>
              </a:lnSpc>
              <a:spcAft>
                <a:spcPts val="800"/>
              </a:spcAft>
            </a:pP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http://anaseslblog.blogspot.com/2017/12/present-perfect-and-past-simple.html</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b="1" dirty="0">
                <a:effectLst/>
                <a:latin typeface="Calibri" panose="020F0502020204030204" pitchFamily="34" charset="0"/>
                <a:ea typeface="Calibri" panose="020F0502020204030204" pitchFamily="34" charset="0"/>
                <a:cs typeface="Times New Roman" panose="02020603050405020304" pitchFamily="18" charset="0"/>
              </a:rPr>
              <a:t>QUIZ</a:t>
            </a: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https://www.usingenglish.com/quizzes/228.html</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US" sz="1600" b="0" i="1" dirty="0">
              <a:solidFill>
                <a:srgbClr val="191919"/>
              </a:solidFill>
              <a:effectLst/>
            </a:endParaRPr>
          </a:p>
        </p:txBody>
      </p:sp>
    </p:spTree>
    <p:extLst>
      <p:ext uri="{BB962C8B-B14F-4D97-AF65-F5344CB8AC3E}">
        <p14:creationId xmlns:p14="http://schemas.microsoft.com/office/powerpoint/2010/main" val="4219585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l"/>
            <a:r>
              <a:rPr lang="en-GB" sz="4400" b="1" dirty="0">
                <a:latin typeface="+mn-lt"/>
              </a:rPr>
              <a:t>Recommended follow-up</a:t>
            </a:r>
            <a:endParaRPr lang="en-GB" b="1" i="0" dirty="0">
              <a:solidFill>
                <a:srgbClr val="191919"/>
              </a:solidFill>
              <a:effectLst/>
              <a:latin typeface="+mn-lt"/>
            </a:endParaRP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219075" y="1140644"/>
            <a:ext cx="8764669" cy="5036319"/>
          </a:xfrm>
        </p:spPr>
        <p:txBody>
          <a:bodyPr/>
          <a:lstStyle/>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Learn English Tenses: PRESENT PERFECT (1hr)</a:t>
            </a:r>
          </a:p>
          <a:p>
            <a:pPr>
              <a:lnSpc>
                <a:spcPct val="107000"/>
              </a:lnSpc>
              <a:spcAft>
                <a:spcPts val="800"/>
              </a:spcAft>
            </a:pP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https://www.youtube.com/watch?v=vd0yESrQMs0</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US" sz="1600" b="0" i="1" dirty="0">
              <a:solidFill>
                <a:srgbClr val="191919"/>
              </a:solidFill>
              <a:effectLst/>
            </a:endParaRPr>
          </a:p>
        </p:txBody>
      </p:sp>
    </p:spTree>
    <p:extLst>
      <p:ext uri="{BB962C8B-B14F-4D97-AF65-F5344CB8AC3E}">
        <p14:creationId xmlns:p14="http://schemas.microsoft.com/office/powerpoint/2010/main" val="32456973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r>
              <a:rPr lang="en-GB" b="1" dirty="0">
                <a:latin typeface="+mn-lt"/>
              </a:rPr>
              <a:t>References</a:t>
            </a:r>
            <a:endParaRPr lang="en-GB" dirty="0">
              <a:latin typeface="+mn-lt"/>
            </a:endParaRP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200025" y="1140644"/>
            <a:ext cx="9183769" cy="5036319"/>
          </a:xfrm>
        </p:spPr>
        <p:txBody>
          <a:bodyPr/>
          <a:lstStyle/>
          <a:p>
            <a:pPr lvl="1"/>
            <a:r>
              <a:rPr lang="en-US" dirty="0">
                <a:latin typeface="Calibri" panose="020F0502020204030204" pitchFamily="34" charset="0"/>
                <a:ea typeface="Calibri" panose="020F0502020204030204" pitchFamily="34" charset="0"/>
              </a:rPr>
              <a:t>EF (2021) ‘Present Perfect’ </a:t>
            </a:r>
            <a:r>
              <a:rPr lang="en-US" dirty="0">
                <a:latin typeface="Calibri" panose="020F0502020204030204" pitchFamily="34" charset="0"/>
                <a:ea typeface="Calibri" panose="020F0502020204030204" pitchFamily="34" charset="0"/>
                <a:hlinkClick r:id="rId2"/>
              </a:rPr>
              <a:t>https://www.ef.co.uk/english-resources/english-grammar/present-perfect/</a:t>
            </a:r>
            <a:r>
              <a:rPr lang="en-US" dirty="0">
                <a:latin typeface="Calibri" panose="020F0502020204030204" pitchFamily="34" charset="0"/>
                <a:ea typeface="Calibri" panose="020F0502020204030204" pitchFamily="34" charset="0"/>
              </a:rPr>
              <a:t> (accessed 3.11.2021) </a:t>
            </a:r>
          </a:p>
          <a:p>
            <a:pPr lvl="1"/>
            <a:r>
              <a:rPr lang="en-US" dirty="0">
                <a:latin typeface="Calibri" panose="020F0502020204030204" pitchFamily="34" charset="0"/>
                <a:ea typeface="Calibri" panose="020F0502020204030204" pitchFamily="34" charset="0"/>
              </a:rPr>
              <a:t>Englishpage.com (2021) ‘Present Perfect’ </a:t>
            </a:r>
            <a:r>
              <a:rPr lang="en-US" dirty="0">
                <a:latin typeface="Calibri" panose="020F0502020204030204" pitchFamily="34" charset="0"/>
                <a:ea typeface="Calibri" panose="020F0502020204030204" pitchFamily="34" charset="0"/>
                <a:hlinkClick r:id="rId3"/>
              </a:rPr>
              <a:t>https://www.englishpage.com/verbpage/presentperfect.html</a:t>
            </a:r>
            <a:r>
              <a:rPr lang="en-US" dirty="0">
                <a:latin typeface="Calibri" panose="020F0502020204030204" pitchFamily="34" charset="0"/>
                <a:ea typeface="Calibri" panose="020F0502020204030204" pitchFamily="34" charset="0"/>
              </a:rPr>
              <a:t> (accessed 3.11.2021) </a:t>
            </a:r>
          </a:p>
          <a:p>
            <a:pPr marL="0" lvl="0" indent="0">
              <a:buNone/>
            </a:pPr>
            <a:endParaRPr lang="en-GB" sz="2000" dirty="0">
              <a:effectLst/>
              <a:latin typeface="Calibri" panose="020F0502020204030204" pitchFamily="34" charset="0"/>
              <a:ea typeface="Calibri" panose="020F0502020204030204" pitchFamily="34" charset="0"/>
            </a:endParaRPr>
          </a:p>
          <a:p>
            <a:pPr marL="342900" lvl="0" indent="-342900">
              <a:buFont typeface="Symbol" panose="05050102010706020507" pitchFamily="18" charset="2"/>
              <a:buChar char=""/>
            </a:pPr>
            <a:endParaRPr lang="en-GB" sz="2000" dirty="0">
              <a:latin typeface="Calibri" panose="020F0502020204030204" pitchFamily="34" charset="0"/>
              <a:ea typeface="Calibri" panose="020F0502020204030204" pitchFamily="34" charset="0"/>
            </a:endParaRPr>
          </a:p>
          <a:p>
            <a:pPr marL="342900" lvl="0" indent="-342900">
              <a:buFont typeface="Symbol" panose="05050102010706020507" pitchFamily="18" charset="2"/>
              <a:buChar char=""/>
            </a:pPr>
            <a:endParaRPr lang="en-GB" sz="2000" dirty="0">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225431336"/>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547D3B3-2CEC-47BE-8F2F-5C3164EBC5A8}">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211f9404-bca0-4bcf-9c1d-965ccb6f8d2d"/>
    <ds:schemaRef ds:uri="http://www.w3.org/XML/1998/namespace"/>
    <ds:schemaRef ds:uri="http://purl.org/dc/dcmitype/"/>
  </ds:schemaRefs>
</ds:datastoreItem>
</file>

<file path=customXml/itemProps2.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659</TotalTime>
  <Words>1493</Words>
  <Application>Microsoft Office PowerPoint</Application>
  <PresentationFormat>On-screen Show (4:3)</PresentationFormat>
  <Paragraphs>171</Paragraphs>
  <Slides>21</Slides>
  <Notes>0</Notes>
  <HiddenSlides>0</HiddenSlides>
  <MMClips>0</MMClips>
  <ScaleCrop>false</ScaleCrop>
  <HeadingPairs>
    <vt:vector size="6" baseType="variant">
      <vt:variant>
        <vt:lpstr>Fonts Used</vt:lpstr>
      </vt:variant>
      <vt:variant>
        <vt:i4>5</vt:i4>
      </vt:variant>
      <vt:variant>
        <vt:lpstr>Theme</vt:lpstr>
      </vt:variant>
      <vt:variant>
        <vt:i4>15</vt:i4>
      </vt:variant>
      <vt:variant>
        <vt:lpstr>Slide Titles</vt:lpstr>
      </vt:variant>
      <vt:variant>
        <vt:i4>21</vt:i4>
      </vt:variant>
    </vt:vector>
  </HeadingPairs>
  <TitlesOfParts>
    <vt:vector size="41" baseType="lpstr">
      <vt:lpstr>Arial</vt:lpstr>
      <vt:lpstr>Calibri</vt:lpstr>
      <vt:lpstr>Calibri Light</vt:lpstr>
      <vt:lpstr>EF Circular Latin</vt:lpstr>
      <vt:lpstr>Symbol</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English Language Support</vt:lpstr>
      <vt:lpstr>  Warm-up</vt:lpstr>
      <vt:lpstr>Talking about life experiences</vt:lpstr>
      <vt:lpstr>Compare these two sentences:</vt:lpstr>
      <vt:lpstr>The differences</vt:lpstr>
      <vt:lpstr>Forming the Present Perfect</vt:lpstr>
      <vt:lpstr>Forming the Present Perfect</vt:lpstr>
      <vt:lpstr>Present Perfect Uses</vt:lpstr>
      <vt:lpstr>Examples</vt:lpstr>
      <vt:lpstr>TOPIC 1 Experience</vt:lpstr>
      <vt:lpstr>TOPIC 2 Change Over Time</vt:lpstr>
      <vt:lpstr>TOPIC 3 Accomplishments</vt:lpstr>
      <vt:lpstr>TOPIC 4 An Uncompleted Action You Are Expecting</vt:lpstr>
      <vt:lpstr>TOPIC 5 Multiple Actions at Different Times</vt:lpstr>
      <vt:lpstr>Present Perfect Uses</vt:lpstr>
      <vt:lpstr>Present Perfect Uses</vt:lpstr>
      <vt:lpstr>PowerPoint Presentation</vt:lpstr>
      <vt:lpstr>  Exercises</vt:lpstr>
      <vt:lpstr>Exercises</vt:lpstr>
      <vt:lpstr>Recommended follow-up</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Sylvia Hoffmann</cp:lastModifiedBy>
  <cp:revision>94</cp:revision>
  <dcterms:created xsi:type="dcterms:W3CDTF">2021-03-10T12:10:47Z</dcterms:created>
  <dcterms:modified xsi:type="dcterms:W3CDTF">2021-11-03T10:20:11Z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