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2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245FDC-C56E-4991-B6EC-F2EBEB65F1AE}" type="datetimeFigureOut">
              <a:rPr lang="en-US" smtClean="0"/>
              <a:t>3/6/2023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083A7F-54BF-4D30-A7FB-5F3FA6AEE332}" type="slidenum">
              <a:rPr lang="en-US" smtClean="0"/>
              <a:t>‹#›</a:t>
            </a:fld>
            <a:endParaRPr lang="en-US"/>
          </a:p>
        </p:txBody>
      </p:sp>
    </p:spTree>
    <p:extLst>
      <p:ext uri="{BB962C8B-B14F-4D97-AF65-F5344CB8AC3E}">
        <p14:creationId xmlns:p14="http://schemas.microsoft.com/office/powerpoint/2010/main" val="4105921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bjsm.bmj.com/content/56/2/68.abstract" TargetMode="External"/><Relationship Id="rId3" Type="http://schemas.openxmlformats.org/officeDocument/2006/relationships/hyperlink" Target="https://books.google.com/books?hl=en&amp;lr=&amp;id=-BnTDwAAQBAJ&amp;oi=fnd&amp;pg=PR9&amp;dq=Apply+safe+management+measures+&amp;ots=YYc3oBomQn&amp;sig=Fzm7gaC5ObmscGeHdqBnXf0XcIQ" TargetMode="External"/><Relationship Id="rId7" Type="http://schemas.openxmlformats.org/officeDocument/2006/relationships/hyperlink" Target="https://www.annualreviews.org/doi/abs/10.1146/annurev-economics-051420-115149"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emerald.com/insight/content/doi/10.1108/IJWHM-01-2019-0005/full/html" TargetMode="External"/><Relationship Id="rId5" Type="http://schemas.openxmlformats.org/officeDocument/2006/relationships/hyperlink" Target="https://www.mja.com.au/system/files/issues/212_08/mja250511.pdf" TargetMode="External"/><Relationship Id="rId10" Type="http://schemas.openxmlformats.org/officeDocument/2006/relationships/hyperlink" Target="https://eprints.qut.edu.au/197328/" TargetMode="External"/><Relationship Id="rId4" Type="http://schemas.openxmlformats.org/officeDocument/2006/relationships/hyperlink" Target="https://journals.sagepub.com/doi/pdf/10.1177/0958928719882827" TargetMode="External"/><Relationship Id="rId9" Type="http://schemas.openxmlformats.org/officeDocument/2006/relationships/hyperlink" Target="https://www.sciencedirect.com/science/article/pii/S027843192030214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As a housekeeping manager, I take care of the health, safety and welfare of employees as they are the real performers who contribute their efforts to the hotel organisations. I can ensure employees’ health, safety and welfare at the workplace. Indeed, I have to prepare a guideline for using highly flammable and dangerous substances. However, the health and safety act 1974 protects employees from unexpected work activities.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2</a:t>
            </a:fld>
            <a:endParaRPr lang="en-US"/>
          </a:p>
        </p:txBody>
      </p:sp>
    </p:spTree>
    <p:extLst>
      <p:ext uri="{BB962C8B-B14F-4D97-AF65-F5344CB8AC3E}">
        <p14:creationId xmlns:p14="http://schemas.microsoft.com/office/powerpoint/2010/main" val="1466949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Hotel organizations are responsible to protect the consumer's rights by following consumer laws. As a housekeeping manager, I have the responsibility to satisfy consumer needs and develop consumer protection advice in business management. In addition, I have to look after the physical equipment and maintenance of services to protect the rights of consumers.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3</a:t>
            </a:fld>
            <a:endParaRPr lang="en-US"/>
          </a:p>
        </p:txBody>
      </p:sp>
    </p:spTree>
    <p:extLst>
      <p:ext uri="{BB962C8B-B14F-4D97-AF65-F5344CB8AC3E}">
        <p14:creationId xmlns:p14="http://schemas.microsoft.com/office/powerpoint/2010/main" val="178107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It also deals with understanding the subject and training requirements. As opined by </a:t>
            </a:r>
            <a:r>
              <a:rPr lang="en-GB" sz="1200" kern="1200" dirty="0" err="1" smtClean="0">
                <a:solidFill>
                  <a:schemeClr val="tx1"/>
                </a:solidFill>
                <a:latin typeface="+mn-lt"/>
                <a:ea typeface="+mn-ea"/>
                <a:cs typeface="+mn-cs"/>
              </a:rPr>
              <a:t>Boujemaa</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(2021, p. 5225), enforcement practices the safe workplace of business organisations where employees follow the rules and regulations. In addition, by creating a safe environment, I can ensure staff performs their duties and responsibilities within the workplace. However, I have identified that safety standards have to be maintained in the workplace which can build motivation.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4</a:t>
            </a:fld>
            <a:endParaRPr lang="en-US"/>
          </a:p>
        </p:txBody>
      </p:sp>
    </p:spTree>
    <p:extLst>
      <p:ext uri="{BB962C8B-B14F-4D97-AF65-F5344CB8AC3E}">
        <p14:creationId xmlns:p14="http://schemas.microsoft.com/office/powerpoint/2010/main" val="1395685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Indeed, it is developed based on the employer’s health and safety policy communication. Standards for accountability and enforcement of the policy have been well-written policies which support the business organisation to improve their workplace. I have to maintain a health and safety policy which can give me confidence in operating consumer services. Moreover, as a housekeeping manager, I am responsible to ensure safety policy which has been followed by the workers.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5</a:t>
            </a:fld>
            <a:endParaRPr lang="en-US"/>
          </a:p>
        </p:txBody>
      </p:sp>
    </p:spTree>
    <p:extLst>
      <p:ext uri="{BB962C8B-B14F-4D97-AF65-F5344CB8AC3E}">
        <p14:creationId xmlns:p14="http://schemas.microsoft.com/office/powerpoint/2010/main" val="3358629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I have seen that first aid services involve preserving life, promoting recovery and preventing further injury which has to understand by the organisations. As a housekeeping manager, I would arrange primary care services to protect my staff within the organisation. Therefore, I would also arrange training and development programmes regarding health and safety which helps to retain potential staff.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6</a:t>
            </a:fld>
            <a:endParaRPr lang="en-US"/>
          </a:p>
        </p:txBody>
      </p:sp>
    </p:spTree>
    <p:extLst>
      <p:ext uri="{BB962C8B-B14F-4D97-AF65-F5344CB8AC3E}">
        <p14:creationId xmlns:p14="http://schemas.microsoft.com/office/powerpoint/2010/main" val="3334476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latin typeface="+mn-lt"/>
                <a:ea typeface="+mn-ea"/>
                <a:cs typeface="+mn-cs"/>
              </a:rPr>
              <a:t>As a housekeeping manager, I am responsible to report unsafe conditions and offer guidance to the new employees. Moreover, I also focus on developing a resilient safety culture and protecting team members and developing corrective actions in the organisational field. However, I would maintain better safety records which deal with fewer injuries and illnesses where more workers are protected daily.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7</a:t>
            </a:fld>
            <a:endParaRPr lang="en-US"/>
          </a:p>
        </p:txBody>
      </p:sp>
    </p:spTree>
    <p:extLst>
      <p:ext uri="{BB962C8B-B14F-4D97-AF65-F5344CB8AC3E}">
        <p14:creationId xmlns:p14="http://schemas.microsoft.com/office/powerpoint/2010/main" val="677868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As stated by Vardoulakis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(2020, p. 389), emergency procedure controls, localize and eliminate the hazards within a minimum time in the workplace environment. I would develop fire responses, emergency responses, external warnings and controlled shutdowns of the business workplace. In addition, addressing the service bell issues, I call a mechanic to restore the service bell and I also check the other electric equipment of the mechanic to prevent similar issues on the work premises.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8</a:t>
            </a:fld>
            <a:endParaRPr lang="en-US"/>
          </a:p>
        </p:txBody>
      </p:sp>
    </p:spTree>
    <p:extLst>
      <p:ext uri="{BB962C8B-B14F-4D97-AF65-F5344CB8AC3E}">
        <p14:creationId xmlns:p14="http://schemas.microsoft.com/office/powerpoint/2010/main" val="947711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(Fang, and Krueger, 2022, p. 494).  I have stated that by applying the Health and Care Act 2022, I can measure the mental condition of the employees. Therefore, as a manager, I have the responsibility to evaluate the needs and demands of the employees in the workplace. By following this act, the legislative framework supports collaboration integrating the services and targeting the public health changes in the business environment.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9</a:t>
            </a:fld>
            <a:endParaRPr lang="en-US"/>
          </a:p>
        </p:txBody>
      </p:sp>
    </p:spTree>
    <p:extLst>
      <p:ext uri="{BB962C8B-B14F-4D97-AF65-F5344CB8AC3E}">
        <p14:creationId xmlns:p14="http://schemas.microsoft.com/office/powerpoint/2010/main" val="2707538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Indeed, it includes employees, contractors, and workers’ safety from the higher risks of the business workplaces. The employers have the duty to protect the staff from penalties, offences, and inspector powers and functions (</a:t>
            </a:r>
            <a:r>
              <a:rPr lang="en-GB" sz="1200" kern="1200" dirty="0" err="1" smtClean="0">
                <a:solidFill>
                  <a:schemeClr val="tx1"/>
                </a:solidFill>
                <a:latin typeface="+mn-lt"/>
                <a:ea typeface="+mn-ea"/>
                <a:cs typeface="+mn-cs"/>
              </a:rPr>
              <a:t>Hu</a:t>
            </a:r>
            <a:r>
              <a:rPr lang="en-GB" sz="1200" i="1" kern="1200" dirty="0" smtClean="0">
                <a:solidFill>
                  <a:schemeClr val="tx1"/>
                </a:solidFill>
                <a:latin typeface="+mn-lt"/>
                <a:ea typeface="+mn-ea"/>
                <a:cs typeface="+mn-cs"/>
              </a:rPr>
              <a:t> et al.,</a:t>
            </a:r>
            <a:r>
              <a:rPr lang="en-GB" sz="1200" kern="1200" dirty="0" smtClean="0">
                <a:solidFill>
                  <a:schemeClr val="tx1"/>
                </a:solidFill>
                <a:latin typeface="+mn-lt"/>
                <a:ea typeface="+mn-ea"/>
                <a:cs typeface="+mn-cs"/>
              </a:rPr>
              <a:t> 2021). As a manager, I have decided to adopt the work health and safety act 2011 so the staff can feel comfortable and secure in the business platforms. </a:t>
            </a:r>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11</a:t>
            </a:fld>
            <a:endParaRPr lang="en-US"/>
          </a:p>
        </p:txBody>
      </p:sp>
    </p:spTree>
    <p:extLst>
      <p:ext uri="{BB962C8B-B14F-4D97-AF65-F5344CB8AC3E}">
        <p14:creationId xmlns:p14="http://schemas.microsoft.com/office/powerpoint/2010/main" val="2391982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latin typeface="+mn-lt"/>
                <a:ea typeface="+mn-ea"/>
                <a:cs typeface="+mn-cs"/>
              </a:rPr>
              <a:t>Manuele</a:t>
            </a:r>
            <a:r>
              <a:rPr lang="en-GB" sz="1200" kern="1200" dirty="0" smtClean="0">
                <a:solidFill>
                  <a:schemeClr val="tx1"/>
                </a:solidFill>
                <a:latin typeface="+mn-lt"/>
                <a:ea typeface="+mn-ea"/>
                <a:cs typeface="+mn-cs"/>
              </a:rPr>
              <a:t>, F.A., 2020. Advanced Safety Management: Focusing on Z10. 0, 45001, and Serious Injury Prevention. John Wiley &amp; Sons.</a:t>
            </a:r>
            <a:r>
              <a:rPr lang="en-GB" sz="1200" u="none" strike="noStrike" kern="1200" dirty="0" smtClean="0">
                <a:solidFill>
                  <a:schemeClr val="tx1"/>
                </a:solidFill>
                <a:latin typeface="+mn-lt"/>
                <a:ea typeface="+mn-ea"/>
                <a:cs typeface="+mn-cs"/>
                <a:hlinkClick r:id="rId3"/>
              </a:rPr>
              <a:t> </a:t>
            </a:r>
            <a:r>
              <a:rPr lang="en-GB" sz="1200" kern="1200" dirty="0" smtClean="0">
                <a:solidFill>
                  <a:schemeClr val="tx1"/>
                </a:solidFill>
                <a:latin typeface="+mn-lt"/>
                <a:ea typeface="+mn-ea"/>
                <a:cs typeface="+mn-cs"/>
                <a:hlinkClick r:id="rId3"/>
              </a:rPr>
              <a:t>https://books.google.com/books?hl=en&amp;lr=&amp;id=-BnTDwAAQBAJ&amp;oi=fnd&amp;pg=PR9&amp;dq=Apply+safe+management+measures+&amp;ots=YYc3oBomQn&amp;sig=Fzm7gaC5ObmscGeHdqBnXf0XcIQ</a:t>
            </a:r>
            <a:endParaRPr lang="en-GB" sz="1200" kern="1200" dirty="0" smtClean="0">
              <a:solidFill>
                <a:schemeClr val="tx1"/>
              </a:solidFill>
              <a:latin typeface="+mn-lt"/>
              <a:ea typeface="+mn-ea"/>
              <a:cs typeface="+mn-cs"/>
            </a:endParaRPr>
          </a:p>
          <a:p>
            <a:r>
              <a:rPr lang="en-GB" sz="1200" kern="1200" dirty="0" err="1" smtClean="0">
                <a:solidFill>
                  <a:schemeClr val="tx1"/>
                </a:solidFill>
                <a:latin typeface="+mn-lt"/>
                <a:ea typeface="+mn-ea"/>
                <a:cs typeface="+mn-cs"/>
              </a:rPr>
              <a:t>Roosma</a:t>
            </a:r>
            <a:r>
              <a:rPr lang="en-GB" sz="1200" kern="1200" dirty="0" smtClean="0">
                <a:solidFill>
                  <a:schemeClr val="tx1"/>
                </a:solidFill>
                <a:latin typeface="+mn-lt"/>
                <a:ea typeface="+mn-ea"/>
                <a:cs typeface="+mn-cs"/>
              </a:rPr>
              <a:t>, F. and Van </a:t>
            </a:r>
            <a:r>
              <a:rPr lang="en-GB" sz="1200" kern="1200" dirty="0" err="1" smtClean="0">
                <a:solidFill>
                  <a:schemeClr val="tx1"/>
                </a:solidFill>
                <a:latin typeface="+mn-lt"/>
                <a:ea typeface="+mn-ea"/>
                <a:cs typeface="+mn-cs"/>
              </a:rPr>
              <a:t>Oorschot</a:t>
            </a:r>
            <a:r>
              <a:rPr lang="en-GB" sz="1200" kern="1200" dirty="0" smtClean="0">
                <a:solidFill>
                  <a:schemeClr val="tx1"/>
                </a:solidFill>
                <a:latin typeface="+mn-lt"/>
                <a:ea typeface="+mn-ea"/>
                <a:cs typeface="+mn-cs"/>
              </a:rPr>
              <a:t>, W., 2020. Public opinion on basic income: Mapping European support for a radical alternative for welfare provision. </a:t>
            </a:r>
            <a:r>
              <a:rPr lang="en-GB" sz="1200" i="1" kern="1200" dirty="0" smtClean="0">
                <a:solidFill>
                  <a:schemeClr val="tx1"/>
                </a:solidFill>
                <a:latin typeface="+mn-lt"/>
                <a:ea typeface="+mn-ea"/>
                <a:cs typeface="+mn-cs"/>
              </a:rPr>
              <a:t>Journal of European Social Policy</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30</a:t>
            </a:r>
            <a:r>
              <a:rPr lang="en-GB" sz="1200" kern="1200" dirty="0" smtClean="0">
                <a:solidFill>
                  <a:schemeClr val="tx1"/>
                </a:solidFill>
                <a:latin typeface="+mn-lt"/>
                <a:ea typeface="+mn-ea"/>
                <a:cs typeface="+mn-cs"/>
              </a:rPr>
              <a:t>(2), pp.190-205.</a:t>
            </a:r>
            <a:r>
              <a:rPr lang="en-GB" sz="1200" u="none" strike="noStrike" kern="1200" dirty="0" smtClean="0">
                <a:solidFill>
                  <a:schemeClr val="tx1"/>
                </a:solidFill>
                <a:latin typeface="+mn-lt"/>
                <a:ea typeface="+mn-ea"/>
                <a:cs typeface="+mn-cs"/>
                <a:hlinkClick r:id="rId4"/>
              </a:rPr>
              <a:t> </a:t>
            </a:r>
            <a:r>
              <a:rPr lang="en-GB" sz="1200" kern="1200" dirty="0" smtClean="0">
                <a:solidFill>
                  <a:schemeClr val="tx1"/>
                </a:solidFill>
                <a:latin typeface="+mn-lt"/>
                <a:ea typeface="+mn-ea"/>
                <a:cs typeface="+mn-cs"/>
                <a:hlinkClick r:id="rId4"/>
              </a:rPr>
              <a:t>https://journals.sagepub.com/doi/pdf/10.1177/0958928719882827</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Vardoulakis, S., </a:t>
            </a:r>
            <a:r>
              <a:rPr lang="en-GB" sz="1200" kern="1200" dirty="0" err="1" smtClean="0">
                <a:solidFill>
                  <a:schemeClr val="tx1"/>
                </a:solidFill>
                <a:latin typeface="+mn-lt"/>
                <a:ea typeface="+mn-ea"/>
                <a:cs typeface="+mn-cs"/>
              </a:rPr>
              <a:t>Jalaludin</a:t>
            </a:r>
            <a:r>
              <a:rPr lang="en-GB" sz="1200" kern="1200" dirty="0" smtClean="0">
                <a:solidFill>
                  <a:schemeClr val="tx1"/>
                </a:solidFill>
                <a:latin typeface="+mn-lt"/>
                <a:ea typeface="+mn-ea"/>
                <a:cs typeface="+mn-cs"/>
              </a:rPr>
              <a:t>, B.B., Morgan, G.G., </a:t>
            </a:r>
            <a:r>
              <a:rPr lang="en-GB" sz="1200" kern="1200" dirty="0" err="1" smtClean="0">
                <a:solidFill>
                  <a:schemeClr val="tx1"/>
                </a:solidFill>
                <a:latin typeface="+mn-lt"/>
                <a:ea typeface="+mn-ea"/>
                <a:cs typeface="+mn-cs"/>
              </a:rPr>
              <a:t>Hanigan</a:t>
            </a:r>
            <a:r>
              <a:rPr lang="en-GB" sz="1200" kern="1200" dirty="0" smtClean="0">
                <a:solidFill>
                  <a:schemeClr val="tx1"/>
                </a:solidFill>
                <a:latin typeface="+mn-lt"/>
                <a:ea typeface="+mn-ea"/>
                <a:cs typeface="+mn-cs"/>
              </a:rPr>
              <a:t>, I.C. and Johnston, F.H., 2020. Bushfire smoke: urgent need for a national health protection strategy. </a:t>
            </a:r>
            <a:r>
              <a:rPr lang="en-GB" sz="1200" i="1" kern="1200" dirty="0" smtClean="0">
                <a:solidFill>
                  <a:schemeClr val="tx1"/>
                </a:solidFill>
                <a:latin typeface="+mn-lt"/>
                <a:ea typeface="+mn-ea"/>
                <a:cs typeface="+mn-cs"/>
              </a:rPr>
              <a:t>The medical journal of Australia</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212</a:t>
            </a:r>
            <a:r>
              <a:rPr lang="en-GB" sz="1200" kern="1200" dirty="0" smtClean="0">
                <a:solidFill>
                  <a:schemeClr val="tx1"/>
                </a:solidFill>
                <a:latin typeface="+mn-lt"/>
                <a:ea typeface="+mn-ea"/>
                <a:cs typeface="+mn-cs"/>
              </a:rPr>
              <a:t>(8), p.349.</a:t>
            </a:r>
            <a:r>
              <a:rPr lang="en-GB" sz="1200" u="none" strike="noStrike" kern="1200" dirty="0" smtClean="0">
                <a:solidFill>
                  <a:schemeClr val="tx1"/>
                </a:solidFill>
                <a:latin typeface="+mn-lt"/>
                <a:ea typeface="+mn-ea"/>
                <a:cs typeface="+mn-cs"/>
                <a:hlinkClick r:id="rId5"/>
              </a:rPr>
              <a:t> </a:t>
            </a:r>
            <a:r>
              <a:rPr lang="en-GB" sz="1200" kern="1200" dirty="0" smtClean="0">
                <a:solidFill>
                  <a:schemeClr val="tx1"/>
                </a:solidFill>
                <a:latin typeface="+mn-lt"/>
                <a:ea typeface="+mn-ea"/>
                <a:cs typeface="+mn-cs"/>
                <a:hlinkClick r:id="rId5"/>
              </a:rPr>
              <a:t>https://www.mja.com.au/system/files/issues/212_08/mja250511.pdf</a:t>
            </a:r>
            <a:endParaRPr lang="en-US" sz="1200" kern="1200" dirty="0" smtClean="0">
              <a:solidFill>
                <a:schemeClr val="tx1"/>
              </a:solidFill>
              <a:latin typeface="+mn-lt"/>
              <a:ea typeface="+mn-ea"/>
              <a:cs typeface="+mn-cs"/>
            </a:endParaRPr>
          </a:p>
          <a:p>
            <a:r>
              <a:rPr lang="en-GB" sz="1200" kern="1200" dirty="0" err="1" smtClean="0">
                <a:solidFill>
                  <a:schemeClr val="tx1"/>
                </a:solidFill>
                <a:latin typeface="+mn-lt"/>
                <a:ea typeface="+mn-ea"/>
                <a:cs typeface="+mn-cs"/>
              </a:rPr>
              <a:t>Berhan</a:t>
            </a:r>
            <a:r>
              <a:rPr lang="en-GB" sz="1200" kern="1200" dirty="0" smtClean="0">
                <a:solidFill>
                  <a:schemeClr val="tx1"/>
                </a:solidFill>
                <a:latin typeface="+mn-lt"/>
                <a:ea typeface="+mn-ea"/>
                <a:cs typeface="+mn-cs"/>
              </a:rPr>
              <a:t>, E., 2020. Management commitment and its impact on occupational health and safety improvement: a case of iron, steel and metal manufacturing industries. </a:t>
            </a:r>
            <a:r>
              <a:rPr lang="en-GB" sz="1200" i="1" kern="1200" dirty="0" smtClean="0">
                <a:solidFill>
                  <a:schemeClr val="tx1"/>
                </a:solidFill>
                <a:latin typeface="+mn-lt"/>
                <a:ea typeface="+mn-ea"/>
                <a:cs typeface="+mn-cs"/>
              </a:rPr>
              <a:t>International Journal of Workplace Health Management</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13</a:t>
            </a:r>
            <a:r>
              <a:rPr lang="en-GB" sz="1200" kern="1200" dirty="0" smtClean="0">
                <a:solidFill>
                  <a:schemeClr val="tx1"/>
                </a:solidFill>
                <a:latin typeface="+mn-lt"/>
                <a:ea typeface="+mn-ea"/>
                <a:cs typeface="+mn-cs"/>
              </a:rPr>
              <a:t>(4), pp.427-444.</a:t>
            </a:r>
            <a:r>
              <a:rPr lang="en-GB" sz="1200" u="none" strike="noStrike" kern="1200" dirty="0" smtClean="0">
                <a:solidFill>
                  <a:schemeClr val="tx1"/>
                </a:solidFill>
                <a:latin typeface="+mn-lt"/>
                <a:ea typeface="+mn-ea"/>
                <a:cs typeface="+mn-cs"/>
                <a:hlinkClick r:id="rId6"/>
              </a:rPr>
              <a:t> </a:t>
            </a:r>
            <a:r>
              <a:rPr lang="en-GB" sz="1200" kern="1200" dirty="0" smtClean="0">
                <a:solidFill>
                  <a:schemeClr val="tx1"/>
                </a:solidFill>
                <a:latin typeface="+mn-lt"/>
                <a:ea typeface="+mn-ea"/>
                <a:cs typeface="+mn-cs"/>
                <a:hlinkClick r:id="rId6"/>
              </a:rPr>
              <a:t>https://www.emerald.com/insight/content/doi/10.1108/IJWHM-01-2019-0005/full/html</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Fang, H. and Krueger, D., 2022. The affordable care act after a decade: Its impact on the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market and the macro economy. </a:t>
            </a:r>
            <a:r>
              <a:rPr lang="en-GB" sz="1200" i="1" kern="1200" dirty="0" smtClean="0">
                <a:solidFill>
                  <a:schemeClr val="tx1"/>
                </a:solidFill>
                <a:latin typeface="+mn-lt"/>
                <a:ea typeface="+mn-ea"/>
                <a:cs typeface="+mn-cs"/>
              </a:rPr>
              <a:t>Annual Review of Economics</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14</a:t>
            </a:r>
            <a:r>
              <a:rPr lang="en-GB" sz="1200" kern="1200" dirty="0" smtClean="0">
                <a:solidFill>
                  <a:schemeClr val="tx1"/>
                </a:solidFill>
                <a:latin typeface="+mn-lt"/>
                <a:ea typeface="+mn-ea"/>
                <a:cs typeface="+mn-cs"/>
              </a:rPr>
              <a:t>, pp.453-494.</a:t>
            </a:r>
            <a:r>
              <a:rPr lang="en-GB" sz="1200" u="none" strike="noStrike" kern="1200" dirty="0" smtClean="0">
                <a:solidFill>
                  <a:schemeClr val="tx1"/>
                </a:solidFill>
                <a:latin typeface="+mn-lt"/>
                <a:ea typeface="+mn-ea"/>
                <a:cs typeface="+mn-cs"/>
                <a:hlinkClick r:id="rId7"/>
              </a:rPr>
              <a:t> </a:t>
            </a:r>
            <a:r>
              <a:rPr lang="en-GB" sz="1200" kern="1200" dirty="0" smtClean="0">
                <a:solidFill>
                  <a:schemeClr val="tx1"/>
                </a:solidFill>
                <a:latin typeface="+mn-lt"/>
                <a:ea typeface="+mn-ea"/>
                <a:cs typeface="+mn-cs"/>
                <a:hlinkClick r:id="rId7"/>
              </a:rPr>
              <a:t>https://www.annualreviews.org/doi/abs/10.1146/annurev-economics-051420-115149</a:t>
            </a:r>
            <a:endParaRPr lang="en-US" sz="1200" kern="1200" dirty="0" smtClean="0">
              <a:solidFill>
                <a:schemeClr val="tx1"/>
              </a:solidFill>
              <a:latin typeface="+mn-lt"/>
              <a:ea typeface="+mn-ea"/>
              <a:cs typeface="+mn-cs"/>
            </a:endParaRPr>
          </a:p>
          <a:p>
            <a:r>
              <a:rPr lang="en-GB" sz="1200" kern="1200" dirty="0" err="1" smtClean="0">
                <a:solidFill>
                  <a:schemeClr val="tx1"/>
                </a:solidFill>
                <a:latin typeface="+mn-lt"/>
                <a:ea typeface="+mn-ea"/>
                <a:cs typeface="+mn-cs"/>
              </a:rPr>
              <a:t>Hosapatna</a:t>
            </a:r>
            <a:r>
              <a:rPr lang="en-GB" sz="1200" kern="1200" dirty="0" smtClean="0">
                <a:solidFill>
                  <a:schemeClr val="tx1"/>
                </a:solidFill>
                <a:latin typeface="+mn-lt"/>
                <a:ea typeface="+mn-ea"/>
                <a:cs typeface="+mn-cs"/>
              </a:rPr>
              <a:t>, M., </a:t>
            </a:r>
            <a:r>
              <a:rPr lang="en-GB" sz="1200" kern="1200" dirty="0" err="1" smtClean="0">
                <a:solidFill>
                  <a:schemeClr val="tx1"/>
                </a:solidFill>
                <a:latin typeface="+mn-lt"/>
                <a:ea typeface="+mn-ea"/>
                <a:cs typeface="+mn-cs"/>
              </a:rPr>
              <a:t>Bhat</a:t>
            </a:r>
            <a:r>
              <a:rPr lang="en-GB" sz="1200" kern="1200" dirty="0" smtClean="0">
                <a:solidFill>
                  <a:schemeClr val="tx1"/>
                </a:solidFill>
                <a:latin typeface="+mn-lt"/>
                <a:ea typeface="+mn-ea"/>
                <a:cs typeface="+mn-cs"/>
              </a:rPr>
              <a:t>, N., Belle, J., </a:t>
            </a:r>
            <a:r>
              <a:rPr lang="en-GB" sz="1200" kern="1200" dirty="0" err="1" smtClean="0">
                <a:solidFill>
                  <a:schemeClr val="tx1"/>
                </a:solidFill>
                <a:latin typeface="+mn-lt"/>
                <a:ea typeface="+mn-ea"/>
                <a:cs typeface="+mn-cs"/>
              </a:rPr>
              <a:t>Priyadarshini</a:t>
            </a:r>
            <a:r>
              <a:rPr lang="en-GB" sz="1200" kern="1200" dirty="0" smtClean="0">
                <a:solidFill>
                  <a:schemeClr val="tx1"/>
                </a:solidFill>
                <a:latin typeface="+mn-lt"/>
                <a:ea typeface="+mn-ea"/>
                <a:cs typeface="+mn-cs"/>
              </a:rPr>
              <a:t>, S. and </a:t>
            </a:r>
            <a:r>
              <a:rPr lang="en-GB" sz="1200" kern="1200" dirty="0" err="1" smtClean="0">
                <a:solidFill>
                  <a:schemeClr val="tx1"/>
                </a:solidFill>
                <a:latin typeface="+mn-lt"/>
                <a:ea typeface="+mn-ea"/>
                <a:cs typeface="+mn-cs"/>
              </a:rPr>
              <a:t>Ankolekar</a:t>
            </a:r>
            <a:r>
              <a:rPr lang="en-GB" sz="1200" kern="1200" dirty="0" smtClean="0">
                <a:solidFill>
                  <a:schemeClr val="tx1"/>
                </a:solidFill>
                <a:latin typeface="+mn-lt"/>
                <a:ea typeface="+mn-ea"/>
                <a:cs typeface="+mn-cs"/>
              </a:rPr>
              <a:t>, V.H., 2019. Knowledge and Training of Primary School Teachers in First Aid-A Questionnaire Based Study. </a:t>
            </a:r>
            <a:r>
              <a:rPr lang="en-GB" sz="1200" i="1" kern="1200" dirty="0" smtClean="0">
                <a:solidFill>
                  <a:schemeClr val="tx1"/>
                </a:solidFill>
                <a:latin typeface="+mn-lt"/>
                <a:ea typeface="+mn-ea"/>
                <a:cs typeface="+mn-cs"/>
              </a:rPr>
              <a:t>The Kurume medical journal</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66</a:t>
            </a:r>
            <a:r>
              <a:rPr lang="en-GB" sz="1200" kern="1200" dirty="0" smtClean="0">
                <a:solidFill>
                  <a:schemeClr val="tx1"/>
                </a:solidFill>
                <a:latin typeface="+mn-lt"/>
                <a:ea typeface="+mn-ea"/>
                <a:cs typeface="+mn-cs"/>
              </a:rPr>
              <a:t>(2), pp.101-106.</a:t>
            </a:r>
            <a:r>
              <a:rPr lang="en-GB" sz="1200" u="none" strike="noStrike" kern="1200" dirty="0" smtClean="0">
                <a:solidFill>
                  <a:schemeClr val="tx1"/>
                </a:solidFill>
                <a:latin typeface="+mn-lt"/>
                <a:ea typeface="+mn-ea"/>
                <a:cs typeface="+mn-cs"/>
                <a:hlinkClick r:id="rId8"/>
              </a:rPr>
              <a:t> </a:t>
            </a:r>
            <a:r>
              <a:rPr lang="en-GB" sz="1200" kern="1200" dirty="0" smtClean="0">
                <a:solidFill>
                  <a:schemeClr val="tx1"/>
                </a:solidFill>
                <a:latin typeface="+mn-lt"/>
                <a:ea typeface="+mn-ea"/>
                <a:cs typeface="+mn-cs"/>
                <a:hlinkClick r:id="rId8"/>
              </a:rPr>
              <a:t>https://bjsm.bmj.com/content/56/2/68.abstract</a:t>
            </a:r>
            <a:endParaRPr lang="en-US" sz="1200" kern="1200" dirty="0" smtClean="0">
              <a:solidFill>
                <a:schemeClr val="tx1"/>
              </a:solidFill>
              <a:latin typeface="+mn-lt"/>
              <a:ea typeface="+mn-ea"/>
              <a:cs typeface="+mn-cs"/>
            </a:endParaRPr>
          </a:p>
          <a:p>
            <a:r>
              <a:rPr lang="en-GB" sz="1200" kern="1200" dirty="0" err="1" smtClean="0">
                <a:solidFill>
                  <a:schemeClr val="tx1"/>
                </a:solidFill>
                <a:latin typeface="+mn-lt"/>
                <a:ea typeface="+mn-ea"/>
                <a:cs typeface="+mn-cs"/>
              </a:rPr>
              <a:t>Hu</a:t>
            </a:r>
            <a:r>
              <a:rPr lang="en-GB" sz="1200" kern="1200" dirty="0" smtClean="0">
                <a:solidFill>
                  <a:schemeClr val="tx1"/>
                </a:solidFill>
                <a:latin typeface="+mn-lt"/>
                <a:ea typeface="+mn-ea"/>
                <a:cs typeface="+mn-cs"/>
              </a:rPr>
              <a:t>, X., Yan, H., Casey, T. and Wu, C.H., 2021. Creating a safe haven during the crisis: How organizations can achieve deep compliance with COVID-19 safety measures in the hospitality industry. </a:t>
            </a:r>
            <a:r>
              <a:rPr lang="en-GB" sz="1200" i="1" kern="1200" dirty="0" smtClean="0">
                <a:solidFill>
                  <a:schemeClr val="tx1"/>
                </a:solidFill>
                <a:latin typeface="+mn-lt"/>
                <a:ea typeface="+mn-ea"/>
                <a:cs typeface="+mn-cs"/>
              </a:rPr>
              <a:t>International Journal of Hospitality Management</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92</a:t>
            </a:r>
            <a:r>
              <a:rPr lang="en-GB" sz="1200" kern="1200" dirty="0" smtClean="0">
                <a:solidFill>
                  <a:schemeClr val="tx1"/>
                </a:solidFill>
                <a:latin typeface="+mn-lt"/>
                <a:ea typeface="+mn-ea"/>
                <a:cs typeface="+mn-cs"/>
              </a:rPr>
              <a:t>, p.102662.</a:t>
            </a:r>
            <a:r>
              <a:rPr lang="en-GB" sz="1200" u="none" strike="noStrike" kern="1200" dirty="0" smtClean="0">
                <a:solidFill>
                  <a:schemeClr val="tx1"/>
                </a:solidFill>
                <a:latin typeface="+mn-lt"/>
                <a:ea typeface="+mn-ea"/>
                <a:cs typeface="+mn-cs"/>
                <a:hlinkClick r:id="rId9"/>
              </a:rPr>
              <a:t> </a:t>
            </a:r>
            <a:r>
              <a:rPr lang="en-GB" sz="1200" kern="1200" dirty="0" smtClean="0">
                <a:solidFill>
                  <a:schemeClr val="tx1"/>
                </a:solidFill>
                <a:latin typeface="+mn-lt"/>
                <a:ea typeface="+mn-ea"/>
                <a:cs typeface="+mn-cs"/>
                <a:hlinkClick r:id="rId9"/>
              </a:rPr>
              <a:t>https://www.sciencedirect.com/science/article/pii/S0278431920302140</a:t>
            </a:r>
            <a:endParaRPr lang="en-US" sz="1200" kern="1200" dirty="0" smtClean="0">
              <a:solidFill>
                <a:schemeClr val="tx1"/>
              </a:solidFill>
              <a:latin typeface="+mn-lt"/>
              <a:ea typeface="+mn-ea"/>
              <a:cs typeface="+mn-cs"/>
            </a:endParaRPr>
          </a:p>
          <a:p>
            <a:r>
              <a:rPr lang="en-GB" sz="1200" kern="1200" dirty="0" err="1" smtClean="0">
                <a:solidFill>
                  <a:schemeClr val="tx1"/>
                </a:solidFill>
                <a:latin typeface="+mn-lt"/>
                <a:ea typeface="+mn-ea"/>
                <a:cs typeface="+mn-cs"/>
              </a:rPr>
              <a:t>Johnstone</a:t>
            </a:r>
            <a:r>
              <a:rPr lang="en-GB" sz="1200" kern="1200" dirty="0" smtClean="0">
                <a:solidFill>
                  <a:schemeClr val="tx1"/>
                </a:solidFill>
                <a:latin typeface="+mn-lt"/>
                <a:ea typeface="+mn-ea"/>
                <a:cs typeface="+mn-cs"/>
              </a:rPr>
              <a:t>, R., 2019. Regulating work health and safety in multilateral business arrangements. </a:t>
            </a:r>
            <a:r>
              <a:rPr lang="en-GB" sz="1200" i="1" kern="1200" dirty="0" smtClean="0">
                <a:solidFill>
                  <a:schemeClr val="tx1"/>
                </a:solidFill>
                <a:latin typeface="+mn-lt"/>
                <a:ea typeface="+mn-ea"/>
                <a:cs typeface="+mn-cs"/>
              </a:rPr>
              <a:t>Australian Journal of Labour Law</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32</a:t>
            </a:r>
            <a:r>
              <a:rPr lang="en-GB" sz="1200" kern="1200" dirty="0" smtClean="0">
                <a:solidFill>
                  <a:schemeClr val="tx1"/>
                </a:solidFill>
                <a:latin typeface="+mn-lt"/>
                <a:ea typeface="+mn-ea"/>
                <a:cs typeface="+mn-cs"/>
              </a:rPr>
              <a:t>(1), pp.41-61.</a:t>
            </a:r>
            <a:r>
              <a:rPr lang="en-GB" sz="1200" u="none" strike="noStrike" kern="1200" dirty="0" smtClean="0">
                <a:solidFill>
                  <a:schemeClr val="tx1"/>
                </a:solidFill>
                <a:latin typeface="+mn-lt"/>
                <a:ea typeface="+mn-ea"/>
                <a:cs typeface="+mn-cs"/>
                <a:hlinkClick r:id="rId10"/>
              </a:rPr>
              <a:t> </a:t>
            </a:r>
            <a:r>
              <a:rPr lang="en-GB" sz="1200" kern="1200" dirty="0" smtClean="0">
                <a:solidFill>
                  <a:schemeClr val="tx1"/>
                </a:solidFill>
                <a:latin typeface="+mn-lt"/>
                <a:ea typeface="+mn-ea"/>
                <a:cs typeface="+mn-cs"/>
                <a:hlinkClick r:id="rId10"/>
              </a:rPr>
              <a:t>https://eprints.qut.edu.au/197328/</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0083A7F-54BF-4D30-A7FB-5F3FA6AEE332}" type="slidenum">
              <a:rPr lang="en-US" smtClean="0"/>
              <a:t>12</a:t>
            </a:fld>
            <a:endParaRPr lang="en-US"/>
          </a:p>
        </p:txBody>
      </p:sp>
    </p:spTree>
    <p:extLst>
      <p:ext uri="{BB962C8B-B14F-4D97-AF65-F5344CB8AC3E}">
        <p14:creationId xmlns:p14="http://schemas.microsoft.com/office/powerpoint/2010/main" val="3312851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75F695D-225E-4D0A-B6AD-2B5CABE5BE3F}"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5F695D-225E-4D0A-B6AD-2B5CABE5BE3F}"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5F695D-225E-4D0A-B6AD-2B5CABE5BE3F}"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75F695D-225E-4D0A-B6AD-2B5CABE5BE3F}"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75F695D-225E-4D0A-B6AD-2B5CABE5BE3F}" type="datetimeFigureOut">
              <a:rPr lang="en-US" smtClean="0"/>
              <a:t>3/6/2023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75F695D-225E-4D0A-B6AD-2B5CABE5BE3F}"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F695D-225E-4D0A-B6AD-2B5CABE5BE3F}" type="datetimeFigureOut">
              <a:rPr lang="en-US" smtClean="0"/>
              <a:t>3/6/2023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5F695D-225E-4D0A-B6AD-2B5CABE5BE3F}"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5F695D-225E-4D0A-B6AD-2B5CABE5BE3F}"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5F695D-225E-4D0A-B6AD-2B5CABE5BE3F}"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5F695D-225E-4D0A-B6AD-2B5CABE5BE3F}"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E26EEF-2443-4C33-B31D-6EF09F2497D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F695D-225E-4D0A-B6AD-2B5CABE5BE3F}" type="datetimeFigureOut">
              <a:rPr lang="en-US" smtClean="0"/>
              <a:t>3/6/2023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E26EEF-2443-4C33-B31D-6EF09F2497D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merald.com/insight/content/doi/10.1108/IJWHM-01-2019-0005/full/html" TargetMode="External"/><Relationship Id="rId13" Type="http://schemas.openxmlformats.org/officeDocument/2006/relationships/image" Target="../media/image12.jpeg"/><Relationship Id="rId3" Type="http://schemas.openxmlformats.org/officeDocument/2006/relationships/hyperlink" Target="https://books.google.com/books?hl=en&amp;lr=&amp;id=7XJxEAAAQBAJ&amp;oi=fnd&amp;pg=PA1&amp;dq=consumer+law+uk&amp;ots=CR28ugkPfU&amp;sig=TgISqU0E88pzt8PTu9nX5HmOfr0" TargetMode="External"/><Relationship Id="rId7" Type="http://schemas.openxmlformats.org/officeDocument/2006/relationships/hyperlink" Target="https://www.mja.com.au/system/files/issues/212_08/mja250511.pdf" TargetMode="External"/><Relationship Id="rId12" Type="http://schemas.openxmlformats.org/officeDocument/2006/relationships/hyperlink" Target="https://eprints.qut.edu.au/19732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journals.sagepub.com/doi/pdf/10.1177/0958928719882827" TargetMode="External"/><Relationship Id="rId11" Type="http://schemas.openxmlformats.org/officeDocument/2006/relationships/hyperlink" Target="https://www.sciencedirect.com/science/article/pii/S0278431920302140" TargetMode="External"/><Relationship Id="rId5" Type="http://schemas.openxmlformats.org/officeDocument/2006/relationships/hyperlink" Target="https://books.google.com/books?hl=en&amp;lr=&amp;id=-BnTDwAAQBAJ&amp;oi=fnd&amp;pg=PR9&amp;dq=Apply+safe+management+measures+&amp;ots=YYc3oBomQn&amp;sig=Fzm7gaC5ObmscGeHdqBnXf0XcIQ" TargetMode="External"/><Relationship Id="rId10" Type="http://schemas.openxmlformats.org/officeDocument/2006/relationships/hyperlink" Target="https://bjsm.bmj.com/content/56/2/68.abstract" TargetMode="External"/><Relationship Id="rId4" Type="http://schemas.openxmlformats.org/officeDocument/2006/relationships/hyperlink" Target="https://ieeexplore.ieee.org/abstract/document/9339945/" TargetMode="External"/><Relationship Id="rId9" Type="http://schemas.openxmlformats.org/officeDocument/2006/relationships/hyperlink" Target="https://www.annualreviews.org/doi/abs/10.1146/annurev-economics-051420-115149" TargetMode="External"/><Relationship Id="rId1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85800"/>
            <a:ext cx="7772400" cy="2514600"/>
          </a:xfrm>
        </p:spPr>
        <p:txBody>
          <a:bodyPr/>
          <a:lstStyle/>
          <a:p>
            <a:endParaRPr lang="en-US" dirty="0"/>
          </a:p>
        </p:txBody>
      </p:sp>
      <p:sp>
        <p:nvSpPr>
          <p:cNvPr id="3" name="Subtitle 2"/>
          <p:cNvSpPr>
            <a:spLocks noGrp="1"/>
          </p:cNvSpPr>
          <p:nvPr>
            <p:ph type="subTitle" idx="1"/>
          </p:nvPr>
        </p:nvSpPr>
        <p:spPr>
          <a:xfrm>
            <a:off x="1371600" y="3505200"/>
            <a:ext cx="6400800" cy="2133600"/>
          </a:xfrm>
        </p:spPr>
        <p:txBody>
          <a:bodyPr>
            <a:normAutofit fontScale="92500" lnSpcReduction="10000"/>
          </a:bodyPr>
          <a:lstStyle/>
          <a:p>
            <a:r>
              <a:rPr lang="en-GB" i="1" dirty="0"/>
              <a:t>Student’s </a:t>
            </a:r>
            <a:r>
              <a:rPr lang="en-GB" i="1" dirty="0" err="1" smtClean="0"/>
              <a:t>name:Stefania</a:t>
            </a:r>
            <a:r>
              <a:rPr lang="en-GB" i="1" dirty="0" smtClean="0"/>
              <a:t> </a:t>
            </a:r>
            <a:r>
              <a:rPr lang="en-GB" i="1" dirty="0" err="1" smtClean="0"/>
              <a:t>Damaschin</a:t>
            </a:r>
            <a:endParaRPr lang="en-US" dirty="0"/>
          </a:p>
          <a:p>
            <a:r>
              <a:rPr lang="en-GB" i="1" dirty="0"/>
              <a:t>Student’s </a:t>
            </a:r>
            <a:r>
              <a:rPr lang="en-GB" i="1" dirty="0" smtClean="0"/>
              <a:t>id:2030496</a:t>
            </a:r>
            <a:endParaRPr lang="en-US" dirty="0"/>
          </a:p>
          <a:p>
            <a:r>
              <a:rPr lang="en-GB" i="1" dirty="0"/>
              <a:t>Course </a:t>
            </a:r>
            <a:r>
              <a:rPr lang="en-GB" i="1" dirty="0" err="1" smtClean="0"/>
              <a:t>name:Operating</a:t>
            </a:r>
            <a:r>
              <a:rPr lang="en-GB" i="1" dirty="0" smtClean="0"/>
              <a:t> Hotel Facilities</a:t>
            </a:r>
            <a:endParaRPr lang="en-US" dirty="0"/>
          </a:p>
          <a:p>
            <a:r>
              <a:rPr lang="en-GB" i="1" dirty="0" smtClean="0"/>
              <a:t>Lecturer </a:t>
            </a:r>
            <a:r>
              <a:rPr lang="en-GB" i="1" dirty="0" err="1" smtClean="0"/>
              <a:t>Name:Laurance</a:t>
            </a:r>
            <a:r>
              <a:rPr lang="en-GB" i="1" dirty="0" smtClean="0"/>
              <a:t> </a:t>
            </a:r>
            <a:r>
              <a:rPr lang="en-GB" i="1" dirty="0" err="1" smtClean="0"/>
              <a:t>Blanke</a:t>
            </a:r>
            <a:endParaRPr lang="en-US" dirty="0"/>
          </a:p>
          <a:p>
            <a:endParaRPr lang="en-US" dirty="0"/>
          </a:p>
        </p:txBody>
      </p:sp>
      <p:pic>
        <p:nvPicPr>
          <p:cNvPr id="1026" name="Picture 2" descr="UWTSD new Logo"/>
          <p:cNvPicPr>
            <a:picLocks noChangeAspect="1" noChangeArrowheads="1"/>
          </p:cNvPicPr>
          <p:nvPr/>
        </p:nvPicPr>
        <p:blipFill>
          <a:blip r:embed="rId2"/>
          <a:srcRect/>
          <a:stretch>
            <a:fillRect/>
          </a:stretch>
        </p:blipFill>
        <p:spPr bwMode="auto">
          <a:xfrm>
            <a:off x="2362200" y="838200"/>
            <a:ext cx="4800600" cy="21336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smtClean="0"/>
              <a:t/>
            </a:r>
            <a:br>
              <a:rPr lang="en-US" b="1" i="1" dirty="0" smtClean="0"/>
            </a:br>
            <a:r>
              <a:rPr lang="en-US" b="1" i="1" dirty="0"/>
              <a:t/>
            </a:r>
            <a:br>
              <a:rPr lang="en-US" b="1" i="1" dirty="0"/>
            </a:br>
            <a:r>
              <a:rPr lang="en-US" b="1" dirty="0" smtClean="0">
                <a:latin typeface="Arial" pitchFamily="34" charset="0"/>
                <a:cs typeface="Arial" pitchFamily="34" charset="0"/>
              </a:rPr>
              <a:t>Health </a:t>
            </a:r>
            <a:r>
              <a:rPr lang="en-US" b="1" dirty="0">
                <a:latin typeface="Arial" pitchFamily="34" charset="0"/>
                <a:cs typeface="Arial" pitchFamily="34" charset="0"/>
              </a:rPr>
              <a:t>and Safety Act 1974</a:t>
            </a:r>
            <a:r>
              <a:rPr lang="en-US" b="0" dirty="0" smtClean="0">
                <a:latin typeface="Arial" pitchFamily="34" charset="0"/>
                <a:cs typeface="Arial" pitchFamily="34" charset="0"/>
              </a:rPr>
              <a:t/>
            </a:r>
            <a:br>
              <a:rPr lang="en-US" b="0" dirty="0" smtClean="0">
                <a:latin typeface="Arial" pitchFamily="34" charset="0"/>
                <a:cs typeface="Arial" pitchFamily="34" charset="0"/>
              </a:rPr>
            </a:br>
            <a:r>
              <a:rPr lang="en-US" dirty="0" smtClean="0"/>
              <a:t/>
            </a:r>
            <a:br>
              <a:rPr lang="en-US" dirty="0" smtClean="0"/>
            </a:br>
            <a:endParaRPr lang="en-US" dirty="0"/>
          </a:p>
        </p:txBody>
      </p:sp>
      <p:sp>
        <p:nvSpPr>
          <p:cNvPr id="3" name="Content Placeholder 2"/>
          <p:cNvSpPr>
            <a:spLocks noGrp="1"/>
          </p:cNvSpPr>
          <p:nvPr>
            <p:ph idx="1"/>
          </p:nvPr>
        </p:nvSpPr>
        <p:spPr>
          <a:xfrm>
            <a:off x="457200" y="4114800"/>
            <a:ext cx="8229600" cy="2011363"/>
          </a:xfrm>
        </p:spPr>
        <p:txBody>
          <a:bodyPr>
            <a:normAutofit fontScale="92500" lnSpcReduction="20000"/>
          </a:bodyPr>
          <a:lstStyle/>
          <a:p>
            <a:pPr algn="ctr"/>
            <a:r>
              <a:rPr lang="en-GB" dirty="0">
                <a:latin typeface="Arial" pitchFamily="34" charset="0"/>
                <a:cs typeface="Arial" pitchFamily="34" charset="0"/>
              </a:rPr>
              <a:t>The health and safety act of 1974 deals with the legal duty which ensures the safety of the health, and welfare of employees and ensures they keep safe in their respective workplaces (</a:t>
            </a:r>
            <a:r>
              <a:rPr lang="en-GB" dirty="0" err="1">
                <a:latin typeface="Arial" pitchFamily="34" charset="0"/>
                <a:cs typeface="Arial" pitchFamily="34" charset="0"/>
              </a:rPr>
              <a:t>Johnstone</a:t>
            </a:r>
            <a:r>
              <a:rPr lang="en-GB" dirty="0">
                <a:latin typeface="Arial" pitchFamily="34" charset="0"/>
                <a:cs typeface="Arial" pitchFamily="34" charset="0"/>
              </a:rPr>
              <a:t>, 2019, p. 45).  </a:t>
            </a:r>
            <a:endParaRPr lang="en-US" dirty="0">
              <a:latin typeface="Arial" pitchFamily="34" charset="0"/>
              <a:cs typeface="Arial" pitchFamily="34" charset="0"/>
            </a:endParaRPr>
          </a:p>
        </p:txBody>
      </p:sp>
      <p:pic>
        <p:nvPicPr>
          <p:cNvPr id="25602" name="Picture 2" descr="What is the Health and Safety at Work Act 1974? - Praxis42"/>
          <p:cNvPicPr>
            <a:picLocks noChangeAspect="1" noChangeArrowheads="1"/>
          </p:cNvPicPr>
          <p:nvPr/>
        </p:nvPicPr>
        <p:blipFill>
          <a:blip r:embed="rId3" cstate="print"/>
          <a:srcRect/>
          <a:stretch>
            <a:fillRect/>
          </a:stretch>
        </p:blipFill>
        <p:spPr bwMode="auto">
          <a:xfrm>
            <a:off x="2819400" y="1752600"/>
            <a:ext cx="4114800" cy="1752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smtClean="0"/>
              <a:t/>
            </a:r>
            <a:br>
              <a:rPr lang="en-US" b="1" i="1" dirty="0" smtClean="0"/>
            </a:br>
            <a:r>
              <a:rPr lang="en-US" b="1" dirty="0" smtClean="0">
                <a:latin typeface="Arial" pitchFamily="34" charset="0"/>
                <a:cs typeface="Arial" pitchFamily="34" charset="0"/>
              </a:rPr>
              <a:t>Implement </a:t>
            </a:r>
            <a:r>
              <a:rPr lang="en-US" b="1" dirty="0">
                <a:latin typeface="Arial" pitchFamily="34" charset="0"/>
                <a:cs typeface="Arial" pitchFamily="34" charset="0"/>
              </a:rPr>
              <a:t>consumer law</a:t>
            </a:r>
            <a:r>
              <a:rPr lang="en-US" b="0" dirty="0" smtClean="0">
                <a:latin typeface="Arial" pitchFamily="34" charset="0"/>
                <a:cs typeface="Arial" pitchFamily="34" charset="0"/>
              </a:rPr>
              <a:t/>
            </a:r>
            <a:br>
              <a:rPr lang="en-US" b="0" dirty="0" smtClean="0">
                <a:latin typeface="Arial" pitchFamily="34" charset="0"/>
                <a:cs typeface="Arial" pitchFamily="34" charset="0"/>
              </a:rPr>
            </a:br>
            <a:r>
              <a:rPr lang="en-US" dirty="0" smtClean="0"/>
              <a:t/>
            </a:r>
            <a:br>
              <a:rPr lang="en-US" dirty="0" smtClean="0"/>
            </a:br>
            <a:endParaRPr lang="en-US" dirty="0"/>
          </a:p>
        </p:txBody>
      </p:sp>
      <p:sp>
        <p:nvSpPr>
          <p:cNvPr id="3" name="Content Placeholder 2"/>
          <p:cNvSpPr>
            <a:spLocks noGrp="1"/>
          </p:cNvSpPr>
          <p:nvPr>
            <p:ph idx="1"/>
          </p:nvPr>
        </p:nvSpPr>
        <p:spPr>
          <a:xfrm>
            <a:off x="457200" y="3733800"/>
            <a:ext cx="8229600" cy="2392363"/>
          </a:xfrm>
        </p:spPr>
        <p:txBody>
          <a:bodyPr>
            <a:noAutofit/>
          </a:bodyPr>
          <a:lstStyle/>
          <a:p>
            <a:pPr algn="ctr"/>
            <a:r>
              <a:rPr lang="en-GB" sz="2400" dirty="0"/>
              <a:t>In the UK, consumer law is responsible to protect consumer rights in acting organizational activities. </a:t>
            </a:r>
            <a:endParaRPr lang="en-GB" sz="2400" dirty="0" smtClean="0"/>
          </a:p>
          <a:p>
            <a:pPr algn="ctr"/>
            <a:r>
              <a:rPr lang="en-GB" sz="2400" dirty="0" smtClean="0"/>
              <a:t>Therefore</a:t>
            </a:r>
            <a:r>
              <a:rPr lang="en-GB" sz="2400" dirty="0"/>
              <a:t>, as opined by Law, and Richard (2021), consumer law deals with the right to reject, the right to repair, the right to a price reduction and the final right to reject and particle rejection of goods and services. </a:t>
            </a:r>
            <a:endParaRPr lang="en-US" sz="2400" dirty="0"/>
          </a:p>
        </p:txBody>
      </p:sp>
      <p:pic>
        <p:nvPicPr>
          <p:cNvPr id="24578" name="Picture 2" descr="Revamped consumer laws in India - iPleaders"/>
          <p:cNvPicPr>
            <a:picLocks noChangeAspect="1" noChangeArrowheads="1"/>
          </p:cNvPicPr>
          <p:nvPr/>
        </p:nvPicPr>
        <p:blipFill>
          <a:blip r:embed="rId3" cstate="print"/>
          <a:srcRect/>
          <a:stretch>
            <a:fillRect/>
          </a:stretch>
        </p:blipFill>
        <p:spPr bwMode="auto">
          <a:xfrm>
            <a:off x="2590800" y="990600"/>
            <a:ext cx="4038600" cy="2417152"/>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smtClean="0"/>
              <a:t/>
            </a:r>
            <a:br>
              <a:rPr lang="en-US" b="1" i="1" dirty="0" smtClean="0"/>
            </a:br>
            <a:r>
              <a:rPr lang="en-US" b="1" dirty="0" smtClean="0">
                <a:latin typeface="Arial" pitchFamily="34" charset="0"/>
                <a:cs typeface="Arial" pitchFamily="34" charset="0"/>
              </a:rPr>
              <a:t>Apply </a:t>
            </a:r>
            <a:r>
              <a:rPr lang="en-US" b="1" dirty="0">
                <a:latin typeface="Arial" pitchFamily="34" charset="0"/>
                <a:cs typeface="Arial" pitchFamily="34" charset="0"/>
              </a:rPr>
              <a:t>3Es of safety </a:t>
            </a:r>
            <a:r>
              <a:rPr lang="en-US" b="0" dirty="0" smtClean="0">
                <a:latin typeface="Arial" pitchFamily="34" charset="0"/>
                <a:cs typeface="Arial" pitchFamily="34" charset="0"/>
              </a:rPr>
              <a:t/>
            </a:r>
            <a:br>
              <a:rPr lang="en-US" b="0" dirty="0" smtClean="0">
                <a:latin typeface="Arial" pitchFamily="34" charset="0"/>
                <a:cs typeface="Arial" pitchFamily="34" charset="0"/>
              </a:rPr>
            </a:br>
            <a:r>
              <a:rPr lang="en-US" dirty="0" smtClean="0"/>
              <a:t/>
            </a:r>
            <a:br>
              <a:rPr lang="en-US" dirty="0" smtClean="0"/>
            </a:br>
            <a:endParaRPr lang="en-US" dirty="0"/>
          </a:p>
        </p:txBody>
      </p:sp>
      <p:sp>
        <p:nvSpPr>
          <p:cNvPr id="3" name="Content Placeholder 2"/>
          <p:cNvSpPr>
            <a:spLocks noGrp="1"/>
          </p:cNvSpPr>
          <p:nvPr>
            <p:ph idx="1"/>
          </p:nvPr>
        </p:nvSpPr>
        <p:spPr>
          <a:xfrm>
            <a:off x="457200" y="4191000"/>
            <a:ext cx="8229600" cy="1935163"/>
          </a:xfrm>
        </p:spPr>
        <p:txBody>
          <a:bodyPr>
            <a:normAutofit fontScale="85000" lnSpcReduction="20000"/>
          </a:bodyPr>
          <a:lstStyle/>
          <a:p>
            <a:pPr algn="ctr"/>
            <a:r>
              <a:rPr lang="en-GB" dirty="0">
                <a:latin typeface="Arial" pitchFamily="34" charset="0"/>
                <a:cs typeface="Arial" pitchFamily="34" charset="0"/>
              </a:rPr>
              <a:t>The hotel organisations have to follow the 3Es of safety policy which deal with enforcement, education and evaluation. </a:t>
            </a:r>
            <a:endParaRPr lang="en-GB" dirty="0" smtClean="0">
              <a:latin typeface="Arial" pitchFamily="34" charset="0"/>
              <a:cs typeface="Arial" pitchFamily="34" charset="0"/>
            </a:endParaRPr>
          </a:p>
          <a:p>
            <a:pPr algn="ctr"/>
            <a:r>
              <a:rPr lang="en-GB" dirty="0" smtClean="0">
                <a:latin typeface="Arial" pitchFamily="34" charset="0"/>
                <a:cs typeface="Arial" pitchFamily="34" charset="0"/>
              </a:rPr>
              <a:t>Indeed</a:t>
            </a:r>
            <a:r>
              <a:rPr lang="en-GB" dirty="0">
                <a:latin typeface="Arial" pitchFamily="34" charset="0"/>
                <a:cs typeface="Arial" pitchFamily="34" charset="0"/>
              </a:rPr>
              <a:t>, evaluation is creating a safe workplace environment for the employees. </a:t>
            </a:r>
            <a:endParaRPr lang="en-US" dirty="0">
              <a:latin typeface="Arial" pitchFamily="34" charset="0"/>
              <a:cs typeface="Arial" pitchFamily="34" charset="0"/>
            </a:endParaRPr>
          </a:p>
        </p:txBody>
      </p:sp>
      <p:pic>
        <p:nvPicPr>
          <p:cNvPr id="23553" name="Picture 1"/>
          <p:cNvPicPr>
            <a:picLocks noChangeAspect="1" noChangeArrowheads="1"/>
          </p:cNvPicPr>
          <p:nvPr/>
        </p:nvPicPr>
        <p:blipFill>
          <a:blip r:embed="rId3"/>
          <a:srcRect/>
          <a:stretch>
            <a:fillRect/>
          </a:stretch>
        </p:blipFill>
        <p:spPr bwMode="auto">
          <a:xfrm>
            <a:off x="2895600" y="1295399"/>
            <a:ext cx="3429000" cy="21940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Health and Safety policy </a:t>
            </a: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4419600"/>
            <a:ext cx="8229600" cy="1706563"/>
          </a:xfrm>
        </p:spPr>
        <p:txBody>
          <a:bodyPr>
            <a:normAutofit/>
          </a:bodyPr>
          <a:lstStyle/>
          <a:p>
            <a:pPr algn="ctr"/>
            <a:r>
              <a:rPr lang="en-GB" sz="2400" dirty="0">
                <a:latin typeface="Arial" pitchFamily="34" charset="0"/>
                <a:cs typeface="Arial" pitchFamily="34" charset="0"/>
              </a:rPr>
              <a:t>Maintaining a safe and healthy work environment and a health and safety policy of an organisation leads to a commitment to developing a better workplace (</a:t>
            </a:r>
            <a:r>
              <a:rPr lang="en-GB" sz="2400" dirty="0" err="1">
                <a:latin typeface="Arial" pitchFamily="34" charset="0"/>
                <a:cs typeface="Arial" pitchFamily="34" charset="0"/>
              </a:rPr>
              <a:t>Berhan</a:t>
            </a:r>
            <a:r>
              <a:rPr lang="en-GB" sz="2400" dirty="0">
                <a:latin typeface="Arial" pitchFamily="34" charset="0"/>
                <a:cs typeface="Arial" pitchFamily="34" charset="0"/>
              </a:rPr>
              <a:t>, 2020, p. 428). </a:t>
            </a:r>
            <a:endParaRPr lang="en-US" sz="2400" dirty="0">
              <a:latin typeface="Arial" pitchFamily="34" charset="0"/>
              <a:cs typeface="Arial" pitchFamily="34" charset="0"/>
            </a:endParaRPr>
          </a:p>
        </p:txBody>
      </p:sp>
      <p:pic>
        <p:nvPicPr>
          <p:cNvPr id="22529" name="Picture 1"/>
          <p:cNvPicPr>
            <a:picLocks noChangeAspect="1" noChangeArrowheads="1"/>
          </p:cNvPicPr>
          <p:nvPr/>
        </p:nvPicPr>
        <p:blipFill>
          <a:blip r:embed="rId3"/>
          <a:srcRect/>
          <a:stretch>
            <a:fillRect/>
          </a:stretch>
        </p:blipFill>
        <p:spPr bwMode="auto">
          <a:xfrm>
            <a:off x="2895600" y="1447800"/>
            <a:ext cx="4067175" cy="2377351"/>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b="1" dirty="0"/>
              <a:t/>
            </a:r>
            <a:br>
              <a:rPr lang="en-US" b="1" dirty="0"/>
            </a:br>
            <a:r>
              <a:rPr lang="en-US" b="1" dirty="0" smtClean="0">
                <a:latin typeface="Arial" pitchFamily="34" charset="0"/>
                <a:cs typeface="Arial" pitchFamily="34" charset="0"/>
              </a:rPr>
              <a:t>First </a:t>
            </a:r>
            <a:r>
              <a:rPr lang="en-US" b="1" dirty="0">
                <a:latin typeface="Arial" pitchFamily="34" charset="0"/>
                <a:cs typeface="Arial" pitchFamily="34" charset="0"/>
              </a:rPr>
              <a:t>Aid medical care</a:t>
            </a:r>
            <a:r>
              <a:rPr lang="en-US" b="0" dirty="0" smtClean="0">
                <a:latin typeface="Arial" pitchFamily="34" charset="0"/>
                <a:cs typeface="Arial" pitchFamily="34" charset="0"/>
              </a:rPr>
              <a:t/>
            </a:r>
            <a:br>
              <a:rPr lang="en-US" b="0" dirty="0" smtClean="0">
                <a:latin typeface="Arial" pitchFamily="34" charset="0"/>
                <a:cs typeface="Arial" pitchFamily="34" charset="0"/>
              </a:rPr>
            </a:br>
            <a:r>
              <a:rPr lang="en-US" dirty="0" smtClean="0"/>
              <a:t/>
            </a:r>
            <a:br>
              <a:rPr lang="en-US" dirty="0" smtClean="0"/>
            </a:br>
            <a:endParaRPr lang="en-US" dirty="0"/>
          </a:p>
        </p:txBody>
      </p:sp>
      <p:sp>
        <p:nvSpPr>
          <p:cNvPr id="3" name="Content Placeholder 2"/>
          <p:cNvSpPr>
            <a:spLocks noGrp="1"/>
          </p:cNvSpPr>
          <p:nvPr>
            <p:ph idx="1"/>
          </p:nvPr>
        </p:nvSpPr>
        <p:spPr>
          <a:xfrm>
            <a:off x="457200" y="4038600"/>
            <a:ext cx="8229600" cy="2087563"/>
          </a:xfrm>
        </p:spPr>
        <p:txBody>
          <a:bodyPr>
            <a:normAutofit fontScale="92500" lnSpcReduction="20000"/>
          </a:bodyPr>
          <a:lstStyle/>
          <a:p>
            <a:pPr algn="ctr"/>
            <a:r>
              <a:rPr lang="en-GB" dirty="0">
                <a:latin typeface="Arial" pitchFamily="34" charset="0"/>
                <a:cs typeface="Arial" pitchFamily="34" charset="0"/>
              </a:rPr>
              <a:t>The necessary temporary assistance is defined in first aid in the workplace where they are given temporary support until professional care can be provided (</a:t>
            </a:r>
            <a:r>
              <a:rPr lang="en-GB" dirty="0" err="1">
                <a:latin typeface="Arial" pitchFamily="34" charset="0"/>
                <a:cs typeface="Arial" pitchFamily="34" charset="0"/>
              </a:rPr>
              <a:t>Hosapatna</a:t>
            </a:r>
            <a:r>
              <a:rPr lang="en-GB" dirty="0">
                <a:latin typeface="Arial" pitchFamily="34" charset="0"/>
                <a:cs typeface="Arial" pitchFamily="34" charset="0"/>
              </a:rPr>
              <a:t>, 2019, p. 105). </a:t>
            </a:r>
            <a:endParaRPr lang="en-US" dirty="0">
              <a:latin typeface="Arial" pitchFamily="34" charset="0"/>
              <a:cs typeface="Arial" pitchFamily="34" charset="0"/>
            </a:endParaRPr>
          </a:p>
        </p:txBody>
      </p:sp>
      <p:pic>
        <p:nvPicPr>
          <p:cNvPr id="21505" name="Picture 1"/>
          <p:cNvPicPr>
            <a:picLocks noChangeAspect="1" noChangeArrowheads="1"/>
          </p:cNvPicPr>
          <p:nvPr/>
        </p:nvPicPr>
        <p:blipFill>
          <a:blip r:embed="rId3"/>
          <a:srcRect/>
          <a:stretch>
            <a:fillRect/>
          </a:stretch>
        </p:blipFill>
        <p:spPr bwMode="auto">
          <a:xfrm>
            <a:off x="3276600" y="1447801"/>
            <a:ext cx="2971800" cy="220980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b="1" dirty="0" smtClean="0"/>
              <a:t>Apply </a:t>
            </a:r>
            <a:r>
              <a:rPr lang="en-US" b="1" dirty="0"/>
              <a:t>safe management measures </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a:xfrm>
            <a:off x="457200" y="4267200"/>
            <a:ext cx="8229600" cy="1858963"/>
          </a:xfrm>
        </p:spPr>
        <p:txBody>
          <a:bodyPr>
            <a:normAutofit lnSpcReduction="10000"/>
          </a:bodyPr>
          <a:lstStyle/>
          <a:p>
            <a:pPr algn="ctr"/>
            <a:r>
              <a:rPr lang="en-GB" dirty="0">
                <a:latin typeface="Arial" pitchFamily="34" charset="0"/>
                <a:cs typeface="Arial" pitchFamily="34" charset="0"/>
              </a:rPr>
              <a:t>All the processes, protocols and guidance have been maintained by the workplace safety programmes in the business management</a:t>
            </a:r>
            <a:r>
              <a:rPr lang="en-GB" dirty="0" smtClean="0">
                <a:latin typeface="Arial" pitchFamily="34" charset="0"/>
                <a:cs typeface="Arial" pitchFamily="34" charset="0"/>
              </a:rPr>
              <a:t>.</a:t>
            </a:r>
          </a:p>
        </p:txBody>
      </p:sp>
      <p:pic>
        <p:nvPicPr>
          <p:cNvPr id="20481" name="Picture 1"/>
          <p:cNvPicPr>
            <a:picLocks noChangeAspect="1" noChangeArrowheads="1"/>
          </p:cNvPicPr>
          <p:nvPr/>
        </p:nvPicPr>
        <p:blipFill>
          <a:blip r:embed="rId3"/>
          <a:srcRect/>
          <a:stretch>
            <a:fillRect/>
          </a:stretch>
        </p:blipFill>
        <p:spPr bwMode="auto">
          <a:xfrm>
            <a:off x="2324100" y="1417638"/>
            <a:ext cx="4495800" cy="24384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 </a:t>
            </a:r>
            <a:r>
              <a:rPr lang="en-US" b="1" dirty="0" smtClean="0"/>
              <a:t/>
            </a:r>
            <a:br>
              <a:rPr lang="en-US" b="1" dirty="0" smtClean="0"/>
            </a:br>
            <a:r>
              <a:rPr lang="en-US" b="1" dirty="0" smtClean="0"/>
              <a:t>Adopt </a:t>
            </a:r>
            <a:r>
              <a:rPr lang="en-US" b="1" dirty="0"/>
              <a:t>emergency procedures </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a:xfrm>
            <a:off x="457200" y="3733800"/>
            <a:ext cx="8229600" cy="2392363"/>
          </a:xfrm>
        </p:spPr>
        <p:txBody>
          <a:bodyPr>
            <a:normAutofit/>
          </a:bodyPr>
          <a:lstStyle/>
          <a:p>
            <a:pPr algn="ctr"/>
            <a:r>
              <a:rPr lang="en-GB" sz="2800" dirty="0">
                <a:latin typeface="Arial" pitchFamily="34" charset="0"/>
                <a:cs typeface="Arial" pitchFamily="34" charset="0"/>
              </a:rPr>
              <a:t>A plan of action has been conducted to pose an immediate health risk. </a:t>
            </a:r>
            <a:endParaRPr lang="en-GB" sz="2800" dirty="0" smtClean="0">
              <a:latin typeface="Arial" pitchFamily="34" charset="0"/>
              <a:cs typeface="Arial" pitchFamily="34" charset="0"/>
            </a:endParaRPr>
          </a:p>
          <a:p>
            <a:pPr algn="ctr"/>
            <a:r>
              <a:rPr lang="en-GB" sz="2800" dirty="0" smtClean="0">
                <a:latin typeface="Arial" pitchFamily="34" charset="0"/>
                <a:cs typeface="Arial" pitchFamily="34" charset="0"/>
              </a:rPr>
              <a:t>The </a:t>
            </a:r>
            <a:r>
              <a:rPr lang="en-GB" sz="2800" dirty="0">
                <a:latin typeface="Arial" pitchFamily="34" charset="0"/>
                <a:cs typeface="Arial" pitchFamily="34" charset="0"/>
              </a:rPr>
              <a:t>manager always thinks of Safety first and procures the environment of the business organisation. </a:t>
            </a:r>
            <a:endParaRPr lang="en-US" sz="2800" dirty="0">
              <a:latin typeface="Arial" pitchFamily="34" charset="0"/>
              <a:cs typeface="Arial" pitchFamily="34" charset="0"/>
            </a:endParaRPr>
          </a:p>
        </p:txBody>
      </p:sp>
      <p:sp>
        <p:nvSpPr>
          <p:cNvPr id="19458" name="AutoShape 2" descr="29,441 Emergency Plan Images, Stock Photos &amp; Vectors | Shutter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9460" name="Picture 4" descr="How To Evaluate the Effectiveness of Emergency Preparedness Plans -  Facilities Management Insights"/>
          <p:cNvPicPr>
            <a:picLocks noChangeAspect="1" noChangeArrowheads="1"/>
          </p:cNvPicPr>
          <p:nvPr/>
        </p:nvPicPr>
        <p:blipFill>
          <a:blip r:embed="rId3"/>
          <a:srcRect/>
          <a:stretch>
            <a:fillRect/>
          </a:stretch>
        </p:blipFill>
        <p:spPr bwMode="auto">
          <a:xfrm>
            <a:off x="2590800" y="1066800"/>
            <a:ext cx="4286250" cy="238125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b="1" dirty="0"/>
              <a:t/>
            </a:r>
            <a:br>
              <a:rPr lang="en-US" b="1" dirty="0"/>
            </a:br>
            <a:r>
              <a:rPr lang="en-US" b="1" dirty="0" smtClean="0"/>
              <a:t>Health </a:t>
            </a:r>
            <a:r>
              <a:rPr lang="en-US" b="1" dirty="0"/>
              <a:t>and Care Act 2022</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a:xfrm>
            <a:off x="457200" y="4114800"/>
            <a:ext cx="8229600" cy="2011363"/>
          </a:xfrm>
        </p:spPr>
        <p:txBody>
          <a:bodyPr>
            <a:normAutofit/>
          </a:bodyPr>
          <a:lstStyle/>
          <a:p>
            <a:pPr algn="ctr"/>
            <a:r>
              <a:rPr lang="en-GB" sz="2400" dirty="0">
                <a:latin typeface="Arial" pitchFamily="34" charset="0"/>
                <a:cs typeface="Arial" pitchFamily="34" charset="0"/>
              </a:rPr>
              <a:t>Health and Care Act 2022 was introduced by following the new legislation which aims to make easy health and care organisations and deliver care for the people considering the multiple different services in building earlier recommendations by NHS improvement </a:t>
            </a:r>
            <a:endParaRPr lang="en-US" sz="2400" dirty="0">
              <a:latin typeface="Arial" pitchFamily="34" charset="0"/>
              <a:cs typeface="Arial" pitchFamily="34" charset="0"/>
            </a:endParaRPr>
          </a:p>
        </p:txBody>
      </p:sp>
      <p:pic>
        <p:nvPicPr>
          <p:cNvPr id="18433" name="Picture 1"/>
          <p:cNvPicPr>
            <a:picLocks noChangeAspect="1" noChangeArrowheads="1"/>
          </p:cNvPicPr>
          <p:nvPr/>
        </p:nvPicPr>
        <p:blipFill>
          <a:blip r:embed="rId3"/>
          <a:srcRect/>
          <a:stretch>
            <a:fillRect/>
          </a:stretch>
        </p:blipFill>
        <p:spPr bwMode="auto">
          <a:xfrm>
            <a:off x="2819400" y="1447800"/>
            <a:ext cx="3794101" cy="21336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b="1" dirty="0"/>
              <a:t/>
            </a:r>
            <a:br>
              <a:rPr lang="en-US" b="1" dirty="0"/>
            </a:br>
            <a:r>
              <a:rPr lang="en-US" b="1" dirty="0" smtClean="0"/>
              <a:t>Welfare </a:t>
            </a:r>
            <a:r>
              <a:rPr lang="en-US" b="1" dirty="0"/>
              <a:t>of provision </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a:xfrm>
            <a:off x="457200" y="3276600"/>
            <a:ext cx="8229600" cy="2849563"/>
          </a:xfrm>
        </p:spPr>
        <p:txBody>
          <a:bodyPr>
            <a:normAutofit lnSpcReduction="10000"/>
          </a:bodyPr>
          <a:lstStyle/>
          <a:p>
            <a:pPr algn="ctr"/>
            <a:r>
              <a:rPr lang="en-GB" sz="2400" dirty="0">
                <a:latin typeface="Arial" pitchFamily="34" charset="0"/>
                <a:cs typeface="Arial" pitchFamily="34" charset="0"/>
              </a:rPr>
              <a:t>The Welfare of provision is related to cleanliness, lighting, sanitary arrangement, and health and safety welfare of the workforce in the business environment (</a:t>
            </a:r>
            <a:r>
              <a:rPr lang="en-GB" sz="2400" dirty="0" err="1">
                <a:latin typeface="Arial" pitchFamily="34" charset="0"/>
                <a:cs typeface="Arial" pitchFamily="34" charset="0"/>
              </a:rPr>
              <a:t>Roosma</a:t>
            </a:r>
            <a:r>
              <a:rPr lang="en-GB" sz="2400" dirty="0">
                <a:latin typeface="Arial" pitchFamily="34" charset="0"/>
                <a:cs typeface="Arial" pitchFamily="34" charset="0"/>
              </a:rPr>
              <a:t>, and Van </a:t>
            </a:r>
            <a:r>
              <a:rPr lang="en-GB" sz="2400" dirty="0" err="1">
                <a:latin typeface="Arial" pitchFamily="34" charset="0"/>
                <a:cs typeface="Arial" pitchFamily="34" charset="0"/>
              </a:rPr>
              <a:t>Oorschot</a:t>
            </a:r>
            <a:r>
              <a:rPr lang="en-GB" sz="2400" dirty="0">
                <a:latin typeface="Arial" pitchFamily="34" charset="0"/>
                <a:cs typeface="Arial" pitchFamily="34" charset="0"/>
              </a:rPr>
              <a:t>, 2020, p. 190). </a:t>
            </a:r>
            <a:endParaRPr lang="en-GB" sz="2400" dirty="0" smtClean="0">
              <a:latin typeface="Arial" pitchFamily="34" charset="0"/>
              <a:cs typeface="Arial" pitchFamily="34" charset="0"/>
            </a:endParaRPr>
          </a:p>
          <a:p>
            <a:pPr algn="ctr"/>
            <a:r>
              <a:rPr lang="en-GB" sz="2400" dirty="0" smtClean="0">
                <a:latin typeface="Arial" pitchFamily="34" charset="0"/>
                <a:cs typeface="Arial" pitchFamily="34" charset="0"/>
              </a:rPr>
              <a:t>All </a:t>
            </a:r>
            <a:r>
              <a:rPr lang="en-GB" sz="2400" dirty="0">
                <a:latin typeface="Arial" pitchFamily="34" charset="0"/>
                <a:cs typeface="Arial" pitchFamily="34" charset="0"/>
              </a:rPr>
              <a:t>organisations should maintain provision welfare such as ventilation, temperature, and adequate lighting which can develop organisational performance in the respective workplace environment. </a:t>
            </a:r>
            <a:endParaRPr lang="en-US" sz="2400" dirty="0">
              <a:latin typeface="Arial" pitchFamily="34" charset="0"/>
              <a:cs typeface="Arial" pitchFamily="34" charset="0"/>
            </a:endParaRPr>
          </a:p>
        </p:txBody>
      </p:sp>
      <p:pic>
        <p:nvPicPr>
          <p:cNvPr id="17409" name="Picture 1"/>
          <p:cNvPicPr>
            <a:picLocks noChangeAspect="1" noChangeArrowheads="1"/>
          </p:cNvPicPr>
          <p:nvPr/>
        </p:nvPicPr>
        <p:blipFill>
          <a:blip r:embed="rId2"/>
          <a:srcRect/>
          <a:stretch>
            <a:fillRect/>
          </a:stretch>
        </p:blipFill>
        <p:spPr bwMode="auto">
          <a:xfrm>
            <a:off x="2895600" y="1524000"/>
            <a:ext cx="3752850" cy="14326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b="1" dirty="0" smtClean="0"/>
              <a:t>Work </a:t>
            </a:r>
            <a:r>
              <a:rPr lang="en-US" b="1" dirty="0"/>
              <a:t>Health and Safety Act 2011</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a:xfrm>
            <a:off x="533400" y="4267200"/>
            <a:ext cx="8229600" cy="2316163"/>
          </a:xfrm>
        </p:spPr>
        <p:txBody>
          <a:bodyPr>
            <a:normAutofit/>
          </a:bodyPr>
          <a:lstStyle/>
          <a:p>
            <a:pPr algn="ctr"/>
            <a:r>
              <a:rPr lang="en-GB" sz="2400" dirty="0">
                <a:latin typeface="Arial" pitchFamily="34" charset="0"/>
                <a:cs typeface="Arial" pitchFamily="34" charset="0"/>
              </a:rPr>
              <a:t>The Work Health and Safety act 2011 develops a framework to protect the health, safety and welfare of workers and protect the health and safety procedures in the workplace environment. </a:t>
            </a:r>
            <a:endParaRPr lang="en-US" sz="2400" dirty="0">
              <a:latin typeface="Arial" pitchFamily="34" charset="0"/>
              <a:cs typeface="Arial" pitchFamily="34" charset="0"/>
            </a:endParaRPr>
          </a:p>
        </p:txBody>
      </p:sp>
      <p:pic>
        <p:nvPicPr>
          <p:cNvPr id="16386" name="Picture 2" descr="Health and Safety at Work Act 1974 - Explained"/>
          <p:cNvPicPr>
            <a:picLocks noChangeAspect="1" noChangeArrowheads="1"/>
          </p:cNvPicPr>
          <p:nvPr/>
        </p:nvPicPr>
        <p:blipFill>
          <a:blip r:embed="rId3"/>
          <a:srcRect/>
          <a:stretch>
            <a:fillRect/>
          </a:stretch>
        </p:blipFill>
        <p:spPr bwMode="auto">
          <a:xfrm>
            <a:off x="2209800" y="1447800"/>
            <a:ext cx="4800600" cy="2119745"/>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References</a:t>
            </a:r>
            <a:r>
              <a:rPr lang="en-US" b="1" dirty="0" smtClean="0"/>
              <a:t/>
            </a:r>
            <a:br>
              <a:rPr lang="en-US" b="1" dirty="0" smtClean="0"/>
            </a:br>
            <a:endParaRPr lang="en-US" b="1" dirty="0"/>
          </a:p>
        </p:txBody>
      </p:sp>
      <p:sp>
        <p:nvSpPr>
          <p:cNvPr id="3" name="Content Placeholder 2"/>
          <p:cNvSpPr>
            <a:spLocks noGrp="1"/>
          </p:cNvSpPr>
          <p:nvPr>
            <p:ph idx="1"/>
          </p:nvPr>
        </p:nvSpPr>
        <p:spPr>
          <a:xfrm>
            <a:off x="457200" y="1828800"/>
            <a:ext cx="7848600" cy="4525963"/>
          </a:xfrm>
        </p:spPr>
        <p:txBody>
          <a:bodyPr>
            <a:normAutofit fontScale="32500" lnSpcReduction="20000"/>
          </a:bodyPr>
          <a:lstStyle/>
          <a:p>
            <a:r>
              <a:rPr lang="en-GB" b="1" dirty="0"/>
              <a:t>Book</a:t>
            </a:r>
            <a:endParaRPr lang="en-US" dirty="0"/>
          </a:p>
          <a:p>
            <a:pPr algn="just"/>
            <a:r>
              <a:rPr lang="en-GB" dirty="0"/>
              <a:t>Law, S. and Richard, V. eds., 2021. </a:t>
            </a:r>
            <a:r>
              <a:rPr lang="en-GB" i="1" dirty="0"/>
              <a:t>Public and Private Enforcement of Consumer Law–Insights for Luxembourg</a:t>
            </a:r>
            <a:r>
              <a:rPr lang="en-GB" dirty="0"/>
              <a:t> (Vol. 24). </a:t>
            </a:r>
            <a:r>
              <a:rPr lang="es-AR" dirty="0"/>
              <a:t>Nomos </a:t>
            </a:r>
            <a:r>
              <a:rPr lang="es-AR" dirty="0" err="1"/>
              <a:t>Verlag</a:t>
            </a:r>
            <a:r>
              <a:rPr lang="es-AR" dirty="0"/>
              <a:t>.</a:t>
            </a:r>
            <a:r>
              <a:rPr lang="en-GB" dirty="0">
                <a:hlinkClick r:id="rId3"/>
              </a:rPr>
              <a:t> </a:t>
            </a:r>
            <a:r>
              <a:rPr lang="es-AR" dirty="0">
                <a:hlinkClick r:id="rId3"/>
              </a:rPr>
              <a:t>https://books.google.com/books?hl=en&amp;lr=&amp;</a:t>
            </a:r>
            <a:r>
              <a:rPr lang="es-AR" dirty="0" smtClean="0">
                <a:hlinkClick r:id="rId3"/>
              </a:rPr>
              <a:t>id=7XJxEAAAQBAJ&amp;oi=fnd&amp;pg=PA1&amp;dq=consumer+law+uk&amp;ots=CR28ugkPfU&amp;sig=TgISqU0E88pzt8PTu9nX5HmOfr0</a:t>
            </a:r>
            <a:endParaRPr lang="es-AR" dirty="0" smtClean="0"/>
          </a:p>
          <a:p>
            <a:pPr algn="just"/>
            <a:r>
              <a:rPr lang="en-GB" b="1" dirty="0" smtClean="0"/>
              <a:t>PDF or Journal</a:t>
            </a:r>
            <a:endParaRPr lang="en-US" dirty="0" smtClean="0"/>
          </a:p>
          <a:p>
            <a:pPr algn="just"/>
            <a:r>
              <a:rPr lang="en-GB" dirty="0" err="1" smtClean="0"/>
              <a:t>Boujemaa</a:t>
            </a:r>
            <a:r>
              <a:rPr lang="en-GB" dirty="0" smtClean="0"/>
              <a:t>, K.S., </a:t>
            </a:r>
            <a:r>
              <a:rPr lang="en-GB" dirty="0" err="1" smtClean="0"/>
              <a:t>Berrada</a:t>
            </a:r>
            <a:r>
              <a:rPr lang="en-GB" dirty="0" smtClean="0"/>
              <a:t>, I., </a:t>
            </a:r>
            <a:r>
              <a:rPr lang="en-GB" dirty="0" err="1" smtClean="0"/>
              <a:t>Fardousse</a:t>
            </a:r>
            <a:r>
              <a:rPr lang="en-GB" dirty="0" smtClean="0"/>
              <a:t>, K., </a:t>
            </a:r>
            <a:r>
              <a:rPr lang="en-GB" dirty="0" err="1" smtClean="0"/>
              <a:t>Naggar</a:t>
            </a:r>
            <a:r>
              <a:rPr lang="en-GB" dirty="0" smtClean="0"/>
              <a:t>, O. and </a:t>
            </a:r>
            <a:r>
              <a:rPr lang="en-GB" dirty="0" err="1" smtClean="0"/>
              <a:t>Bourzeix</a:t>
            </a:r>
            <a:r>
              <a:rPr lang="en-GB" dirty="0" smtClean="0"/>
              <a:t>, F., 2021. Toward road safety recommender systems: Formal concepts and technical basics. </a:t>
            </a:r>
            <a:r>
              <a:rPr lang="en-GB" i="1" dirty="0" smtClean="0"/>
              <a:t>IEEE Transactions on Intelligent Transportation Systems</a:t>
            </a:r>
            <a:r>
              <a:rPr lang="en-GB" dirty="0" smtClean="0"/>
              <a:t>, </a:t>
            </a:r>
            <a:r>
              <a:rPr lang="en-GB" i="1" dirty="0" smtClean="0"/>
              <a:t>23</a:t>
            </a:r>
            <a:r>
              <a:rPr lang="en-GB" dirty="0" smtClean="0"/>
              <a:t>(6), pp.5211-5230.</a:t>
            </a:r>
            <a:r>
              <a:rPr lang="en-GB" dirty="0" smtClean="0">
                <a:hlinkClick r:id="rId4"/>
              </a:rPr>
              <a:t> https://ieeexplore.ieee.org/abstract/document/9339945/</a:t>
            </a:r>
            <a:endParaRPr lang="en-GB" dirty="0" smtClean="0"/>
          </a:p>
          <a:p>
            <a:pPr marL="0" indent="0" algn="just">
              <a:spcBef>
                <a:spcPts val="0"/>
              </a:spcBef>
              <a:buNone/>
              <a:defRPr/>
            </a:pPr>
            <a:r>
              <a:rPr lang="en-GB" dirty="0" err="1"/>
              <a:t>Manuele</a:t>
            </a:r>
            <a:r>
              <a:rPr lang="en-GB" dirty="0"/>
              <a:t>, F.A., 2020. Advanced Safety Management: Focusing on Z10. 0, 45001, and Serious Injury Prevention. John Wiley &amp; Sons.</a:t>
            </a:r>
            <a:r>
              <a:rPr lang="en-GB" dirty="0">
                <a:hlinkClick r:id="rId5"/>
              </a:rPr>
              <a:t> https://books.google.com/books?hl=en&amp;lr=&amp;id=-BnTDwAAQBAJ&amp;oi=fnd&amp;pg=PR9&amp;dq=Apply+safe+management+measures+&amp;ots=YYc3oBomQn&amp;sig=Fzm7gaC5ObmscGeHdqBnXf0XcIQ</a:t>
            </a:r>
            <a:endParaRPr lang="en-GB" dirty="0"/>
          </a:p>
          <a:p>
            <a:pPr algn="just"/>
            <a:r>
              <a:rPr lang="en-GB" dirty="0" err="1"/>
              <a:t>Roosma</a:t>
            </a:r>
            <a:r>
              <a:rPr lang="en-GB" dirty="0"/>
              <a:t>, F. and Van </a:t>
            </a:r>
            <a:r>
              <a:rPr lang="en-GB" dirty="0" err="1"/>
              <a:t>Oorschot</a:t>
            </a:r>
            <a:r>
              <a:rPr lang="en-GB" dirty="0"/>
              <a:t>, W., 2020. Public opinion on basic income: Mapping European support for a radical alternative for welfare provision. </a:t>
            </a:r>
            <a:r>
              <a:rPr lang="en-GB" i="1" dirty="0"/>
              <a:t>Journal of European Social Policy</a:t>
            </a:r>
            <a:r>
              <a:rPr lang="en-GB" dirty="0"/>
              <a:t>, </a:t>
            </a:r>
            <a:r>
              <a:rPr lang="en-GB" i="1" dirty="0"/>
              <a:t>30</a:t>
            </a:r>
            <a:r>
              <a:rPr lang="en-GB" dirty="0"/>
              <a:t>(2), pp.190-205.</a:t>
            </a:r>
            <a:r>
              <a:rPr lang="en-GB" dirty="0">
                <a:hlinkClick r:id="rId6"/>
              </a:rPr>
              <a:t> https://journals.sagepub.com/doi/pdf/10.1177/0958928719882827</a:t>
            </a:r>
            <a:endParaRPr lang="en-US" dirty="0"/>
          </a:p>
          <a:p>
            <a:pPr algn="just"/>
            <a:r>
              <a:rPr lang="en-GB" dirty="0"/>
              <a:t>Vardoulakis, S., </a:t>
            </a:r>
            <a:r>
              <a:rPr lang="en-GB" dirty="0" err="1"/>
              <a:t>Jalaludin</a:t>
            </a:r>
            <a:r>
              <a:rPr lang="en-GB" dirty="0"/>
              <a:t>, B.B., Morgan, G.G., </a:t>
            </a:r>
            <a:r>
              <a:rPr lang="en-GB" dirty="0" err="1"/>
              <a:t>Hanigan</a:t>
            </a:r>
            <a:r>
              <a:rPr lang="en-GB" dirty="0"/>
              <a:t>, I.C. and Johnston, F.H., 2020. Bushfire smoke: urgent need for a national health protection strategy. </a:t>
            </a:r>
            <a:r>
              <a:rPr lang="en-GB" i="1" dirty="0"/>
              <a:t>The medical journal of Australia</a:t>
            </a:r>
            <a:r>
              <a:rPr lang="en-GB" dirty="0"/>
              <a:t>, </a:t>
            </a:r>
            <a:r>
              <a:rPr lang="en-GB" i="1" dirty="0"/>
              <a:t>212</a:t>
            </a:r>
            <a:r>
              <a:rPr lang="en-GB" dirty="0"/>
              <a:t>(8), p.349.</a:t>
            </a:r>
            <a:r>
              <a:rPr lang="en-GB" dirty="0">
                <a:hlinkClick r:id="rId7"/>
              </a:rPr>
              <a:t> https://www.mja.com.au/system/files/issues/212_08/mja250511.pdf</a:t>
            </a:r>
            <a:endParaRPr lang="en-US" dirty="0"/>
          </a:p>
          <a:p>
            <a:pPr algn="just"/>
            <a:r>
              <a:rPr lang="en-GB" dirty="0" err="1"/>
              <a:t>Berhan</a:t>
            </a:r>
            <a:r>
              <a:rPr lang="en-GB" dirty="0"/>
              <a:t>, E., 2020. Management commitment and its impact on occupational health and safety improvement: a case of iron, steel and metal manufacturing industries. </a:t>
            </a:r>
            <a:r>
              <a:rPr lang="en-GB" i="1" dirty="0"/>
              <a:t>International Journal of Workplace Health Management</a:t>
            </a:r>
            <a:r>
              <a:rPr lang="en-GB" dirty="0"/>
              <a:t>, </a:t>
            </a:r>
            <a:r>
              <a:rPr lang="en-GB" i="1" dirty="0"/>
              <a:t>13</a:t>
            </a:r>
            <a:r>
              <a:rPr lang="en-GB" dirty="0"/>
              <a:t>(4), pp.427-444.</a:t>
            </a:r>
            <a:r>
              <a:rPr lang="en-GB" dirty="0">
                <a:hlinkClick r:id="rId8"/>
              </a:rPr>
              <a:t> https://www.emerald.com/insight/content/doi/10.1108/IJWHM-01-2019-0005/full/html</a:t>
            </a:r>
            <a:endParaRPr lang="en-US" dirty="0"/>
          </a:p>
          <a:p>
            <a:pPr algn="just"/>
            <a:r>
              <a:rPr lang="en-GB" dirty="0"/>
              <a:t>Fang, H. and Krueger, D., 2022. The affordable care act after a decade: Its impact on the </a:t>
            </a:r>
            <a:r>
              <a:rPr lang="en-GB" dirty="0" err="1"/>
              <a:t>labor</a:t>
            </a:r>
            <a:r>
              <a:rPr lang="en-GB" dirty="0"/>
              <a:t> market and the macro economy. </a:t>
            </a:r>
            <a:r>
              <a:rPr lang="en-GB" i="1" dirty="0"/>
              <a:t>Annual Review of Economics</a:t>
            </a:r>
            <a:r>
              <a:rPr lang="en-GB" dirty="0"/>
              <a:t>, </a:t>
            </a:r>
            <a:r>
              <a:rPr lang="en-GB" i="1" dirty="0"/>
              <a:t>14</a:t>
            </a:r>
            <a:r>
              <a:rPr lang="en-GB" dirty="0"/>
              <a:t>, pp.453-494.</a:t>
            </a:r>
            <a:r>
              <a:rPr lang="en-GB" dirty="0">
                <a:hlinkClick r:id="rId9"/>
              </a:rPr>
              <a:t> https://www.annualreviews.org/doi/abs/10.1146/annurev-economics-051420-115149</a:t>
            </a:r>
            <a:endParaRPr lang="en-US" dirty="0"/>
          </a:p>
          <a:p>
            <a:pPr algn="just"/>
            <a:r>
              <a:rPr lang="en-GB" dirty="0" err="1"/>
              <a:t>Hosapatna</a:t>
            </a:r>
            <a:r>
              <a:rPr lang="en-GB" dirty="0"/>
              <a:t>, M., </a:t>
            </a:r>
            <a:r>
              <a:rPr lang="en-GB" dirty="0" err="1"/>
              <a:t>Bhat</a:t>
            </a:r>
            <a:r>
              <a:rPr lang="en-GB" dirty="0"/>
              <a:t>, N., Belle, J., </a:t>
            </a:r>
            <a:r>
              <a:rPr lang="en-GB" dirty="0" err="1"/>
              <a:t>Priyadarshini</a:t>
            </a:r>
            <a:r>
              <a:rPr lang="en-GB" dirty="0"/>
              <a:t>, S. and </a:t>
            </a:r>
            <a:r>
              <a:rPr lang="en-GB" dirty="0" err="1"/>
              <a:t>Ankolekar</a:t>
            </a:r>
            <a:r>
              <a:rPr lang="en-GB" dirty="0"/>
              <a:t>, V.H., 2019. Knowledge and Training of Primary School Teachers in First Aid-A Questionnaire Based Study. </a:t>
            </a:r>
            <a:r>
              <a:rPr lang="en-GB" i="1" dirty="0"/>
              <a:t>The Kurume medical journal</a:t>
            </a:r>
            <a:r>
              <a:rPr lang="en-GB" dirty="0"/>
              <a:t>, </a:t>
            </a:r>
            <a:r>
              <a:rPr lang="en-GB" i="1" dirty="0"/>
              <a:t>66</a:t>
            </a:r>
            <a:r>
              <a:rPr lang="en-GB" dirty="0"/>
              <a:t>(2), pp.101-106.</a:t>
            </a:r>
            <a:r>
              <a:rPr lang="en-GB" dirty="0">
                <a:hlinkClick r:id="rId10"/>
              </a:rPr>
              <a:t> https://bjsm.bmj.com/content/56/2/68.abstract</a:t>
            </a:r>
            <a:endParaRPr lang="en-US" dirty="0"/>
          </a:p>
          <a:p>
            <a:pPr algn="just"/>
            <a:r>
              <a:rPr lang="en-GB" dirty="0" err="1"/>
              <a:t>Hu</a:t>
            </a:r>
            <a:r>
              <a:rPr lang="en-GB" dirty="0"/>
              <a:t>, X., Yan, H., Casey, T. and Wu, C.H., 2021. Creating a safe haven during the crisis: How organizations can achieve deep compliance with COVID-19 safety measures in the hospitality industry. </a:t>
            </a:r>
            <a:r>
              <a:rPr lang="en-GB" i="1" dirty="0"/>
              <a:t>International Journal of Hospitality Management</a:t>
            </a:r>
            <a:r>
              <a:rPr lang="en-GB" dirty="0"/>
              <a:t>, </a:t>
            </a:r>
            <a:r>
              <a:rPr lang="en-GB" i="1" dirty="0"/>
              <a:t>92</a:t>
            </a:r>
            <a:r>
              <a:rPr lang="en-GB" dirty="0"/>
              <a:t>, p.102662.</a:t>
            </a:r>
            <a:r>
              <a:rPr lang="en-GB" dirty="0">
                <a:hlinkClick r:id="rId11"/>
              </a:rPr>
              <a:t> https://www.sciencedirect.com/science/article/pii/S0278431920302140</a:t>
            </a:r>
            <a:endParaRPr lang="en-US" dirty="0"/>
          </a:p>
          <a:p>
            <a:pPr algn="just"/>
            <a:r>
              <a:rPr lang="en-GB" dirty="0" err="1"/>
              <a:t>Johnstone</a:t>
            </a:r>
            <a:r>
              <a:rPr lang="en-GB" dirty="0"/>
              <a:t>, R., 2019. Regulating work health and safety in multilateral business arrangements. </a:t>
            </a:r>
            <a:r>
              <a:rPr lang="en-GB" i="1" dirty="0"/>
              <a:t>Australian Journal of Labour Law</a:t>
            </a:r>
            <a:r>
              <a:rPr lang="en-GB" dirty="0"/>
              <a:t>, </a:t>
            </a:r>
            <a:r>
              <a:rPr lang="en-GB" i="1" dirty="0"/>
              <a:t>32</a:t>
            </a:r>
            <a:r>
              <a:rPr lang="en-GB" dirty="0"/>
              <a:t>(1), pp.41-61.</a:t>
            </a:r>
            <a:r>
              <a:rPr lang="en-GB" dirty="0">
                <a:hlinkClick r:id="rId12"/>
              </a:rPr>
              <a:t> https://eprints.qut.edu.au/197328/</a:t>
            </a:r>
            <a:endParaRPr lang="en-US" dirty="0"/>
          </a:p>
          <a:p>
            <a:pPr marL="0" indent="0">
              <a:spcBef>
                <a:spcPts val="0"/>
              </a:spcBef>
              <a:buNone/>
              <a:defRPr/>
            </a:pPr>
            <a:endParaRPr lang="en-US" dirty="0"/>
          </a:p>
          <a:p>
            <a:endParaRPr lang="en-US" dirty="0" smtClean="0"/>
          </a:p>
          <a:p>
            <a:pPr algn="just"/>
            <a:endParaRPr lang="en-US" dirty="0" smtClean="0"/>
          </a:p>
          <a:p>
            <a:pPr algn="just"/>
            <a:endParaRPr lang="en-US" dirty="0"/>
          </a:p>
          <a:p>
            <a:endParaRPr lang="en-US" dirty="0"/>
          </a:p>
        </p:txBody>
      </p:sp>
      <p:pic>
        <p:nvPicPr>
          <p:cNvPr id="15362" name="Picture 2" descr="Unread Books at Home Still Spark Literacy Habits - Scientific American"/>
          <p:cNvPicPr>
            <a:picLocks noChangeAspect="1" noChangeArrowheads="1"/>
          </p:cNvPicPr>
          <p:nvPr/>
        </p:nvPicPr>
        <p:blipFill>
          <a:blip r:embed="rId13"/>
          <a:srcRect/>
          <a:stretch>
            <a:fillRect/>
          </a:stretch>
        </p:blipFill>
        <p:spPr bwMode="auto">
          <a:xfrm>
            <a:off x="914400" y="228600"/>
            <a:ext cx="2362200" cy="1219200"/>
          </a:xfrm>
          <a:prstGeom prst="rect">
            <a:avLst/>
          </a:prstGeom>
          <a:noFill/>
        </p:spPr>
      </p:pic>
      <p:pic>
        <p:nvPicPr>
          <p:cNvPr id="15363" name="Picture 3"/>
          <p:cNvPicPr>
            <a:picLocks noChangeAspect="1" noChangeArrowheads="1"/>
          </p:cNvPicPr>
          <p:nvPr/>
        </p:nvPicPr>
        <p:blipFill>
          <a:blip r:embed="rId14"/>
          <a:srcRect/>
          <a:stretch>
            <a:fillRect/>
          </a:stretch>
        </p:blipFill>
        <p:spPr bwMode="auto">
          <a:xfrm>
            <a:off x="6400800" y="228600"/>
            <a:ext cx="2057400" cy="115774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AutoShape 2" descr="1,000+ Best Thank You Images · 100% Free Download · Pexels Stock Phot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6868" name="AutoShape 4" descr="1,000+ Best Thank You Images · 100% Free Download · Pexels Stock Phot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6870" name="AutoShape 6" descr="1,000+ Best Thank You Images · 100% Free Download · Pexels Stock Phot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6872" name="AutoShape 8" descr="Thank You Frame Images - Free Download on Freepi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6874" name="AutoShape 10" descr="Thank You Frame Images - Free Download on Freepi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6875" name="Picture 11"/>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TotalTime>
  <Words>1737</Words>
  <Application>Microsoft Office PowerPoint</Application>
  <PresentationFormat>On-screen Show (4:3)</PresentationFormat>
  <Paragraphs>86</Paragraphs>
  <Slides>13</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  Health and Safety Act 1974  </vt:lpstr>
      <vt:lpstr> Implement consumer law  </vt:lpstr>
      <vt:lpstr> Apply 3Es of safety   </vt:lpstr>
      <vt:lpstr>Health and Safety policy </vt:lpstr>
      <vt:lpstr>  First Aid medical care  </vt:lpstr>
      <vt:lpstr> Apply safe management measures   </vt:lpstr>
      <vt:lpstr>  Adopt emergency procedures   </vt:lpstr>
      <vt:lpstr>  Health and Care Act 2022  </vt:lpstr>
      <vt:lpstr>  Welfare of provision   </vt:lpstr>
      <vt:lpstr> Work Health and Safety Act 2011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Gabriel Bocovanu</cp:lastModifiedBy>
  <cp:revision>5</cp:revision>
  <dcterms:created xsi:type="dcterms:W3CDTF">2023-02-15T12:16:40Z</dcterms:created>
  <dcterms:modified xsi:type="dcterms:W3CDTF">2023-03-06T18:32:18Z</dcterms:modified>
</cp:coreProperties>
</file>