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9"/>
  </p:notesMasterIdLst>
  <p:handoutMasterIdLst>
    <p:handoutMasterId r:id="rId20"/>
  </p:handoutMasterIdLst>
  <p:sldIdLst>
    <p:sldId id="277" r:id="rId2"/>
    <p:sldId id="331" r:id="rId3"/>
    <p:sldId id="258" r:id="rId4"/>
    <p:sldId id="332" r:id="rId5"/>
    <p:sldId id="333" r:id="rId6"/>
    <p:sldId id="334" r:id="rId7"/>
    <p:sldId id="350" r:id="rId8"/>
    <p:sldId id="351" r:id="rId9"/>
    <p:sldId id="352" r:id="rId10"/>
    <p:sldId id="356" r:id="rId11"/>
    <p:sldId id="357" r:id="rId12"/>
    <p:sldId id="353" r:id="rId13"/>
    <p:sldId id="358" r:id="rId14"/>
    <p:sldId id="354" r:id="rId15"/>
    <p:sldId id="338" r:id="rId16"/>
    <p:sldId id="339" r:id="rId17"/>
    <p:sldId id="348" r:id="rId1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varScale="1">
        <p:scale>
          <a:sx n="73" d="100"/>
          <a:sy n="73" d="100"/>
        </p:scale>
        <p:origin x="133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28548226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31934181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16/02/2023</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16/02/2023</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16/02/2023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16/02/2023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16/02/2023</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16/02/2023</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16/02/2023</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16/02/2023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16/02/2023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16/02/2023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16/02/2023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16/02/2023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eur01.safelinks.protection.outlook.com/?url=https://web-b-ebscohost-com.ezproxy.uwtsd.ac.uk/ehost/ebookviewer/ebook/bmxlYmtfXzg3NzM0X19BTg2?sid=2327383a-5654-4205-9324-0a82e27ed6e0@pdc-v-sessmgr02&amp;vid=5&amp;format=EB&amp;rid=7&amp;data=02%7C01%7C%7C0cf347c17bdf460b982408d80eb2b943%7C4e0f11f9046e45059cb8db2152311e21%7C0%7C0%7C637275508054871237&amp;sdata=RW5OLH1ACg2AXgx8xjXOP5AgAFlL2PRkkZNy4KD2/9c=&amp;reserved=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Module Code:</a:t>
            </a:r>
            <a:r>
              <a:rPr lang="de-DE" b="1" dirty="0"/>
              <a:t>ACCA6022 </a:t>
            </a:r>
            <a:br>
              <a:rPr lang="de-DE" dirty="0"/>
            </a:br>
            <a:endParaRPr lang="en-GB" altLang="en-US" dirty="0"/>
          </a:p>
        </p:txBody>
      </p:sp>
      <p:sp>
        <p:nvSpPr>
          <p:cNvPr id="6147" name="Subtitle 4"/>
          <p:cNvSpPr>
            <a:spLocks noGrp="1"/>
          </p:cNvSpPr>
          <p:nvPr>
            <p:ph type="subTitle" idx="1"/>
          </p:nvPr>
        </p:nvSpPr>
        <p:spPr>
          <a:xfrm>
            <a:off x="323528" y="2133600"/>
            <a:ext cx="8568952" cy="3671664"/>
          </a:xfrm>
        </p:spPr>
        <p:txBody>
          <a:bodyPr/>
          <a:lstStyle/>
          <a:p>
            <a:pPr eaLnBrk="1" hangingPunct="1"/>
            <a:r>
              <a:rPr lang="en-GB" altLang="en-US" dirty="0">
                <a:solidFill>
                  <a:schemeClr val="tx1"/>
                </a:solidFill>
              </a:rPr>
              <a:t>Module </a:t>
            </a:r>
            <a:r>
              <a:rPr lang="en-GB" altLang="en-US" dirty="0" err="1">
                <a:solidFill>
                  <a:schemeClr val="tx1"/>
                </a:solidFill>
              </a:rPr>
              <a:t>Name:Switching</a:t>
            </a:r>
            <a:r>
              <a:rPr lang="en-GB" altLang="en-US" dirty="0">
                <a:solidFill>
                  <a:schemeClr val="tx1"/>
                </a:solidFill>
              </a:rPr>
              <a:t>, Routing and Wireless</a:t>
            </a:r>
          </a:p>
          <a:p>
            <a:pPr eaLnBrk="1" hangingPunct="1"/>
            <a:endParaRPr lang="en-GB" altLang="en-US" dirty="0">
              <a:solidFill>
                <a:schemeClr val="tx1"/>
              </a:solidFill>
            </a:endParaRPr>
          </a:p>
          <a:p>
            <a:pPr eaLnBrk="1" hangingPunct="1"/>
            <a:r>
              <a:rPr lang="en-GB" altLang="en-US" dirty="0">
                <a:solidFill>
                  <a:schemeClr val="tx1"/>
                </a:solidFill>
              </a:rPr>
              <a:t>Lesson 3</a:t>
            </a:r>
          </a:p>
          <a:p>
            <a:pPr eaLnBrk="1" hangingPunct="1"/>
            <a:endParaRPr lang="en-GB" altLang="en-US" dirty="0">
              <a:solidFill>
                <a:schemeClr val="tx1"/>
              </a:solidFill>
            </a:endParaRPr>
          </a:p>
          <a:p>
            <a:pPr algn="l">
              <a:spcBef>
                <a:spcPts val="300"/>
              </a:spcBef>
              <a:spcAft>
                <a:spcPts val="0"/>
              </a:spcAft>
              <a:tabLst>
                <a:tab pos="2637155" algn="ctr"/>
                <a:tab pos="5274310" algn="r"/>
              </a:tabLst>
            </a:pPr>
            <a:r>
              <a:rPr lang="en-GB" altLang="en-US" dirty="0">
                <a:solidFill>
                  <a:schemeClr val="tx1"/>
                </a:solidFill>
              </a:rPr>
              <a:t>Title: Dynamic routing</a:t>
            </a: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Date Placeholder 3"/>
          <p:cNvSpPr>
            <a:spLocks noGrp="1" noChangeArrowheads="1"/>
          </p:cNvSpPr>
          <p:nvPr>
            <p:ph type="dt" sz="quarter" idx="10"/>
          </p:nvPr>
        </p:nvSpPr>
        <p:spPr bwMode="auto">
          <a:xfrm>
            <a:off x="457200" y="6245225"/>
            <a:ext cx="2133600" cy="47625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fontAlgn="base">
              <a:spcBef>
                <a:spcPct val="0"/>
              </a:spcBef>
              <a:spcAft>
                <a:spcPct val="0"/>
              </a:spcAft>
              <a:buFont typeface="Arial" panose="020B0604020202020204" pitchFamily="34" charset="0"/>
              <a:buNone/>
            </a:pPr>
            <a:endParaRPr lang="en-US" altLang="en-US" sz="1800">
              <a:cs typeface="Arial" panose="020B0604020202020204" pitchFamily="34" charset="0"/>
            </a:endParaRPr>
          </a:p>
        </p:txBody>
      </p:sp>
      <p:sp>
        <p:nvSpPr>
          <p:cNvPr id="7171" name="Title 1"/>
          <p:cNvSpPr>
            <a:spLocks noGrp="1"/>
          </p:cNvSpPr>
          <p:nvPr>
            <p:ph type="title" idx="4294967295"/>
          </p:nvPr>
        </p:nvSpPr>
        <p:spPr/>
        <p:txBody>
          <a:bodyPr/>
          <a:lstStyle/>
          <a:p>
            <a:pPr eaLnBrk="1" hangingPunct="1"/>
            <a:r>
              <a:rPr lang="en-GB" altLang="en-US"/>
              <a:t>Lesson Aims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57200" y="1268413"/>
            <a:ext cx="8507413" cy="4176712"/>
          </a:xfrm>
        </p:spPr>
        <p:txBody>
          <a:bodyPr/>
          <a:lstStyle/>
          <a:p>
            <a:pPr eaLnBrk="1" hangingPunct="1">
              <a:defRPr/>
            </a:pPr>
            <a:r>
              <a:rPr lang="en-GB" altLang="en-US" sz="2400" dirty="0"/>
              <a:t>Routing information Protocol</a:t>
            </a:r>
          </a:p>
          <a:p>
            <a:pPr marL="0" indent="0" eaLnBrk="1" hangingPunct="1">
              <a:buNone/>
              <a:defRPr/>
            </a:pPr>
            <a:endParaRPr lang="en-GB" altLang="en-US" sz="2400" dirty="0"/>
          </a:p>
          <a:p>
            <a:pPr eaLnBrk="1" hangingPunct="1">
              <a:defRPr/>
            </a:pPr>
            <a:r>
              <a:rPr lang="en-GB" altLang="en-US" sz="2400" dirty="0"/>
              <a:t>Dynamic Routing</a:t>
            </a:r>
          </a:p>
          <a:p>
            <a:pPr eaLnBrk="1" hangingPunct="1">
              <a:defRPr/>
            </a:pPr>
            <a:endParaRPr lang="en-GB" altLang="en-US" sz="2400" dirty="0"/>
          </a:p>
          <a:p>
            <a:pPr eaLnBrk="1" hangingPunct="1">
              <a:defRPr/>
            </a:pPr>
            <a:r>
              <a:rPr lang="en-GB" altLang="en-US" sz="2400" dirty="0"/>
              <a:t>Practical tasks on Dynamic Routing (RIP</a:t>
            </a:r>
          </a:p>
          <a:p>
            <a:pPr eaLnBrk="1" hangingPunct="1">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None/>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None/>
              <a:defRPr/>
            </a:pPr>
            <a:endParaRPr lang="en-GB" altLang="en-US" sz="2400" dirty="0"/>
          </a:p>
          <a:p>
            <a:pPr marL="0" indent="0" eaLnBrk="1" hangingPunct="1">
              <a:buFont typeface="Arial" panose="020B0604020202020204" pitchFamily="34" charset="0"/>
              <a:buNone/>
              <a:defRPr/>
            </a:pPr>
            <a:endParaRPr lang="en-GB" altLang="en-US" sz="2400" dirty="0"/>
          </a:p>
        </p:txBody>
      </p:sp>
      <p:sp>
        <p:nvSpPr>
          <p:cNvPr id="7173" name="Slide Number Placeholder 3"/>
          <p:cNvSpPr>
            <a:spLocks noGrp="1" noChangeArrowheads="1"/>
          </p:cNvSpPr>
          <p:nvPr>
            <p:ph type="sldNum" sz="quarter" idx="11"/>
          </p:nvPr>
        </p:nvSpPr>
        <p:spPr bwMode="auto">
          <a:xfrm>
            <a:off x="6834595" y="6384117"/>
            <a:ext cx="2133600" cy="47625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EAF49C8-D4EC-4CDF-9D19-8D049255FCFE}" type="slidenum">
              <a:rPr lang="en-US" altLang="en-US" sz="1400" smtClean="0">
                <a:latin typeface="Arial" panose="020B0604020202020204" pitchFamily="34" charset="0"/>
              </a:rPr>
              <a:pPr>
                <a:spcBef>
                  <a:spcPct val="0"/>
                </a:spcBef>
                <a:buFontTx/>
                <a:buNone/>
              </a:pPr>
              <a:t>2</a:t>
            </a:fld>
            <a:endParaRPr lang="en-US" altLang="en-US" sz="14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500" fill="hold"/>
                                        <p:tgtEl>
                                          <p:spTgt spid="717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anim calcmode="lin" valueType="num">
                                      <p:cBhvr additive="base">
                                        <p:cTn id="13" dur="500" fill="hold"/>
                                        <p:tgtEl>
                                          <p:spTgt spid="7172">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2">
                                            <p:txEl>
                                              <p:pRg st="4" end="4"/>
                                            </p:txEl>
                                          </p:spTgt>
                                        </p:tgtEl>
                                        <p:attrNameLst>
                                          <p:attrName>style.visibility</p:attrName>
                                        </p:attrNameLst>
                                      </p:cBhvr>
                                      <p:to>
                                        <p:strVal val="visible"/>
                                      </p:to>
                                    </p:set>
                                    <p:anim calcmode="lin" valueType="num">
                                      <p:cBhvr additive="base">
                                        <p:cTn id="19" dur="500" fill="hold"/>
                                        <p:tgtEl>
                                          <p:spTgt spid="7172">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a:extLst>
              <a:ext uri="{FF2B5EF4-FFF2-40B4-BE49-F238E27FC236}">
                <a16:creationId xmlns:a16="http://schemas.microsoft.com/office/drawing/2014/main" id="{E6283B49-C3AA-45F4-86D2-4A7925567AFB}"/>
              </a:ext>
            </a:extLst>
          </p:cNvPr>
          <p:cNvSpPr>
            <a:spLocks noGrp="1"/>
          </p:cNvSpPr>
          <p:nvPr>
            <p:ph type="dt" sz="quarter" idx="10"/>
          </p:nvPr>
        </p:nvSpPr>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altLang="en-US" dirty="0"/>
          </a:p>
        </p:txBody>
      </p:sp>
      <p:sp>
        <p:nvSpPr>
          <p:cNvPr id="9219" name="Footer Placeholder 4"/>
          <p:cNvSpPr>
            <a:spLocks noGrp="1" noChangeArrowheads="1"/>
          </p:cNvSpPr>
          <p:nvPr>
            <p:ph type="ftr" sz="quarter" idx="1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endParaRPr lang="en-GB" altLang="en-US" sz="1800">
              <a:latin typeface="Arial" panose="020B0604020202020204" pitchFamily="34" charset="0"/>
              <a:cs typeface="Arial" panose="020B0604020202020204" pitchFamily="34" charset="0"/>
            </a:endParaRPr>
          </a:p>
        </p:txBody>
      </p:sp>
      <p:sp>
        <p:nvSpPr>
          <p:cNvPr id="9220" name="Slide Number Placeholder 5"/>
          <p:cNvSpPr>
            <a:spLocks noGrp="1" noChangeArrowheads="1"/>
          </p:cNvSpPr>
          <p:nvPr>
            <p:ph type="sldNum" sz="quarter" idx="12"/>
          </p:nvPr>
        </p:nvSpPr>
        <p:spPr bwMode="auto">
          <a:xfrm>
            <a:off x="8321675" y="6403975"/>
            <a:ext cx="730250" cy="3397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0C0BB46-70EA-400F-A880-7E02F5FEAD8B}" type="slidenum">
              <a:rPr lang="en-GB" altLang="en-US" sz="1200" smtClean="0">
                <a:latin typeface="Arial" panose="020B0604020202020204" pitchFamily="34" charset="0"/>
              </a:rPr>
              <a:pPr>
                <a:spcBef>
                  <a:spcPct val="0"/>
                </a:spcBef>
                <a:buFontTx/>
                <a:buNone/>
              </a:pPr>
              <a:t>3</a:t>
            </a:fld>
            <a:endParaRPr lang="en-GB" altLang="en-US" sz="1200" dirty="0">
              <a:latin typeface="Arial" panose="020B0604020202020204" pitchFamily="34" charset="0"/>
            </a:endParaRPr>
          </a:p>
        </p:txBody>
      </p:sp>
      <p:sp>
        <p:nvSpPr>
          <p:cNvPr id="9221" name="Rectangle 2"/>
          <p:cNvSpPr>
            <a:spLocks noGrp="1"/>
          </p:cNvSpPr>
          <p:nvPr>
            <p:ph type="title"/>
          </p:nvPr>
        </p:nvSpPr>
        <p:spPr/>
        <p:txBody>
          <a:bodyPr/>
          <a:lstStyle/>
          <a:p>
            <a:pPr eaLnBrk="1" hangingPunct="1"/>
            <a:r>
              <a:rPr lang="en-GB" altLang="en-US" dirty="0"/>
              <a:t>Function of Router</a:t>
            </a:r>
          </a:p>
        </p:txBody>
      </p:sp>
      <p:sp>
        <p:nvSpPr>
          <p:cNvPr id="9222" name="Rectangle 3"/>
          <p:cNvSpPr>
            <a:spLocks noGrp="1"/>
          </p:cNvSpPr>
          <p:nvPr>
            <p:ph type="body" idx="1"/>
          </p:nvPr>
        </p:nvSpPr>
        <p:spPr>
          <a:xfrm>
            <a:off x="457200" y="1600200"/>
            <a:ext cx="8229600" cy="3916363"/>
          </a:xfrm>
        </p:spPr>
        <p:txBody>
          <a:bodyPr/>
          <a:lstStyle/>
          <a:p>
            <a:pPr algn="just" eaLnBrk="1" hangingPunct="1">
              <a:buNone/>
            </a:pPr>
            <a:r>
              <a:rPr lang="en-GB" altLang="en-US" dirty="0"/>
              <a:t>  </a:t>
            </a:r>
            <a:r>
              <a:rPr lang="en-GB" dirty="0"/>
              <a:t>A router is a </a:t>
            </a:r>
            <a:r>
              <a:rPr lang="en-GB" b="1" dirty="0"/>
              <a:t>switching device for networks</a:t>
            </a:r>
            <a:r>
              <a:rPr lang="en-GB" dirty="0"/>
              <a:t>, which is able to route network packets, based on their addresses, to other networks or devices.</a:t>
            </a:r>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dirty="0"/>
              <a:t>Static and Dynamic Routing</a:t>
            </a:r>
          </a:p>
        </p:txBody>
      </p:sp>
      <p:sp>
        <p:nvSpPr>
          <p:cNvPr id="3" name="Content Placeholder 2"/>
          <p:cNvSpPr>
            <a:spLocks noGrp="1"/>
          </p:cNvSpPr>
          <p:nvPr>
            <p:ph idx="1"/>
          </p:nvPr>
        </p:nvSpPr>
        <p:spPr>
          <a:xfrm>
            <a:off x="457200" y="1124744"/>
            <a:ext cx="8229600" cy="4680520"/>
          </a:xfrm>
        </p:spPr>
        <p:txBody>
          <a:bodyPr/>
          <a:lstStyle/>
          <a:p>
            <a:r>
              <a:rPr lang="en-GB" dirty="0"/>
              <a:t>A static routing table is created, maintained, and updated by a network administrator, manually. A static route to every network must be configured on every router for full connectivity.</a:t>
            </a:r>
          </a:p>
          <a:p>
            <a:r>
              <a:rPr lang="en-GB" dirty="0"/>
              <a:t>A dynamic routing table is created, maintained, and updated by a routing protocol running on the router</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663428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Static Routing</a:t>
            </a:r>
          </a:p>
        </p:txBody>
      </p:sp>
      <p:sp>
        <p:nvSpPr>
          <p:cNvPr id="3" name="Content Placeholder 2"/>
          <p:cNvSpPr>
            <a:spLocks noGrp="1"/>
          </p:cNvSpPr>
          <p:nvPr>
            <p:ph idx="1"/>
          </p:nvPr>
        </p:nvSpPr>
        <p:spPr>
          <a:xfrm>
            <a:off x="457200" y="1196752"/>
            <a:ext cx="8229600" cy="4320481"/>
          </a:xfrm>
        </p:spPr>
        <p:txBody>
          <a:bodyPr/>
          <a:lstStyle/>
          <a:p>
            <a:r>
              <a:rPr lang="en-GB" dirty="0"/>
              <a:t>Static Routing is the </a:t>
            </a:r>
            <a:r>
              <a:rPr lang="en-GB" b="1" dirty="0"/>
              <a:t>process in which static routes are manually added to the routing table through the direct configuration</a:t>
            </a:r>
            <a:r>
              <a:rPr lang="en-GB" dirty="0"/>
              <a:t>. </a:t>
            </a:r>
          </a:p>
          <a:p>
            <a:r>
              <a:rPr lang="en-GB" dirty="0"/>
              <a:t>Router(config)#ip route [</a:t>
            </a:r>
            <a:r>
              <a:rPr lang="en-GB" dirty="0" err="1"/>
              <a:t>destination_network</a:t>
            </a:r>
            <a:r>
              <a:rPr lang="en-GB" dirty="0"/>
              <a:t>][</a:t>
            </a:r>
            <a:r>
              <a:rPr lang="en-GB" dirty="0" err="1"/>
              <a:t>subnet_mask</a:t>
            </a:r>
            <a:r>
              <a:rPr lang="en-GB" dirty="0"/>
              <a:t>][next-</a:t>
            </a:r>
            <a:r>
              <a:rPr lang="en-GB" dirty="0" err="1"/>
              <a:t>hop_address</a:t>
            </a:r>
            <a:r>
              <a:rPr lang="en-GB" dirty="0"/>
              <a:t> or </a:t>
            </a:r>
            <a:r>
              <a:rPr lang="en-GB" dirty="0" err="1"/>
              <a:t>exitinterface</a:t>
            </a:r>
            <a:r>
              <a:rPr lang="en-GB" dirty="0"/>
              <a:t>]. </a:t>
            </a:r>
            <a:r>
              <a:rPr lang="en-GB" dirty="0" err="1"/>
              <a:t>ip</a:t>
            </a:r>
            <a:r>
              <a:rPr lang="en-GB" dirty="0"/>
              <a:t> route is used to create a static route</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1099961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 of Static Routing</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
        <p:nvSpPr>
          <p:cNvPr id="7" name="Content Placeholder 6">
            <a:extLst>
              <a:ext uri="{FF2B5EF4-FFF2-40B4-BE49-F238E27FC236}">
                <a16:creationId xmlns:a16="http://schemas.microsoft.com/office/drawing/2014/main" id="{CB1EA87F-0C51-4BD2-8260-40B9167DD6BE}"/>
              </a:ext>
            </a:extLst>
          </p:cNvPr>
          <p:cNvSpPr>
            <a:spLocks noGrp="1"/>
          </p:cNvSpPr>
          <p:nvPr>
            <p:ph idx="1"/>
          </p:nvPr>
        </p:nvSpPr>
        <p:spPr/>
        <p:txBody>
          <a:bodyPr/>
          <a:lstStyle/>
          <a:p>
            <a:r>
              <a:rPr lang="en-GB" dirty="0"/>
              <a:t>Static routing provides some advantages over dynamic routing, including: Static routes are not advertised over the network, resulting in better security. Static routes use less bandwidth than dynamic routing protocols, as routers do not exchange routes</a:t>
            </a:r>
          </a:p>
        </p:txBody>
      </p:sp>
    </p:spTree>
    <p:extLst>
      <p:ext uri="{BB962C8B-B14F-4D97-AF65-F5344CB8AC3E}">
        <p14:creationId xmlns:p14="http://schemas.microsoft.com/office/powerpoint/2010/main" val="3171754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FCA8D-A1A3-4D4A-B995-0A3FE280F381}"/>
              </a:ext>
            </a:extLst>
          </p:cNvPr>
          <p:cNvSpPr>
            <a:spLocks noGrp="1"/>
          </p:cNvSpPr>
          <p:nvPr>
            <p:ph type="title"/>
          </p:nvPr>
        </p:nvSpPr>
        <p:spPr/>
        <p:txBody>
          <a:bodyPr/>
          <a:lstStyle/>
          <a:p>
            <a:r>
              <a:rPr lang="en-GB" dirty="0"/>
              <a:t>Dynamic routing RIP</a:t>
            </a:r>
          </a:p>
        </p:txBody>
      </p:sp>
      <p:sp>
        <p:nvSpPr>
          <p:cNvPr id="3" name="Content Placeholder 2">
            <a:extLst>
              <a:ext uri="{FF2B5EF4-FFF2-40B4-BE49-F238E27FC236}">
                <a16:creationId xmlns:a16="http://schemas.microsoft.com/office/drawing/2014/main" id="{2D7C1CBD-49CA-4B22-9C98-B16F4FE68ABD}"/>
              </a:ext>
            </a:extLst>
          </p:cNvPr>
          <p:cNvSpPr>
            <a:spLocks noGrp="1"/>
          </p:cNvSpPr>
          <p:nvPr>
            <p:ph idx="1"/>
          </p:nvPr>
        </p:nvSpPr>
        <p:spPr/>
        <p:txBody>
          <a:bodyPr/>
          <a:lstStyle/>
          <a:p>
            <a:r>
              <a:rPr lang="en-GB" dirty="0"/>
              <a:t>RIP uses a distance vector algorithm to decide which path to put a packet on to get to its destination. Each RIP router maintains a routing table, which is a list of all the destinations the router knows how to reach. Each router broadcasts its entire routing table to its closest </a:t>
            </a:r>
            <a:r>
              <a:rPr lang="en-GB" dirty="0" err="1"/>
              <a:t>neighbors</a:t>
            </a:r>
            <a:r>
              <a:rPr lang="en-GB" dirty="0"/>
              <a:t> every 30 seconds.</a:t>
            </a:r>
          </a:p>
        </p:txBody>
      </p:sp>
      <p:sp>
        <p:nvSpPr>
          <p:cNvPr id="4" name="Date Placeholder 3">
            <a:extLst>
              <a:ext uri="{FF2B5EF4-FFF2-40B4-BE49-F238E27FC236}">
                <a16:creationId xmlns:a16="http://schemas.microsoft.com/office/drawing/2014/main" id="{68BD6F5E-A08A-4363-A8A5-7B9208D3A6FA}"/>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AF76365B-E847-4478-8997-DC1E97E425A0}"/>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98351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ABC18-E50B-4DCD-8109-EA24059C3F20}"/>
              </a:ext>
            </a:extLst>
          </p:cNvPr>
          <p:cNvSpPr>
            <a:spLocks noGrp="1"/>
          </p:cNvSpPr>
          <p:nvPr>
            <p:ph type="title"/>
          </p:nvPr>
        </p:nvSpPr>
        <p:spPr/>
        <p:txBody>
          <a:bodyPr/>
          <a:lstStyle/>
          <a:p>
            <a:r>
              <a:rPr lang="en-GB" dirty="0"/>
              <a:t>What is difference between RIP and OSPF?</a:t>
            </a:r>
          </a:p>
        </p:txBody>
      </p:sp>
      <p:sp>
        <p:nvSpPr>
          <p:cNvPr id="3" name="Content Placeholder 2">
            <a:extLst>
              <a:ext uri="{FF2B5EF4-FFF2-40B4-BE49-F238E27FC236}">
                <a16:creationId xmlns:a16="http://schemas.microsoft.com/office/drawing/2014/main" id="{D32B45AB-7505-4A93-8202-5DDD3087C444}"/>
              </a:ext>
            </a:extLst>
          </p:cNvPr>
          <p:cNvSpPr>
            <a:spLocks noGrp="1"/>
          </p:cNvSpPr>
          <p:nvPr>
            <p:ph idx="1"/>
          </p:nvPr>
        </p:nvSpPr>
        <p:spPr/>
        <p:txBody>
          <a:bodyPr/>
          <a:lstStyle/>
          <a:p>
            <a:pPr marL="0" indent="0">
              <a:buNone/>
            </a:pPr>
            <a:r>
              <a:rPr lang="en-GB" dirty="0"/>
              <a:t>The main difference between OSPF and RIP is that RIP only keeps track of the closest router for each destination address, while OSPF keeps track of a complete topological database of all connections in the local network.</a:t>
            </a:r>
          </a:p>
        </p:txBody>
      </p:sp>
      <p:sp>
        <p:nvSpPr>
          <p:cNvPr id="4" name="Date Placeholder 3">
            <a:extLst>
              <a:ext uri="{FF2B5EF4-FFF2-40B4-BE49-F238E27FC236}">
                <a16:creationId xmlns:a16="http://schemas.microsoft.com/office/drawing/2014/main" id="{49D52511-3327-44C0-AC76-15AFCE9E76F0}"/>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AA7589C7-7E39-49C9-A302-473E2279292D}"/>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905327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79F48-07D7-452A-B8BD-44ABE5FFBBA3}"/>
              </a:ext>
            </a:extLst>
          </p:cNvPr>
          <p:cNvSpPr>
            <a:spLocks noGrp="1"/>
          </p:cNvSpPr>
          <p:nvPr>
            <p:ph type="title"/>
          </p:nvPr>
        </p:nvSpPr>
        <p:spPr/>
        <p:txBody>
          <a:bodyPr/>
          <a:lstStyle/>
          <a:p>
            <a:r>
              <a:rPr lang="en-GB" dirty="0"/>
              <a:t>Uses of RIP protocol</a:t>
            </a:r>
          </a:p>
        </p:txBody>
      </p:sp>
      <p:sp>
        <p:nvSpPr>
          <p:cNvPr id="3" name="Content Placeholder 2">
            <a:extLst>
              <a:ext uri="{FF2B5EF4-FFF2-40B4-BE49-F238E27FC236}">
                <a16:creationId xmlns:a16="http://schemas.microsoft.com/office/drawing/2014/main" id="{6E97E2E7-DD30-41FF-AA5C-6C52DA968C83}"/>
              </a:ext>
            </a:extLst>
          </p:cNvPr>
          <p:cNvSpPr>
            <a:spLocks noGrp="1"/>
          </p:cNvSpPr>
          <p:nvPr>
            <p:ph idx="1"/>
          </p:nvPr>
        </p:nvSpPr>
        <p:spPr/>
        <p:txBody>
          <a:bodyPr/>
          <a:lstStyle/>
          <a:p>
            <a:r>
              <a:rPr lang="en-GB" dirty="0"/>
              <a:t>RIP, like all routing protocols, is designed to disseminate network information pertinent to routers. At the most basic level, routers need to know what networks are reachable and how far away they are. RIP does this, and it's still widely used </a:t>
            </a:r>
            <a:r>
              <a:rPr lang="en-GB" dirty="0" err="1"/>
              <a:t>toda</a:t>
            </a:r>
            <a:endParaRPr lang="en-GB" dirty="0"/>
          </a:p>
        </p:txBody>
      </p:sp>
      <p:sp>
        <p:nvSpPr>
          <p:cNvPr id="4" name="Date Placeholder 3">
            <a:extLst>
              <a:ext uri="{FF2B5EF4-FFF2-40B4-BE49-F238E27FC236}">
                <a16:creationId xmlns:a16="http://schemas.microsoft.com/office/drawing/2014/main" id="{6AAA90E2-1957-4F96-B415-C4E370D5FE8E}"/>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51E7F18E-D730-4FDD-87E7-A6B5318C67E4}"/>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3274542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91ADE-FA88-4055-A4F5-5638C246DADA}"/>
              </a:ext>
            </a:extLst>
          </p:cNvPr>
          <p:cNvSpPr>
            <a:spLocks noGrp="1"/>
          </p:cNvSpPr>
          <p:nvPr>
            <p:ph type="title"/>
          </p:nvPr>
        </p:nvSpPr>
        <p:spPr/>
        <p:txBody>
          <a:bodyPr/>
          <a:lstStyle/>
          <a:p>
            <a:r>
              <a:rPr lang="en-GB" dirty="0"/>
              <a:t>Disadvantages of RIP</a:t>
            </a:r>
          </a:p>
        </p:txBody>
      </p:sp>
      <p:sp>
        <p:nvSpPr>
          <p:cNvPr id="3" name="Content Placeholder 2">
            <a:extLst>
              <a:ext uri="{FF2B5EF4-FFF2-40B4-BE49-F238E27FC236}">
                <a16:creationId xmlns:a16="http://schemas.microsoft.com/office/drawing/2014/main" id="{B1725215-0572-47BF-AF35-677E8CB229A7}"/>
              </a:ext>
            </a:extLst>
          </p:cNvPr>
          <p:cNvSpPr>
            <a:spLocks noGrp="1"/>
          </p:cNvSpPr>
          <p:nvPr>
            <p:ph idx="1"/>
          </p:nvPr>
        </p:nvSpPr>
        <p:spPr/>
        <p:txBody>
          <a:bodyPr/>
          <a:lstStyle/>
          <a:p>
            <a:r>
              <a:rPr lang="en-GB" dirty="0"/>
              <a:t>This is one of the biggest disadvantages of RIP. Bandwidth utilization in RIP is very high as it broadcasts its updates every 30 seconds. RIP supports only 15 hop count so a maximum of 16 routers can be configured in RIP. </a:t>
            </a:r>
          </a:p>
        </p:txBody>
      </p:sp>
      <p:sp>
        <p:nvSpPr>
          <p:cNvPr id="4" name="Date Placeholder 3">
            <a:extLst>
              <a:ext uri="{FF2B5EF4-FFF2-40B4-BE49-F238E27FC236}">
                <a16:creationId xmlns:a16="http://schemas.microsoft.com/office/drawing/2014/main" id="{5C5BE3C6-1D1A-49A4-B7CC-9B03586EED92}"/>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94CCEBC4-6449-4CF4-9B0F-E67E8CD80AFA}"/>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3308313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CEFF4-F27C-490F-AC64-E334BB7484D0}"/>
              </a:ext>
            </a:extLst>
          </p:cNvPr>
          <p:cNvSpPr>
            <a:spLocks noGrp="1"/>
          </p:cNvSpPr>
          <p:nvPr>
            <p:ph type="title"/>
          </p:nvPr>
        </p:nvSpPr>
        <p:spPr/>
        <p:txBody>
          <a:bodyPr/>
          <a:lstStyle/>
          <a:p>
            <a:r>
              <a:rPr lang="en-GB" dirty="0"/>
              <a:t>Advantages of OSPF over RIP</a:t>
            </a:r>
          </a:p>
        </p:txBody>
      </p:sp>
      <p:sp>
        <p:nvSpPr>
          <p:cNvPr id="3" name="Content Placeholder 2">
            <a:extLst>
              <a:ext uri="{FF2B5EF4-FFF2-40B4-BE49-F238E27FC236}">
                <a16:creationId xmlns:a16="http://schemas.microsoft.com/office/drawing/2014/main" id="{1B1BC035-7915-41E4-955A-7B807BC6C8F7}"/>
              </a:ext>
            </a:extLst>
          </p:cNvPr>
          <p:cNvSpPr>
            <a:spLocks noGrp="1"/>
          </p:cNvSpPr>
          <p:nvPr>
            <p:ph idx="1"/>
          </p:nvPr>
        </p:nvSpPr>
        <p:spPr/>
        <p:txBody>
          <a:bodyPr/>
          <a:lstStyle/>
          <a:p>
            <a:r>
              <a:rPr lang="en-GB" dirty="0"/>
              <a:t>OSPF routing protocol has complete knowledge of network topology, allowing routers to calculate routes based on incoming requests. OSPF protocol has no limitations in hop count, unlike RIP protocol that has only 15 hops at most. So OSPF converges faster than RIP and has better load balancing</a:t>
            </a:r>
          </a:p>
        </p:txBody>
      </p:sp>
      <p:sp>
        <p:nvSpPr>
          <p:cNvPr id="4" name="Date Placeholder 3">
            <a:extLst>
              <a:ext uri="{FF2B5EF4-FFF2-40B4-BE49-F238E27FC236}">
                <a16:creationId xmlns:a16="http://schemas.microsoft.com/office/drawing/2014/main" id="{3F1A70E6-E5DB-40D4-89BE-759D3DCD4E82}"/>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3B981858-98F9-4F16-9C04-0C07B35087D6}"/>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281693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E0141-20DD-401F-B5D4-FC2666A385CB}"/>
              </a:ext>
            </a:extLst>
          </p:cNvPr>
          <p:cNvSpPr>
            <a:spLocks noGrp="1"/>
          </p:cNvSpPr>
          <p:nvPr>
            <p:ph type="title"/>
          </p:nvPr>
        </p:nvSpPr>
        <p:spPr/>
        <p:txBody>
          <a:bodyPr/>
          <a:lstStyle/>
          <a:p>
            <a:r>
              <a:rPr lang="en-GB" dirty="0"/>
              <a:t>Configuring RIP requires the following steps:</a:t>
            </a:r>
          </a:p>
        </p:txBody>
      </p:sp>
      <p:sp>
        <p:nvSpPr>
          <p:cNvPr id="3" name="Content Placeholder 2">
            <a:extLst>
              <a:ext uri="{FF2B5EF4-FFF2-40B4-BE49-F238E27FC236}">
                <a16:creationId xmlns:a16="http://schemas.microsoft.com/office/drawing/2014/main" id="{E9773B4C-FB7D-4F38-8899-11F1EF0727D3}"/>
              </a:ext>
            </a:extLst>
          </p:cNvPr>
          <p:cNvSpPr>
            <a:spLocks noGrp="1"/>
          </p:cNvSpPr>
          <p:nvPr>
            <p:ph idx="1"/>
          </p:nvPr>
        </p:nvSpPr>
        <p:spPr/>
        <p:txBody>
          <a:bodyPr/>
          <a:lstStyle/>
          <a:p>
            <a:r>
              <a:rPr lang="en-GB" dirty="0"/>
              <a:t>Step 1 Enable the RIP routing process, which places you in router configuration mode via the </a:t>
            </a:r>
            <a:r>
              <a:rPr lang="en-GB" dirty="0" err="1"/>
              <a:t>Router#router</a:t>
            </a:r>
            <a:r>
              <a:rPr lang="en-GB" dirty="0"/>
              <a:t> rip command.</a:t>
            </a:r>
          </a:p>
          <a:p>
            <a:r>
              <a:rPr lang="en-GB" dirty="0"/>
              <a:t>Step 2 Specify those networks that should be advertised using RIP via the Router(config-router)#network [network-number] command</a:t>
            </a:r>
          </a:p>
        </p:txBody>
      </p:sp>
      <p:sp>
        <p:nvSpPr>
          <p:cNvPr id="4" name="Date Placeholder 3">
            <a:extLst>
              <a:ext uri="{FF2B5EF4-FFF2-40B4-BE49-F238E27FC236}">
                <a16:creationId xmlns:a16="http://schemas.microsoft.com/office/drawing/2014/main" id="{70DF6967-7DEE-4FDD-8307-09E2240BFC1C}"/>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17636622-5627-4CF8-840F-CBC3F49BEC79}"/>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757212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626D5-BC3E-4E98-8D26-17AA30C8AD27}"/>
              </a:ext>
            </a:extLst>
          </p:cNvPr>
          <p:cNvSpPr>
            <a:spLocks noGrp="1"/>
          </p:cNvSpPr>
          <p:nvPr>
            <p:ph type="title"/>
          </p:nvPr>
        </p:nvSpPr>
        <p:spPr/>
        <p:txBody>
          <a:bodyPr/>
          <a:lstStyle/>
          <a:p>
            <a:r>
              <a:rPr lang="en-GB" dirty="0"/>
              <a:t>Example of Commands</a:t>
            </a:r>
          </a:p>
        </p:txBody>
      </p:sp>
      <p:sp>
        <p:nvSpPr>
          <p:cNvPr id="3" name="Content Placeholder 2">
            <a:extLst>
              <a:ext uri="{FF2B5EF4-FFF2-40B4-BE49-F238E27FC236}">
                <a16:creationId xmlns:a16="http://schemas.microsoft.com/office/drawing/2014/main" id="{AE1900CE-7811-4B32-A45B-7338305EFDAA}"/>
              </a:ext>
            </a:extLst>
          </p:cNvPr>
          <p:cNvSpPr>
            <a:spLocks noGrp="1"/>
          </p:cNvSpPr>
          <p:nvPr>
            <p:ph idx="1"/>
          </p:nvPr>
        </p:nvSpPr>
        <p:spPr/>
        <p:txBody>
          <a:bodyPr/>
          <a:lstStyle/>
          <a:p>
            <a:r>
              <a:rPr lang="en-GB" sz="1400" dirty="0"/>
              <a:t>Router&gt;enable</a:t>
            </a:r>
          </a:p>
          <a:p>
            <a:r>
              <a:rPr lang="en-GB" sz="1400" dirty="0"/>
              <a:t>Router#</a:t>
            </a:r>
          </a:p>
          <a:p>
            <a:r>
              <a:rPr lang="en-GB" sz="1400" dirty="0" err="1"/>
              <a:t>Router#configure</a:t>
            </a:r>
            <a:r>
              <a:rPr lang="en-GB" sz="1400" dirty="0"/>
              <a:t> terminal</a:t>
            </a:r>
          </a:p>
          <a:p>
            <a:r>
              <a:rPr lang="en-GB" sz="1400" dirty="0"/>
              <a:t>Router(config)#interface FastEthernet0/0</a:t>
            </a:r>
          </a:p>
          <a:p>
            <a:r>
              <a:rPr lang="en-GB" sz="1400" dirty="0"/>
              <a:t>Router(config-if)# </a:t>
            </a:r>
            <a:r>
              <a:rPr lang="en-GB" sz="1400" dirty="0" err="1"/>
              <a:t>ip</a:t>
            </a:r>
            <a:r>
              <a:rPr lang="en-GB" sz="1400" dirty="0"/>
              <a:t> address 192.168.12.2  255.255.255.0</a:t>
            </a:r>
          </a:p>
          <a:p>
            <a:r>
              <a:rPr lang="en-GB" sz="1400" dirty="0"/>
              <a:t>Router(config-if)# no shutdown</a:t>
            </a:r>
          </a:p>
          <a:p>
            <a:endParaRPr lang="en-GB" sz="1400" dirty="0"/>
          </a:p>
          <a:p>
            <a:endParaRPr lang="en-GB" sz="1400" dirty="0"/>
          </a:p>
          <a:p>
            <a:r>
              <a:rPr lang="en-GB" sz="1400" dirty="0"/>
              <a:t>Router&gt;enable</a:t>
            </a:r>
          </a:p>
          <a:p>
            <a:r>
              <a:rPr lang="en-GB" sz="1400" dirty="0"/>
              <a:t>Router#</a:t>
            </a:r>
          </a:p>
          <a:p>
            <a:r>
              <a:rPr lang="en-GB" sz="1400" dirty="0" err="1"/>
              <a:t>Router#configure</a:t>
            </a:r>
            <a:r>
              <a:rPr lang="en-GB" sz="1400" dirty="0"/>
              <a:t> terminal</a:t>
            </a:r>
          </a:p>
          <a:p>
            <a:r>
              <a:rPr lang="en-GB" sz="1400" dirty="0"/>
              <a:t>Router(config)#interface Serial0/0/0</a:t>
            </a:r>
          </a:p>
          <a:p>
            <a:r>
              <a:rPr lang="en-GB" sz="1400" dirty="0"/>
              <a:t>Router(config-if)# </a:t>
            </a:r>
            <a:r>
              <a:rPr lang="en-GB" sz="1400" dirty="0" err="1"/>
              <a:t>ip</a:t>
            </a:r>
            <a:r>
              <a:rPr lang="en-GB" sz="1400" dirty="0"/>
              <a:t> address 192.168.12.2  255.255.255.0</a:t>
            </a:r>
          </a:p>
          <a:p>
            <a:r>
              <a:rPr lang="en-GB" sz="1400" dirty="0"/>
              <a:t>Router(config-if)# no shutdown</a:t>
            </a:r>
          </a:p>
          <a:p>
            <a:endParaRPr lang="en-GB" sz="1400" dirty="0"/>
          </a:p>
        </p:txBody>
      </p:sp>
      <p:sp>
        <p:nvSpPr>
          <p:cNvPr id="4" name="Date Placeholder 3">
            <a:extLst>
              <a:ext uri="{FF2B5EF4-FFF2-40B4-BE49-F238E27FC236}">
                <a16:creationId xmlns:a16="http://schemas.microsoft.com/office/drawing/2014/main" id="{6D746395-D576-4812-9848-3F66487CA094}"/>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FDE2564D-E499-448D-BEFF-E38266D7DC78}"/>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102989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F9E95-5656-466A-A2BE-847844B82DAC}"/>
              </a:ext>
            </a:extLst>
          </p:cNvPr>
          <p:cNvSpPr>
            <a:spLocks noGrp="1"/>
          </p:cNvSpPr>
          <p:nvPr>
            <p:ph type="title"/>
          </p:nvPr>
        </p:nvSpPr>
        <p:spPr/>
        <p:txBody>
          <a:bodyPr/>
          <a:lstStyle/>
          <a:p>
            <a:br>
              <a:rPr lang="en-GB" dirty="0"/>
            </a:br>
            <a:r>
              <a:rPr lang="en-GB" dirty="0"/>
              <a:t>Example of Commands</a:t>
            </a:r>
          </a:p>
        </p:txBody>
      </p:sp>
      <p:sp>
        <p:nvSpPr>
          <p:cNvPr id="3" name="Content Placeholder 2">
            <a:extLst>
              <a:ext uri="{FF2B5EF4-FFF2-40B4-BE49-F238E27FC236}">
                <a16:creationId xmlns:a16="http://schemas.microsoft.com/office/drawing/2014/main" id="{5BD06187-6700-49B0-A584-B783C1FB2118}"/>
              </a:ext>
            </a:extLst>
          </p:cNvPr>
          <p:cNvSpPr>
            <a:spLocks noGrp="1"/>
          </p:cNvSpPr>
          <p:nvPr>
            <p:ph idx="1"/>
          </p:nvPr>
        </p:nvSpPr>
        <p:spPr/>
        <p:txBody>
          <a:bodyPr/>
          <a:lstStyle/>
          <a:p>
            <a:r>
              <a:rPr lang="en-GB" sz="2400" dirty="0" err="1">
                <a:effectLst/>
              </a:rPr>
              <a:t>Router#config</a:t>
            </a:r>
            <a:r>
              <a:rPr lang="en-GB" sz="2400" dirty="0">
                <a:effectLst/>
              </a:rPr>
              <a:t> t</a:t>
            </a:r>
          </a:p>
          <a:p>
            <a:r>
              <a:rPr lang="en-GB" sz="2400" dirty="0">
                <a:effectLst/>
              </a:rPr>
              <a:t>Enter configuration commands, one per line. End with CNTL/Z.</a:t>
            </a:r>
          </a:p>
          <a:p>
            <a:r>
              <a:rPr lang="en-GB" sz="2400" dirty="0">
                <a:effectLst/>
              </a:rPr>
              <a:t>Router(config)#router rip</a:t>
            </a:r>
          </a:p>
          <a:p>
            <a:endParaRPr lang="en-GB" sz="2400" dirty="0">
              <a:effectLst/>
            </a:endParaRPr>
          </a:p>
          <a:p>
            <a:r>
              <a:rPr lang="en-GB" sz="2400" dirty="0">
                <a:effectLst/>
              </a:rPr>
              <a:t>Router(config-router)#network 192.168.40.0</a:t>
            </a:r>
          </a:p>
          <a:p>
            <a:r>
              <a:rPr lang="en-GB" sz="2400" dirty="0">
                <a:effectLst/>
              </a:rPr>
              <a:t>Router(config-router)#network 192.168.30.0</a:t>
            </a:r>
          </a:p>
          <a:p>
            <a:r>
              <a:rPr lang="en-GB" sz="2400" dirty="0">
                <a:effectLst/>
              </a:rPr>
              <a:t>Router(config-router)#network 192.168.50.0</a:t>
            </a:r>
          </a:p>
          <a:p>
            <a:r>
              <a:rPr lang="en-GB" sz="2400" dirty="0">
                <a:effectLst/>
              </a:rPr>
              <a:t>Router(config-router)#</a:t>
            </a:r>
            <a:endParaRPr lang="en-GB" sz="2400" dirty="0"/>
          </a:p>
        </p:txBody>
      </p:sp>
      <p:sp>
        <p:nvSpPr>
          <p:cNvPr id="4" name="Date Placeholder 3">
            <a:extLst>
              <a:ext uri="{FF2B5EF4-FFF2-40B4-BE49-F238E27FC236}">
                <a16:creationId xmlns:a16="http://schemas.microsoft.com/office/drawing/2014/main" id="{98086284-20D2-4979-870D-B87A86D1E39E}"/>
              </a:ext>
            </a:extLst>
          </p:cNvPr>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a:extLst>
              <a:ext uri="{FF2B5EF4-FFF2-40B4-BE49-F238E27FC236}">
                <a16:creationId xmlns:a16="http://schemas.microsoft.com/office/drawing/2014/main" id="{1B933A98-47B4-4EA7-8E4D-8DC3D9D354A7}"/>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027712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Practical task 1 using RIP</a:t>
            </a:r>
          </a:p>
        </p:txBody>
      </p:sp>
      <p:sp>
        <p:nvSpPr>
          <p:cNvPr id="3" name="Content Placeholder 2"/>
          <p:cNvSpPr>
            <a:spLocks noGrp="1"/>
          </p:cNvSpPr>
          <p:nvPr>
            <p:ph idx="1"/>
          </p:nvPr>
        </p:nvSpPr>
        <p:spPr/>
        <p:txBody>
          <a:bodyPr/>
          <a:lstStyle/>
          <a:p>
            <a:r>
              <a:rPr lang="en-US" sz="2000" dirty="0"/>
              <a:t>How many Networks are there?</a:t>
            </a:r>
          </a:p>
          <a:p>
            <a:r>
              <a:rPr lang="en-US" sz="2000" dirty="0"/>
              <a:t>Set up IP address for this network</a:t>
            </a:r>
          </a:p>
          <a:p>
            <a:r>
              <a:rPr lang="en-US" sz="2000" dirty="0"/>
              <a:t>Configure Router using RIP Protocol using CLI Mode</a:t>
            </a:r>
          </a:p>
          <a:p>
            <a:r>
              <a:rPr lang="en-US" sz="2000" dirty="0"/>
              <a:t>Ping</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452396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Practical Task 1 Using RIP</a:t>
            </a:r>
          </a:p>
        </p:txBody>
      </p:sp>
      <p:pic>
        <p:nvPicPr>
          <p:cNvPr id="7" name="Content Placeholder 6">
            <a:extLst>
              <a:ext uri="{FF2B5EF4-FFF2-40B4-BE49-F238E27FC236}">
                <a16:creationId xmlns:a16="http://schemas.microsoft.com/office/drawing/2014/main" id="{4D98A569-B85E-4BCD-891C-685D24991127}"/>
              </a:ext>
            </a:extLst>
          </p:cNvPr>
          <p:cNvPicPr>
            <a:picLocks noGrp="1" noChangeAspect="1"/>
          </p:cNvPicPr>
          <p:nvPr>
            <p:ph idx="1"/>
          </p:nvPr>
        </p:nvPicPr>
        <p:blipFill>
          <a:blip r:embed="rId2"/>
          <a:stretch>
            <a:fillRect/>
          </a:stretch>
        </p:blipFill>
        <p:spPr>
          <a:xfrm>
            <a:off x="457200" y="1196752"/>
            <a:ext cx="8229600" cy="4320480"/>
          </a:xfr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831834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lstStyle/>
          <a:p>
            <a:r>
              <a:rPr lang="en-US" sz="2000" dirty="0"/>
              <a:t>Andrew S </a:t>
            </a:r>
            <a:r>
              <a:rPr lang="en-US" sz="2000" dirty="0" err="1"/>
              <a:t>Tanenbaum</a:t>
            </a:r>
            <a:r>
              <a:rPr lang="en-US" sz="2000" dirty="0"/>
              <a:t>, David J. </a:t>
            </a:r>
            <a:r>
              <a:rPr lang="en-US" sz="2000" dirty="0" err="1"/>
              <a:t>Wetherall</a:t>
            </a:r>
            <a:r>
              <a:rPr lang="en-US" sz="2000" dirty="0"/>
              <a:t> ( 2013) Computer Networks, Pearson</a:t>
            </a:r>
          </a:p>
          <a:p>
            <a:r>
              <a:rPr lang="en-US" sz="2000" dirty="0" err="1"/>
              <a:t>Anttalainen</a:t>
            </a:r>
            <a:r>
              <a:rPr lang="en-US" sz="2000" dirty="0"/>
              <a:t>, </a:t>
            </a:r>
            <a:r>
              <a:rPr lang="en-US" sz="2000" dirty="0" err="1"/>
              <a:t>Tarmo</a:t>
            </a:r>
            <a:r>
              <a:rPr lang="en-US" sz="2000" dirty="0"/>
              <a:t>(2003), Introduction to Telecommunications Network Engineering.</a:t>
            </a:r>
          </a:p>
          <a:p>
            <a:r>
              <a:rPr lang="en-US" sz="2000" dirty="0">
                <a:hlinkClick r:id="rId2"/>
              </a:rPr>
              <a:t>https://web-b-ebscohost-com.ezproxy.uwtsd.ac.uk/ehost/ebookviewer/ebook/bmxlYmtfXzg3NzM0X19BTg2?sid=2327383a-5654-4205-9324-0a82e27ed6e0@pdc-v-sessmgr02&amp;vid=5&amp;format=EB&amp;rid=7</a:t>
            </a:r>
            <a:endParaRPr lang="en-US" sz="2000" dirty="0"/>
          </a:p>
          <a:p>
            <a:r>
              <a:rPr lang="en-US" sz="2000" dirty="0"/>
              <a:t>Todd </a:t>
            </a:r>
            <a:r>
              <a:rPr lang="en-US" sz="2000" dirty="0" err="1"/>
              <a:t>Lammle</a:t>
            </a:r>
            <a:r>
              <a:rPr lang="en-US" sz="2000" dirty="0"/>
              <a:t> (2016), CCNA Routing and Switching Complete Study Guide: Exam 100-105, Exam 200-105, Exam 200-125 </a:t>
            </a:r>
            <a:r>
              <a:rPr lang="en-US" sz="2000" dirty="0" err="1"/>
              <a:t>Sybex</a:t>
            </a:r>
            <a:endParaRPr lang="en-US" sz="2000" dirty="0"/>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16/02/2023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22503564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1119</TotalTime>
  <Words>799</Words>
  <Application>Microsoft Office PowerPoint</Application>
  <PresentationFormat>On-screen Show (4:3)</PresentationFormat>
  <Paragraphs>109</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Myriad Pro</vt:lpstr>
      <vt:lpstr>Verdana</vt:lpstr>
      <vt:lpstr>20140311PresentationUWTSDTemplate</vt:lpstr>
      <vt:lpstr>Module Code:ACCA6022  </vt:lpstr>
      <vt:lpstr>Lesson Aims</vt:lpstr>
      <vt:lpstr>Function of Router</vt:lpstr>
      <vt:lpstr>Static and Dynamic Routing</vt:lpstr>
      <vt:lpstr>Static Routing</vt:lpstr>
      <vt:lpstr>Advantage of Static Routing</vt:lpstr>
      <vt:lpstr>Dynamic routing RIP</vt:lpstr>
      <vt:lpstr>What is difference between RIP and OSPF?</vt:lpstr>
      <vt:lpstr>Uses of RIP protocol</vt:lpstr>
      <vt:lpstr>Disadvantages of RIP</vt:lpstr>
      <vt:lpstr>Advantages of OSPF over RIP</vt:lpstr>
      <vt:lpstr>Configuring RIP requires the following steps:</vt:lpstr>
      <vt:lpstr>Example of Commands</vt:lpstr>
      <vt:lpstr> Example of Commands</vt:lpstr>
      <vt:lpstr>Practical task 1 using RIP</vt:lpstr>
      <vt:lpstr>Practical Task 1 Using RIP</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AMIT NAIK</cp:lastModifiedBy>
  <cp:revision>118</cp:revision>
  <cp:lastPrinted>2018-07-09T15:27:01Z</cp:lastPrinted>
  <dcterms:created xsi:type="dcterms:W3CDTF">2002-10-07T19:43:58Z</dcterms:created>
  <dcterms:modified xsi:type="dcterms:W3CDTF">2023-02-16T17:21:35Z</dcterms:modified>
</cp:coreProperties>
</file>