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D52FB-1FBB-0AAF-649C-9BE94BB942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8FC9ED-4219-7A9C-7BAE-E5FBB2A0F6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1BCE65-4C7F-C00B-9A4E-7DEE7BB0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EC170-544D-4AB4-124D-CA8DB80EE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659A9-8CF9-9115-4059-C9FB74A2F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233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41B1E-8D11-4B41-2F3F-02F728D96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06F4A-268E-DE0D-50FF-DF23A88001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F8D63D-1CB2-8996-EFC7-E903014D0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64ECFF-5833-2713-F46E-A9D93680B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69876E-1A89-208E-7B84-E36AC467C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250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8C31E-593D-C5F9-BABE-DC29DC397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C1FBC8-B0E9-220E-083F-E5F803C27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ABD091-E7DA-7B2B-19D7-AA6FA2041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805E9C-BEFB-D25D-CA05-7D0A9981C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529A58-0D17-0237-6964-5898A0505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374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5CBD2-0870-F512-E778-41C66D4B0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53470-A256-8E2D-CE33-F95987CB7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BAA67E-1800-EF99-1977-875FED8FF0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3D6AA2-9FB2-D7DB-C36D-E8BDD1203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819932-B5D3-679B-51EA-DE38EE640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803803-4901-3E89-5150-83BFE6A7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01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1EC9E-9D2E-D854-777F-EB4CC8262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6FA11-788A-68FD-3EC8-84B89B0CB4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EEED78-306F-9140-EA8D-801A83CDE5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01CF40-B743-7BD5-5842-F5B1DB857C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4088B1-9C2E-DD1C-41CA-2EF39CD9A5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7329B4-BED2-0265-F254-215604A3E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B56481-5D99-B5DD-9492-CCC1960EA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804467-8ADB-5780-46AB-AD494EAA0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184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C8FFF-3487-84BF-A482-AD4158484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74862-F698-4DEB-752F-A0731469E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71BE3C-E693-BFD0-1755-DAB03D2AD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0A8149-827F-1799-76C7-911F93F31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646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517F51-E6A4-DD4B-C989-41D38F066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52BBDA-3F3B-808B-4D40-51CB607BD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CF447E-2F8D-4489-B40D-184CEAADD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536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52681-535F-A67E-9480-DD4739D1D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0B4C1-B287-6391-4ECF-C25C0959A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B74415-06F4-7682-ADF5-4D6E58BC4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620DF8-5F18-E35C-3849-4BF9F6063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ACF116-EF4D-5353-5DBD-24C0C5B9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97D51C-359E-5F2A-EA6E-55C2F8054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96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03212-3C8D-39AB-322E-AEF46A87E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8903A3-6F70-BBC9-F679-D9EA0F4B38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28114-2330-3740-DB67-8C861793CD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B64404-15A4-1E65-FD2F-644231F2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8D6573-8DDA-4353-9F04-6668DFB56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743A39-7A1D-B6EE-A91E-FBC3008C3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45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EB7B-D9D7-EF7B-F746-D9C4215DC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9EC70B-2AA3-5F6F-2388-A900EFC7D2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CD378-CE12-BE01-5F54-4085FB00B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07D98-E6D9-F819-A192-54E54689A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28F16-C82D-E618-106C-22C5464A5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929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DA4C79-57C6-C224-C9AA-80BB43CC99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19952F-C8C0-4492-1B70-6F1FA9D958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A707C-5A4B-F965-83FA-79381DE97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59D5B8-35F0-99BA-DCA6-DD17490AF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B1C14C-EC9A-AAF1-EEEB-9A7AE8EDC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972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AA853F-2296-5D2C-FD88-232D31269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C307E5-E027-9105-D145-B846FC2D6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05B98-DA7C-BE6A-2618-E43541E2B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A9E7E-50CD-4AE9-9AB9-E705136403C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22391-9E42-E443-82A1-3A3B4EE087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6E58D7-6D02-ACAA-3A39-60A5A809EE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8BD7F-344C-4B9A-9513-0428BCBE3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241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arxiv.org/pdf/astro-ph/0602280.pdf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D1B8B-89F2-9F27-0C4B-D27CE9540E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Cosmologies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2E22-DF83-D2E4-0455-C7B5C7D128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New thoughts 4 November </a:t>
            </a:r>
          </a:p>
          <a:p>
            <a:r>
              <a:rPr lang="en-GB" dirty="0"/>
              <a:t>2024</a:t>
            </a:r>
          </a:p>
        </p:txBody>
      </p:sp>
      <p:pic>
        <p:nvPicPr>
          <p:cNvPr id="5" name="Picture 4" descr="A black and white text&#10;&#10;Description automatically generated">
            <a:extLst>
              <a:ext uri="{FF2B5EF4-FFF2-40B4-BE49-F238E27FC236}">
                <a16:creationId xmlns:a16="http://schemas.microsoft.com/office/drawing/2014/main" id="{FD0FAAB4-F959-456D-01EF-97832F117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484" y="798576"/>
            <a:ext cx="8257032" cy="160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96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8659BA9-C04E-9452-B6E1-DE4CDD8BD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reading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808DDE8-0DF2-DFB7-85C8-9285BA5AC00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Abramson, Allen and Martin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Holbraad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‘Contemporary Cosmologies, Critical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Reimaginings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’, </a:t>
            </a:r>
            <a:r>
              <a:rPr lang="en-US" sz="1800" i="1" dirty="0">
                <a:effectLst/>
                <a:latin typeface="+mj-lt"/>
                <a:ea typeface="Times New Roman" panose="02020603050405020304" pitchFamily="18" charset="0"/>
              </a:rPr>
              <a:t>Religion and Society: Advances in Research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Vol. 3 (2012), pp. 35-50.</a:t>
            </a:r>
          </a:p>
          <a:p>
            <a:pPr marL="0" indent="0">
              <a:buNone/>
            </a:pPr>
            <a:r>
              <a:rPr lang="en-US" sz="1800" dirty="0">
                <a:latin typeface="+mj-lt"/>
                <a:ea typeface="Times New Roman" panose="02020603050405020304" pitchFamily="18" charset="0"/>
              </a:rPr>
              <a:t>You can contact them via academia.edu and ask for a PDF (say we recommended you) </a:t>
            </a:r>
            <a:endParaRPr lang="en-GB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en-US" sz="1800" kern="1800" dirty="0">
                <a:solidFill>
                  <a:srgbClr val="0F1111"/>
                </a:solidFill>
                <a:effectLst/>
                <a:latin typeface="+mj-lt"/>
                <a:ea typeface="Times New Roman" panose="02020603050405020304" pitchFamily="18" charset="0"/>
              </a:rPr>
              <a:t>Abramson, Allen and Martin </a:t>
            </a:r>
            <a:r>
              <a:rPr lang="en-US" sz="1800" kern="1800" dirty="0" err="1">
                <a:solidFill>
                  <a:srgbClr val="0F1111"/>
                </a:solidFill>
                <a:effectLst/>
                <a:latin typeface="+mj-lt"/>
                <a:ea typeface="Times New Roman" panose="02020603050405020304" pitchFamily="18" charset="0"/>
              </a:rPr>
              <a:t>Holbraad</a:t>
            </a:r>
            <a:r>
              <a:rPr lang="en-US" sz="1800" kern="1800" dirty="0">
                <a:solidFill>
                  <a:srgbClr val="0F1111"/>
                </a:solidFill>
                <a:effectLst/>
                <a:latin typeface="+mj-lt"/>
                <a:ea typeface="Times New Roman" panose="02020603050405020304" pitchFamily="18" charset="0"/>
              </a:rPr>
              <a:t> (eds), </a:t>
            </a:r>
            <a:r>
              <a:rPr lang="en-US" sz="1800" i="1" kern="1800" dirty="0">
                <a:solidFill>
                  <a:srgbClr val="0F1111"/>
                </a:solidFill>
                <a:effectLst/>
                <a:latin typeface="+mj-lt"/>
                <a:ea typeface="Times New Roman" panose="02020603050405020304" pitchFamily="18" charset="0"/>
              </a:rPr>
              <a:t>Framing Cosmologies: the Anthropology of Worlds, 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Manchester: Manchester University Press, 2014).</a:t>
            </a:r>
            <a:endParaRPr lang="en-GB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E book via University library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Try chapter 1</a:t>
            </a:r>
            <a:endParaRPr lang="en-GB" sz="1800" dirty="0">
              <a:effectLst/>
              <a:latin typeface="+mj-lt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8" name="Content Placeholder 7" descr="A black cover with white text&#10;&#10;Description automatically generated">
            <a:extLst>
              <a:ext uri="{FF2B5EF4-FFF2-40B4-BE49-F238E27FC236}">
                <a16:creationId xmlns:a16="http://schemas.microsoft.com/office/drawing/2014/main" id="{96AFE805-C366-32E0-01D7-6847656B33C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122" y="754251"/>
            <a:ext cx="2820395" cy="4127406"/>
          </a:xfrm>
        </p:spPr>
      </p:pic>
      <p:pic>
        <p:nvPicPr>
          <p:cNvPr id="10" name="Picture 9" descr="A person in a purple shirt&#10;&#10;Description automatically generated">
            <a:extLst>
              <a:ext uri="{FF2B5EF4-FFF2-40B4-BE49-F238E27FC236}">
                <a16:creationId xmlns:a16="http://schemas.microsoft.com/office/drawing/2014/main" id="{2AB5559C-F838-D8D0-C4E7-CF2599EA9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456" y="4389249"/>
            <a:ext cx="1285875" cy="1714500"/>
          </a:xfrm>
          <a:prstGeom prst="rect">
            <a:avLst/>
          </a:prstGeom>
        </p:spPr>
      </p:pic>
      <p:pic>
        <p:nvPicPr>
          <p:cNvPr id="12" name="Picture 11" descr="A person in a brown sweater&#10;&#10;Description automatically generated">
            <a:extLst>
              <a:ext uri="{FF2B5EF4-FFF2-40B4-BE49-F238E27FC236}">
                <a16:creationId xmlns:a16="http://schemas.microsoft.com/office/drawing/2014/main" id="{EEFC6156-778A-B543-9541-5D78403CC5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052" y="4653812"/>
            <a:ext cx="1342534" cy="144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069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8659BA9-C04E-9452-B6E1-DE4CDD8BD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808DDE8-0DF2-DFB7-85C8-9285BA5AC00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Abramson and </a:t>
            </a:r>
            <a:r>
              <a:rPr lang="en-US" sz="2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Holbraad</a:t>
            </a: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are critical of traditional anthropologists’ views of cosmologies which are </a:t>
            </a:r>
          </a:p>
          <a:p>
            <a:pPr marL="514350" indent="-514350">
              <a:buAutoNum type="alphaLcParenBoth"/>
            </a:pP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That non-western ‘indigenous’ people had cosmologies, as in constructed but imaginar</a:t>
            </a:r>
            <a:r>
              <a:rPr lang="en-US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y views of the universe, whereas westerners have science </a:t>
            </a:r>
          </a:p>
          <a:p>
            <a:pPr marL="514350" indent="-514350">
              <a:buAutoNum type="alphaLcParenBoth"/>
            </a:pPr>
            <a:r>
              <a:rPr lang="en-US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Anthropologists stopped looking for non-western cosmologies in the 1960s </a:t>
            </a:r>
            <a:endParaRPr lang="en-GB" dirty="0"/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B3A862-A61C-0DAA-AA7D-5705386E448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latin typeface="+mj-lt"/>
              </a:rPr>
              <a:t>Instead (as we do in the Sophia Centre), they argue that </a:t>
            </a:r>
          </a:p>
          <a:p>
            <a:pPr marL="514350" indent="-514350">
              <a:buAutoNum type="alphaLcParenBoth"/>
            </a:pPr>
            <a:r>
              <a:rPr lang="en-GB" dirty="0">
                <a:latin typeface="+mj-lt"/>
              </a:rPr>
              <a:t>‘Western’ cultures have constructed cosmologies and </a:t>
            </a:r>
          </a:p>
          <a:p>
            <a:pPr marL="0" indent="0">
              <a:buNone/>
            </a:pPr>
            <a:r>
              <a:rPr lang="en-GB" dirty="0">
                <a:latin typeface="+mj-lt"/>
              </a:rPr>
              <a:t>(b) the examination of cosmologies is important and ongoing</a:t>
            </a:r>
          </a:p>
        </p:txBody>
      </p:sp>
      <p:pic>
        <p:nvPicPr>
          <p:cNvPr id="2" name="Picture 1" descr="A person in a brown sweater&#10;&#10;Description automatically generated">
            <a:extLst>
              <a:ext uri="{FF2B5EF4-FFF2-40B4-BE49-F238E27FC236}">
                <a16:creationId xmlns:a16="http://schemas.microsoft.com/office/drawing/2014/main" id="{409CCDD6-BB40-D3B9-C65C-03ABB01334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052" y="4653812"/>
            <a:ext cx="1342534" cy="1449937"/>
          </a:xfrm>
          <a:prstGeom prst="rect">
            <a:avLst/>
          </a:prstGeom>
        </p:spPr>
      </p:pic>
      <p:pic>
        <p:nvPicPr>
          <p:cNvPr id="3" name="Picture 2" descr="A person in a purple shirt&#10;&#10;Description automatically generated">
            <a:extLst>
              <a:ext uri="{FF2B5EF4-FFF2-40B4-BE49-F238E27FC236}">
                <a16:creationId xmlns:a16="http://schemas.microsoft.com/office/drawing/2014/main" id="{54C0C418-6AC4-E113-D595-17CA589B4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456" y="4651225"/>
            <a:ext cx="1089393" cy="1452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750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FABCA-3B3B-6659-FA74-BE035B7F9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A1398-06DC-236E-6DEE-743556BE40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Ellis, George, </a:t>
            </a:r>
            <a:r>
              <a:rPr lang="en-US" sz="1800" kern="1800" dirty="0">
                <a:effectLst/>
                <a:latin typeface="+mj-lt"/>
                <a:ea typeface="Times New Roman" panose="02020603050405020304" pitchFamily="18" charset="0"/>
              </a:rPr>
              <a:t>‘Issues in the Philosophy of Cosmology’, in Jeremy Butterfield and John </a:t>
            </a:r>
            <a:r>
              <a:rPr lang="en-US" sz="1800" kern="1800" dirty="0" err="1">
                <a:effectLst/>
                <a:latin typeface="+mj-lt"/>
                <a:ea typeface="Times New Roman" panose="02020603050405020304" pitchFamily="18" charset="0"/>
              </a:rPr>
              <a:t>Earman</a:t>
            </a:r>
            <a:r>
              <a:rPr lang="en-US" sz="1800" kern="1800" dirty="0">
                <a:effectLst/>
                <a:latin typeface="+mj-lt"/>
                <a:ea typeface="Times New Roman" panose="02020603050405020304" pitchFamily="18" charset="0"/>
              </a:rPr>
              <a:t> (eds), </a:t>
            </a:r>
            <a:r>
              <a:rPr lang="en-US" sz="1800" i="1" kern="1800" dirty="0">
                <a:effectLst/>
                <a:latin typeface="+mj-lt"/>
                <a:ea typeface="Times New Roman" panose="02020603050405020304" pitchFamily="18" charset="0"/>
              </a:rPr>
              <a:t>Philosophy of Physics</a:t>
            </a:r>
            <a:r>
              <a:rPr lang="en-US" sz="1800" kern="1800" dirty="0">
                <a:effectLst/>
                <a:latin typeface="+mj-lt"/>
                <a:ea typeface="Times New Roman" panose="02020603050405020304" pitchFamily="18" charset="0"/>
              </a:rPr>
              <a:t> (Elsevier: Amsterdam, 2006), pp. 1183-1285</a:t>
            </a:r>
            <a:endParaRPr lang="en-GB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sz="1800" kern="1800" dirty="0">
                <a:effectLst/>
                <a:latin typeface="+mj-lt"/>
                <a:ea typeface="Times New Roman" panose="02020603050405020304" pitchFamily="18" charset="0"/>
              </a:rPr>
              <a:t>Online 5 February 2008, </a:t>
            </a:r>
            <a:r>
              <a:rPr lang="en-US" sz="1800" u="none" strike="noStrike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https://arxiv.org/pdf/astro-ph/0602280.pdf</a:t>
            </a:r>
            <a:endParaRPr lang="en-US" sz="1800" u="none" strike="noStrike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1800" dirty="0">
              <a:effectLst/>
              <a:latin typeface="+mj-lt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A924E1-9936-AD47-B685-014ACC5BFC6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+mj-lt"/>
              </a:rPr>
              <a:t>Ellis’s main concern is with ways of framing contemporary scientific cosmology, </a:t>
            </a:r>
            <a:r>
              <a:rPr lang="en-GB" dirty="0" err="1">
                <a:latin typeface="+mj-lt"/>
              </a:rPr>
              <a:t>ie</a:t>
            </a:r>
            <a:r>
              <a:rPr lang="en-GB" dirty="0">
                <a:latin typeface="+mj-lt"/>
              </a:rPr>
              <a:t>, astrophysics.</a:t>
            </a:r>
          </a:p>
          <a:p>
            <a:pPr marL="0" indent="0">
              <a:buNone/>
            </a:pPr>
            <a:endParaRPr lang="en-GB" dirty="0">
              <a:latin typeface="+mj-lt"/>
            </a:endParaRPr>
          </a:p>
          <a:p>
            <a:pPr marL="0" indent="0">
              <a:buNone/>
            </a:pPr>
            <a:r>
              <a:rPr lang="en-GB" dirty="0">
                <a:latin typeface="+mj-lt"/>
              </a:rPr>
              <a:t>He separates ‘</a:t>
            </a:r>
            <a:r>
              <a:rPr lang="en-GB" dirty="0" err="1">
                <a:latin typeface="+mj-lt"/>
              </a:rPr>
              <a:t>mathamticising</a:t>
            </a:r>
            <a:r>
              <a:rPr lang="en-GB" dirty="0">
                <a:latin typeface="+mj-lt"/>
              </a:rPr>
              <a:t>’ cosmology from ‘human’ cosmology (</a:t>
            </a:r>
            <a:r>
              <a:rPr lang="en-GB" dirty="0" err="1">
                <a:latin typeface="+mj-lt"/>
              </a:rPr>
              <a:t>ie</a:t>
            </a:r>
            <a:r>
              <a:rPr lang="en-GB" dirty="0">
                <a:latin typeface="+mj-lt"/>
              </a:rPr>
              <a:t> </a:t>
            </a: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Abramson and </a:t>
            </a:r>
            <a:r>
              <a:rPr lang="en-US" sz="2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Holbraad’s</a:t>
            </a: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focus), but in th</a:t>
            </a:r>
            <a:r>
              <a:rPr lang="en-US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e western tradition </a:t>
            </a: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traces them both to Plato.</a:t>
            </a:r>
            <a:endParaRPr lang="en-GB" dirty="0">
              <a:latin typeface="+mj-lt"/>
            </a:endParaRPr>
          </a:p>
        </p:txBody>
      </p:sp>
      <p:pic>
        <p:nvPicPr>
          <p:cNvPr id="6" name="Picture 5" descr="A person with glasses and microphone&#10;&#10;Description automatically generated">
            <a:extLst>
              <a:ext uri="{FF2B5EF4-FFF2-40B4-BE49-F238E27FC236}">
                <a16:creationId xmlns:a16="http://schemas.microsoft.com/office/drawing/2014/main" id="{2A3DA3B0-6DF8-6C13-89CB-A81F4C3FD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394" y="3863788"/>
            <a:ext cx="3079377" cy="205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374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F2008-C39D-1582-6036-BD4165F35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Personal cosmologies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F5F9A-94BF-25C3-C766-A425D6CA596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+mj-lt"/>
              </a:rPr>
              <a:t>We have multiple ‘human’ cosmologies as a result of our membership of nationalities, ethnicities, genders, religions (or not), and families traced through the past and in the present - and our unique personalities.</a:t>
            </a:r>
          </a:p>
          <a:p>
            <a:pPr marL="0" indent="0">
              <a:buNone/>
            </a:pPr>
            <a:r>
              <a:rPr lang="en-GB" dirty="0">
                <a:latin typeface="+mj-lt"/>
              </a:rPr>
              <a:t>We might see the world as difficult, easy, united, fragmented, and our place in it as?</a:t>
            </a:r>
          </a:p>
          <a:p>
            <a:endParaRPr lang="en-GB" dirty="0"/>
          </a:p>
        </p:txBody>
      </p:sp>
      <p:pic>
        <p:nvPicPr>
          <p:cNvPr id="5" name="Content Placeholder 4" descr="A person in a brown sweater&#10;&#10;Description automatically generated">
            <a:extLst>
              <a:ext uri="{FF2B5EF4-FFF2-40B4-BE49-F238E27FC236}">
                <a16:creationId xmlns:a16="http://schemas.microsoft.com/office/drawing/2014/main" id="{CFA585E1-7E11-E042-F004-93D307F9CEE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389" y="1996751"/>
            <a:ext cx="2231874" cy="2410424"/>
          </a:xfrm>
          <a:prstGeom prst="rect">
            <a:avLst/>
          </a:prstGeom>
        </p:spPr>
      </p:pic>
      <p:pic>
        <p:nvPicPr>
          <p:cNvPr id="6" name="Picture 5" descr="A person in a purple shirt&#10;&#10;Description automatically generated">
            <a:extLst>
              <a:ext uri="{FF2B5EF4-FFF2-40B4-BE49-F238E27FC236}">
                <a16:creationId xmlns:a16="http://schemas.microsoft.com/office/drawing/2014/main" id="{6852EA85-367F-A0C4-096C-9E849571F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8768" y="3428973"/>
            <a:ext cx="2006082" cy="267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343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76AF4-60DF-B470-9F8B-57DCDE43D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Worldview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E1690-68E8-7807-28EB-269688B8E52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indent="0">
              <a:buNone/>
            </a:pPr>
            <a:r>
              <a:rPr lang="en-GB" sz="2800" dirty="0">
                <a:effectLst/>
                <a:latin typeface="+mj-lt"/>
                <a:ea typeface="Times New Roman" panose="02020603050405020304" pitchFamily="18" charset="0"/>
              </a:rPr>
              <a:t>A worldview is ‘a [wo]man’s idea of the universe. It is that organization of ideas which answers to a man the questions: Where am I? Among what do I move? What are my relations to these things?’</a:t>
            </a:r>
          </a:p>
          <a:p>
            <a:r>
              <a:rPr lang="en-GB" sz="2800" dirty="0">
                <a:effectLst/>
                <a:latin typeface="+mj-lt"/>
                <a:ea typeface="Times New Roman" panose="02020603050405020304" pitchFamily="18" charset="0"/>
              </a:rPr>
              <a:t>Robert Redfield, ‘The Primitive World View’, </a:t>
            </a:r>
            <a:r>
              <a:rPr lang="en-GB" sz="2800" i="1" dirty="0">
                <a:effectLst/>
                <a:latin typeface="+mj-lt"/>
                <a:ea typeface="Times New Roman" panose="02020603050405020304" pitchFamily="18" charset="0"/>
              </a:rPr>
              <a:t>Proceedings of the American Philosophical Society</a:t>
            </a:r>
            <a:r>
              <a:rPr lang="en-GB" sz="2800" dirty="0">
                <a:effectLst/>
                <a:latin typeface="+mj-lt"/>
                <a:ea typeface="Times New Roman" panose="02020603050405020304" pitchFamily="18" charset="0"/>
              </a:rPr>
              <a:t>, vol. 96, (1952), p. 30.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16C664-1F04-DAF0-B5BF-54F2C430B20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+mj-lt"/>
              </a:rPr>
              <a:t>Do you have a personal cosmology?</a:t>
            </a:r>
          </a:p>
          <a:p>
            <a:pPr marL="0" indent="0">
              <a:buNone/>
            </a:pPr>
            <a:r>
              <a:rPr lang="en-GB" dirty="0">
                <a:latin typeface="+mj-lt"/>
              </a:rPr>
              <a:t>What view of the cosmos makes sense to you?</a:t>
            </a:r>
          </a:p>
        </p:txBody>
      </p:sp>
    </p:spTree>
    <p:extLst>
      <p:ext uri="{BB962C8B-B14F-4D97-AF65-F5344CB8AC3E}">
        <p14:creationId xmlns:p14="http://schemas.microsoft.com/office/powerpoint/2010/main" val="1759447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423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Cosmologies</vt:lpstr>
      <vt:lpstr>New reading</vt:lpstr>
      <vt:lpstr>PowerPoint Presentation</vt:lpstr>
      <vt:lpstr>And</vt:lpstr>
      <vt:lpstr>Personal cosmologies</vt:lpstr>
      <vt:lpstr>Worldview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Campion</dc:creator>
  <cp:lastModifiedBy>Nicholas Campion</cp:lastModifiedBy>
  <cp:revision>3</cp:revision>
  <dcterms:created xsi:type="dcterms:W3CDTF">2023-11-06T13:33:19Z</dcterms:created>
  <dcterms:modified xsi:type="dcterms:W3CDTF">2024-11-04T12:00:52Z</dcterms:modified>
</cp:coreProperties>
</file>