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68" r:id="rId3"/>
    <p:sldId id="269" r:id="rId4"/>
    <p:sldId id="270" r:id="rId5"/>
    <p:sldId id="271" r:id="rId6"/>
    <p:sldId id="272" r:id="rId7"/>
    <p:sldId id="274" r:id="rId8"/>
    <p:sldId id="275" r:id="rId9"/>
    <p:sldId id="276" r:id="rId10"/>
    <p:sldId id="277" r:id="rId11"/>
    <p:sldId id="278" r:id="rId12"/>
    <p:sldId id="279" r:id="rId13"/>
    <p:sldId id="281" r:id="rId14"/>
    <p:sldId id="282" r:id="rId15"/>
    <p:sldId id="283" r:id="rId16"/>
    <p:sldId id="301" r:id="rId17"/>
    <p:sldId id="286" r:id="rId18"/>
    <p:sldId id="287" r:id="rId19"/>
    <p:sldId id="288" r:id="rId20"/>
    <p:sldId id="302" r:id="rId21"/>
    <p:sldId id="303" r:id="rId22"/>
    <p:sldId id="289" r:id="rId23"/>
    <p:sldId id="290" r:id="rId24"/>
    <p:sldId id="291" r:id="rId25"/>
    <p:sldId id="292" r:id="rId26"/>
    <p:sldId id="294" r:id="rId27"/>
    <p:sldId id="295" r:id="rId28"/>
    <p:sldId id="296" r:id="rId29"/>
    <p:sldId id="297" r:id="rId30"/>
    <p:sldId id="299"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8824" autoAdjust="0"/>
  </p:normalViewPr>
  <p:slideViewPr>
    <p:cSldViewPr>
      <p:cViewPr>
        <p:scale>
          <a:sx n="81" d="100"/>
          <a:sy n="81" d="100"/>
        </p:scale>
        <p:origin x="-834" y="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F687A64-AA96-4775-B91F-F704E60C110A}" type="datetimeFigureOut">
              <a:rPr lang="en-GB" smtClean="0"/>
              <a:t>08/02/2018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Tree>
    <p:extLst>
      <p:ext uri="{BB962C8B-B14F-4D97-AF65-F5344CB8AC3E}">
        <p14:creationId xmlns:p14="http://schemas.microsoft.com/office/powerpoint/2010/main" val="1990759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687A64-AA96-4775-B91F-F704E60C110A}" type="datetimeFigureOut">
              <a:rPr lang="en-GB" smtClean="0"/>
              <a:t>08/02/2018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Tree>
    <p:extLst>
      <p:ext uri="{BB962C8B-B14F-4D97-AF65-F5344CB8AC3E}">
        <p14:creationId xmlns:p14="http://schemas.microsoft.com/office/powerpoint/2010/main" val="3763640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687A64-AA96-4775-B91F-F704E60C110A}" type="datetimeFigureOut">
              <a:rPr lang="en-GB" smtClean="0"/>
              <a:t>08/02/2018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Tree>
    <p:extLst>
      <p:ext uri="{BB962C8B-B14F-4D97-AF65-F5344CB8AC3E}">
        <p14:creationId xmlns:p14="http://schemas.microsoft.com/office/powerpoint/2010/main" val="1668709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F687A64-AA96-4775-B91F-F704E60C110A}" type="datetimeFigureOut">
              <a:rPr lang="en-GB" smtClean="0"/>
              <a:t>08/02/2018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C836595-106B-433B-B073-23A81B7B6D53}" type="slidenum">
              <a:rPr lang="en-GB" smtClean="0"/>
              <a:t>‹#›</a:t>
            </a:fld>
            <a:endParaRPr lang="en-GB" dirty="0"/>
          </a:p>
        </p:txBody>
      </p:sp>
    </p:spTree>
    <p:extLst>
      <p:ext uri="{BB962C8B-B14F-4D97-AF65-F5344CB8AC3E}">
        <p14:creationId xmlns:p14="http://schemas.microsoft.com/office/powerpoint/2010/main" val="2570481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F687A64-AA96-4775-B91F-F704E60C110A}" type="datetimeFigureOut">
              <a:rPr lang="en-GB" smtClean="0"/>
              <a:t>08/02/2018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C836595-106B-433B-B073-23A81B7B6D53}" type="slidenum">
              <a:rPr lang="en-GB" smtClean="0"/>
              <a:t>‹#›</a:t>
            </a:fld>
            <a:endParaRPr lang="en-GB" dirty="0"/>
          </a:p>
        </p:txBody>
      </p:sp>
    </p:spTree>
    <p:extLst>
      <p:ext uri="{BB962C8B-B14F-4D97-AF65-F5344CB8AC3E}">
        <p14:creationId xmlns:p14="http://schemas.microsoft.com/office/powerpoint/2010/main" val="4065489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F687A64-AA96-4775-B91F-F704E60C110A}" type="datetimeFigureOut">
              <a:rPr lang="en-GB" smtClean="0"/>
              <a:t>08/02/2018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C836595-106B-433B-B073-23A81B7B6D53}" type="slidenum">
              <a:rPr lang="en-GB" smtClean="0"/>
              <a:t>‹#›</a:t>
            </a:fld>
            <a:endParaRPr lang="en-GB" dirty="0"/>
          </a:p>
        </p:txBody>
      </p:sp>
    </p:spTree>
    <p:extLst>
      <p:ext uri="{BB962C8B-B14F-4D97-AF65-F5344CB8AC3E}">
        <p14:creationId xmlns:p14="http://schemas.microsoft.com/office/powerpoint/2010/main" val="1074514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687A64-AA96-4775-B91F-F704E60C110A}" type="datetimeFigureOut">
              <a:rPr lang="en-GB" smtClean="0"/>
              <a:t>08/02/2018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C836595-106B-433B-B073-23A81B7B6D53}" type="slidenum">
              <a:rPr lang="en-GB" smtClean="0"/>
              <a:t>‹#›</a:t>
            </a:fld>
            <a:endParaRPr lang="en-GB" dirty="0"/>
          </a:p>
        </p:txBody>
      </p:sp>
    </p:spTree>
    <p:extLst>
      <p:ext uri="{BB962C8B-B14F-4D97-AF65-F5344CB8AC3E}">
        <p14:creationId xmlns:p14="http://schemas.microsoft.com/office/powerpoint/2010/main" val="3337374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687A64-AA96-4775-B91F-F704E60C110A}" type="datetimeFigureOut">
              <a:rPr lang="en-GB" smtClean="0"/>
              <a:t>08/02/2018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C836595-106B-433B-B073-23A81B7B6D53}" type="slidenum">
              <a:rPr lang="en-GB" smtClean="0"/>
              <a:t>‹#›</a:t>
            </a:fld>
            <a:endParaRPr lang="en-GB" dirty="0"/>
          </a:p>
        </p:txBody>
      </p:sp>
    </p:spTree>
    <p:extLst>
      <p:ext uri="{BB962C8B-B14F-4D97-AF65-F5344CB8AC3E}">
        <p14:creationId xmlns:p14="http://schemas.microsoft.com/office/powerpoint/2010/main" val="675625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687A64-AA96-4775-B91F-F704E60C110A}" type="datetimeFigureOut">
              <a:rPr lang="en-GB" smtClean="0"/>
              <a:t>08/02/2018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C836595-106B-433B-B073-23A81B7B6D53}" type="slidenum">
              <a:rPr lang="en-GB" smtClean="0"/>
              <a:t>‹#›</a:t>
            </a:fld>
            <a:endParaRPr lang="en-GB" dirty="0"/>
          </a:p>
        </p:txBody>
      </p:sp>
    </p:spTree>
    <p:extLst>
      <p:ext uri="{BB962C8B-B14F-4D97-AF65-F5344CB8AC3E}">
        <p14:creationId xmlns:p14="http://schemas.microsoft.com/office/powerpoint/2010/main" val="1681289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687A64-AA96-4775-B91F-F704E60C110A}" type="datetimeFigureOut">
              <a:rPr lang="en-GB" smtClean="0"/>
              <a:t>08/02/2018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Tree>
    <p:extLst>
      <p:ext uri="{BB962C8B-B14F-4D97-AF65-F5344CB8AC3E}">
        <p14:creationId xmlns:p14="http://schemas.microsoft.com/office/powerpoint/2010/main" val="1187685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687A64-AA96-4775-B91F-F704E60C110A}" type="datetimeFigureOut">
              <a:rPr lang="en-GB" smtClean="0"/>
              <a:t>08/02/2018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Tree>
    <p:extLst>
      <p:ext uri="{BB962C8B-B14F-4D97-AF65-F5344CB8AC3E}">
        <p14:creationId xmlns:p14="http://schemas.microsoft.com/office/powerpoint/2010/main" val="2735547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687A64-AA96-4775-B91F-F704E60C110A}" type="datetimeFigureOut">
              <a:rPr lang="en-GB" smtClean="0"/>
              <a:t>08/02/2018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836595-106B-433B-B073-23A81B7B6D53}" type="slidenum">
              <a:rPr lang="en-GB" smtClean="0"/>
              <a:t>‹#›</a:t>
            </a:fld>
            <a:endParaRPr lang="en-GB" dirty="0"/>
          </a:p>
        </p:txBody>
      </p:sp>
    </p:spTree>
    <p:extLst>
      <p:ext uri="{BB962C8B-B14F-4D97-AF65-F5344CB8AC3E}">
        <p14:creationId xmlns:p14="http://schemas.microsoft.com/office/powerpoint/2010/main" val="1660199360"/>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Supervision and Support Skills</a:t>
            </a:r>
            <a:br>
              <a:rPr lang="en-GB" dirty="0" smtClean="0"/>
            </a:br>
            <a:r>
              <a:rPr lang="en-GB" dirty="0" err="1" smtClean="0"/>
              <a:t>Sgiliau</a:t>
            </a:r>
            <a:r>
              <a:rPr lang="en-GB" dirty="0" smtClean="0"/>
              <a:t> </a:t>
            </a:r>
            <a:r>
              <a:rPr lang="en-GB" dirty="0" err="1" smtClean="0"/>
              <a:t>Goruchwylio</a:t>
            </a:r>
            <a:r>
              <a:rPr lang="en-GB" dirty="0" smtClean="0"/>
              <a:t> a </a:t>
            </a:r>
            <a:r>
              <a:rPr lang="en-GB" dirty="0" err="1" smtClean="0"/>
              <a:t>Chefnogi</a:t>
            </a:r>
            <a:r>
              <a:rPr lang="en-GB" dirty="0" smtClean="0"/>
              <a:t/>
            </a:r>
            <a:br>
              <a:rPr lang="en-GB" dirty="0" smtClean="0"/>
            </a:br>
            <a:endParaRPr lang="en-GB" dirty="0"/>
          </a:p>
        </p:txBody>
      </p:sp>
      <p:sp>
        <p:nvSpPr>
          <p:cNvPr id="3" name="Subtitle 2"/>
          <p:cNvSpPr>
            <a:spLocks noGrp="1"/>
          </p:cNvSpPr>
          <p:nvPr>
            <p:ph type="subTitle" idx="1"/>
          </p:nvPr>
        </p:nvSpPr>
        <p:spPr/>
        <p:txBody>
          <a:bodyPr>
            <a:normAutofit/>
          </a:bodyPr>
          <a:lstStyle/>
          <a:p>
            <a:r>
              <a:rPr lang="en-GB" dirty="0" smtClean="0"/>
              <a:t>09.02.18</a:t>
            </a:r>
            <a:endParaRPr lang="en-GB" dirty="0" smtClean="0"/>
          </a:p>
          <a:p>
            <a:r>
              <a:rPr lang="en-GB" dirty="0"/>
              <a:t>Part </a:t>
            </a:r>
            <a:r>
              <a:rPr lang="en-GB" dirty="0" smtClean="0"/>
              <a:t>2 – </a:t>
            </a:r>
            <a:r>
              <a:rPr lang="en-GB" dirty="0" err="1" smtClean="0"/>
              <a:t>Rhan</a:t>
            </a:r>
            <a:r>
              <a:rPr lang="en-GB" dirty="0" smtClean="0"/>
              <a:t> 2</a:t>
            </a:r>
            <a:endParaRPr lang="en-GB" dirty="0"/>
          </a:p>
        </p:txBody>
      </p:sp>
    </p:spTree>
    <p:extLst>
      <p:ext uri="{BB962C8B-B14F-4D97-AF65-F5344CB8AC3E}">
        <p14:creationId xmlns:p14="http://schemas.microsoft.com/office/powerpoint/2010/main" val="2040229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Supervision?</a:t>
            </a:r>
            <a:br>
              <a:rPr lang="en-GB" dirty="0" smtClean="0"/>
            </a:br>
            <a:r>
              <a:rPr lang="en-GB" dirty="0" smtClean="0"/>
              <a:t>Beth </a:t>
            </a:r>
            <a:r>
              <a:rPr lang="en-GB" dirty="0" err="1" smtClean="0"/>
              <a:t>yw</a:t>
            </a:r>
            <a:r>
              <a:rPr lang="en-GB" dirty="0" smtClean="0"/>
              <a:t> </a:t>
            </a:r>
            <a:r>
              <a:rPr lang="en-GB" dirty="0" err="1" smtClean="0"/>
              <a:t>Goruchwyliaeth</a:t>
            </a:r>
            <a:r>
              <a:rPr lang="en-GB" dirty="0"/>
              <a:t>?</a:t>
            </a:r>
          </a:p>
        </p:txBody>
      </p:sp>
      <p:sp>
        <p:nvSpPr>
          <p:cNvPr id="3" name="Content Placeholder 2"/>
          <p:cNvSpPr>
            <a:spLocks noGrp="1"/>
          </p:cNvSpPr>
          <p:nvPr>
            <p:ph sz="half" idx="1"/>
          </p:nvPr>
        </p:nvSpPr>
        <p:spPr>
          <a:xfrm>
            <a:off x="457200" y="1556792"/>
            <a:ext cx="4041648" cy="4600168"/>
          </a:xfrm>
        </p:spPr>
        <p:txBody>
          <a:bodyPr>
            <a:normAutofit fontScale="70000" lnSpcReduction="20000"/>
          </a:bodyPr>
          <a:lstStyle/>
          <a:p>
            <a:r>
              <a:rPr lang="en-GB" dirty="0"/>
              <a:t>Supervision is a supportive professional relationship which enables the individual to reflect upon their practice, exploring aims, philosophy, style, strengths, weaknesses and training needs as they relate to the achievement of tasks within their particular role in the organisation (LCYS, 2005: 1). </a:t>
            </a:r>
            <a:endParaRPr lang="en-GB" dirty="0" smtClean="0"/>
          </a:p>
          <a:p>
            <a:r>
              <a:rPr lang="en-GB" dirty="0"/>
              <a:t>The above definition taken from Leicester City Youth </a:t>
            </a:r>
            <a:r>
              <a:rPr lang="en-GB" dirty="0" smtClean="0"/>
              <a:t>Service’s </a:t>
            </a:r>
            <a:r>
              <a:rPr lang="en-GB" dirty="0"/>
              <a:t>draft supervision and appraisal policy was drafted in 2005, however supervision is not a new phenomenon. </a:t>
            </a:r>
          </a:p>
        </p:txBody>
      </p:sp>
      <p:sp>
        <p:nvSpPr>
          <p:cNvPr id="4" name="Content Placeholder 3"/>
          <p:cNvSpPr>
            <a:spLocks noGrp="1"/>
          </p:cNvSpPr>
          <p:nvPr>
            <p:ph sz="half" idx="2"/>
          </p:nvPr>
        </p:nvSpPr>
        <p:spPr/>
        <p:txBody>
          <a:bodyPr>
            <a:normAutofit fontScale="70000" lnSpcReduction="20000"/>
          </a:bodyPr>
          <a:lstStyle/>
          <a:p>
            <a:r>
              <a:rPr lang="cy-GB" dirty="0"/>
              <a:t>Mae goruchwyliaeth yn berthynas broffesiynol gefnogol sy’n galluogi’r unigolyn i adfyfyrio ar ei arfer, gan archwilio nodau, athroniaeth, arddull, cryfderau, gwendidau ac anghenion hyfforddi yng nghyswllt cyflawni tasgau o fewn ei rôl benodol yn y sefydliad (LCYS, 2005: 1). </a:t>
            </a:r>
          </a:p>
          <a:p>
            <a:r>
              <a:rPr lang="cy-GB" dirty="0"/>
              <a:t>Daw’r diffiniad uchod o bolisi goruchwyliaeth ac arfarnu drafft Gwasanaethau Ieuenctid Dinas Caerlŷr a luniwyd yn 2005, fodd bynnag nid yw goruchwyliaeth yn ffenomenon newydd. </a:t>
            </a:r>
          </a:p>
          <a:p>
            <a:endParaRPr lang="en-GB" dirty="0"/>
          </a:p>
        </p:txBody>
      </p:sp>
    </p:spTree>
    <p:extLst>
      <p:ext uri="{BB962C8B-B14F-4D97-AF65-F5344CB8AC3E}">
        <p14:creationId xmlns:p14="http://schemas.microsoft.com/office/powerpoint/2010/main" val="1519707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Supervision?</a:t>
            </a:r>
            <a:br>
              <a:rPr lang="en-GB" dirty="0" smtClean="0"/>
            </a:br>
            <a:r>
              <a:rPr lang="en-GB" dirty="0" smtClean="0"/>
              <a:t>Beth </a:t>
            </a:r>
            <a:r>
              <a:rPr lang="en-GB" dirty="0" err="1" smtClean="0"/>
              <a:t>yw</a:t>
            </a:r>
            <a:r>
              <a:rPr lang="en-GB" dirty="0" smtClean="0"/>
              <a:t> </a:t>
            </a:r>
            <a:r>
              <a:rPr lang="en-GB" dirty="0" err="1" smtClean="0"/>
              <a:t>Goruchwyliaeth</a:t>
            </a:r>
            <a:r>
              <a:rPr lang="en-GB" dirty="0" smtClean="0"/>
              <a:t>?</a:t>
            </a:r>
            <a:endParaRPr lang="en-GB" dirty="0"/>
          </a:p>
        </p:txBody>
      </p:sp>
      <p:sp>
        <p:nvSpPr>
          <p:cNvPr id="3" name="Content Placeholder 2"/>
          <p:cNvSpPr>
            <a:spLocks noGrp="1"/>
          </p:cNvSpPr>
          <p:nvPr>
            <p:ph sz="half" idx="1"/>
          </p:nvPr>
        </p:nvSpPr>
        <p:spPr>
          <a:xfrm>
            <a:off x="457200" y="1628800"/>
            <a:ext cx="4041648" cy="4528160"/>
          </a:xfrm>
        </p:spPr>
        <p:txBody>
          <a:bodyPr>
            <a:normAutofit fontScale="70000" lnSpcReduction="20000"/>
          </a:bodyPr>
          <a:lstStyle/>
          <a:p>
            <a:r>
              <a:rPr lang="en-GB" dirty="0"/>
              <a:t>According to </a:t>
            </a:r>
            <a:r>
              <a:rPr lang="en-GB" dirty="0" smtClean="0"/>
              <a:t>Woods (2001</a:t>
            </a:r>
            <a:r>
              <a:rPr lang="en-GB" dirty="0"/>
              <a:t>: 250) </a:t>
            </a:r>
            <a:r>
              <a:rPr lang="en-GB" dirty="0" smtClean="0"/>
              <a:t>supervision </a:t>
            </a:r>
            <a:r>
              <a:rPr lang="en-GB" dirty="0"/>
              <a:t>has a long history and is as old as social work itself. </a:t>
            </a:r>
            <a:r>
              <a:rPr lang="en-GB" dirty="0" smtClean="0"/>
              <a:t> She </a:t>
            </a:r>
            <a:r>
              <a:rPr lang="en-GB" dirty="0"/>
              <a:t>believes that we all need to talk to other people about our experiences at some time or </a:t>
            </a:r>
            <a:r>
              <a:rPr lang="en-GB" dirty="0" smtClean="0"/>
              <a:t>other, </a:t>
            </a:r>
            <a:r>
              <a:rPr lang="en-GB" dirty="0"/>
              <a:t>about things that confuse or concern us, and we welcome possibly a different outlook on the situation or the giving of support</a:t>
            </a:r>
            <a:r>
              <a:rPr lang="en-GB" dirty="0" smtClean="0"/>
              <a:t>.</a:t>
            </a:r>
          </a:p>
          <a:p>
            <a:r>
              <a:rPr lang="en-GB" dirty="0"/>
              <a:t>These concerns and problems cannot be solved by the simple application of technical </a:t>
            </a:r>
            <a:r>
              <a:rPr lang="en-GB" dirty="0" smtClean="0"/>
              <a:t>solutions, </a:t>
            </a:r>
            <a:r>
              <a:rPr lang="en-GB" dirty="0"/>
              <a:t>and it is from this premise that reflective practice begins. </a:t>
            </a:r>
          </a:p>
        </p:txBody>
      </p:sp>
      <p:sp>
        <p:nvSpPr>
          <p:cNvPr id="4" name="Content Placeholder 3"/>
          <p:cNvSpPr>
            <a:spLocks noGrp="1"/>
          </p:cNvSpPr>
          <p:nvPr>
            <p:ph sz="half" idx="2"/>
          </p:nvPr>
        </p:nvSpPr>
        <p:spPr/>
        <p:txBody>
          <a:bodyPr>
            <a:normAutofit fontScale="70000" lnSpcReduction="20000"/>
          </a:bodyPr>
          <a:lstStyle/>
          <a:p>
            <a:r>
              <a:rPr lang="cy-GB" dirty="0"/>
              <a:t>Yn ôl Woods (2001: 250) mae hanes hir i oruchwyliaeth ac mae mor hen â gwaith cymdeithasol ei hun. Mae </a:t>
            </a:r>
            <a:r>
              <a:rPr lang="cy-GB" noProof="1"/>
              <a:t>hi’n </a:t>
            </a:r>
            <a:r>
              <a:rPr lang="cy-GB" dirty="0"/>
              <a:t>credu bod ar bawb angen siarad â phobl eraill am ein profiadau ar ryw adeg, am bethau sy’n ein drysu neu’n ein poeni, ac rydym yn croesawu barn wahanol ar y sefyllfa efallai, neu rywun yn rhoi cefnogaeth.</a:t>
            </a:r>
          </a:p>
          <a:p>
            <a:r>
              <a:rPr lang="cy-GB" dirty="0"/>
              <a:t>Nid oes modd datrys y pryderon a’r problemau hyn drwy ddefnyddio datrysiadau technegol yn </a:t>
            </a:r>
            <a:r>
              <a:rPr lang="cy-GB" dirty="0" smtClean="0"/>
              <a:t>unig, </a:t>
            </a:r>
            <a:r>
              <a:rPr lang="cy-GB" dirty="0"/>
              <a:t>ac mae arfer adfyfyriol yn cychwyn o’r dybiaeth hon. </a:t>
            </a:r>
          </a:p>
          <a:p>
            <a:endParaRPr lang="en-GB" dirty="0"/>
          </a:p>
        </p:txBody>
      </p:sp>
    </p:spTree>
    <p:extLst>
      <p:ext uri="{BB962C8B-B14F-4D97-AF65-F5344CB8AC3E}">
        <p14:creationId xmlns:p14="http://schemas.microsoft.com/office/powerpoint/2010/main" val="2186254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 and Youth 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a:xfrm>
            <a:off x="457200" y="1628800"/>
            <a:ext cx="4041648" cy="4528160"/>
          </a:xfrm>
        </p:spPr>
        <p:txBody>
          <a:bodyPr>
            <a:normAutofit fontScale="70000" lnSpcReduction="20000"/>
          </a:bodyPr>
          <a:lstStyle/>
          <a:p>
            <a:r>
              <a:rPr lang="en-GB" dirty="0"/>
              <a:t>The problems that are encountered within youth work are far too complex and muddled to be resolved in this way. </a:t>
            </a:r>
            <a:r>
              <a:rPr lang="en-GB" dirty="0" smtClean="0"/>
              <a:t>  Youth </a:t>
            </a:r>
            <a:r>
              <a:rPr lang="en-GB" dirty="0"/>
              <a:t>workers cannot sit back and wait for experts to provide them with solutions on a plate. </a:t>
            </a:r>
            <a:endParaRPr lang="en-GB" dirty="0" smtClean="0"/>
          </a:p>
          <a:p>
            <a:r>
              <a:rPr lang="en-GB" dirty="0"/>
              <a:t>They need to connect with the difficulties of practice and steer a way through them. </a:t>
            </a:r>
            <a:r>
              <a:rPr lang="en-GB" dirty="0" smtClean="0"/>
              <a:t>  There </a:t>
            </a:r>
            <a:r>
              <a:rPr lang="en-GB" dirty="0"/>
              <a:t>are no ready-made answers within youth </a:t>
            </a:r>
            <a:r>
              <a:rPr lang="en-GB" dirty="0" smtClean="0"/>
              <a:t>work.  Reflective </a:t>
            </a:r>
            <a:r>
              <a:rPr lang="en-GB" dirty="0"/>
              <a:t>practice is a dynamic process of constructing solutions, rather than a passive process of following procedures or guidelines. </a:t>
            </a:r>
          </a:p>
        </p:txBody>
      </p:sp>
      <p:sp>
        <p:nvSpPr>
          <p:cNvPr id="4" name="Content Placeholder 3"/>
          <p:cNvSpPr>
            <a:spLocks noGrp="1"/>
          </p:cNvSpPr>
          <p:nvPr>
            <p:ph sz="half" idx="2"/>
          </p:nvPr>
        </p:nvSpPr>
        <p:spPr/>
        <p:txBody>
          <a:bodyPr>
            <a:normAutofit fontScale="70000" lnSpcReduction="20000"/>
          </a:bodyPr>
          <a:lstStyle/>
          <a:p>
            <a:r>
              <a:rPr lang="cy-GB" dirty="0"/>
              <a:t>Mae’r problemau sy’n codi o fewn gwaith ieuenctid yn llawer rhy gymhleth a chymysglyd i gael eu datrys yn y modd hwn.  Nid yw’n bosibl i weithwyr ieuenctid eistedd yn ôl ac aros i arbenigwyr roi atebion iddyn nhw ar blât. </a:t>
            </a:r>
          </a:p>
          <a:p>
            <a:r>
              <a:rPr lang="cy-GB" dirty="0"/>
              <a:t>Mae angen iddyn nhw gysylltu ag anawsterau arfer a llywio ffordd drwyddyn nhw.  Nid oes unrhyw atebion parod o fewn gwaith ieuenctid.  Mae arfer adfyfyriol yn broses ddeinamig o lunio atebion, yn hytrach nag yn broses oddefol o ddilyn gweithdrefnau neu ganllawiau. </a:t>
            </a:r>
          </a:p>
          <a:p>
            <a:endParaRPr lang="en-GB" dirty="0"/>
          </a:p>
        </p:txBody>
      </p:sp>
    </p:spTree>
    <p:extLst>
      <p:ext uri="{BB962C8B-B14F-4D97-AF65-F5344CB8AC3E}">
        <p14:creationId xmlns:p14="http://schemas.microsoft.com/office/powerpoint/2010/main" val="2370091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 and Youth 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a:t>Youth workers therefore need to be able to use experience, knowledge and theoretical perspectives to guide and inform </a:t>
            </a:r>
            <a:r>
              <a:rPr lang="en-GB" dirty="0" smtClean="0"/>
              <a:t>practice.</a:t>
            </a:r>
          </a:p>
          <a:p>
            <a:r>
              <a:rPr lang="en-GB" dirty="0" smtClean="0"/>
              <a:t>Supervision </a:t>
            </a:r>
            <a:r>
              <a:rPr lang="en-GB" dirty="0"/>
              <a:t>is a catalyst for guided reflection and discussion, which supports and develops practitioners to become effective youth workers.  </a:t>
            </a:r>
            <a:endParaRPr lang="en-GB" dirty="0" smtClean="0"/>
          </a:p>
          <a:p>
            <a:pPr marL="0" indent="0">
              <a:buNone/>
            </a:pPr>
            <a:r>
              <a:rPr lang="en-GB" dirty="0" smtClean="0"/>
              <a:t> </a:t>
            </a:r>
            <a:endParaRPr lang="en-GB" dirty="0"/>
          </a:p>
        </p:txBody>
      </p:sp>
      <p:sp>
        <p:nvSpPr>
          <p:cNvPr id="4" name="Content Placeholder 3"/>
          <p:cNvSpPr>
            <a:spLocks noGrp="1"/>
          </p:cNvSpPr>
          <p:nvPr>
            <p:ph sz="half" idx="2"/>
          </p:nvPr>
        </p:nvSpPr>
        <p:spPr/>
        <p:txBody>
          <a:bodyPr>
            <a:normAutofit fontScale="85000" lnSpcReduction="10000"/>
          </a:bodyPr>
          <a:lstStyle/>
          <a:p>
            <a:r>
              <a:rPr lang="cy-GB" dirty="0"/>
              <a:t>Felly mae angen i weithwyr ieuenctid allu defnyddio profiad, gwybodaeth a safbwyntiau damcaniaethol i arwain ac i lywio arfer.  </a:t>
            </a:r>
            <a:endParaRPr lang="cy-GB" dirty="0" smtClean="0"/>
          </a:p>
          <a:p>
            <a:r>
              <a:rPr lang="cy-GB" dirty="0" smtClean="0"/>
              <a:t>Mae </a:t>
            </a:r>
            <a:r>
              <a:rPr lang="cy-GB" dirty="0"/>
              <a:t>goruchwyliaeth yn gatalydd ar gyfer adfyfyrio dan arweiniad a thrafodaeth, sy’n cefnogi ac yn datblygu ymarferwyr i ddod yn weithwyr ieuenctid effeithiol.  </a:t>
            </a:r>
          </a:p>
          <a:p>
            <a:endParaRPr lang="en-GB" dirty="0"/>
          </a:p>
        </p:txBody>
      </p:sp>
    </p:spTree>
    <p:extLst>
      <p:ext uri="{BB962C8B-B14F-4D97-AF65-F5344CB8AC3E}">
        <p14:creationId xmlns:p14="http://schemas.microsoft.com/office/powerpoint/2010/main" val="572394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Other Professionals</a:t>
            </a:r>
            <a:br>
              <a:rPr lang="en-GB" dirty="0" smtClean="0"/>
            </a:br>
            <a:r>
              <a:rPr lang="en-GB" dirty="0" err="1" smtClean="0"/>
              <a:t>Gweithwyr</a:t>
            </a:r>
            <a:r>
              <a:rPr lang="en-GB" dirty="0" smtClean="0"/>
              <a:t> </a:t>
            </a:r>
            <a:r>
              <a:rPr lang="en-GB" dirty="0" err="1" smtClean="0"/>
              <a:t>Proffesiynol</a:t>
            </a:r>
            <a:r>
              <a:rPr lang="en-GB" dirty="0" smtClean="0"/>
              <a:t> </a:t>
            </a:r>
            <a:r>
              <a:rPr lang="en-GB" dirty="0" err="1" smtClean="0"/>
              <a:t>Eraill</a:t>
            </a:r>
            <a:endParaRPr lang="en-GB" dirty="0"/>
          </a:p>
        </p:txBody>
      </p:sp>
      <p:sp>
        <p:nvSpPr>
          <p:cNvPr id="3" name="Content Placeholder 2"/>
          <p:cNvSpPr>
            <a:spLocks noGrp="1"/>
          </p:cNvSpPr>
          <p:nvPr>
            <p:ph sz="half" idx="1"/>
          </p:nvPr>
        </p:nvSpPr>
        <p:spPr>
          <a:xfrm>
            <a:off x="457200" y="1556792"/>
            <a:ext cx="4041648" cy="4752528"/>
          </a:xfrm>
        </p:spPr>
        <p:txBody>
          <a:bodyPr>
            <a:normAutofit fontScale="62500" lnSpcReduction="20000"/>
          </a:bodyPr>
          <a:lstStyle/>
          <a:p>
            <a:r>
              <a:rPr lang="en-GB" dirty="0"/>
              <a:t>The need to discuss with others gradually became more formalised for certain profession. </a:t>
            </a:r>
            <a:r>
              <a:rPr lang="en-GB" dirty="0" smtClean="0"/>
              <a:t>  Woods </a:t>
            </a:r>
            <a:r>
              <a:rPr lang="en-GB" dirty="0"/>
              <a:t>(2001:250-251) identifies that psychoanalysts, for instance, found difficulty in handling the complexity of the work they were </a:t>
            </a:r>
            <a:r>
              <a:rPr lang="en-GB" dirty="0" smtClean="0"/>
              <a:t>doing, </a:t>
            </a:r>
            <a:r>
              <a:rPr lang="en-GB" dirty="0"/>
              <a:t>so the profession decided that trainee psychoanalysts should have regular sessions where they could reflect on their work with their patients. </a:t>
            </a:r>
            <a:endParaRPr lang="en-GB" dirty="0" smtClean="0"/>
          </a:p>
          <a:p>
            <a:r>
              <a:rPr lang="en-GB" dirty="0" smtClean="0"/>
              <a:t>These </a:t>
            </a:r>
            <a:r>
              <a:rPr lang="en-GB" dirty="0"/>
              <a:t>sessions were needed, firstly, in order to enable the trainee practitioner to understand why they were responding to their patients in a particular </a:t>
            </a:r>
            <a:r>
              <a:rPr lang="en-GB" dirty="0" smtClean="0"/>
              <a:t>way, </a:t>
            </a:r>
            <a:r>
              <a:rPr lang="en-GB" dirty="0"/>
              <a:t>and secondly, to receive help and support in their work. </a:t>
            </a:r>
          </a:p>
        </p:txBody>
      </p:sp>
      <p:sp>
        <p:nvSpPr>
          <p:cNvPr id="4" name="Content Placeholder 3"/>
          <p:cNvSpPr>
            <a:spLocks noGrp="1"/>
          </p:cNvSpPr>
          <p:nvPr>
            <p:ph sz="half" idx="2"/>
          </p:nvPr>
        </p:nvSpPr>
        <p:spPr>
          <a:xfrm>
            <a:off x="4632198" y="1484784"/>
            <a:ext cx="4041648" cy="4824536"/>
          </a:xfrm>
        </p:spPr>
        <p:txBody>
          <a:bodyPr>
            <a:normAutofit fontScale="62500" lnSpcReduction="20000"/>
          </a:bodyPr>
          <a:lstStyle/>
          <a:p>
            <a:r>
              <a:rPr lang="cy-GB" dirty="0"/>
              <a:t>Yn raddol cafodd yr angen i drafod â phobl eraill ei ffurfioli i rai proffesiynau.  Mae Woods (2001: 250-251) yn nodi bod seicdreiddwyr, er enghraifft, yn cael anhawster i ddelio â chymhlethdod y gwaith roedden </a:t>
            </a:r>
            <a:r>
              <a:rPr lang="cy-GB" noProof="1"/>
              <a:t>nhw’n</a:t>
            </a:r>
            <a:r>
              <a:rPr lang="cy-GB" dirty="0"/>
              <a:t> ei wneud, felly penderfynodd y proffesiwn y dylai seicdreiddwyr dan hyfforddiant gael sesiynau rheolaidd lle roedd yn bosibl iddyn nhw adfyfyrio ar eu gwaith gyda’u cleifion. </a:t>
            </a:r>
          </a:p>
          <a:p>
            <a:r>
              <a:rPr lang="cy-GB" dirty="0"/>
              <a:t>Roedd angen y sesiynau hyn, yn gyntaf, er mwyn galluogi’r ymarferydd dan hyfforddiant i ddeall pam roedd yn ymateb i’w gleifion mewn modd penodol, ac yn ail, i dderbyn cymorth a chefnogaeth yn ei waith. </a:t>
            </a:r>
          </a:p>
          <a:p>
            <a:endParaRPr lang="en-GB" dirty="0"/>
          </a:p>
        </p:txBody>
      </p:sp>
    </p:spTree>
    <p:extLst>
      <p:ext uri="{BB962C8B-B14F-4D97-AF65-F5344CB8AC3E}">
        <p14:creationId xmlns:p14="http://schemas.microsoft.com/office/powerpoint/2010/main" val="829233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Other </a:t>
            </a:r>
            <a:r>
              <a:rPr lang="en-GB" dirty="0" smtClean="0"/>
              <a:t>Professionals</a:t>
            </a:r>
            <a:br>
              <a:rPr lang="en-GB" dirty="0" smtClean="0"/>
            </a:br>
            <a:r>
              <a:rPr lang="en-GB" dirty="0" err="1" smtClean="0"/>
              <a:t>Gweithwyr</a:t>
            </a:r>
            <a:r>
              <a:rPr lang="en-GB" dirty="0" smtClean="0"/>
              <a:t> </a:t>
            </a:r>
            <a:r>
              <a:rPr lang="en-GB" dirty="0" err="1" smtClean="0"/>
              <a:t>Proffesiynol</a:t>
            </a:r>
            <a:r>
              <a:rPr lang="en-GB" dirty="0" smtClean="0"/>
              <a:t> </a:t>
            </a:r>
            <a:r>
              <a:rPr lang="en-GB" dirty="0" err="1" smtClean="0"/>
              <a:t>Eraill</a:t>
            </a:r>
            <a:endParaRPr lang="en-GB" dirty="0"/>
          </a:p>
        </p:txBody>
      </p:sp>
      <p:sp>
        <p:nvSpPr>
          <p:cNvPr id="3" name="Content Placeholder 2"/>
          <p:cNvSpPr>
            <a:spLocks noGrp="1"/>
          </p:cNvSpPr>
          <p:nvPr>
            <p:ph sz="half" idx="1"/>
          </p:nvPr>
        </p:nvSpPr>
        <p:spPr/>
        <p:txBody>
          <a:bodyPr>
            <a:normAutofit fontScale="62500" lnSpcReduction="20000"/>
          </a:bodyPr>
          <a:lstStyle/>
          <a:p>
            <a:r>
              <a:rPr lang="en-GB" dirty="0"/>
              <a:t>She also suggests that the sessions were therefore seen as being both </a:t>
            </a:r>
            <a:r>
              <a:rPr lang="en-GB" b="1" dirty="0"/>
              <a:t>educational</a:t>
            </a:r>
            <a:r>
              <a:rPr lang="en-GB" dirty="0"/>
              <a:t> and </a:t>
            </a:r>
            <a:r>
              <a:rPr lang="en-GB" b="1" dirty="0"/>
              <a:t>supportive</a:t>
            </a:r>
            <a:r>
              <a:rPr lang="en-GB" dirty="0"/>
              <a:t>. The sessions were on a one to one basis with a supervisor who would offers support and help in both analysing the work and relating it to theoretical models</a:t>
            </a:r>
            <a:r>
              <a:rPr lang="en-GB" dirty="0" smtClean="0"/>
              <a:t>.</a:t>
            </a:r>
          </a:p>
          <a:p>
            <a:r>
              <a:rPr lang="en-GB" dirty="0"/>
              <a:t>According to Woods (2001: 251) psychoanalysis was not the only profession where it recognised that supervision would be helpful, particularly to the trainee practitioner or to the newly qualified worker. </a:t>
            </a:r>
            <a:r>
              <a:rPr lang="en-GB" dirty="0" smtClean="0"/>
              <a:t>  Other </a:t>
            </a:r>
            <a:r>
              <a:rPr lang="en-GB" dirty="0"/>
              <a:t>related fields such as counselling and social work also adopted this method. </a:t>
            </a:r>
          </a:p>
        </p:txBody>
      </p:sp>
      <p:sp>
        <p:nvSpPr>
          <p:cNvPr id="4" name="Content Placeholder 3"/>
          <p:cNvSpPr>
            <a:spLocks noGrp="1"/>
          </p:cNvSpPr>
          <p:nvPr>
            <p:ph sz="half" idx="2"/>
          </p:nvPr>
        </p:nvSpPr>
        <p:spPr/>
        <p:txBody>
          <a:bodyPr>
            <a:normAutofit fontScale="62500" lnSpcReduction="20000"/>
          </a:bodyPr>
          <a:lstStyle/>
          <a:p>
            <a:r>
              <a:rPr lang="cy-GB" dirty="0"/>
              <a:t>Mae hi hefyd yn awgrymu bod y sesiynau felly yn cael eu hystyried yn rhai </a:t>
            </a:r>
            <a:r>
              <a:rPr lang="cy-GB" b="1" dirty="0"/>
              <a:t>addysgol</a:t>
            </a:r>
            <a:r>
              <a:rPr lang="cy-GB" dirty="0"/>
              <a:t> a </a:t>
            </a:r>
            <a:r>
              <a:rPr lang="cy-GB" b="1" dirty="0"/>
              <a:t>chefnogol</a:t>
            </a:r>
            <a:r>
              <a:rPr lang="cy-GB" dirty="0"/>
              <a:t>.  Sesiynau un-i-un oedd y rhain gyda goruchwyliwr a fyddai’n cynnig cefnogaeth a chymorth wrth ddadansoddi’r gwaith ac wrth ei gysylltu â modelau damcaniaethol.</a:t>
            </a:r>
          </a:p>
          <a:p>
            <a:r>
              <a:rPr lang="cy-GB" dirty="0"/>
              <a:t>Yn ôl Woods (2001: 251) nid </a:t>
            </a:r>
            <a:r>
              <a:rPr lang="cy-GB" noProof="1"/>
              <a:t>seicdreiddio</a:t>
            </a:r>
            <a:r>
              <a:rPr lang="cy-GB" dirty="0"/>
              <a:t> oedd yr unig broffesiwn i gydnabod y byddai goruchwyliaeth yn ddefnyddiol, yn enwedig i’r ymarferydd dan hyfforddiant neu i’r gweithiwr newydd gymhwyso.  Mabwysiadodd meysydd eraill cysylltiedig megis cwnsela a gwaith cymdeithasol y dull hwn hefyd. </a:t>
            </a:r>
          </a:p>
          <a:p>
            <a:endParaRPr lang="en-GB" dirty="0"/>
          </a:p>
        </p:txBody>
      </p:sp>
    </p:spTree>
    <p:extLst>
      <p:ext uri="{BB962C8B-B14F-4D97-AF65-F5344CB8AC3E}">
        <p14:creationId xmlns:p14="http://schemas.microsoft.com/office/powerpoint/2010/main" val="1041799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 and Youth 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a:xfrm>
            <a:off x="457200" y="1628800"/>
            <a:ext cx="4041648" cy="4680520"/>
          </a:xfrm>
        </p:spPr>
        <p:txBody>
          <a:bodyPr>
            <a:normAutofit fontScale="70000" lnSpcReduction="20000"/>
          </a:bodyPr>
          <a:lstStyle/>
          <a:p>
            <a:r>
              <a:rPr lang="en-GB" dirty="0"/>
              <a:t>Social workers particularly found supervision useful when looking at casework and social group </a:t>
            </a:r>
            <a:r>
              <a:rPr lang="en-GB" dirty="0" smtClean="0"/>
              <a:t>work.  Later</a:t>
            </a:r>
            <a:r>
              <a:rPr lang="en-GB" dirty="0"/>
              <a:t>, the introduction of social group work into youth work ‘naturally brought with it the possibility that supervision would also be valuable’ (Tash </a:t>
            </a:r>
            <a:r>
              <a:rPr lang="en-GB" i="1" dirty="0"/>
              <a:t>cited in</a:t>
            </a:r>
            <a:r>
              <a:rPr lang="en-GB" dirty="0"/>
              <a:t> Woods 2001:251). </a:t>
            </a:r>
            <a:endParaRPr lang="en-GB" dirty="0" smtClean="0"/>
          </a:p>
          <a:p>
            <a:r>
              <a:rPr lang="en-GB" dirty="0" smtClean="0"/>
              <a:t>Today </a:t>
            </a:r>
            <a:r>
              <a:rPr lang="en-GB" dirty="0"/>
              <a:t>supervision is seen as being helpful in all areas of the work of the informal educator. </a:t>
            </a:r>
          </a:p>
          <a:p>
            <a:endParaRPr lang="en-GB" dirty="0"/>
          </a:p>
        </p:txBody>
      </p:sp>
      <p:sp>
        <p:nvSpPr>
          <p:cNvPr id="4" name="Content Placeholder 3"/>
          <p:cNvSpPr>
            <a:spLocks noGrp="1"/>
          </p:cNvSpPr>
          <p:nvPr>
            <p:ph sz="half" idx="2"/>
          </p:nvPr>
        </p:nvSpPr>
        <p:spPr/>
        <p:txBody>
          <a:bodyPr>
            <a:normAutofit fontScale="70000" lnSpcReduction="20000"/>
          </a:bodyPr>
          <a:lstStyle/>
          <a:p>
            <a:r>
              <a:rPr lang="cy-GB" dirty="0"/>
              <a:t>Roedd gweithwyr cymdeithasol yn arbennig yn gweld bod goruchwyliaeth yn ddefnyddiol wrth edrych ar waith achos a gwaith grŵp cymdeithasol.  Yn ddiweddarach, roedd cyflwyno gwaith grŵp cymdeithasol i mewn i waith ieuenctid ‘yn naturiol yn dod </a:t>
            </a:r>
            <a:r>
              <a:rPr lang="cy-GB" noProof="1"/>
              <a:t>â’r</a:t>
            </a:r>
            <a:r>
              <a:rPr lang="cy-GB" dirty="0"/>
              <a:t> posibilrwydd y byddai goruchwyliaeth hefyd yn werthfawr’ (</a:t>
            </a:r>
            <a:r>
              <a:rPr lang="cy-GB" noProof="1"/>
              <a:t>Tash</a:t>
            </a:r>
            <a:r>
              <a:rPr lang="cy-GB" dirty="0"/>
              <a:t> </a:t>
            </a:r>
            <a:r>
              <a:rPr lang="cy-GB" i="1" dirty="0"/>
              <a:t>dyfynnwyd yn </a:t>
            </a:r>
            <a:r>
              <a:rPr lang="cy-GB" dirty="0"/>
              <a:t>Woods 2001: 251).  </a:t>
            </a:r>
            <a:endParaRPr lang="cy-GB" dirty="0" smtClean="0"/>
          </a:p>
          <a:p>
            <a:r>
              <a:rPr lang="cy-GB" dirty="0" smtClean="0"/>
              <a:t>Heddiw </a:t>
            </a:r>
            <a:r>
              <a:rPr lang="cy-GB" dirty="0"/>
              <a:t>ystyrir bod goruchwyliaeth yn ddefnyddiol ymhob maes o waith yr addysgwr anffurfiol. </a:t>
            </a:r>
          </a:p>
          <a:p>
            <a:endParaRPr lang="en-GB" dirty="0"/>
          </a:p>
        </p:txBody>
      </p:sp>
    </p:spTree>
    <p:extLst>
      <p:ext uri="{BB962C8B-B14F-4D97-AF65-F5344CB8AC3E}">
        <p14:creationId xmlns:p14="http://schemas.microsoft.com/office/powerpoint/2010/main" val="3955517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Supervision and Youth </a:t>
            </a:r>
            <a:r>
              <a:rPr lang="en-GB" dirty="0" smtClean="0"/>
              <a:t>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a:t>Youth workers are informal educators and practice under difficult conditions as there are pressures from both sides. Management require tangible outputs in order to satisfy performance indicators (particularly for grant funded programmes) whilst the youth </a:t>
            </a:r>
            <a:r>
              <a:rPr lang="en-GB" dirty="0" smtClean="0"/>
              <a:t>worker is </a:t>
            </a:r>
            <a:r>
              <a:rPr lang="en-GB" dirty="0"/>
              <a:t>keen to embrace a more tactful and relationship building approach. </a:t>
            </a:r>
            <a:endParaRPr lang="en-GB" dirty="0" smtClean="0"/>
          </a:p>
          <a:p>
            <a:endParaRPr lang="en-GB" dirty="0"/>
          </a:p>
        </p:txBody>
      </p:sp>
      <p:sp>
        <p:nvSpPr>
          <p:cNvPr id="4" name="Content Placeholder 3"/>
          <p:cNvSpPr>
            <a:spLocks noGrp="1"/>
          </p:cNvSpPr>
          <p:nvPr>
            <p:ph sz="half" idx="2"/>
          </p:nvPr>
        </p:nvSpPr>
        <p:spPr/>
        <p:txBody>
          <a:bodyPr>
            <a:normAutofit fontScale="85000" lnSpcReduction="20000"/>
          </a:bodyPr>
          <a:lstStyle/>
          <a:p>
            <a:r>
              <a:rPr lang="cy-GB" dirty="0"/>
              <a:t>Mae gweithwyr ieuenctid yn addysgwyr anffurfiol ac yn arfer dan amodau anodd gan fod pwysau o’r ddwy ochr.  Mae rheolwyr yn gofyn am allbynnau diriaethol er mwyn bodloni dangosyddion perfformiad (yn enwedig ar gyfer rhaglenni a gyllidir gan grantiau) tra bod y gweithiwr ieuenctid yn awyddus i ddefnyddio dulliau mwy ystyriol sy’n meithrin perthnasau. </a:t>
            </a:r>
          </a:p>
          <a:p>
            <a:endParaRPr lang="en-GB" dirty="0"/>
          </a:p>
        </p:txBody>
      </p:sp>
    </p:spTree>
    <p:extLst>
      <p:ext uri="{BB962C8B-B14F-4D97-AF65-F5344CB8AC3E}">
        <p14:creationId xmlns:p14="http://schemas.microsoft.com/office/powerpoint/2010/main" val="1272807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Supervision and Youth </a:t>
            </a:r>
            <a:r>
              <a:rPr lang="en-GB" dirty="0" smtClean="0"/>
              <a:t>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a:t>It </a:t>
            </a:r>
            <a:r>
              <a:rPr lang="en-GB" dirty="0" smtClean="0"/>
              <a:t>can be argued </a:t>
            </a:r>
            <a:r>
              <a:rPr lang="en-GB" dirty="0"/>
              <a:t>therefore that this difficult situation could adversely affect the very people (young </a:t>
            </a:r>
            <a:r>
              <a:rPr lang="en-GB" dirty="0" smtClean="0"/>
              <a:t>people) </a:t>
            </a:r>
            <a:r>
              <a:rPr lang="en-GB" dirty="0"/>
              <a:t>that youth work is designed to help, </a:t>
            </a:r>
            <a:r>
              <a:rPr lang="en-GB" dirty="0" smtClean="0"/>
              <a:t>given </a:t>
            </a:r>
            <a:r>
              <a:rPr lang="en-GB" dirty="0"/>
              <a:t>their complex needs as individuals. </a:t>
            </a:r>
            <a:endParaRPr lang="en-GB" dirty="0" smtClean="0"/>
          </a:p>
          <a:p>
            <a:r>
              <a:rPr lang="en-GB" dirty="0" smtClean="0"/>
              <a:t>Ingram </a:t>
            </a:r>
            <a:r>
              <a:rPr lang="en-GB" dirty="0"/>
              <a:t>and Harris (2001: vi-vii) </a:t>
            </a:r>
            <a:r>
              <a:rPr lang="en-GB" dirty="0" smtClean="0"/>
              <a:t>argue </a:t>
            </a:r>
            <a:r>
              <a:rPr lang="en-GB" dirty="0"/>
              <a:t>that the result of these pressures can be that the youth worker who started as a well rounded person gets de-motivated and in need of guidance and support from </a:t>
            </a:r>
            <a:r>
              <a:rPr lang="en-GB" dirty="0" smtClean="0"/>
              <a:t>colleagues </a:t>
            </a:r>
            <a:r>
              <a:rPr lang="en-GB" dirty="0"/>
              <a:t>and supervisors. </a:t>
            </a:r>
          </a:p>
        </p:txBody>
      </p:sp>
      <p:sp>
        <p:nvSpPr>
          <p:cNvPr id="4" name="Content Placeholder 3"/>
          <p:cNvSpPr>
            <a:spLocks noGrp="1"/>
          </p:cNvSpPr>
          <p:nvPr>
            <p:ph sz="half" idx="2"/>
          </p:nvPr>
        </p:nvSpPr>
        <p:spPr/>
        <p:txBody>
          <a:bodyPr>
            <a:normAutofit fontScale="70000" lnSpcReduction="20000"/>
          </a:bodyPr>
          <a:lstStyle/>
          <a:p>
            <a:r>
              <a:rPr lang="cy-GB" dirty="0"/>
              <a:t>Mae modd dadlau felly y </a:t>
            </a:r>
            <a:r>
              <a:rPr lang="cy-GB" noProof="1"/>
              <a:t>gallai’r </a:t>
            </a:r>
            <a:r>
              <a:rPr lang="cy-GB" dirty="0"/>
              <a:t>sefyllfa anodd hon gael effaith niweidiol ar yr union bobl hynny (pobl ifanc) y mae gwaith ieuenctid wedi’i gynllunio i’w helpu, o ystyried eu hanghenion cymhleth fel unigolion. </a:t>
            </a:r>
          </a:p>
          <a:p>
            <a:r>
              <a:rPr lang="cy-GB" noProof="1"/>
              <a:t>Mae Ingram a Harris (2001: vi-vii</a:t>
            </a:r>
            <a:r>
              <a:rPr lang="cy-GB" dirty="0"/>
              <a:t>) yn dadlau y gall y pwysau hyn arwain at sefyllfa lle mae’r gweithiwr ieuenctid, a oedd yn berson cytbwys ar y cychwyn, yn teimlo diffyg cymhelliant ac angen arweiniad a chefnogaeth gan gydweithwyr a goruchwylwyr. </a:t>
            </a:r>
          </a:p>
          <a:p>
            <a:endParaRPr lang="en-GB" dirty="0"/>
          </a:p>
        </p:txBody>
      </p:sp>
    </p:spTree>
    <p:extLst>
      <p:ext uri="{BB962C8B-B14F-4D97-AF65-F5344CB8AC3E}">
        <p14:creationId xmlns:p14="http://schemas.microsoft.com/office/powerpoint/2010/main" val="1754785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Supervision and Youth </a:t>
            </a:r>
            <a:r>
              <a:rPr lang="en-GB" dirty="0" smtClean="0"/>
              <a:t>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Ingram and Harris (</a:t>
            </a:r>
            <a:r>
              <a:rPr lang="en-GB" dirty="0" smtClean="0"/>
              <a:t>2001) </a:t>
            </a:r>
            <a:r>
              <a:rPr lang="en-GB" dirty="0"/>
              <a:t>have suggested supervision and line management as </a:t>
            </a:r>
            <a:r>
              <a:rPr lang="en-GB" dirty="0" smtClean="0"/>
              <a:t>two of </a:t>
            </a:r>
            <a:r>
              <a:rPr lang="en-GB" dirty="0"/>
              <a:t>the strategies workers need in order to deal with issues and become an effective worker. </a:t>
            </a:r>
            <a:endParaRPr lang="en-GB" dirty="0" smtClean="0"/>
          </a:p>
          <a:p>
            <a:r>
              <a:rPr lang="en-GB" dirty="0" smtClean="0"/>
              <a:t>Therefore </a:t>
            </a:r>
            <a:r>
              <a:rPr lang="en-GB" dirty="0"/>
              <a:t>supervision is an important aspect of youth work and is central to the continuing professional development of the youth worker. </a:t>
            </a:r>
          </a:p>
        </p:txBody>
      </p:sp>
      <p:sp>
        <p:nvSpPr>
          <p:cNvPr id="4" name="Content Placeholder 3"/>
          <p:cNvSpPr>
            <a:spLocks noGrp="1"/>
          </p:cNvSpPr>
          <p:nvPr>
            <p:ph sz="half" idx="2"/>
          </p:nvPr>
        </p:nvSpPr>
        <p:spPr/>
        <p:txBody>
          <a:bodyPr>
            <a:normAutofit fontScale="77500" lnSpcReduction="20000"/>
          </a:bodyPr>
          <a:lstStyle/>
          <a:p>
            <a:r>
              <a:rPr lang="en-GB" dirty="0"/>
              <a:t>Mae Ingram a Harris (2001) </a:t>
            </a:r>
            <a:r>
              <a:rPr lang="cy-GB" dirty="0"/>
              <a:t>wedi awgrymu bod goruchwyliaeth a </a:t>
            </a:r>
            <a:r>
              <a:rPr lang="cy-GB" dirty="0" smtClean="0"/>
              <a:t>rheoli </a:t>
            </a:r>
            <a:r>
              <a:rPr lang="cy-GB" dirty="0"/>
              <a:t>llinell yn </a:t>
            </a:r>
            <a:r>
              <a:rPr lang="cy-GB" dirty="0" smtClean="0"/>
              <a:t>ddwy </a:t>
            </a:r>
            <a:r>
              <a:rPr lang="cy-GB" dirty="0"/>
              <a:t>o’r strategaethau sydd eu hangen ar weithwyr er mwyn gallu delio ag anawsterau a dod yn weithwyr effeithiol. </a:t>
            </a:r>
            <a:endParaRPr lang="cy-GB" dirty="0" smtClean="0"/>
          </a:p>
          <a:p>
            <a:r>
              <a:rPr lang="cy-GB" dirty="0" smtClean="0"/>
              <a:t>Felly </a:t>
            </a:r>
            <a:r>
              <a:rPr lang="cy-GB" dirty="0"/>
              <a:t>mae goruchwyliaeth yn agwedd bwysig ar waith ieuenctid ac yn ganolog i ddatblygiad proffesiynol parhaus y gweithiwr ieuenctid. </a:t>
            </a:r>
          </a:p>
          <a:p>
            <a:endParaRPr lang="en-GB" dirty="0"/>
          </a:p>
        </p:txBody>
      </p:sp>
    </p:spTree>
    <p:extLst>
      <p:ext uri="{BB962C8B-B14F-4D97-AF65-F5344CB8AC3E}">
        <p14:creationId xmlns:p14="http://schemas.microsoft.com/office/powerpoint/2010/main" val="1102324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useful perspective…</a:t>
            </a:r>
            <a:br>
              <a:rPr lang="en-GB" dirty="0" smtClean="0"/>
            </a:br>
            <a:r>
              <a:rPr lang="cy-GB" dirty="0"/>
              <a:t>Safbwynt </a:t>
            </a:r>
            <a:r>
              <a:rPr lang="cy-GB" dirty="0" smtClean="0"/>
              <a:t>defnyddiol</a:t>
            </a:r>
            <a:r>
              <a:rPr lang="en-GB" dirty="0" smtClean="0"/>
              <a:t>…</a:t>
            </a:r>
            <a:endParaRPr lang="en-GB" dirty="0"/>
          </a:p>
        </p:txBody>
      </p:sp>
      <p:sp>
        <p:nvSpPr>
          <p:cNvPr id="3" name="Content Placeholder 2"/>
          <p:cNvSpPr>
            <a:spLocks noGrp="1"/>
          </p:cNvSpPr>
          <p:nvPr>
            <p:ph sz="half" idx="1"/>
          </p:nvPr>
        </p:nvSpPr>
        <p:spPr/>
        <p:txBody>
          <a:bodyPr/>
          <a:lstStyle/>
          <a:p>
            <a:r>
              <a:rPr lang="en-GB" dirty="0"/>
              <a:t>The literature offers many definitions of professional social work supervision, however Kadushin’s (1992:22-23) definition is one that is used frequently. </a:t>
            </a:r>
          </a:p>
        </p:txBody>
      </p:sp>
      <p:sp>
        <p:nvSpPr>
          <p:cNvPr id="4" name="Content Placeholder 3"/>
          <p:cNvSpPr>
            <a:spLocks noGrp="1"/>
          </p:cNvSpPr>
          <p:nvPr>
            <p:ph sz="half" idx="2"/>
          </p:nvPr>
        </p:nvSpPr>
        <p:spPr/>
        <p:txBody>
          <a:bodyPr/>
          <a:lstStyle/>
          <a:p>
            <a:r>
              <a:rPr lang="cy-GB" dirty="0"/>
              <a:t>Mae’r llenyddiaeth yn cynnig llawer o ddiffiniadau o oruchwyliaeth gwaith cymdeithasol broffesiynol, fodd bynnag mae diffiniad </a:t>
            </a:r>
            <a:r>
              <a:rPr lang="cy-GB" noProof="1"/>
              <a:t>Kadushin </a:t>
            </a:r>
            <a:r>
              <a:rPr lang="cy-GB" dirty="0"/>
              <a:t>(1992: 22-23) yn un a ddefnyddir yn aml.  </a:t>
            </a:r>
            <a:endParaRPr lang="en-GB" dirty="0"/>
          </a:p>
          <a:p>
            <a:endParaRPr lang="en-GB" dirty="0"/>
          </a:p>
        </p:txBody>
      </p:sp>
    </p:spTree>
    <p:extLst>
      <p:ext uri="{BB962C8B-B14F-4D97-AF65-F5344CB8AC3E}">
        <p14:creationId xmlns:p14="http://schemas.microsoft.com/office/powerpoint/2010/main" val="2446198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sp>
        <p:nvSpPr>
          <p:cNvPr id="3" name="Content Placeholder 2"/>
          <p:cNvSpPr>
            <a:spLocks noGrp="1"/>
          </p:cNvSpPr>
          <p:nvPr>
            <p:ph sz="half" idx="1"/>
          </p:nvPr>
        </p:nvSpPr>
        <p:spPr>
          <a:xfrm>
            <a:off x="457200" y="1219200"/>
            <a:ext cx="4041648" cy="1057672"/>
          </a:xfrm>
        </p:spPr>
        <p:txBody>
          <a:bodyPr>
            <a:normAutofit fontScale="62500" lnSpcReduction="20000"/>
          </a:bodyPr>
          <a:lstStyle/>
          <a:p>
            <a:r>
              <a:rPr lang="en-GB" dirty="0" err="1"/>
              <a:t>Kadushin</a:t>
            </a:r>
            <a:r>
              <a:rPr lang="en-GB" dirty="0"/>
              <a:t> (1992: 22-23) defines social work supervision in the following terms:</a:t>
            </a:r>
          </a:p>
          <a:p>
            <a:endParaRPr lang="en-GB" i="1" dirty="0" smtClean="0"/>
          </a:p>
          <a:p>
            <a:endParaRPr lang="en-GB" i="1" dirty="0"/>
          </a:p>
          <a:p>
            <a:endParaRPr lang="en-GB" dirty="0"/>
          </a:p>
        </p:txBody>
      </p:sp>
      <p:sp>
        <p:nvSpPr>
          <p:cNvPr id="8" name="Content Placeholder 7"/>
          <p:cNvSpPr>
            <a:spLocks noGrp="1"/>
          </p:cNvSpPr>
          <p:nvPr>
            <p:ph sz="half" idx="2"/>
          </p:nvPr>
        </p:nvSpPr>
        <p:spPr>
          <a:xfrm>
            <a:off x="4632198" y="1216152"/>
            <a:ext cx="4041648" cy="916704"/>
          </a:xfrm>
        </p:spPr>
        <p:txBody>
          <a:bodyPr>
            <a:normAutofit fontScale="62500" lnSpcReduction="20000"/>
          </a:bodyPr>
          <a:lstStyle/>
          <a:p>
            <a:r>
              <a:rPr lang="cy-GB" dirty="0"/>
              <a:t>Mae </a:t>
            </a:r>
            <a:r>
              <a:rPr lang="cy-GB" noProof="1"/>
              <a:t>Kadushin</a:t>
            </a:r>
            <a:r>
              <a:rPr lang="cy-GB" dirty="0"/>
              <a:t> (1992: 22-23) yn diffinio goruchwyliaeth gwaith cymdeithasol yn y termau canlynol</a:t>
            </a:r>
            <a:r>
              <a:rPr lang="en-GB" dirty="0"/>
              <a:t>:</a:t>
            </a:r>
          </a:p>
          <a:p>
            <a:endParaRPr lang="en-GB" dirty="0"/>
          </a:p>
        </p:txBody>
      </p:sp>
      <p:sp>
        <p:nvSpPr>
          <p:cNvPr id="10" name="TextBox 9"/>
          <p:cNvSpPr txBox="1"/>
          <p:nvPr/>
        </p:nvSpPr>
        <p:spPr>
          <a:xfrm>
            <a:off x="395536" y="2852936"/>
            <a:ext cx="8352928" cy="3170099"/>
          </a:xfrm>
          <a:prstGeom prst="rect">
            <a:avLst/>
          </a:prstGeom>
          <a:noFill/>
        </p:spPr>
        <p:txBody>
          <a:bodyPr wrap="square" rtlCol="0">
            <a:spAutoFit/>
          </a:bodyPr>
          <a:lstStyle/>
          <a:p>
            <a:pPr algn="just"/>
            <a:r>
              <a:rPr lang="en-GB" sz="2000" i="1" dirty="0"/>
              <a:t>“The supervisor is an agency administrative-staff member to whom authority is delegated to direct, coordinate, enhance the on-the-job performance of the supervisees for whose work he is held accountable. In implementing this responsibility, the supervisor performs administrative, educational and supportive functions in interaction with the supervisee in the context of a positive relationship. 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endParaRPr lang="en-GB" sz="2000" dirty="0"/>
          </a:p>
        </p:txBody>
      </p:sp>
    </p:spTree>
    <p:extLst>
      <p:ext uri="{BB962C8B-B14F-4D97-AF65-F5344CB8AC3E}">
        <p14:creationId xmlns:p14="http://schemas.microsoft.com/office/powerpoint/2010/main" val="1006050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a:xfrm>
            <a:off x="467544" y="1412776"/>
            <a:ext cx="4038600" cy="4525963"/>
          </a:xfrm>
        </p:spPr>
        <p:txBody>
          <a:bodyPr>
            <a:normAutofit fontScale="77500" lnSpcReduction="20000"/>
          </a:bodyPr>
          <a:lstStyle/>
          <a:p>
            <a:r>
              <a:rPr lang="en-GB" dirty="0"/>
              <a:t>This explanation emphasises that supervision takes place within an agency context, and it recognises that supervision has a place in both agency management and structure. Essentially, the three functions of supervision – namely: </a:t>
            </a:r>
            <a:r>
              <a:rPr lang="en-GB" b="1" dirty="0"/>
              <a:t>‘administration, education and support’ </a:t>
            </a:r>
            <a:r>
              <a:rPr lang="en-GB" dirty="0"/>
              <a:t>reinforce that the supervisor is the bridge between management and the professional.</a:t>
            </a:r>
          </a:p>
        </p:txBody>
      </p:sp>
      <p:sp>
        <p:nvSpPr>
          <p:cNvPr id="5" name="Content Placeholder 4"/>
          <p:cNvSpPr>
            <a:spLocks noGrp="1"/>
          </p:cNvSpPr>
          <p:nvPr>
            <p:ph sz="half" idx="2"/>
          </p:nvPr>
        </p:nvSpPr>
        <p:spPr/>
        <p:txBody>
          <a:bodyPr>
            <a:normAutofit fontScale="77500" lnSpcReduction="20000"/>
          </a:bodyPr>
          <a:lstStyle/>
          <a:p>
            <a:r>
              <a:rPr lang="cy-GB" dirty="0"/>
              <a:t>Mae’r esboniad hwn yn pwysleisio bod goruchwyliaeth yn digwydd o fewn cyd-destun asiantaeth, ac mae’n cydnabod bod lle i oruchwyliaeth o fewn rheolaeth a strwythur yr asiantaeth.  Yn eu hanfod, mae tair swyddogaeth goruchwyliaeth, sef </a:t>
            </a:r>
            <a:r>
              <a:rPr lang="cy-GB" b="1" dirty="0"/>
              <a:t>‘gweinyddiaeth, addysg a chefnogaeth’</a:t>
            </a:r>
            <a:r>
              <a:rPr lang="cy-GB" dirty="0"/>
              <a:t> yn cadarnhau’r ffaith bod y goruchwyliwr yn bont rhwng rheolwyr a’r gweithiwr proffesiynol.</a:t>
            </a:r>
          </a:p>
          <a:p>
            <a:endParaRPr lang="en-GB" dirty="0"/>
          </a:p>
        </p:txBody>
      </p:sp>
    </p:spTree>
    <p:extLst>
      <p:ext uri="{BB962C8B-B14F-4D97-AF65-F5344CB8AC3E}">
        <p14:creationId xmlns:p14="http://schemas.microsoft.com/office/powerpoint/2010/main" val="3390795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85000" lnSpcReduction="20000"/>
          </a:bodyPr>
          <a:lstStyle/>
          <a:p>
            <a:r>
              <a:rPr lang="en-GB" dirty="0"/>
              <a:t>The objective of the best possible service to clients emphasises that supervision is a quality control process and the indirect service element highlights that the supervisor’s role is similar to that of a coach who prepares, observes, shares in, guides and assists from the (</a:t>
            </a:r>
            <a:r>
              <a:rPr lang="en-GB" dirty="0" smtClean="0"/>
              <a:t>symbolic) </a:t>
            </a:r>
            <a:r>
              <a:rPr lang="en-GB" dirty="0"/>
              <a:t>side </a:t>
            </a:r>
            <a:r>
              <a:rPr lang="en-GB" dirty="0" smtClean="0"/>
              <a:t>lines, </a:t>
            </a:r>
            <a:r>
              <a:rPr lang="en-GB" dirty="0"/>
              <a:t>the supervisee in their work. </a:t>
            </a:r>
            <a:endParaRPr lang="en-GB" dirty="0" smtClean="0"/>
          </a:p>
        </p:txBody>
      </p:sp>
      <p:sp>
        <p:nvSpPr>
          <p:cNvPr id="5" name="Content Placeholder 4"/>
          <p:cNvSpPr>
            <a:spLocks noGrp="1"/>
          </p:cNvSpPr>
          <p:nvPr>
            <p:ph sz="half" idx="2"/>
          </p:nvPr>
        </p:nvSpPr>
        <p:spPr/>
        <p:txBody>
          <a:bodyPr>
            <a:normAutofit fontScale="85000" lnSpcReduction="20000"/>
          </a:bodyPr>
          <a:lstStyle/>
          <a:p>
            <a:r>
              <a:rPr lang="cy-GB" dirty="0"/>
              <a:t>Mae’r ffaith bod y gwasanaeth gorau posibl i gleientiaid yn nod, yn pwysleisio bod goruchwyliaeth yn broses o reoli ansawdd ac mae’r elfen anuniongyrchol o wasanaeth yn pwysleisio bod rôl y goruchwyliwr yn debyg i rôl hyfforddwr sydd, o’r ymylon (symbolaidd), yn paratoi, yn arsylwi, yn rhannu, yn arwain ac yn helpu’r sawl sy’n cael ei oruchwylio yn ei waith. </a:t>
            </a:r>
          </a:p>
          <a:p>
            <a:endParaRPr lang="en-GB" dirty="0"/>
          </a:p>
        </p:txBody>
      </p:sp>
    </p:spTree>
    <p:extLst>
      <p:ext uri="{BB962C8B-B14F-4D97-AF65-F5344CB8AC3E}">
        <p14:creationId xmlns:p14="http://schemas.microsoft.com/office/powerpoint/2010/main" val="40396170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85000" lnSpcReduction="20000"/>
          </a:bodyPr>
          <a:lstStyle/>
          <a:p>
            <a:r>
              <a:rPr lang="en-GB" dirty="0" err="1" smtClean="0"/>
              <a:t>Shohet</a:t>
            </a:r>
            <a:r>
              <a:rPr lang="en-GB" dirty="0" smtClean="0"/>
              <a:t> </a:t>
            </a:r>
            <a:r>
              <a:rPr lang="en-GB" dirty="0"/>
              <a:t>and Wilmot (</a:t>
            </a:r>
            <a:r>
              <a:rPr lang="en-GB" dirty="0" smtClean="0"/>
              <a:t>1991) </a:t>
            </a:r>
            <a:r>
              <a:rPr lang="en-GB" dirty="0"/>
              <a:t>supports Kadushin’s definition through reference to the supervisor’s mentoring and evaluating roles being combined as a main supervision task. Similarly supervision is now being used in the commercial sector where it is often given a different name such as ‘coaching’, mentoring or </a:t>
            </a:r>
            <a:r>
              <a:rPr lang="en-GB" dirty="0" smtClean="0"/>
              <a:t>one-to-one.</a:t>
            </a:r>
            <a:endParaRPr lang="en-GB" dirty="0"/>
          </a:p>
        </p:txBody>
      </p:sp>
      <p:sp>
        <p:nvSpPr>
          <p:cNvPr id="5" name="Content Placeholder 4"/>
          <p:cNvSpPr>
            <a:spLocks noGrp="1"/>
          </p:cNvSpPr>
          <p:nvPr>
            <p:ph sz="half" idx="2"/>
          </p:nvPr>
        </p:nvSpPr>
        <p:spPr/>
        <p:txBody>
          <a:bodyPr>
            <a:normAutofit fontScale="85000" lnSpcReduction="20000"/>
          </a:bodyPr>
          <a:lstStyle/>
          <a:p>
            <a:r>
              <a:rPr lang="cy-GB" dirty="0" smtClean="0"/>
              <a:t>Mae </a:t>
            </a:r>
            <a:r>
              <a:rPr lang="cy-GB" noProof="1"/>
              <a:t>Shohet a Wilmot </a:t>
            </a:r>
            <a:r>
              <a:rPr lang="cy-GB" dirty="0"/>
              <a:t>(1991) yn cefnogi diffiniad </a:t>
            </a:r>
            <a:r>
              <a:rPr lang="cy-GB" noProof="1"/>
              <a:t>Kadushin</a:t>
            </a:r>
            <a:r>
              <a:rPr lang="cy-GB" dirty="0"/>
              <a:t>  drwy gyfeirio at rolau mentora a gwerthuso’r goruchwyliwr yn cael eu cyfuno’n brif dasg goruchwyliaeth. Yn yr un modd mae goruchwyliaeth bellach yn cael ei defnyddio yn y sector masnachol lle rhoddir enw gwahanol </a:t>
            </a:r>
            <a:r>
              <a:rPr lang="cy-GB" noProof="1"/>
              <a:t>iddi’n</a:t>
            </a:r>
            <a:r>
              <a:rPr lang="cy-GB" dirty="0"/>
              <a:t> aml, megis hyfforddi (</a:t>
            </a:r>
            <a:r>
              <a:rPr lang="en-GB" dirty="0"/>
              <a:t>coaching</a:t>
            </a:r>
            <a:r>
              <a:rPr lang="cy-GB" dirty="0"/>
              <a:t>), mentora neu un-i-un.</a:t>
            </a:r>
          </a:p>
          <a:p>
            <a:endParaRPr lang="en-GB" dirty="0"/>
          </a:p>
        </p:txBody>
      </p:sp>
    </p:spTree>
    <p:extLst>
      <p:ext uri="{BB962C8B-B14F-4D97-AF65-F5344CB8AC3E}">
        <p14:creationId xmlns:p14="http://schemas.microsoft.com/office/powerpoint/2010/main" val="750924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Three different functions</a:t>
            </a:r>
            <a:br>
              <a:rPr lang="en-GB" dirty="0" smtClean="0"/>
            </a:br>
            <a:r>
              <a:rPr lang="en-GB" dirty="0" err="1" smtClean="0"/>
              <a:t>Tair</a:t>
            </a:r>
            <a:r>
              <a:rPr lang="en-GB" dirty="0" smtClean="0"/>
              <a:t> </a:t>
            </a:r>
            <a:r>
              <a:rPr lang="en-GB" dirty="0" err="1" smtClean="0"/>
              <a:t>swyddogaeth</a:t>
            </a:r>
            <a:r>
              <a:rPr lang="en-GB" dirty="0" smtClean="0"/>
              <a:t> </a:t>
            </a:r>
            <a:r>
              <a:rPr lang="en-GB" dirty="0" err="1" smtClean="0"/>
              <a:t>wahanol</a:t>
            </a:r>
            <a:endParaRPr lang="en-GB" dirty="0"/>
          </a:p>
        </p:txBody>
      </p:sp>
      <p:sp>
        <p:nvSpPr>
          <p:cNvPr id="3" name="Content Placeholder 2"/>
          <p:cNvSpPr>
            <a:spLocks noGrp="1"/>
          </p:cNvSpPr>
          <p:nvPr>
            <p:ph sz="half" idx="1"/>
          </p:nvPr>
        </p:nvSpPr>
        <p:spPr>
          <a:xfrm>
            <a:off x="457200" y="1628800"/>
            <a:ext cx="4041648" cy="5229200"/>
          </a:xfrm>
        </p:spPr>
        <p:txBody>
          <a:bodyPr>
            <a:normAutofit fontScale="62500" lnSpcReduction="20000"/>
          </a:bodyPr>
          <a:lstStyle/>
          <a:p>
            <a:r>
              <a:rPr lang="en-GB" dirty="0"/>
              <a:t>Kadushin (1992: 20) identifies supervision as holding within it three different </a:t>
            </a:r>
            <a:r>
              <a:rPr lang="en-GB" dirty="0" smtClean="0"/>
              <a:t>functions</a:t>
            </a:r>
            <a:r>
              <a:rPr lang="en-GB" dirty="0" smtClean="0"/>
              <a:t>;</a:t>
            </a:r>
          </a:p>
          <a:p>
            <a:pPr marL="0" indent="0">
              <a:buNone/>
            </a:pPr>
            <a:endParaRPr lang="en-GB" dirty="0" smtClean="0"/>
          </a:p>
          <a:p>
            <a:r>
              <a:rPr lang="en-GB" sz="3800" b="1" u="sng" dirty="0" smtClean="0"/>
              <a:t>Educational</a:t>
            </a:r>
          </a:p>
          <a:p>
            <a:pPr lvl="1"/>
            <a:r>
              <a:rPr lang="en-GB" sz="2900" dirty="0" smtClean="0"/>
              <a:t>Here </a:t>
            </a:r>
            <a:r>
              <a:rPr lang="en-GB" sz="2900" dirty="0"/>
              <a:t>the function is to develop the knowledge, attitude and skills that you require to do your work. </a:t>
            </a:r>
          </a:p>
          <a:p>
            <a:pPr lvl="1"/>
            <a:r>
              <a:rPr lang="en-GB" sz="2900" dirty="0" smtClean="0"/>
              <a:t>This </a:t>
            </a:r>
            <a:r>
              <a:rPr lang="en-GB" sz="2900" dirty="0"/>
              <a:t>is undertaken through reflecting on practice. </a:t>
            </a:r>
            <a:r>
              <a:rPr lang="en-GB" sz="2900" dirty="0" smtClean="0"/>
              <a:t>  An </a:t>
            </a:r>
            <a:r>
              <a:rPr lang="en-GB" sz="2900" dirty="0"/>
              <a:t>environment is provided for supervisees to reflect on their work and develop their understanding of, </a:t>
            </a:r>
            <a:r>
              <a:rPr lang="en-GB" sz="2900" dirty="0" smtClean="0"/>
              <a:t> and </a:t>
            </a:r>
            <a:r>
              <a:rPr lang="en-GB" sz="2900" dirty="0"/>
              <a:t>new perspectives on, what is happening. </a:t>
            </a:r>
            <a:endParaRPr lang="en-GB" sz="2900" dirty="0" smtClean="0"/>
          </a:p>
          <a:p>
            <a:pPr lvl="1"/>
            <a:r>
              <a:rPr lang="en-GB" sz="2900" dirty="0" smtClean="0"/>
              <a:t>From </a:t>
            </a:r>
            <a:r>
              <a:rPr lang="en-GB" sz="2900" dirty="0"/>
              <a:t>this function new skills will be developed that can be used in future practice. </a:t>
            </a:r>
          </a:p>
          <a:p>
            <a:endParaRPr lang="en-GB" dirty="0"/>
          </a:p>
        </p:txBody>
      </p:sp>
      <p:sp>
        <p:nvSpPr>
          <p:cNvPr id="4" name="Content Placeholder 3"/>
          <p:cNvSpPr>
            <a:spLocks noGrp="1"/>
          </p:cNvSpPr>
          <p:nvPr>
            <p:ph sz="half" idx="2"/>
          </p:nvPr>
        </p:nvSpPr>
        <p:spPr>
          <a:xfrm>
            <a:off x="4632198" y="1556792"/>
            <a:ext cx="4041648" cy="5301208"/>
          </a:xfrm>
        </p:spPr>
        <p:txBody>
          <a:bodyPr>
            <a:normAutofit fontScale="62500" lnSpcReduction="20000"/>
          </a:bodyPr>
          <a:lstStyle/>
          <a:p>
            <a:r>
              <a:rPr lang="cy-GB" dirty="0"/>
              <a:t>Mae </a:t>
            </a:r>
            <a:r>
              <a:rPr lang="cy-GB" noProof="1"/>
              <a:t>Kadushin</a:t>
            </a:r>
            <a:r>
              <a:rPr lang="cy-GB" dirty="0"/>
              <a:t> (1992: 20) yn dynodi bod goruchwyliaeth yn cwmpasu tair swyddogaeth wahanol; </a:t>
            </a:r>
            <a:endParaRPr lang="cy-GB" dirty="0" smtClean="0"/>
          </a:p>
          <a:p>
            <a:pPr marL="0" indent="0">
              <a:buNone/>
            </a:pPr>
            <a:endParaRPr lang="cy-GB" dirty="0" smtClean="0"/>
          </a:p>
          <a:p>
            <a:r>
              <a:rPr lang="cy-GB" sz="3800" b="1" u="sng" dirty="0"/>
              <a:t>A</a:t>
            </a:r>
            <a:r>
              <a:rPr lang="cy-GB" sz="3800" b="1" u="sng" dirty="0" smtClean="0"/>
              <a:t>ddysgol </a:t>
            </a:r>
          </a:p>
          <a:p>
            <a:pPr lvl="1"/>
            <a:r>
              <a:rPr lang="cy-GB" sz="2900" dirty="0" smtClean="0"/>
              <a:t>Yma</a:t>
            </a:r>
            <a:r>
              <a:rPr lang="cy-GB" sz="2900" dirty="0"/>
              <a:t>, y swyddogaeth yw datblygu’r wybodaeth, yr agwedd a’r sgiliau sydd eu hangen arnoch i wneud eich gwaith. </a:t>
            </a:r>
          </a:p>
          <a:p>
            <a:pPr lvl="1"/>
            <a:r>
              <a:rPr lang="cy-GB" sz="2900" dirty="0"/>
              <a:t>Mae hyn yn cael ei wneud drwy adfyfyrio ar arfer.  Mae amgylchedd yn cael ei ddarparu i’r sawl sy’n cael ei oruchwylio adfyfyrio ar ei waith a datblygu’i ddealltwriaeth o’r hyn sy’n digwydd a safbwyntiau newydd yn ei gylch. </a:t>
            </a:r>
          </a:p>
          <a:p>
            <a:pPr lvl="1"/>
            <a:r>
              <a:rPr lang="cy-GB" sz="2900" dirty="0"/>
              <a:t>O’r swyddogaeth hon bydd sgiliau newydd yn cael eu datblygu y bydd modd eu defnyddio o fewn arfer y dyfodol. </a:t>
            </a:r>
          </a:p>
          <a:p>
            <a:endParaRPr lang="en-GB" dirty="0"/>
          </a:p>
        </p:txBody>
      </p:sp>
    </p:spTree>
    <p:extLst>
      <p:ext uri="{BB962C8B-B14F-4D97-AF65-F5344CB8AC3E}">
        <p14:creationId xmlns:p14="http://schemas.microsoft.com/office/powerpoint/2010/main" val="42388686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lnSpcReduction="10000"/>
          </a:bodyPr>
          <a:lstStyle/>
          <a:p>
            <a:r>
              <a:rPr lang="en-GB" b="1" u="sng" dirty="0" smtClean="0"/>
              <a:t>Administrative</a:t>
            </a:r>
          </a:p>
          <a:p>
            <a:pPr lvl="1"/>
            <a:r>
              <a:rPr lang="en-GB" dirty="0" smtClean="0"/>
              <a:t>Here </a:t>
            </a:r>
            <a:r>
              <a:rPr lang="en-GB" dirty="0"/>
              <a:t>the focus is upon the correct, effective and appropriate use of agency’s policies and procedures (Kadushin 1992: 20). This involves exploring the responsibility students/workers have towards the organisation for which they work.</a:t>
            </a:r>
          </a:p>
          <a:p>
            <a:endParaRPr lang="en-GB" dirty="0"/>
          </a:p>
        </p:txBody>
      </p:sp>
      <p:sp>
        <p:nvSpPr>
          <p:cNvPr id="5" name="Content Placeholder 4"/>
          <p:cNvSpPr>
            <a:spLocks noGrp="1"/>
          </p:cNvSpPr>
          <p:nvPr>
            <p:ph sz="half" idx="2"/>
          </p:nvPr>
        </p:nvSpPr>
        <p:spPr/>
        <p:txBody>
          <a:bodyPr>
            <a:normAutofit lnSpcReduction="10000"/>
          </a:bodyPr>
          <a:lstStyle/>
          <a:p>
            <a:r>
              <a:rPr lang="cy-GB" b="1" u="sng" dirty="0" smtClean="0"/>
              <a:t>Gweinyddol</a:t>
            </a:r>
          </a:p>
          <a:p>
            <a:pPr lvl="1"/>
            <a:r>
              <a:rPr lang="cy-GB" dirty="0" smtClean="0"/>
              <a:t>Yma </a:t>
            </a:r>
            <a:r>
              <a:rPr lang="cy-GB" dirty="0"/>
              <a:t>mae’r ffocws ar ddefnydd cywir, effeithiol a phriodol o bolisïau a gweithdrefnau’r asiantaeth (</a:t>
            </a:r>
            <a:r>
              <a:rPr lang="cy-GB" noProof="1"/>
              <a:t>Kadushin</a:t>
            </a:r>
            <a:r>
              <a:rPr lang="cy-GB" dirty="0"/>
              <a:t> 1992: 20).  Mae hyn yn cwmpasu archwilio’r cyfrifoldeb sydd gan fyfyrwyr/gweithwyr tuag at y sefydliad maen </a:t>
            </a:r>
            <a:r>
              <a:rPr lang="cy-GB" noProof="1"/>
              <a:t>nhw’n </a:t>
            </a:r>
            <a:r>
              <a:rPr lang="cy-GB" dirty="0"/>
              <a:t>gweithio iddo.</a:t>
            </a:r>
          </a:p>
          <a:p>
            <a:endParaRPr lang="en-GB" dirty="0"/>
          </a:p>
        </p:txBody>
      </p:sp>
    </p:spTree>
    <p:extLst>
      <p:ext uri="{BB962C8B-B14F-4D97-AF65-F5344CB8AC3E}">
        <p14:creationId xmlns:p14="http://schemas.microsoft.com/office/powerpoint/2010/main" val="2578691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a:xfrm>
            <a:off x="457200" y="1219200"/>
            <a:ext cx="4041648" cy="5450160"/>
          </a:xfrm>
        </p:spPr>
        <p:txBody>
          <a:bodyPr>
            <a:normAutofit fontScale="70000" lnSpcReduction="20000"/>
          </a:bodyPr>
          <a:lstStyle/>
          <a:p>
            <a:r>
              <a:rPr lang="en-GB" b="1" u="sng" dirty="0"/>
              <a:t>Supportive</a:t>
            </a:r>
            <a:r>
              <a:rPr lang="en-GB" dirty="0"/>
              <a:t> </a:t>
            </a:r>
          </a:p>
          <a:p>
            <a:pPr lvl="1"/>
            <a:r>
              <a:rPr lang="en-GB" sz="2700" dirty="0" smtClean="0"/>
              <a:t>The </a:t>
            </a:r>
            <a:r>
              <a:rPr lang="en-GB" sz="2700" dirty="0"/>
              <a:t>focus in supportive supervision is upon the supervisee’s morale and job satisfaction – the function being to improve these (Kadushin 1992: 20). </a:t>
            </a:r>
            <a:endParaRPr lang="en-GB" sz="2700" dirty="0" smtClean="0"/>
          </a:p>
          <a:p>
            <a:pPr lvl="1"/>
            <a:r>
              <a:rPr lang="en-GB" sz="2700" dirty="0" smtClean="0"/>
              <a:t>Hawkins </a:t>
            </a:r>
            <a:r>
              <a:rPr lang="en-GB" sz="2700" dirty="0"/>
              <a:t>and Shohet (1989: 43) have similar definitions and recognize that the supervisor ensures that as a person and a worker, supervisees are not left to carry, unnecessarily, difficulties and problems alone that arise in work. </a:t>
            </a:r>
            <a:endParaRPr lang="en-GB" sz="2700" dirty="0" smtClean="0"/>
          </a:p>
          <a:p>
            <a:pPr lvl="1"/>
            <a:r>
              <a:rPr lang="en-GB" sz="2700" dirty="0" smtClean="0"/>
              <a:t>It </a:t>
            </a:r>
            <a:r>
              <a:rPr lang="en-GB" sz="2700" dirty="0"/>
              <a:t>is a space to express some of the stresses related to their work, and then to explore ways of dealing with them. </a:t>
            </a:r>
          </a:p>
        </p:txBody>
      </p:sp>
      <p:sp>
        <p:nvSpPr>
          <p:cNvPr id="5" name="Content Placeholder 4"/>
          <p:cNvSpPr>
            <a:spLocks noGrp="1"/>
          </p:cNvSpPr>
          <p:nvPr>
            <p:ph sz="half" idx="2"/>
          </p:nvPr>
        </p:nvSpPr>
        <p:spPr>
          <a:xfrm>
            <a:off x="4632198" y="1216152"/>
            <a:ext cx="4041648" cy="5165176"/>
          </a:xfrm>
        </p:spPr>
        <p:txBody>
          <a:bodyPr>
            <a:normAutofit fontScale="70000" lnSpcReduction="20000"/>
          </a:bodyPr>
          <a:lstStyle/>
          <a:p>
            <a:r>
              <a:rPr lang="cy-GB" b="1" u="sng" dirty="0"/>
              <a:t>Cefnogol</a:t>
            </a:r>
            <a:r>
              <a:rPr lang="cy-GB" dirty="0"/>
              <a:t> </a:t>
            </a:r>
          </a:p>
          <a:p>
            <a:pPr lvl="1"/>
            <a:r>
              <a:rPr lang="cy-GB" sz="2700" dirty="0" smtClean="0"/>
              <a:t>O </a:t>
            </a:r>
            <a:r>
              <a:rPr lang="cy-GB" sz="2700" dirty="0"/>
              <a:t>fewn goruchwyliaeth gefnogol mae’r ffocws ar </a:t>
            </a:r>
            <a:r>
              <a:rPr lang="cy-GB" sz="2700" noProof="1"/>
              <a:t>forâl</a:t>
            </a:r>
            <a:r>
              <a:rPr lang="cy-GB" sz="2700" dirty="0"/>
              <a:t> y sawl sy’n cael ei oruchwylio a’i fodlonrwydd yn ei swydd – y swyddogaeth felly yw gwella’r rhain (</a:t>
            </a:r>
            <a:r>
              <a:rPr lang="cy-GB" sz="2700" noProof="1"/>
              <a:t>Kadushin</a:t>
            </a:r>
            <a:r>
              <a:rPr lang="cy-GB" sz="2700" dirty="0"/>
              <a:t> 1992: 20). </a:t>
            </a:r>
          </a:p>
          <a:p>
            <a:pPr lvl="1"/>
            <a:r>
              <a:rPr lang="cy-GB" sz="2700" dirty="0"/>
              <a:t>Mae gan Hawkins a </a:t>
            </a:r>
            <a:r>
              <a:rPr lang="cy-GB" sz="2700" noProof="1"/>
              <a:t>Shohet</a:t>
            </a:r>
            <a:r>
              <a:rPr lang="cy-GB" sz="2700" dirty="0"/>
              <a:t> (1989: 43) ddiffiniadau tebyg ac maen </a:t>
            </a:r>
            <a:r>
              <a:rPr lang="cy-GB" sz="2700" noProof="1"/>
              <a:t>nhw’n</a:t>
            </a:r>
            <a:r>
              <a:rPr lang="cy-GB" sz="2700" dirty="0"/>
              <a:t> cydnabod bod y goruchwyliwr yn sicrhau nad yw’r sawl sy’n cael ei oruchwylio, fel unigolyn a gweithiwr, yn cael ei adael i </a:t>
            </a:r>
            <a:r>
              <a:rPr lang="cy-GB" sz="2700" noProof="1"/>
              <a:t>gario </a:t>
            </a:r>
            <a:r>
              <a:rPr lang="cy-GB" sz="2700" dirty="0"/>
              <a:t>anawsterau a phroblemau sy’n codi yn y gwaith ar ei ben ei hun heb fod angen. </a:t>
            </a:r>
          </a:p>
          <a:p>
            <a:pPr lvl="1"/>
            <a:r>
              <a:rPr lang="cy-GB" sz="2700" dirty="0"/>
              <a:t>Mae’n rhywle i fynegi rhywfaint o’r straen sy’n gysylltiedig </a:t>
            </a:r>
            <a:r>
              <a:rPr lang="cy-GB" sz="2700" noProof="1"/>
              <a:t>â’i </a:t>
            </a:r>
            <a:r>
              <a:rPr lang="cy-GB" sz="2700" dirty="0"/>
              <a:t>waith, ac wedyn i archwilio dulliau o ddelio ag ef. </a:t>
            </a:r>
          </a:p>
          <a:p>
            <a:endParaRPr lang="en-GB" dirty="0"/>
          </a:p>
        </p:txBody>
      </p:sp>
    </p:spTree>
    <p:extLst>
      <p:ext uri="{BB962C8B-B14F-4D97-AF65-F5344CB8AC3E}">
        <p14:creationId xmlns:p14="http://schemas.microsoft.com/office/powerpoint/2010/main" val="13976007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Functions of Supervision  </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p:txBody>
          <a:bodyPr>
            <a:normAutofit fontScale="77500" lnSpcReduction="20000"/>
          </a:bodyPr>
          <a:lstStyle/>
          <a:p>
            <a:pPr>
              <a:lnSpc>
                <a:spcPct val="90000"/>
              </a:lnSpc>
            </a:pPr>
            <a:r>
              <a:rPr lang="en-GB" altLang="en-US" dirty="0"/>
              <a:t>Proctor (1987: 24) offers 3 functions for supervision, understanding that these will sometimes potentially conflict:</a:t>
            </a:r>
          </a:p>
          <a:p>
            <a:pPr>
              <a:lnSpc>
                <a:spcPct val="90000"/>
              </a:lnSpc>
              <a:buFontTx/>
              <a:buNone/>
            </a:pPr>
            <a:endParaRPr lang="en-GB" altLang="en-US" dirty="0"/>
          </a:p>
          <a:p>
            <a:pPr lvl="1">
              <a:lnSpc>
                <a:spcPct val="90000"/>
              </a:lnSpc>
            </a:pPr>
            <a:r>
              <a:rPr lang="en-GB" altLang="en-US" dirty="0"/>
              <a:t>The </a:t>
            </a:r>
            <a:r>
              <a:rPr lang="en-GB" altLang="en-US" i="1" dirty="0"/>
              <a:t>formative </a:t>
            </a:r>
            <a:r>
              <a:rPr lang="en-GB" altLang="en-US" dirty="0"/>
              <a:t>function – the development of the student or worker (supervisee)</a:t>
            </a:r>
          </a:p>
          <a:p>
            <a:pPr lvl="1">
              <a:lnSpc>
                <a:spcPct val="90000"/>
              </a:lnSpc>
              <a:buFontTx/>
              <a:buNone/>
            </a:pPr>
            <a:endParaRPr lang="en-GB" altLang="en-US" dirty="0"/>
          </a:p>
          <a:p>
            <a:pPr lvl="1">
              <a:lnSpc>
                <a:spcPct val="90000"/>
              </a:lnSpc>
            </a:pPr>
            <a:r>
              <a:rPr lang="en-GB" altLang="en-US" dirty="0"/>
              <a:t>The </a:t>
            </a:r>
            <a:r>
              <a:rPr lang="en-GB" altLang="en-US" i="1" dirty="0"/>
              <a:t>normative </a:t>
            </a:r>
            <a:r>
              <a:rPr lang="en-GB" altLang="en-US" dirty="0"/>
              <a:t>function – assessment of the supervisee</a:t>
            </a:r>
          </a:p>
          <a:p>
            <a:pPr lvl="1">
              <a:lnSpc>
                <a:spcPct val="90000"/>
              </a:lnSpc>
              <a:buFontTx/>
              <a:buNone/>
            </a:pPr>
            <a:endParaRPr lang="en-GB" altLang="en-US" dirty="0"/>
          </a:p>
          <a:p>
            <a:pPr lvl="1">
              <a:lnSpc>
                <a:spcPct val="90000"/>
              </a:lnSpc>
            </a:pPr>
            <a:r>
              <a:rPr lang="en-GB" altLang="en-US" dirty="0"/>
              <a:t>The </a:t>
            </a:r>
            <a:r>
              <a:rPr lang="en-GB" altLang="en-US" i="1" dirty="0"/>
              <a:t>restorative </a:t>
            </a:r>
            <a:r>
              <a:rPr lang="en-GB" altLang="en-US" dirty="0"/>
              <a:t>task – ensuring that the supervisee is adequately refreshed and recreated</a:t>
            </a:r>
            <a:endParaRPr lang="en-US" altLang="en-US" dirty="0"/>
          </a:p>
          <a:p>
            <a:endParaRPr lang="en-GB" dirty="0"/>
          </a:p>
        </p:txBody>
      </p:sp>
      <p:sp>
        <p:nvSpPr>
          <p:cNvPr id="4" name="Content Placeholder 3"/>
          <p:cNvSpPr>
            <a:spLocks noGrp="1"/>
          </p:cNvSpPr>
          <p:nvPr>
            <p:ph sz="half" idx="2"/>
          </p:nvPr>
        </p:nvSpPr>
        <p:spPr/>
        <p:txBody>
          <a:bodyPr>
            <a:normAutofit fontScale="77500" lnSpcReduction="20000"/>
          </a:bodyPr>
          <a:lstStyle/>
          <a:p>
            <a:r>
              <a:rPr lang="cy-GB" altLang="en-US" dirty="0" smtClean="0"/>
              <a:t>Cynigia Proctor (1987: 24) 3 swyddogaeth ar gyfer goruchwylio, gan ddeall y bydd y rhain yn gwrthdaro, o bosibl:</a:t>
            </a:r>
          </a:p>
          <a:p>
            <a:pPr>
              <a:buNone/>
            </a:pPr>
            <a:endParaRPr lang="cy-GB" altLang="en-US" dirty="0" smtClean="0"/>
          </a:p>
          <a:p>
            <a:pPr lvl="1"/>
            <a:r>
              <a:rPr lang="cy-GB" altLang="en-US" dirty="0" smtClean="0"/>
              <a:t>Y swyddogaeth </a:t>
            </a:r>
            <a:r>
              <a:rPr lang="cy-GB" altLang="en-US" i="1" dirty="0" smtClean="0"/>
              <a:t>ffurfiannol </a:t>
            </a:r>
            <a:r>
              <a:rPr lang="cy-GB" altLang="en-US" dirty="0" smtClean="0"/>
              <a:t>– datblygiad y myfyriwr neu’r gweithiwr(</a:t>
            </a:r>
            <a:r>
              <a:rPr lang="cy-GB" altLang="en-US" dirty="0" err="1" smtClean="0"/>
              <a:t>goruchwyliedig</a:t>
            </a:r>
            <a:r>
              <a:rPr lang="cy-GB" altLang="en-US" dirty="0" smtClean="0"/>
              <a:t>)</a:t>
            </a:r>
          </a:p>
          <a:p>
            <a:pPr lvl="1">
              <a:buNone/>
            </a:pPr>
            <a:endParaRPr lang="cy-GB" altLang="en-US" dirty="0" smtClean="0"/>
          </a:p>
          <a:p>
            <a:pPr lvl="1"/>
            <a:r>
              <a:rPr lang="cy-GB" altLang="en-US" dirty="0" smtClean="0"/>
              <a:t>Y swyddogaeth </a:t>
            </a:r>
            <a:r>
              <a:rPr lang="cy-GB" altLang="en-US" i="1" dirty="0" smtClean="0"/>
              <a:t>normadol </a:t>
            </a:r>
            <a:r>
              <a:rPr lang="cy-GB" altLang="en-US" dirty="0" smtClean="0"/>
              <a:t>– asesu’r  </a:t>
            </a:r>
            <a:r>
              <a:rPr lang="cy-GB" altLang="en-US" dirty="0" err="1" smtClean="0"/>
              <a:t>goruchwyliedig</a:t>
            </a:r>
            <a:r>
              <a:rPr lang="cy-GB" altLang="en-US" dirty="0" smtClean="0"/>
              <a:t> </a:t>
            </a:r>
          </a:p>
          <a:p>
            <a:pPr lvl="1">
              <a:buNone/>
            </a:pPr>
            <a:endParaRPr lang="cy-GB" altLang="en-US" dirty="0" smtClean="0"/>
          </a:p>
          <a:p>
            <a:pPr lvl="1"/>
            <a:r>
              <a:rPr lang="cy-GB" altLang="en-US" dirty="0" smtClean="0"/>
              <a:t>Y dasg </a:t>
            </a:r>
            <a:r>
              <a:rPr lang="cy-GB" altLang="en-US" i="1" dirty="0" smtClean="0"/>
              <a:t>adferol </a:t>
            </a:r>
            <a:r>
              <a:rPr lang="cy-GB" altLang="en-US" dirty="0" smtClean="0"/>
              <a:t>– sicrhau bod y </a:t>
            </a:r>
            <a:r>
              <a:rPr lang="cy-GB" altLang="en-US" dirty="0" err="1" smtClean="0"/>
              <a:t>goruchwyliedig</a:t>
            </a:r>
            <a:r>
              <a:rPr lang="cy-GB" altLang="en-US" dirty="0" smtClean="0"/>
              <a:t> yn cael ei adfywio a’i adnewyddu’n ddigonol</a:t>
            </a:r>
            <a:endParaRPr lang="cy-GB" altLang="en-US" dirty="0"/>
          </a:p>
        </p:txBody>
      </p:sp>
    </p:spTree>
    <p:extLst>
      <p:ext uri="{BB962C8B-B14F-4D97-AF65-F5344CB8AC3E}">
        <p14:creationId xmlns:p14="http://schemas.microsoft.com/office/powerpoint/2010/main" val="3908465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altLang="en-US" dirty="0"/>
              <a:t>More on Focus or </a:t>
            </a:r>
            <a:r>
              <a:rPr lang="en-GB" altLang="en-US" dirty="0" smtClean="0"/>
              <a:t>Function </a:t>
            </a:r>
            <a:br>
              <a:rPr lang="en-GB" altLang="en-US" dirty="0" smtClean="0"/>
            </a:br>
            <a:r>
              <a:rPr lang="cy-GB" altLang="en-US" dirty="0" smtClean="0"/>
              <a:t>Rhagor ar Ffocws neu Swyddogaeth</a:t>
            </a:r>
            <a:endParaRPr lang="cy-GB" dirty="0"/>
          </a:p>
        </p:txBody>
      </p:sp>
      <p:sp>
        <p:nvSpPr>
          <p:cNvPr id="3" name="Content Placeholder 2"/>
          <p:cNvSpPr>
            <a:spLocks noGrp="1"/>
          </p:cNvSpPr>
          <p:nvPr>
            <p:ph sz="half" idx="1"/>
          </p:nvPr>
        </p:nvSpPr>
        <p:spPr>
          <a:xfrm>
            <a:off x="179512" y="1628800"/>
            <a:ext cx="4319336" cy="5229200"/>
          </a:xfrm>
        </p:spPr>
        <p:txBody>
          <a:bodyPr>
            <a:normAutofit fontScale="92500" lnSpcReduction="20000"/>
          </a:bodyPr>
          <a:lstStyle/>
          <a:p>
            <a:pPr lvl="1">
              <a:lnSpc>
                <a:spcPct val="80000"/>
              </a:lnSpc>
            </a:pPr>
            <a:r>
              <a:rPr lang="en-GB" altLang="en-US" dirty="0" smtClean="0"/>
              <a:t>Educative/formative/teaching </a:t>
            </a:r>
            <a:r>
              <a:rPr lang="en-GB" altLang="en-US" dirty="0"/>
              <a:t>function involves: </a:t>
            </a:r>
            <a:endParaRPr lang="en-GB" altLang="en-US" dirty="0" smtClean="0"/>
          </a:p>
          <a:p>
            <a:pPr lvl="2">
              <a:lnSpc>
                <a:spcPct val="80000"/>
              </a:lnSpc>
            </a:pPr>
            <a:r>
              <a:rPr lang="en-GB" altLang="en-US" dirty="0" smtClean="0"/>
              <a:t>taking </a:t>
            </a:r>
            <a:r>
              <a:rPr lang="en-GB" altLang="en-US" dirty="0"/>
              <a:t>responsibility for the development of skills, knowledge and </a:t>
            </a:r>
            <a:r>
              <a:rPr lang="en-GB" altLang="en-US" dirty="0" smtClean="0"/>
              <a:t>understanding</a:t>
            </a:r>
          </a:p>
          <a:p>
            <a:pPr marL="914400" lvl="2" indent="0">
              <a:lnSpc>
                <a:spcPct val="80000"/>
              </a:lnSpc>
              <a:buNone/>
            </a:pPr>
            <a:endParaRPr lang="en-GB" altLang="en-US" dirty="0" smtClean="0"/>
          </a:p>
          <a:p>
            <a:pPr lvl="1">
              <a:lnSpc>
                <a:spcPct val="80000"/>
              </a:lnSpc>
            </a:pPr>
            <a:r>
              <a:rPr lang="en-GB" altLang="en-US" dirty="0" smtClean="0"/>
              <a:t>Managerial/normative</a:t>
            </a:r>
            <a:r>
              <a:rPr lang="en-GB" altLang="en-US" dirty="0"/>
              <a:t>/ administration function </a:t>
            </a:r>
            <a:r>
              <a:rPr lang="en-GB" altLang="en-US" dirty="0" smtClean="0"/>
              <a:t>involves:</a:t>
            </a:r>
          </a:p>
          <a:p>
            <a:pPr lvl="2">
              <a:lnSpc>
                <a:spcPct val="80000"/>
              </a:lnSpc>
            </a:pPr>
            <a:r>
              <a:rPr lang="en-GB" altLang="en-US" dirty="0" smtClean="0"/>
              <a:t>taking </a:t>
            </a:r>
            <a:r>
              <a:rPr lang="en-GB" altLang="en-US" dirty="0"/>
              <a:t>responsibility for standards and ethics, assessment and quality control, ensuring the supervisee makes effective use of him/ her </a:t>
            </a:r>
            <a:r>
              <a:rPr lang="en-GB" altLang="en-US" dirty="0" smtClean="0"/>
              <a:t>self</a:t>
            </a:r>
            <a:r>
              <a:rPr lang="en-GB" altLang="en-US" dirty="0" smtClean="0"/>
              <a:t>.</a:t>
            </a:r>
          </a:p>
          <a:p>
            <a:pPr marL="914400" lvl="2" indent="0">
              <a:lnSpc>
                <a:spcPct val="80000"/>
              </a:lnSpc>
              <a:buNone/>
            </a:pPr>
            <a:endParaRPr lang="en-US" altLang="en-US" dirty="0"/>
          </a:p>
          <a:p>
            <a:pPr lvl="1">
              <a:lnSpc>
                <a:spcPct val="80000"/>
              </a:lnSpc>
            </a:pPr>
            <a:r>
              <a:rPr lang="en-GB" altLang="en-US" sz="2400" dirty="0" smtClean="0"/>
              <a:t>Supportive/restorative/helping </a:t>
            </a:r>
            <a:r>
              <a:rPr lang="en-GB" altLang="en-US" sz="2400" dirty="0"/>
              <a:t>function involves: </a:t>
            </a:r>
            <a:endParaRPr lang="en-GB" altLang="en-US" sz="2400" dirty="0" smtClean="0"/>
          </a:p>
          <a:p>
            <a:pPr lvl="2">
              <a:lnSpc>
                <a:spcPct val="80000"/>
              </a:lnSpc>
            </a:pPr>
            <a:r>
              <a:rPr lang="en-GB" altLang="en-US" sz="2100" dirty="0" smtClean="0"/>
              <a:t>attending </a:t>
            </a:r>
            <a:r>
              <a:rPr lang="en-GB" altLang="en-US" sz="2100" dirty="0"/>
              <a:t>to the emotive aspects of work, including the effects of working with those with troubles</a:t>
            </a:r>
          </a:p>
          <a:p>
            <a:endParaRPr lang="en-GB" dirty="0"/>
          </a:p>
        </p:txBody>
      </p:sp>
      <p:sp>
        <p:nvSpPr>
          <p:cNvPr id="4" name="Content Placeholder 3"/>
          <p:cNvSpPr>
            <a:spLocks noGrp="1"/>
          </p:cNvSpPr>
          <p:nvPr>
            <p:ph sz="half" idx="2"/>
          </p:nvPr>
        </p:nvSpPr>
        <p:spPr>
          <a:xfrm>
            <a:off x="4644008" y="1628800"/>
            <a:ext cx="4029838" cy="5229200"/>
          </a:xfrm>
        </p:spPr>
        <p:txBody>
          <a:bodyPr>
            <a:normAutofit fontScale="92500" lnSpcReduction="20000"/>
          </a:bodyPr>
          <a:lstStyle/>
          <a:p>
            <a:pPr lvl="1">
              <a:lnSpc>
                <a:spcPct val="80000"/>
              </a:lnSpc>
            </a:pPr>
            <a:r>
              <a:rPr lang="cy-GB" altLang="en-US" dirty="0" smtClean="0"/>
              <a:t>Mae swyddogaeth addysgol/ ffurfiannol/dysgu yn cynnwys: </a:t>
            </a:r>
          </a:p>
          <a:p>
            <a:pPr lvl="2">
              <a:lnSpc>
                <a:spcPct val="80000"/>
              </a:lnSpc>
            </a:pPr>
            <a:r>
              <a:rPr lang="cy-GB" altLang="en-US" dirty="0"/>
              <a:t>c</a:t>
            </a:r>
            <a:r>
              <a:rPr lang="cy-GB" altLang="en-US" dirty="0" smtClean="0"/>
              <a:t>ymryd cyfrifoldeb am ddatblygu sgiliau, gwybodaeth a dealltwriaeth</a:t>
            </a:r>
          </a:p>
          <a:p>
            <a:pPr lvl="1">
              <a:lnSpc>
                <a:spcPct val="80000"/>
              </a:lnSpc>
            </a:pPr>
            <a:r>
              <a:rPr lang="cy-GB" altLang="en-US" dirty="0" smtClean="0"/>
              <a:t>Mae swyddogaeth reolaethol/ normadol/ gweinyddu yn cynnwys: </a:t>
            </a:r>
          </a:p>
          <a:p>
            <a:pPr lvl="2">
              <a:lnSpc>
                <a:spcPct val="80000"/>
              </a:lnSpc>
            </a:pPr>
            <a:r>
              <a:rPr lang="cy-GB" altLang="en-US" dirty="0"/>
              <a:t>c</a:t>
            </a:r>
            <a:r>
              <a:rPr lang="cy-GB" altLang="en-US" dirty="0" smtClean="0"/>
              <a:t>ymryd cyfrifoldeb am safonau a moeseg, asesu a rheoli ansawdd, sicrhau bod yr un a oruchwylir yn manteisio’n effeithiol arno/i. </a:t>
            </a:r>
          </a:p>
          <a:p>
            <a:pPr lvl="1">
              <a:lnSpc>
                <a:spcPct val="80000"/>
              </a:lnSpc>
            </a:pPr>
            <a:r>
              <a:rPr lang="cy-GB" altLang="en-US" dirty="0" smtClean="0"/>
              <a:t>Mae swyddogaeth gefnogol</a:t>
            </a:r>
            <a:r>
              <a:rPr lang="cy-GB" altLang="en-US" sz="2400" dirty="0" smtClean="0"/>
              <a:t>/ adferol/helpu yn cynnwys:</a:t>
            </a:r>
          </a:p>
          <a:p>
            <a:pPr lvl="2">
              <a:lnSpc>
                <a:spcPct val="80000"/>
              </a:lnSpc>
            </a:pPr>
            <a:r>
              <a:rPr lang="cy-GB" altLang="en-US" sz="2100" dirty="0"/>
              <a:t>delio ag agweddau </a:t>
            </a:r>
            <a:r>
              <a:rPr lang="cy-GB" altLang="en-US" sz="2100" dirty="0" err="1"/>
              <a:t>cynyrfiadol</a:t>
            </a:r>
            <a:r>
              <a:rPr lang="cy-GB" altLang="en-US" sz="2100" dirty="0"/>
              <a:t> y gwaith, gan gynnwys yr effaith a geir ar staff yn sgil gweithio gydag unigolion </a:t>
            </a:r>
            <a:r>
              <a:rPr lang="cy-GB" altLang="en-US" sz="2100" dirty="0" smtClean="0"/>
              <a:t>sydd a </a:t>
            </a:r>
            <a:r>
              <a:rPr lang="cy-GB" altLang="en-US" sz="2100" dirty="0"/>
              <a:t>materion dwys</a:t>
            </a:r>
            <a:endParaRPr lang="cy-GB" dirty="0"/>
          </a:p>
        </p:txBody>
      </p:sp>
    </p:spTree>
    <p:extLst>
      <p:ext uri="{BB962C8B-B14F-4D97-AF65-F5344CB8AC3E}">
        <p14:creationId xmlns:p14="http://schemas.microsoft.com/office/powerpoint/2010/main" val="30805800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a:t>
            </a:r>
            <a:br>
              <a:rPr lang="en-GB" dirty="0" smtClean="0"/>
            </a:br>
            <a:r>
              <a:rPr lang="en-GB" dirty="0" err="1" smtClean="0"/>
              <a:t>Goruchwyliaeth</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Supervision is thus about exploring ways of managing their feelings and stress, so that these do not negatively affect the supervisee’s morale and job satisfaction. </a:t>
            </a:r>
            <a:endParaRPr lang="en-GB" dirty="0" smtClean="0"/>
          </a:p>
          <a:p>
            <a:r>
              <a:rPr lang="en-GB" dirty="0" smtClean="0"/>
              <a:t>The </a:t>
            </a:r>
            <a:r>
              <a:rPr lang="en-GB" dirty="0"/>
              <a:t>assumption here is that if morale is low, it affects the quality of work. </a:t>
            </a:r>
            <a:endParaRPr lang="en-GB" dirty="0" smtClean="0"/>
          </a:p>
          <a:p>
            <a:r>
              <a:rPr lang="en-GB" dirty="0" smtClean="0"/>
              <a:t>Therefore </a:t>
            </a:r>
            <a:r>
              <a:rPr lang="en-GB" dirty="0"/>
              <a:t>it can be identified that supervision is an important process and a fundamental one within </a:t>
            </a:r>
            <a:r>
              <a:rPr lang="en-GB" dirty="0" smtClean="0"/>
              <a:t>youth </a:t>
            </a:r>
            <a:r>
              <a:rPr lang="en-GB" dirty="0"/>
              <a:t>and community work. </a:t>
            </a:r>
          </a:p>
        </p:txBody>
      </p:sp>
      <p:sp>
        <p:nvSpPr>
          <p:cNvPr id="4" name="Content Placeholder 3"/>
          <p:cNvSpPr>
            <a:spLocks noGrp="1"/>
          </p:cNvSpPr>
          <p:nvPr>
            <p:ph sz="half" idx="2"/>
          </p:nvPr>
        </p:nvSpPr>
        <p:spPr/>
        <p:txBody>
          <a:bodyPr>
            <a:normAutofit fontScale="77500" lnSpcReduction="20000"/>
          </a:bodyPr>
          <a:lstStyle/>
          <a:p>
            <a:r>
              <a:rPr lang="cy-GB" dirty="0"/>
              <a:t>Felly mae goruchwyliaeth yn ymwneud ag archwilio dulliau o reoli teimladau a straen y sawl sy’n cael ei oruchwylio, fel na fydd y rhain yn cael effaith negyddol ar ei </a:t>
            </a:r>
            <a:r>
              <a:rPr lang="cy-GB" noProof="1"/>
              <a:t>forâl</a:t>
            </a:r>
            <a:r>
              <a:rPr lang="cy-GB" dirty="0"/>
              <a:t> a’i fodlonrwydd yn ei swydd. </a:t>
            </a:r>
          </a:p>
          <a:p>
            <a:r>
              <a:rPr lang="cy-GB" dirty="0"/>
              <a:t>Tybir yma os ydy morâl yn isel y bydd yn effeithio ar ansawdd y gwaith. </a:t>
            </a:r>
          </a:p>
          <a:p>
            <a:r>
              <a:rPr lang="cy-GB" dirty="0"/>
              <a:t>Felly mae modd dynodi bod goruchwyliaeth yn broses bwysig ac yn broses sylfaenol o fewn </a:t>
            </a:r>
            <a:r>
              <a:rPr lang="cy-GB" dirty="0" smtClean="0"/>
              <a:t>gwaith </a:t>
            </a:r>
            <a:r>
              <a:rPr lang="cy-GB" dirty="0"/>
              <a:t>ieuenctid a chymuned. </a:t>
            </a:r>
          </a:p>
          <a:p>
            <a:endParaRPr lang="en-GB" dirty="0"/>
          </a:p>
        </p:txBody>
      </p:sp>
    </p:spTree>
    <p:extLst>
      <p:ext uri="{BB962C8B-B14F-4D97-AF65-F5344CB8AC3E}">
        <p14:creationId xmlns:p14="http://schemas.microsoft.com/office/powerpoint/2010/main" val="18996643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a:t>
            </a:r>
            <a:br>
              <a:rPr lang="en-GB" dirty="0" smtClean="0"/>
            </a:br>
            <a:r>
              <a:rPr lang="en-GB" dirty="0" err="1" smtClean="0"/>
              <a:t>Goruchwyliaeth</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Supervision is a vehicle for continued professional development as further training needs can be identified and practitioners develops knowledge and competence through a formal process of professional support and learning. Practitioners are supported to assume responsibility for their own practice and enhance client protection and safety in complex situations. </a:t>
            </a:r>
          </a:p>
        </p:txBody>
      </p:sp>
      <p:sp>
        <p:nvSpPr>
          <p:cNvPr id="4" name="Content Placeholder 3"/>
          <p:cNvSpPr>
            <a:spLocks noGrp="1"/>
          </p:cNvSpPr>
          <p:nvPr>
            <p:ph sz="half" idx="2"/>
          </p:nvPr>
        </p:nvSpPr>
        <p:spPr/>
        <p:txBody>
          <a:bodyPr>
            <a:normAutofit fontScale="77500" lnSpcReduction="20000"/>
          </a:bodyPr>
          <a:lstStyle/>
          <a:p>
            <a:r>
              <a:rPr lang="cy-GB" dirty="0"/>
              <a:t>Mae goruchwyliaeth yn gyfrwng datblygiad proffesiynol parhaus am fod modd adnabod anghenion hyfforddi pellach ac mae ymarferwyr yn datblygu gwybodaeth a chymhwysedd drwy broses ffurfiol o gefnogaeth broffesiynol a dysgu. Mae ymarferwyr yn cael cefnogaeth i gymryd cyfrifoldeb am eu harfer eu hunain ac i wella’r gwaith o amddiffyn a diogelu cleientiaid mewn sefyllfaoedd cymhleth. </a:t>
            </a:r>
          </a:p>
          <a:p>
            <a:endParaRPr lang="en-GB" dirty="0"/>
          </a:p>
        </p:txBody>
      </p:sp>
    </p:spTree>
    <p:extLst>
      <p:ext uri="{BB962C8B-B14F-4D97-AF65-F5344CB8AC3E}">
        <p14:creationId xmlns:p14="http://schemas.microsoft.com/office/powerpoint/2010/main" val="1666153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a:t>
            </a:r>
            <a:br>
              <a:rPr lang="en-GB" dirty="0" smtClean="0"/>
            </a:br>
            <a:r>
              <a:rPr lang="en-GB" dirty="0" err="1" smtClean="0"/>
              <a:t>Goruchwyliaeth</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a:t>Supervision, when positively and competently implemented can benefit worker, client, employer and practice. </a:t>
            </a:r>
            <a:endParaRPr lang="en-GB" dirty="0" smtClean="0"/>
          </a:p>
          <a:p>
            <a:r>
              <a:rPr lang="en-GB" dirty="0" smtClean="0"/>
              <a:t>Johns (2004</a:t>
            </a:r>
            <a:r>
              <a:rPr lang="en-GB" dirty="0"/>
              <a:t>: </a:t>
            </a:r>
            <a:r>
              <a:rPr lang="en-GB" dirty="0" smtClean="0"/>
              <a:t>68) </a:t>
            </a:r>
            <a:r>
              <a:rPr lang="en-GB" dirty="0"/>
              <a:t>maintains that supervision is central to the process of learning and to the expansion of the scope of </a:t>
            </a:r>
            <a:r>
              <a:rPr lang="en-GB" dirty="0" smtClean="0"/>
              <a:t>practice, </a:t>
            </a:r>
            <a:r>
              <a:rPr lang="en-GB" dirty="0"/>
              <a:t>and should be seen as a means of encouraging self-assessment and analytical and reflective skills. </a:t>
            </a:r>
          </a:p>
          <a:p>
            <a:endParaRPr lang="en-GB" dirty="0"/>
          </a:p>
        </p:txBody>
      </p:sp>
      <p:sp>
        <p:nvSpPr>
          <p:cNvPr id="4" name="Content Placeholder 3"/>
          <p:cNvSpPr>
            <a:spLocks noGrp="1"/>
          </p:cNvSpPr>
          <p:nvPr>
            <p:ph sz="half" idx="2"/>
          </p:nvPr>
        </p:nvSpPr>
        <p:spPr/>
        <p:txBody>
          <a:bodyPr>
            <a:normAutofit fontScale="85000" lnSpcReduction="20000"/>
          </a:bodyPr>
          <a:lstStyle/>
          <a:p>
            <a:r>
              <a:rPr lang="cy-GB" dirty="0"/>
              <a:t>O’i gweithredu’n gadarnhaol ac yn fedrus, gall goruchwyliaeth fod o fudd i’r gweithiwr,  i’r cleient,  i’r cyflogwr ac i arfer.  </a:t>
            </a:r>
            <a:endParaRPr lang="cy-GB" dirty="0" smtClean="0"/>
          </a:p>
          <a:p>
            <a:r>
              <a:rPr lang="cy-GB" dirty="0" smtClean="0"/>
              <a:t>Mae Johns (2004</a:t>
            </a:r>
            <a:r>
              <a:rPr lang="cy-GB" dirty="0"/>
              <a:t>:  </a:t>
            </a:r>
            <a:r>
              <a:rPr lang="cy-GB" dirty="0" smtClean="0"/>
              <a:t>68) </a:t>
            </a:r>
            <a:r>
              <a:rPr lang="cy-GB" dirty="0"/>
              <a:t>yn honni bod goruchwyliaeth yn ganolog i’r broses ddysgu ac i ehangu cwmpas arfer a dylid ei hystyried yn fodd o annog hunanasesu a sgiliau dadansoddi ac adfyfyrio.  </a:t>
            </a:r>
          </a:p>
          <a:p>
            <a:endParaRPr lang="en-GB" dirty="0"/>
          </a:p>
        </p:txBody>
      </p:sp>
    </p:spTree>
    <p:extLst>
      <p:ext uri="{BB962C8B-B14F-4D97-AF65-F5344CB8AC3E}">
        <p14:creationId xmlns:p14="http://schemas.microsoft.com/office/powerpoint/2010/main" val="41811972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a:t>
            </a:r>
            <a:br>
              <a:rPr lang="en-GB" dirty="0" smtClean="0"/>
            </a:br>
            <a:r>
              <a:rPr lang="en-GB" dirty="0" err="1" smtClean="0"/>
              <a:t>Goruchwyliaeth</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a:t>However, </a:t>
            </a:r>
            <a:r>
              <a:rPr lang="en-GB" dirty="0" smtClean="0"/>
              <a:t> whilst </a:t>
            </a:r>
            <a:r>
              <a:rPr lang="en-GB" dirty="0"/>
              <a:t>there is the need for supervision within these caring professions, many organisations do not understand the value and benefit gained from supervision. </a:t>
            </a:r>
            <a:endParaRPr lang="en-GB" dirty="0" smtClean="0"/>
          </a:p>
          <a:p>
            <a:r>
              <a:rPr lang="en-GB" dirty="0" smtClean="0"/>
              <a:t>This </a:t>
            </a:r>
            <a:r>
              <a:rPr lang="en-GB" dirty="0"/>
              <a:t>can have a negative effect on the worker, their practice, as well as the employing organisation. </a:t>
            </a:r>
            <a:endParaRPr lang="en-GB" dirty="0" smtClean="0"/>
          </a:p>
          <a:p>
            <a:r>
              <a:rPr lang="en-GB" dirty="0" smtClean="0"/>
              <a:t>This </a:t>
            </a:r>
            <a:r>
              <a:rPr lang="en-GB" dirty="0"/>
              <a:t>lack of understanding from the organisation could have a detrimental result starting with the employing organisation and filtering down to the clients.  </a:t>
            </a:r>
          </a:p>
          <a:p>
            <a:endParaRPr lang="en-GB" dirty="0"/>
          </a:p>
        </p:txBody>
      </p:sp>
      <p:sp>
        <p:nvSpPr>
          <p:cNvPr id="4" name="Content Placeholder 3"/>
          <p:cNvSpPr>
            <a:spLocks noGrp="1"/>
          </p:cNvSpPr>
          <p:nvPr>
            <p:ph sz="half" idx="2"/>
          </p:nvPr>
        </p:nvSpPr>
        <p:spPr/>
        <p:txBody>
          <a:bodyPr>
            <a:normAutofit fontScale="70000" lnSpcReduction="20000"/>
          </a:bodyPr>
          <a:lstStyle/>
          <a:p>
            <a:r>
              <a:rPr lang="cy-GB" dirty="0"/>
              <a:t>Fodd bynnag, er bod angen goruchwyliaeth o fewn y proffesiynau gofal hyn, nid yw llawer o sefydliadau’n deall y gwerth a’r budd sy’n dod yn ei sgil.  </a:t>
            </a:r>
            <a:endParaRPr lang="cy-GB" dirty="0" smtClean="0"/>
          </a:p>
          <a:p>
            <a:r>
              <a:rPr lang="cy-GB" dirty="0" smtClean="0"/>
              <a:t>Mae </a:t>
            </a:r>
            <a:r>
              <a:rPr lang="cy-GB" dirty="0"/>
              <a:t>hyn yn gallu cael effaith negyddol ar y gweithiwr a’i arfer yn ogystal ag ar y sefydliad sy’n ei gyflogi.  </a:t>
            </a:r>
            <a:endParaRPr lang="cy-GB" dirty="0" smtClean="0"/>
          </a:p>
          <a:p>
            <a:r>
              <a:rPr lang="cy-GB" noProof="1" smtClean="0"/>
              <a:t>Gallai’r</a:t>
            </a:r>
            <a:r>
              <a:rPr lang="cy-GB" dirty="0" smtClean="0"/>
              <a:t> </a:t>
            </a:r>
            <a:r>
              <a:rPr lang="cy-GB" dirty="0"/>
              <a:t>diffyg dealltwriaeth hwn gan y sefydliad gael canlyniad niweidiol, gan ddechrau gyda’r sefydliad sy’n cyflogi ac yn hidlo i lawr i’r cleientiaid.  </a:t>
            </a:r>
          </a:p>
          <a:p>
            <a:endParaRPr lang="en-GB" dirty="0"/>
          </a:p>
        </p:txBody>
      </p:sp>
    </p:spTree>
    <p:extLst>
      <p:ext uri="{BB962C8B-B14F-4D97-AF65-F5344CB8AC3E}">
        <p14:creationId xmlns:p14="http://schemas.microsoft.com/office/powerpoint/2010/main" val="20416977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 Policy</a:t>
            </a:r>
            <a:br>
              <a:rPr lang="en-GB" dirty="0" smtClean="0"/>
            </a:br>
            <a:r>
              <a:rPr lang="en-GB" dirty="0" err="1" smtClean="0"/>
              <a:t>Polisi</a:t>
            </a:r>
            <a:r>
              <a:rPr lang="en-GB" dirty="0" smtClean="0"/>
              <a:t> </a:t>
            </a:r>
            <a:r>
              <a:rPr lang="en-GB" dirty="0" err="1" smtClean="0"/>
              <a:t>Goruchwyliaeth</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a:t>One way of ensuring appropriate services is through a supervision policy. </a:t>
            </a:r>
            <a:endParaRPr lang="en-GB" dirty="0" smtClean="0"/>
          </a:p>
          <a:p>
            <a:r>
              <a:rPr lang="en-GB" dirty="0" smtClean="0"/>
              <a:t>A </a:t>
            </a:r>
            <a:r>
              <a:rPr lang="en-GB" dirty="0"/>
              <a:t>supervision policy reveals whether an organisation or agency is committed to </a:t>
            </a:r>
            <a:r>
              <a:rPr lang="en-GB" dirty="0" smtClean="0"/>
              <a:t>supervision</a:t>
            </a:r>
          </a:p>
          <a:p>
            <a:r>
              <a:rPr lang="en-GB" dirty="0"/>
              <a:t>I</a:t>
            </a:r>
            <a:r>
              <a:rPr lang="en-GB" dirty="0" smtClean="0"/>
              <a:t>t </a:t>
            </a:r>
            <a:r>
              <a:rPr lang="en-GB" dirty="0"/>
              <a:t>also sets both a context and organisational culture to the supervision that is undertaken within </a:t>
            </a:r>
            <a:r>
              <a:rPr lang="en-GB" dirty="0" smtClean="0"/>
              <a:t>it.</a:t>
            </a:r>
            <a:endParaRPr lang="en-GB" dirty="0"/>
          </a:p>
        </p:txBody>
      </p:sp>
      <p:sp>
        <p:nvSpPr>
          <p:cNvPr id="4" name="Content Placeholder 3"/>
          <p:cNvSpPr>
            <a:spLocks noGrp="1"/>
          </p:cNvSpPr>
          <p:nvPr>
            <p:ph sz="half" idx="2"/>
          </p:nvPr>
        </p:nvSpPr>
        <p:spPr/>
        <p:txBody>
          <a:bodyPr>
            <a:normAutofit fontScale="85000" lnSpcReduction="10000"/>
          </a:bodyPr>
          <a:lstStyle/>
          <a:p>
            <a:r>
              <a:rPr lang="cy-GB" dirty="0"/>
              <a:t>Mae polisi goruchwyliaeth yn un ffordd o sicrhau gwasanaethau priodol. </a:t>
            </a:r>
            <a:endParaRPr lang="cy-GB" dirty="0" smtClean="0"/>
          </a:p>
          <a:p>
            <a:r>
              <a:rPr lang="cy-GB" dirty="0" smtClean="0"/>
              <a:t>Mae </a:t>
            </a:r>
            <a:r>
              <a:rPr lang="cy-GB" dirty="0"/>
              <a:t>polisi goruchwyliaeth yn datgelu a ydy sefydliad neu asiantaeth wedi ymrwymo i oruchwyliaeth. </a:t>
            </a:r>
            <a:endParaRPr lang="cy-GB" dirty="0" smtClean="0"/>
          </a:p>
          <a:p>
            <a:r>
              <a:rPr lang="cy-GB" dirty="0" smtClean="0"/>
              <a:t>Hefyd </a:t>
            </a:r>
            <a:r>
              <a:rPr lang="cy-GB" dirty="0"/>
              <a:t>mae’n gosod cyd-destun a diwylliant sefydliadol ar gyfer yr oruchwyliaeth a gyflawnir o’i fewn.</a:t>
            </a:r>
          </a:p>
          <a:p>
            <a:endParaRPr lang="en-GB" dirty="0"/>
          </a:p>
        </p:txBody>
      </p:sp>
    </p:spTree>
    <p:extLst>
      <p:ext uri="{BB962C8B-B14F-4D97-AF65-F5344CB8AC3E}">
        <p14:creationId xmlns:p14="http://schemas.microsoft.com/office/powerpoint/2010/main" val="21330159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Group Task</a:t>
            </a:r>
            <a:br>
              <a:rPr lang="en-GB" dirty="0" smtClean="0"/>
            </a:br>
            <a:r>
              <a:rPr lang="en-GB" dirty="0" err="1" smtClean="0"/>
              <a:t>Tasg</a:t>
            </a:r>
            <a:r>
              <a:rPr lang="en-GB" dirty="0" smtClean="0"/>
              <a:t> </a:t>
            </a:r>
            <a:r>
              <a:rPr lang="cy-GB" dirty="0"/>
              <a:t>Grŵp</a:t>
            </a:r>
            <a:r>
              <a:rPr lang="en-GB" dirty="0" smtClean="0"/>
              <a:t> </a:t>
            </a:r>
            <a:endParaRPr lang="en-GB" dirty="0"/>
          </a:p>
        </p:txBody>
      </p:sp>
      <p:sp>
        <p:nvSpPr>
          <p:cNvPr id="3" name="Content Placeholder 2"/>
          <p:cNvSpPr>
            <a:spLocks noGrp="1"/>
          </p:cNvSpPr>
          <p:nvPr>
            <p:ph sz="half" idx="1"/>
          </p:nvPr>
        </p:nvSpPr>
        <p:spPr/>
        <p:txBody>
          <a:bodyPr/>
          <a:lstStyle/>
          <a:p>
            <a:endParaRPr lang="en-GB" dirty="0" smtClean="0"/>
          </a:p>
          <a:p>
            <a:r>
              <a:rPr lang="en-GB" dirty="0" smtClean="0"/>
              <a:t>In your pair/triad discuss the supervision policy for your organisation/work </a:t>
            </a:r>
            <a:r>
              <a:rPr lang="en-GB" dirty="0" smtClean="0"/>
              <a:t>placement.</a:t>
            </a:r>
            <a:endParaRPr lang="en-GB" dirty="0"/>
          </a:p>
        </p:txBody>
      </p:sp>
      <p:sp>
        <p:nvSpPr>
          <p:cNvPr id="4" name="Content Placeholder 3"/>
          <p:cNvSpPr>
            <a:spLocks noGrp="1"/>
          </p:cNvSpPr>
          <p:nvPr>
            <p:ph sz="half" idx="2"/>
          </p:nvPr>
        </p:nvSpPr>
        <p:spPr/>
        <p:txBody>
          <a:bodyPr/>
          <a:lstStyle/>
          <a:p>
            <a:endParaRPr lang="cy-GB" dirty="0" smtClean="0"/>
          </a:p>
          <a:p>
            <a:r>
              <a:rPr lang="cy-GB" dirty="0" smtClean="0"/>
              <a:t>Yn </a:t>
            </a:r>
            <a:r>
              <a:rPr lang="cy-GB" dirty="0"/>
              <a:t>eich pâr/triawd trafodwch bolisi goruchwyliaeth eich sefydliad/lleoliad gwaith.</a:t>
            </a:r>
          </a:p>
          <a:p>
            <a:endParaRPr lang="en-GB" dirty="0"/>
          </a:p>
        </p:txBody>
      </p:sp>
    </p:spTree>
    <p:extLst>
      <p:ext uri="{BB962C8B-B14F-4D97-AF65-F5344CB8AC3E}">
        <p14:creationId xmlns:p14="http://schemas.microsoft.com/office/powerpoint/2010/main" val="21538168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 Policy</a:t>
            </a:r>
            <a:br>
              <a:rPr lang="en-GB" dirty="0" smtClean="0"/>
            </a:br>
            <a:r>
              <a:rPr lang="en-GB" dirty="0" err="1" smtClean="0"/>
              <a:t>Polisi</a:t>
            </a:r>
            <a:r>
              <a:rPr lang="en-GB" dirty="0" smtClean="0"/>
              <a:t> </a:t>
            </a:r>
            <a:r>
              <a:rPr lang="en-GB" dirty="0" err="1" smtClean="0"/>
              <a:t>Goruchwyliaeth</a:t>
            </a:r>
            <a:r>
              <a:rPr lang="en-GB" dirty="0" smtClean="0"/>
              <a:t> </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a:t>A written policy in itself does not automatically ensure the success of supervision, especially if this document is not read or applied. However, the absence of such a policy gives the impression that the organisation does not give a high priority to supervision. </a:t>
            </a:r>
            <a:endParaRPr lang="en-GB" dirty="0" smtClean="0"/>
          </a:p>
          <a:p>
            <a:r>
              <a:rPr lang="en-GB" dirty="0"/>
              <a:t>Effective managerial supervision provides an opportunity for an organisation to produce positive results from its staff, which is one of its major resources</a:t>
            </a:r>
            <a:r>
              <a:rPr lang="en-GB" dirty="0" smtClean="0"/>
              <a:t>.</a:t>
            </a:r>
          </a:p>
          <a:p>
            <a:endParaRPr lang="en-GB" dirty="0"/>
          </a:p>
        </p:txBody>
      </p:sp>
      <p:sp>
        <p:nvSpPr>
          <p:cNvPr id="4" name="Content Placeholder 3"/>
          <p:cNvSpPr>
            <a:spLocks noGrp="1"/>
          </p:cNvSpPr>
          <p:nvPr>
            <p:ph sz="half" idx="2"/>
          </p:nvPr>
        </p:nvSpPr>
        <p:spPr/>
        <p:txBody>
          <a:bodyPr>
            <a:normAutofit fontScale="70000" lnSpcReduction="20000"/>
          </a:bodyPr>
          <a:lstStyle/>
          <a:p>
            <a:r>
              <a:rPr lang="cy-GB" dirty="0"/>
              <a:t>Nid yw polisi ysgrifenedig </a:t>
            </a:r>
            <a:r>
              <a:rPr lang="cy-GB" noProof="1"/>
              <a:t>ohono’i</a:t>
            </a:r>
            <a:r>
              <a:rPr lang="cy-GB" dirty="0"/>
              <a:t> hun yn sicrhau’n awtomatig y bydd goruchwyliaeth yn llwyddiannus, yn enwedig os nad yw’r ddogfen hon yn cael ei darllen na’i chymhwyso.  Fodd bynnag, mae absenoldeb polisi o’r fath yn rhoi’r argraff nad yw’r sefydliad yn rhoi blaenoriaeth uchel i oruchwyliaeth. </a:t>
            </a:r>
          </a:p>
          <a:p>
            <a:r>
              <a:rPr lang="cy-GB" dirty="0"/>
              <a:t>Mae goruchwyliaeth reolaethol effeithiol yn rhoi cyfle i sefydliad gynhyrchu canlyniadau cadarnhaol gan ei staff, sy’n un o’i brif adnoddau.</a:t>
            </a:r>
          </a:p>
          <a:p>
            <a:endParaRPr lang="en-GB" dirty="0"/>
          </a:p>
        </p:txBody>
      </p:sp>
    </p:spTree>
    <p:extLst>
      <p:ext uri="{BB962C8B-B14F-4D97-AF65-F5344CB8AC3E}">
        <p14:creationId xmlns:p14="http://schemas.microsoft.com/office/powerpoint/2010/main" val="41630046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Learning Organisations</a:t>
            </a:r>
            <a:br>
              <a:rPr lang="en-GB" dirty="0" smtClean="0"/>
            </a:br>
            <a:r>
              <a:rPr lang="en-GB" dirty="0" err="1" smtClean="0"/>
              <a:t>Sefydliadau</a:t>
            </a:r>
            <a:r>
              <a:rPr lang="en-GB" dirty="0" smtClean="0"/>
              <a:t> </a:t>
            </a:r>
            <a:r>
              <a:rPr lang="en-GB" dirty="0" err="1" smtClean="0"/>
              <a:t>sy’n</a:t>
            </a:r>
            <a:r>
              <a:rPr lang="en-GB" dirty="0" smtClean="0"/>
              <a:t> </a:t>
            </a:r>
            <a:r>
              <a:rPr lang="en-GB" dirty="0" err="1" smtClean="0"/>
              <a:t>Dysgu</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According to Turnbull (2005: 215) people in an organisation are potential resources for learning. Knowles (2005: 215) comments on learning in organisations and draws attention to the potential of every work setting as a potential environment for learning.</a:t>
            </a:r>
          </a:p>
          <a:p>
            <a:pPr marL="0" indent="0">
              <a:buNone/>
            </a:pPr>
            <a:r>
              <a:rPr lang="en-GB" dirty="0"/>
              <a:t> </a:t>
            </a:r>
          </a:p>
          <a:p>
            <a:endParaRPr lang="en-GB" dirty="0"/>
          </a:p>
        </p:txBody>
      </p:sp>
      <p:sp>
        <p:nvSpPr>
          <p:cNvPr id="4" name="Content Placeholder 3"/>
          <p:cNvSpPr>
            <a:spLocks noGrp="1"/>
          </p:cNvSpPr>
          <p:nvPr>
            <p:ph sz="half" idx="2"/>
          </p:nvPr>
        </p:nvSpPr>
        <p:spPr/>
        <p:txBody>
          <a:bodyPr>
            <a:normAutofit fontScale="92500" lnSpcReduction="10000"/>
          </a:bodyPr>
          <a:lstStyle/>
          <a:p>
            <a:r>
              <a:rPr lang="cy-GB" dirty="0"/>
              <a:t>Yn ôl </a:t>
            </a:r>
            <a:r>
              <a:rPr lang="cy-GB" noProof="1"/>
              <a:t>Turnbull</a:t>
            </a:r>
            <a:r>
              <a:rPr lang="cy-GB" dirty="0"/>
              <a:t> (2005: 215) mae pobl mewn sefydliad yn adnoddau potensial ar gyfer dysgu. Mae </a:t>
            </a:r>
            <a:r>
              <a:rPr lang="cy-GB" noProof="1"/>
              <a:t>Knowles</a:t>
            </a:r>
            <a:r>
              <a:rPr lang="cy-GB" dirty="0"/>
              <a:t> (2005: 215) yn rhoi sylwadau ar ddysgu mewn sefydliadau ac yn tynnu sylw at botensial pob sefydliad gwaith fel amgylchedd potensial ar gyfer dysgu.</a:t>
            </a:r>
          </a:p>
          <a:p>
            <a:endParaRPr lang="en-GB" dirty="0"/>
          </a:p>
        </p:txBody>
      </p:sp>
    </p:spTree>
    <p:extLst>
      <p:ext uri="{BB962C8B-B14F-4D97-AF65-F5344CB8AC3E}">
        <p14:creationId xmlns:p14="http://schemas.microsoft.com/office/powerpoint/2010/main" val="2967501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Learning Organisations</a:t>
            </a:r>
            <a:br>
              <a:rPr lang="en-GB" dirty="0" smtClean="0"/>
            </a:br>
            <a:r>
              <a:rPr lang="en-GB" dirty="0" err="1" smtClean="0"/>
              <a:t>Sefydliadau</a:t>
            </a:r>
            <a:r>
              <a:rPr lang="en-GB" dirty="0" smtClean="0"/>
              <a:t> </a:t>
            </a:r>
            <a:r>
              <a:rPr lang="en-GB" dirty="0" err="1" smtClean="0"/>
              <a:t>sy’n</a:t>
            </a:r>
            <a:r>
              <a:rPr lang="en-GB" dirty="0" smtClean="0"/>
              <a:t> </a:t>
            </a:r>
            <a:r>
              <a:rPr lang="en-GB" dirty="0" err="1" smtClean="0"/>
              <a:t>Dysgu</a:t>
            </a:r>
            <a:endParaRPr lang="en-GB" dirty="0"/>
          </a:p>
        </p:txBody>
      </p:sp>
      <p:sp>
        <p:nvSpPr>
          <p:cNvPr id="3" name="Content Placeholder 2"/>
          <p:cNvSpPr>
            <a:spLocks noGrp="1"/>
          </p:cNvSpPr>
          <p:nvPr>
            <p:ph sz="half" idx="1"/>
          </p:nvPr>
        </p:nvSpPr>
        <p:spPr/>
        <p:txBody>
          <a:bodyPr>
            <a:normAutofit fontScale="62500" lnSpcReduction="20000"/>
          </a:bodyPr>
          <a:lstStyle/>
          <a:p>
            <a:r>
              <a:rPr lang="en-GB" dirty="0"/>
              <a:t>One of the key thinkers on learning in </a:t>
            </a:r>
            <a:r>
              <a:rPr lang="en-GB" dirty="0" smtClean="0"/>
              <a:t>organisations – </a:t>
            </a:r>
            <a:r>
              <a:rPr lang="en-GB" dirty="0" err="1" smtClean="0"/>
              <a:t>Argyris</a:t>
            </a:r>
            <a:r>
              <a:rPr lang="en-GB" dirty="0" smtClean="0"/>
              <a:t> </a:t>
            </a:r>
            <a:r>
              <a:rPr lang="en-GB" dirty="0"/>
              <a:t>(1982 </a:t>
            </a:r>
            <a:r>
              <a:rPr lang="en-GB" i="1" dirty="0"/>
              <a:t>cited in</a:t>
            </a:r>
            <a:r>
              <a:rPr lang="en-GB" dirty="0"/>
              <a:t> Turnbull, 2000: </a:t>
            </a:r>
            <a:r>
              <a:rPr lang="en-GB" dirty="0" smtClean="0"/>
              <a:t>216) – pointed </a:t>
            </a:r>
            <a:r>
              <a:rPr lang="en-GB" dirty="0"/>
              <a:t>out that we only learn in environments where we are encouraged to be responsible, productive and creative, and where errors are seen as the vehicle for learning</a:t>
            </a:r>
            <a:r>
              <a:rPr lang="en-GB" dirty="0" smtClean="0"/>
              <a:t>.</a:t>
            </a:r>
          </a:p>
          <a:p>
            <a:r>
              <a:rPr lang="en-GB" dirty="0" smtClean="0"/>
              <a:t> </a:t>
            </a:r>
            <a:r>
              <a:rPr lang="en-GB" dirty="0"/>
              <a:t>A good learning culture needs to provide opportunities for risk taking and for experimental, practical and reflective learning; and this is what managers want to enhance, not only in line management supervision, but also throughout the organisations for which we work. </a:t>
            </a:r>
          </a:p>
          <a:p>
            <a:pPr marL="0" indent="0">
              <a:buNone/>
            </a:pPr>
            <a:r>
              <a:rPr lang="en-GB" dirty="0"/>
              <a:t> </a:t>
            </a:r>
          </a:p>
          <a:p>
            <a:endParaRPr lang="en-GB" dirty="0"/>
          </a:p>
        </p:txBody>
      </p:sp>
      <p:sp>
        <p:nvSpPr>
          <p:cNvPr id="4" name="Content Placeholder 3"/>
          <p:cNvSpPr>
            <a:spLocks noGrp="1"/>
          </p:cNvSpPr>
          <p:nvPr>
            <p:ph sz="half" idx="2"/>
          </p:nvPr>
        </p:nvSpPr>
        <p:spPr/>
        <p:txBody>
          <a:bodyPr>
            <a:normAutofit fontScale="62500" lnSpcReduction="20000"/>
          </a:bodyPr>
          <a:lstStyle/>
          <a:p>
            <a:r>
              <a:rPr lang="cy-GB" dirty="0"/>
              <a:t>Nododd </a:t>
            </a:r>
            <a:r>
              <a:rPr lang="cy-GB" noProof="1"/>
              <a:t>Argyris</a:t>
            </a:r>
            <a:r>
              <a:rPr lang="cy-GB" dirty="0"/>
              <a:t> (1982 </a:t>
            </a:r>
            <a:r>
              <a:rPr lang="cy-GB" i="1" dirty="0"/>
              <a:t>dyfynnwyd yn</a:t>
            </a:r>
            <a:r>
              <a:rPr lang="cy-GB" dirty="0"/>
              <a:t> </a:t>
            </a:r>
            <a:r>
              <a:rPr lang="cy-GB" noProof="1"/>
              <a:t>Turnbull</a:t>
            </a:r>
            <a:r>
              <a:rPr lang="cy-GB" dirty="0"/>
              <a:t>, 2000:  </a:t>
            </a:r>
            <a:r>
              <a:rPr lang="cy-GB" dirty="0" smtClean="0"/>
              <a:t>216) – un </a:t>
            </a:r>
            <a:r>
              <a:rPr lang="cy-GB" dirty="0"/>
              <a:t>o’r meddylwyr allweddol yng nghyswllt dysgu mewn </a:t>
            </a:r>
            <a:r>
              <a:rPr lang="cy-GB" dirty="0" smtClean="0"/>
              <a:t>sefydliadau – ein </a:t>
            </a:r>
            <a:r>
              <a:rPr lang="cy-GB" dirty="0"/>
              <a:t>bod </a:t>
            </a:r>
            <a:r>
              <a:rPr lang="cy-GB" noProof="1"/>
              <a:t>ni’n</a:t>
            </a:r>
            <a:r>
              <a:rPr lang="cy-GB" dirty="0"/>
              <a:t> dysgu mewn amgylcheddau lle cawn ein hannog i fod yn gyfrifol, yn gynhyrchiol ac yn greadigol yn unig, a lle ystyrir camgymeriadau’n gyfrwng dysgu.</a:t>
            </a:r>
          </a:p>
          <a:p>
            <a:r>
              <a:rPr lang="cy-GB" dirty="0"/>
              <a:t> Mae angen i ddiwylliant dysgu da ddarparu cyfleoedd ar gyfer cymryd risgiau a dysgu arbrofol, ymarferol ac adfyfyriol; a dyma beth sydd eisiau i reolwyr ei gyfoethogi, nid yn unig o fewn goruchwyliaeth gan reolwyr llinell, ond hefyd ledled y sefydliadau rydym yn gweithio iddyn nhw. </a:t>
            </a:r>
            <a:endParaRPr lang="en-GB" dirty="0"/>
          </a:p>
          <a:p>
            <a:endParaRPr lang="en-GB" dirty="0"/>
          </a:p>
        </p:txBody>
      </p:sp>
    </p:spTree>
    <p:extLst>
      <p:ext uri="{BB962C8B-B14F-4D97-AF65-F5344CB8AC3E}">
        <p14:creationId xmlns:p14="http://schemas.microsoft.com/office/powerpoint/2010/main" val="4207218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225</TotalTime>
  <Words>3941</Words>
  <Application>Microsoft Office PowerPoint</Application>
  <PresentationFormat>On-screen Show (4:3)</PresentationFormat>
  <Paragraphs>169</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Supervision and Support Skills Sgiliau Goruchwylio a Chefnogi </vt:lpstr>
      <vt:lpstr>What is Supervision? Beth yw Goruchwyliaeth?</vt:lpstr>
      <vt:lpstr>What is Supervision? Beth yw Goruchwyliaeth?</vt:lpstr>
      <vt:lpstr>Supervision and Youth Work Goruchwyliaeth a Gwaith Ieuenctid</vt:lpstr>
      <vt:lpstr>Supervision and Youth Work Goruchwyliaeth a Gwaith Ieuenctid</vt:lpstr>
      <vt:lpstr>Other Professionals Gweithwyr Proffesiynol Eraill</vt:lpstr>
      <vt:lpstr>Other Professionals Gweithwyr Proffesiynol Eraill</vt:lpstr>
      <vt:lpstr>Supervision and Youth Work Goruchwyliaeth a Gwaith Ieuenctid</vt:lpstr>
      <vt:lpstr>Supervision and Youth Work Goruchwyliaeth a Gwaith Ieuenctid</vt:lpstr>
      <vt:lpstr>Supervision and Youth Work Goruchwyliaeth a Gwaith Ieuenctid</vt:lpstr>
      <vt:lpstr>Supervision and Youth Work Goruchwyliaeth a Gwaith Ieuenctid</vt:lpstr>
      <vt:lpstr>A useful perspective… Safbwynt defnyddiol…</vt:lpstr>
      <vt:lpstr>PowerPoint Presentation</vt:lpstr>
      <vt:lpstr>PowerPoint Presentation</vt:lpstr>
      <vt:lpstr>PowerPoint Presentation</vt:lpstr>
      <vt:lpstr>PowerPoint Presentation</vt:lpstr>
      <vt:lpstr>Three different functions Tair swyddogaeth wahanol</vt:lpstr>
      <vt:lpstr>PowerPoint Presentation</vt:lpstr>
      <vt:lpstr>PowerPoint Presentation</vt:lpstr>
      <vt:lpstr>Functions of Supervision   Swyddogaethau Goruchwylio</vt:lpstr>
      <vt:lpstr>More on Focus or Function  Rhagor ar Ffocws neu Swyddogaeth</vt:lpstr>
      <vt:lpstr>Supervision Goruchwyliaeth</vt:lpstr>
      <vt:lpstr>Supervision Goruchwyliaeth</vt:lpstr>
      <vt:lpstr>Supervision Goruchwyliaeth</vt:lpstr>
      <vt:lpstr>Supervision Goruchwyliaeth</vt:lpstr>
      <vt:lpstr>Supervision Policy Polisi Goruchwyliaeth</vt:lpstr>
      <vt:lpstr>Group Task Tasg Grŵp </vt:lpstr>
      <vt:lpstr>Supervision Policy Polisi Goruchwyliaeth </vt:lpstr>
      <vt:lpstr>Learning Organisations Sefydliadau sy’n Dysgu</vt:lpstr>
      <vt:lpstr>Learning Organisations Sefydliadau sy’n Dysgu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SJYW6008 Supervision and Support Skills</dc:title>
  <dc:creator>Administrator</dc:creator>
  <cp:lastModifiedBy>Administrator</cp:lastModifiedBy>
  <cp:revision>25</cp:revision>
  <dcterms:created xsi:type="dcterms:W3CDTF">2013-10-21T15:49:30Z</dcterms:created>
  <dcterms:modified xsi:type="dcterms:W3CDTF">2018-02-08T15:43:27Z</dcterms:modified>
</cp:coreProperties>
</file>