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0" r:id="rId1"/>
  </p:sldMasterIdLst>
  <p:notesMasterIdLst>
    <p:notesMasterId r:id="rId11"/>
  </p:notes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95"/>
    <p:restoredTop sz="94764"/>
  </p:normalViewPr>
  <p:slideViewPr>
    <p:cSldViewPr snapToGrid="0">
      <p:cViewPr varScale="1">
        <p:scale>
          <a:sx n="84" d="100"/>
          <a:sy n="84" d="100"/>
        </p:scale>
        <p:origin x="208"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F596C1-E4A5-C54D-A3E4-1DF749D4E70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s-ES"/>
        </a:p>
      </dgm:t>
    </dgm:pt>
    <dgm:pt modelId="{94F3D328-8D76-9E4F-AEF1-A76E1038DB10}">
      <dgm:prSet phldrT="[Texto]"/>
      <dgm:spPr/>
      <dgm:t>
        <a:bodyPr/>
        <a:lstStyle/>
        <a:p>
          <a:pPr>
            <a:lnSpc>
              <a:spcPct val="100000"/>
            </a:lnSpc>
          </a:pPr>
          <a:r>
            <a:rPr lang="es-ES"/>
            <a:t>External Speech</a:t>
          </a:r>
        </a:p>
      </dgm:t>
    </dgm:pt>
    <dgm:pt modelId="{4F8FFFE8-43C9-AF47-8865-67680F677EB3}" type="parTrans" cxnId="{CB15F869-F99D-E940-A77C-82EE406DB332}">
      <dgm:prSet/>
      <dgm:spPr/>
      <dgm:t>
        <a:bodyPr/>
        <a:lstStyle/>
        <a:p>
          <a:endParaRPr lang="es-ES"/>
        </a:p>
      </dgm:t>
    </dgm:pt>
    <dgm:pt modelId="{163E8B10-9E82-F14E-A634-1385C97CFC75}" type="sibTrans" cxnId="{CB15F869-F99D-E940-A77C-82EE406DB332}">
      <dgm:prSet/>
      <dgm:spPr/>
      <dgm:t>
        <a:bodyPr/>
        <a:lstStyle/>
        <a:p>
          <a:endParaRPr lang="es-ES"/>
        </a:p>
      </dgm:t>
    </dgm:pt>
    <dgm:pt modelId="{D197A467-5872-2141-9D21-D1719D034A78}">
      <dgm:prSet phldrT="[Texto]"/>
      <dgm:spPr/>
      <dgm:t>
        <a:bodyPr/>
        <a:lstStyle/>
        <a:p>
          <a:pPr>
            <a:lnSpc>
              <a:spcPct val="100000"/>
            </a:lnSpc>
          </a:pPr>
          <a:r>
            <a:rPr lang="es-ES" dirty="0"/>
            <a:t>0–3 </a:t>
          </a:r>
          <a:r>
            <a:rPr lang="es-ES" dirty="0" err="1"/>
            <a:t>years</a:t>
          </a:r>
          <a:r>
            <a:rPr lang="es-ES" dirty="0"/>
            <a:t>: </a:t>
          </a:r>
          <a:r>
            <a:rPr lang="es-ES" dirty="0" err="1"/>
            <a:t>expresses</a:t>
          </a:r>
          <a:r>
            <a:rPr lang="es-ES" dirty="0"/>
            <a:t> </a:t>
          </a:r>
          <a:r>
            <a:rPr lang="es-ES" dirty="0" err="1"/>
            <a:t>needs</a:t>
          </a:r>
          <a:r>
            <a:rPr lang="es-ES" dirty="0"/>
            <a:t> and </a:t>
          </a:r>
          <a:r>
            <a:rPr lang="es-ES" dirty="0" err="1"/>
            <a:t>emotions</a:t>
          </a:r>
          <a:r>
            <a:rPr lang="es-ES" dirty="0"/>
            <a:t> </a:t>
          </a:r>
          <a:r>
            <a:rPr lang="es-ES" dirty="0" err="1"/>
            <a:t>directly</a:t>
          </a:r>
          <a:r>
            <a:rPr lang="es-ES" dirty="0"/>
            <a:t> (</a:t>
          </a:r>
          <a:r>
            <a:rPr lang="es-ES" dirty="0" err="1"/>
            <a:t>e.g</a:t>
          </a:r>
          <a:r>
            <a:rPr lang="es-ES" dirty="0"/>
            <a:t>., "I am </a:t>
          </a:r>
          <a:r>
            <a:rPr lang="es-ES" dirty="0" err="1"/>
            <a:t>here</a:t>
          </a:r>
          <a:r>
            <a:rPr lang="es-ES" dirty="0"/>
            <a:t> </a:t>
          </a:r>
          <a:r>
            <a:rPr lang="es-ES" dirty="0" err="1"/>
            <a:t>mummy</a:t>
          </a:r>
          <a:r>
            <a:rPr lang="es-ES" dirty="0"/>
            <a:t>").</a:t>
          </a:r>
        </a:p>
      </dgm:t>
    </dgm:pt>
    <dgm:pt modelId="{9F695EDF-3D02-8D41-AE22-F33992A0BEBA}" type="parTrans" cxnId="{4BED52A3-61F3-1E41-9E5A-B060D68962BF}">
      <dgm:prSet/>
      <dgm:spPr/>
      <dgm:t>
        <a:bodyPr/>
        <a:lstStyle/>
        <a:p>
          <a:endParaRPr lang="es-ES"/>
        </a:p>
      </dgm:t>
    </dgm:pt>
    <dgm:pt modelId="{3707CF69-F90B-D346-9447-D818493FB505}" type="sibTrans" cxnId="{4BED52A3-61F3-1E41-9E5A-B060D68962BF}">
      <dgm:prSet/>
      <dgm:spPr/>
      <dgm:t>
        <a:bodyPr/>
        <a:lstStyle/>
        <a:p>
          <a:endParaRPr lang="es-ES"/>
        </a:p>
      </dgm:t>
    </dgm:pt>
    <dgm:pt modelId="{672AC250-54F8-B747-A673-80147EC1CEDE}">
      <dgm:prSet phldrT="[Texto]"/>
      <dgm:spPr/>
      <dgm:t>
        <a:bodyPr/>
        <a:lstStyle/>
        <a:p>
          <a:pPr>
            <a:lnSpc>
              <a:spcPct val="100000"/>
            </a:lnSpc>
          </a:pPr>
          <a:r>
            <a:rPr lang="es-ES"/>
            <a:t>Egocentric Speech</a:t>
          </a:r>
        </a:p>
      </dgm:t>
    </dgm:pt>
    <dgm:pt modelId="{93417E33-1A9A-CA4B-A57B-0970DF086635}" type="parTrans" cxnId="{58BA9863-8431-CF4F-9B75-F67397CEDFE3}">
      <dgm:prSet/>
      <dgm:spPr/>
      <dgm:t>
        <a:bodyPr/>
        <a:lstStyle/>
        <a:p>
          <a:endParaRPr lang="es-ES"/>
        </a:p>
      </dgm:t>
    </dgm:pt>
    <dgm:pt modelId="{C064EEA3-124D-974D-AA13-088EF00379CA}" type="sibTrans" cxnId="{58BA9863-8431-CF4F-9B75-F67397CEDFE3}">
      <dgm:prSet/>
      <dgm:spPr/>
      <dgm:t>
        <a:bodyPr/>
        <a:lstStyle/>
        <a:p>
          <a:endParaRPr lang="es-ES"/>
        </a:p>
      </dgm:t>
    </dgm:pt>
    <dgm:pt modelId="{82F56E02-10B7-7844-9D8B-719CE714B437}">
      <dgm:prSet phldrT="[Texto]"/>
      <dgm:spPr/>
      <dgm:t>
        <a:bodyPr/>
        <a:lstStyle/>
        <a:p>
          <a:pPr>
            <a:lnSpc>
              <a:spcPct val="100000"/>
            </a:lnSpc>
          </a:pPr>
          <a:r>
            <a:rPr lang="es-ES"/>
            <a:t>Ages 3–7: They talk to themselves out loud when trying to solve a problem or work through the steps of a task, etc (e.g., "1. Put Teddy to bed"). </a:t>
          </a:r>
        </a:p>
      </dgm:t>
    </dgm:pt>
    <dgm:pt modelId="{9A73A5FE-CFDE-E34A-B950-34502392FDE1}" type="parTrans" cxnId="{9B3130A0-1E80-8349-8A2D-2F2BFF2BF89E}">
      <dgm:prSet/>
      <dgm:spPr/>
      <dgm:t>
        <a:bodyPr/>
        <a:lstStyle/>
        <a:p>
          <a:endParaRPr lang="es-ES"/>
        </a:p>
      </dgm:t>
    </dgm:pt>
    <dgm:pt modelId="{58E1B57E-2C7F-6546-A78B-FDE5A2308D38}" type="sibTrans" cxnId="{9B3130A0-1E80-8349-8A2D-2F2BFF2BF89E}">
      <dgm:prSet/>
      <dgm:spPr/>
      <dgm:t>
        <a:bodyPr/>
        <a:lstStyle/>
        <a:p>
          <a:endParaRPr lang="es-ES"/>
        </a:p>
      </dgm:t>
    </dgm:pt>
    <dgm:pt modelId="{DE25A57F-D6D4-B94C-95DE-08DF16F4DCBC}">
      <dgm:prSet phldrT="[Texto]"/>
      <dgm:spPr/>
      <dgm:t>
        <a:bodyPr/>
        <a:lstStyle/>
        <a:p>
          <a:pPr>
            <a:lnSpc>
              <a:spcPct val="100000"/>
            </a:lnSpc>
          </a:pPr>
          <a:r>
            <a:rPr lang="es-ES"/>
            <a:t>Internal Speech</a:t>
          </a:r>
        </a:p>
      </dgm:t>
    </dgm:pt>
    <dgm:pt modelId="{1D61BBD6-2F85-A94C-BDC0-4A1F3909062F}" type="parTrans" cxnId="{EC30C0E6-0CA5-984D-B973-8589D7C2B76F}">
      <dgm:prSet/>
      <dgm:spPr/>
      <dgm:t>
        <a:bodyPr/>
        <a:lstStyle/>
        <a:p>
          <a:endParaRPr lang="es-ES"/>
        </a:p>
      </dgm:t>
    </dgm:pt>
    <dgm:pt modelId="{85FAD4AD-46ED-A24D-870E-352D8F0CA9BC}" type="sibTrans" cxnId="{EC30C0E6-0CA5-984D-B973-8589D7C2B76F}">
      <dgm:prSet/>
      <dgm:spPr/>
      <dgm:t>
        <a:bodyPr/>
        <a:lstStyle/>
        <a:p>
          <a:endParaRPr lang="es-ES"/>
        </a:p>
      </dgm:t>
    </dgm:pt>
    <dgm:pt modelId="{2060BAE9-1283-9C43-A911-BB75ED472A98}">
      <dgm:prSet phldrT="[Texto]"/>
      <dgm:spPr/>
      <dgm:t>
        <a:bodyPr/>
        <a:lstStyle/>
        <a:p>
          <a:pPr>
            <a:lnSpc>
              <a:spcPct val="100000"/>
            </a:lnSpc>
          </a:pPr>
          <a:r>
            <a:rPr lang="es-ES"/>
            <a:t>Age 7 onwards: they begin to think silently; on the occasions when they say a word out loud, it is because they are thinking about it.</a:t>
          </a:r>
        </a:p>
      </dgm:t>
    </dgm:pt>
    <dgm:pt modelId="{1FDD6477-9559-A24C-AE81-DA7BEC3338AE}" type="parTrans" cxnId="{1D1EE919-A8AB-6F4A-AA49-BC6744530013}">
      <dgm:prSet/>
      <dgm:spPr/>
      <dgm:t>
        <a:bodyPr/>
        <a:lstStyle/>
        <a:p>
          <a:endParaRPr lang="es-ES"/>
        </a:p>
      </dgm:t>
    </dgm:pt>
    <dgm:pt modelId="{C99FE71E-6C6B-044A-B419-304537189779}" type="sibTrans" cxnId="{1D1EE919-A8AB-6F4A-AA49-BC6744530013}">
      <dgm:prSet/>
      <dgm:spPr/>
      <dgm:t>
        <a:bodyPr/>
        <a:lstStyle/>
        <a:p>
          <a:endParaRPr lang="es-ES"/>
        </a:p>
      </dgm:t>
    </dgm:pt>
    <dgm:pt modelId="{F9D47BDD-8485-4F04-9754-84788ACCE8D8}" type="pres">
      <dgm:prSet presAssocID="{B3F596C1-E4A5-C54D-A3E4-1DF749D4E700}" presName="root" presStyleCnt="0">
        <dgm:presLayoutVars>
          <dgm:dir/>
          <dgm:resizeHandles val="exact"/>
        </dgm:presLayoutVars>
      </dgm:prSet>
      <dgm:spPr/>
    </dgm:pt>
    <dgm:pt modelId="{EB6455A1-ACA5-4665-9C40-072D16B3B906}" type="pres">
      <dgm:prSet presAssocID="{94F3D328-8D76-9E4F-AEF1-A76E1038DB10}" presName="compNode" presStyleCnt="0"/>
      <dgm:spPr/>
    </dgm:pt>
    <dgm:pt modelId="{9735CCA0-20F5-4703-BAF6-6D4C6949512F}" type="pres">
      <dgm:prSet presAssocID="{94F3D328-8D76-9E4F-AEF1-A76E1038DB10}" presName="bgRect" presStyleLbl="bgShp" presStyleIdx="0" presStyleCnt="3"/>
      <dgm:spPr/>
    </dgm:pt>
    <dgm:pt modelId="{21AF0C88-32DB-4FE0-96A6-C451F5BDED03}" type="pres">
      <dgm:prSet presAssocID="{94F3D328-8D76-9E4F-AEF1-A76E1038DB1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rketing"/>
        </a:ext>
      </dgm:extLst>
    </dgm:pt>
    <dgm:pt modelId="{A854FC2F-C078-4196-BEB2-97DB14E8EF2B}" type="pres">
      <dgm:prSet presAssocID="{94F3D328-8D76-9E4F-AEF1-A76E1038DB10}" presName="spaceRect" presStyleCnt="0"/>
      <dgm:spPr/>
    </dgm:pt>
    <dgm:pt modelId="{86D50171-8223-4FAD-97B0-16008915EB83}" type="pres">
      <dgm:prSet presAssocID="{94F3D328-8D76-9E4F-AEF1-A76E1038DB10}" presName="parTx" presStyleLbl="revTx" presStyleIdx="0" presStyleCnt="6">
        <dgm:presLayoutVars>
          <dgm:chMax val="0"/>
          <dgm:chPref val="0"/>
        </dgm:presLayoutVars>
      </dgm:prSet>
      <dgm:spPr/>
    </dgm:pt>
    <dgm:pt modelId="{6ACCF753-BD60-4B05-8633-1B4E9C47769A}" type="pres">
      <dgm:prSet presAssocID="{94F3D328-8D76-9E4F-AEF1-A76E1038DB10}" presName="desTx" presStyleLbl="revTx" presStyleIdx="1" presStyleCnt="6">
        <dgm:presLayoutVars/>
      </dgm:prSet>
      <dgm:spPr/>
    </dgm:pt>
    <dgm:pt modelId="{1EEC9FE1-BD5A-4C8D-A0CA-BE1ED9BBE0A2}" type="pres">
      <dgm:prSet presAssocID="{163E8B10-9E82-F14E-A634-1385C97CFC75}" presName="sibTrans" presStyleCnt="0"/>
      <dgm:spPr/>
    </dgm:pt>
    <dgm:pt modelId="{0AF7BEAA-9810-4C34-8634-EB37EA2B2395}" type="pres">
      <dgm:prSet presAssocID="{672AC250-54F8-B747-A673-80147EC1CEDE}" presName="compNode" presStyleCnt="0"/>
      <dgm:spPr/>
    </dgm:pt>
    <dgm:pt modelId="{4A3DBA32-DC8A-45D0-9512-FFE12719A88F}" type="pres">
      <dgm:prSet presAssocID="{672AC250-54F8-B747-A673-80147EC1CEDE}" presName="bgRect" presStyleLbl="bgShp" presStyleIdx="1" presStyleCnt="3"/>
      <dgm:spPr/>
    </dgm:pt>
    <dgm:pt modelId="{E56DE604-9F78-4651-B806-4D8204190489}" type="pres">
      <dgm:prSet presAssocID="{672AC250-54F8-B747-A673-80147EC1CED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92150DA2-4E88-4920-B499-D959680977D9}" type="pres">
      <dgm:prSet presAssocID="{672AC250-54F8-B747-A673-80147EC1CEDE}" presName="spaceRect" presStyleCnt="0"/>
      <dgm:spPr/>
    </dgm:pt>
    <dgm:pt modelId="{61423DF3-D3ED-4CA9-A406-6DDB5556B03C}" type="pres">
      <dgm:prSet presAssocID="{672AC250-54F8-B747-A673-80147EC1CEDE}" presName="parTx" presStyleLbl="revTx" presStyleIdx="2" presStyleCnt="6">
        <dgm:presLayoutVars>
          <dgm:chMax val="0"/>
          <dgm:chPref val="0"/>
        </dgm:presLayoutVars>
      </dgm:prSet>
      <dgm:spPr/>
    </dgm:pt>
    <dgm:pt modelId="{06FB6F10-59AB-4A75-A5A9-6F837B5B1467}" type="pres">
      <dgm:prSet presAssocID="{672AC250-54F8-B747-A673-80147EC1CEDE}" presName="desTx" presStyleLbl="revTx" presStyleIdx="3" presStyleCnt="6">
        <dgm:presLayoutVars/>
      </dgm:prSet>
      <dgm:spPr/>
    </dgm:pt>
    <dgm:pt modelId="{B38CF6A0-5008-44A5-A6DE-9BDCA5E60DEC}" type="pres">
      <dgm:prSet presAssocID="{C064EEA3-124D-974D-AA13-088EF00379CA}" presName="sibTrans" presStyleCnt="0"/>
      <dgm:spPr/>
    </dgm:pt>
    <dgm:pt modelId="{3BECA73D-F16E-4BDD-BE0E-3ACCB18623C3}" type="pres">
      <dgm:prSet presAssocID="{DE25A57F-D6D4-B94C-95DE-08DF16F4DCBC}" presName="compNode" presStyleCnt="0"/>
      <dgm:spPr/>
    </dgm:pt>
    <dgm:pt modelId="{221AC85F-919D-4DBE-A1F2-5D597FDCF8CA}" type="pres">
      <dgm:prSet presAssocID="{DE25A57F-D6D4-B94C-95DE-08DF16F4DCBC}" presName="bgRect" presStyleLbl="bgShp" presStyleIdx="2" presStyleCnt="3"/>
      <dgm:spPr/>
    </dgm:pt>
    <dgm:pt modelId="{CC5A7E85-CC71-43F2-9298-550285D0EA20}" type="pres">
      <dgm:prSet presAssocID="{DE25A57F-D6D4-B94C-95DE-08DF16F4DCB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engua"/>
        </a:ext>
      </dgm:extLst>
    </dgm:pt>
    <dgm:pt modelId="{419048ED-2364-454E-93DC-9D277E245B40}" type="pres">
      <dgm:prSet presAssocID="{DE25A57F-D6D4-B94C-95DE-08DF16F4DCBC}" presName="spaceRect" presStyleCnt="0"/>
      <dgm:spPr/>
    </dgm:pt>
    <dgm:pt modelId="{461ABB27-A3A3-4552-862C-ED24460006FC}" type="pres">
      <dgm:prSet presAssocID="{DE25A57F-D6D4-B94C-95DE-08DF16F4DCBC}" presName="parTx" presStyleLbl="revTx" presStyleIdx="4" presStyleCnt="6">
        <dgm:presLayoutVars>
          <dgm:chMax val="0"/>
          <dgm:chPref val="0"/>
        </dgm:presLayoutVars>
      </dgm:prSet>
      <dgm:spPr/>
    </dgm:pt>
    <dgm:pt modelId="{063F7505-26A0-49F6-AC18-64971F4AD243}" type="pres">
      <dgm:prSet presAssocID="{DE25A57F-D6D4-B94C-95DE-08DF16F4DCBC}" presName="desTx" presStyleLbl="revTx" presStyleIdx="5" presStyleCnt="6">
        <dgm:presLayoutVars/>
      </dgm:prSet>
      <dgm:spPr/>
    </dgm:pt>
  </dgm:ptLst>
  <dgm:cxnLst>
    <dgm:cxn modelId="{1D1EE919-A8AB-6F4A-AA49-BC6744530013}" srcId="{DE25A57F-D6D4-B94C-95DE-08DF16F4DCBC}" destId="{2060BAE9-1283-9C43-A911-BB75ED472A98}" srcOrd="0" destOrd="0" parTransId="{1FDD6477-9559-A24C-AE81-DA7BEC3338AE}" sibTransId="{C99FE71E-6C6B-044A-B419-304537189779}"/>
    <dgm:cxn modelId="{147DE122-EA36-424A-B39A-C2512488A6CD}" type="presOf" srcId="{D197A467-5872-2141-9D21-D1719D034A78}" destId="{6ACCF753-BD60-4B05-8633-1B4E9C47769A}" srcOrd="0" destOrd="0" presId="urn:microsoft.com/office/officeart/2018/2/layout/IconVerticalSolidList"/>
    <dgm:cxn modelId="{58BA9863-8431-CF4F-9B75-F67397CEDFE3}" srcId="{B3F596C1-E4A5-C54D-A3E4-1DF749D4E700}" destId="{672AC250-54F8-B747-A673-80147EC1CEDE}" srcOrd="1" destOrd="0" parTransId="{93417E33-1A9A-CA4B-A57B-0970DF086635}" sibTransId="{C064EEA3-124D-974D-AA13-088EF00379CA}"/>
    <dgm:cxn modelId="{CB15F869-F99D-E940-A77C-82EE406DB332}" srcId="{B3F596C1-E4A5-C54D-A3E4-1DF749D4E700}" destId="{94F3D328-8D76-9E4F-AEF1-A76E1038DB10}" srcOrd="0" destOrd="0" parTransId="{4F8FFFE8-43C9-AF47-8865-67680F677EB3}" sibTransId="{163E8B10-9E82-F14E-A634-1385C97CFC75}"/>
    <dgm:cxn modelId="{4160717A-61A6-F340-B270-099161CB02F2}" type="presOf" srcId="{2060BAE9-1283-9C43-A911-BB75ED472A98}" destId="{063F7505-26A0-49F6-AC18-64971F4AD243}" srcOrd="0" destOrd="0" presId="urn:microsoft.com/office/officeart/2018/2/layout/IconVerticalSolidList"/>
    <dgm:cxn modelId="{C749E67A-83F0-E344-8160-D1DDC352FEE4}" type="presOf" srcId="{82F56E02-10B7-7844-9D8B-719CE714B437}" destId="{06FB6F10-59AB-4A75-A5A9-6F837B5B1467}" srcOrd="0" destOrd="0" presId="urn:microsoft.com/office/officeart/2018/2/layout/IconVerticalSolidList"/>
    <dgm:cxn modelId="{62034B96-F51E-2E48-AE7C-8186F5F52406}" type="presOf" srcId="{DE25A57F-D6D4-B94C-95DE-08DF16F4DCBC}" destId="{461ABB27-A3A3-4552-862C-ED24460006FC}" srcOrd="0" destOrd="0" presId="urn:microsoft.com/office/officeart/2018/2/layout/IconVerticalSolidList"/>
    <dgm:cxn modelId="{2E8A249E-AB8F-9443-8AFD-45C1FCFFD608}" type="presOf" srcId="{672AC250-54F8-B747-A673-80147EC1CEDE}" destId="{61423DF3-D3ED-4CA9-A406-6DDB5556B03C}" srcOrd="0" destOrd="0" presId="urn:microsoft.com/office/officeart/2018/2/layout/IconVerticalSolidList"/>
    <dgm:cxn modelId="{9B3130A0-1E80-8349-8A2D-2F2BFF2BF89E}" srcId="{672AC250-54F8-B747-A673-80147EC1CEDE}" destId="{82F56E02-10B7-7844-9D8B-719CE714B437}" srcOrd="0" destOrd="0" parTransId="{9A73A5FE-CFDE-E34A-B950-34502392FDE1}" sibTransId="{58E1B57E-2C7F-6546-A78B-FDE5A2308D38}"/>
    <dgm:cxn modelId="{4BED52A3-61F3-1E41-9E5A-B060D68962BF}" srcId="{94F3D328-8D76-9E4F-AEF1-A76E1038DB10}" destId="{D197A467-5872-2141-9D21-D1719D034A78}" srcOrd="0" destOrd="0" parTransId="{9F695EDF-3D02-8D41-AE22-F33992A0BEBA}" sibTransId="{3707CF69-F90B-D346-9447-D818493FB505}"/>
    <dgm:cxn modelId="{41CF97AA-075E-8748-8E6B-F0566625244D}" type="presOf" srcId="{94F3D328-8D76-9E4F-AEF1-A76E1038DB10}" destId="{86D50171-8223-4FAD-97B0-16008915EB83}" srcOrd="0" destOrd="0" presId="urn:microsoft.com/office/officeart/2018/2/layout/IconVerticalSolidList"/>
    <dgm:cxn modelId="{EC30C0E6-0CA5-984D-B973-8589D7C2B76F}" srcId="{B3F596C1-E4A5-C54D-A3E4-1DF749D4E700}" destId="{DE25A57F-D6D4-B94C-95DE-08DF16F4DCBC}" srcOrd="2" destOrd="0" parTransId="{1D61BBD6-2F85-A94C-BDC0-4A1F3909062F}" sibTransId="{85FAD4AD-46ED-A24D-870E-352D8F0CA9BC}"/>
    <dgm:cxn modelId="{E53D2AE7-52DD-264F-980E-8FA47ADAAA44}" type="presOf" srcId="{B3F596C1-E4A5-C54D-A3E4-1DF749D4E700}" destId="{F9D47BDD-8485-4F04-9754-84788ACCE8D8}" srcOrd="0" destOrd="0" presId="urn:microsoft.com/office/officeart/2018/2/layout/IconVerticalSolidList"/>
    <dgm:cxn modelId="{992DD510-6B76-3D45-BA17-11D283BB5085}" type="presParOf" srcId="{F9D47BDD-8485-4F04-9754-84788ACCE8D8}" destId="{EB6455A1-ACA5-4665-9C40-072D16B3B906}" srcOrd="0" destOrd="0" presId="urn:microsoft.com/office/officeart/2018/2/layout/IconVerticalSolidList"/>
    <dgm:cxn modelId="{6C1F5304-907E-314E-BE25-6B66A40B9B6E}" type="presParOf" srcId="{EB6455A1-ACA5-4665-9C40-072D16B3B906}" destId="{9735CCA0-20F5-4703-BAF6-6D4C6949512F}" srcOrd="0" destOrd="0" presId="urn:microsoft.com/office/officeart/2018/2/layout/IconVerticalSolidList"/>
    <dgm:cxn modelId="{FE2D07DE-4346-8D47-99FA-D633C783DAF6}" type="presParOf" srcId="{EB6455A1-ACA5-4665-9C40-072D16B3B906}" destId="{21AF0C88-32DB-4FE0-96A6-C451F5BDED03}" srcOrd="1" destOrd="0" presId="urn:microsoft.com/office/officeart/2018/2/layout/IconVerticalSolidList"/>
    <dgm:cxn modelId="{3005AC5B-B56C-354F-9449-A9967D1DB0CD}" type="presParOf" srcId="{EB6455A1-ACA5-4665-9C40-072D16B3B906}" destId="{A854FC2F-C078-4196-BEB2-97DB14E8EF2B}" srcOrd="2" destOrd="0" presId="urn:microsoft.com/office/officeart/2018/2/layout/IconVerticalSolidList"/>
    <dgm:cxn modelId="{E1B65DA9-3994-E145-9607-826A9C0B6253}" type="presParOf" srcId="{EB6455A1-ACA5-4665-9C40-072D16B3B906}" destId="{86D50171-8223-4FAD-97B0-16008915EB83}" srcOrd="3" destOrd="0" presId="urn:microsoft.com/office/officeart/2018/2/layout/IconVerticalSolidList"/>
    <dgm:cxn modelId="{FB8F875A-D6F7-2B45-887E-EBB0CD60805A}" type="presParOf" srcId="{EB6455A1-ACA5-4665-9C40-072D16B3B906}" destId="{6ACCF753-BD60-4B05-8633-1B4E9C47769A}" srcOrd="4" destOrd="0" presId="urn:microsoft.com/office/officeart/2018/2/layout/IconVerticalSolidList"/>
    <dgm:cxn modelId="{A167892D-DC18-3A41-B141-68E14A41AA74}" type="presParOf" srcId="{F9D47BDD-8485-4F04-9754-84788ACCE8D8}" destId="{1EEC9FE1-BD5A-4C8D-A0CA-BE1ED9BBE0A2}" srcOrd="1" destOrd="0" presId="urn:microsoft.com/office/officeart/2018/2/layout/IconVerticalSolidList"/>
    <dgm:cxn modelId="{ED09D5B3-460F-F941-B524-9080BFC30C0D}" type="presParOf" srcId="{F9D47BDD-8485-4F04-9754-84788ACCE8D8}" destId="{0AF7BEAA-9810-4C34-8634-EB37EA2B2395}" srcOrd="2" destOrd="0" presId="urn:microsoft.com/office/officeart/2018/2/layout/IconVerticalSolidList"/>
    <dgm:cxn modelId="{DE833CAF-46EC-C245-9135-BC121C8A9D20}" type="presParOf" srcId="{0AF7BEAA-9810-4C34-8634-EB37EA2B2395}" destId="{4A3DBA32-DC8A-45D0-9512-FFE12719A88F}" srcOrd="0" destOrd="0" presId="urn:microsoft.com/office/officeart/2018/2/layout/IconVerticalSolidList"/>
    <dgm:cxn modelId="{9A629DBE-4B9B-AC4C-BD43-7897BD78873D}" type="presParOf" srcId="{0AF7BEAA-9810-4C34-8634-EB37EA2B2395}" destId="{E56DE604-9F78-4651-B806-4D8204190489}" srcOrd="1" destOrd="0" presId="urn:microsoft.com/office/officeart/2018/2/layout/IconVerticalSolidList"/>
    <dgm:cxn modelId="{0EA96E48-6592-CD46-AD0F-90EECB8593EE}" type="presParOf" srcId="{0AF7BEAA-9810-4C34-8634-EB37EA2B2395}" destId="{92150DA2-4E88-4920-B499-D959680977D9}" srcOrd="2" destOrd="0" presId="urn:microsoft.com/office/officeart/2018/2/layout/IconVerticalSolidList"/>
    <dgm:cxn modelId="{BD015F14-86D2-4E4D-8206-498071384D51}" type="presParOf" srcId="{0AF7BEAA-9810-4C34-8634-EB37EA2B2395}" destId="{61423DF3-D3ED-4CA9-A406-6DDB5556B03C}" srcOrd="3" destOrd="0" presId="urn:microsoft.com/office/officeart/2018/2/layout/IconVerticalSolidList"/>
    <dgm:cxn modelId="{94E4B587-9FB7-B446-9D47-01860476BB04}" type="presParOf" srcId="{0AF7BEAA-9810-4C34-8634-EB37EA2B2395}" destId="{06FB6F10-59AB-4A75-A5A9-6F837B5B1467}" srcOrd="4" destOrd="0" presId="urn:microsoft.com/office/officeart/2018/2/layout/IconVerticalSolidList"/>
    <dgm:cxn modelId="{5E55A0ED-D362-BC49-AF9F-8228149AD073}" type="presParOf" srcId="{F9D47BDD-8485-4F04-9754-84788ACCE8D8}" destId="{B38CF6A0-5008-44A5-A6DE-9BDCA5E60DEC}" srcOrd="3" destOrd="0" presId="urn:microsoft.com/office/officeart/2018/2/layout/IconVerticalSolidList"/>
    <dgm:cxn modelId="{B2CDD6FE-6A7B-F244-A306-BB1CDBF80331}" type="presParOf" srcId="{F9D47BDD-8485-4F04-9754-84788ACCE8D8}" destId="{3BECA73D-F16E-4BDD-BE0E-3ACCB18623C3}" srcOrd="4" destOrd="0" presId="urn:microsoft.com/office/officeart/2018/2/layout/IconVerticalSolidList"/>
    <dgm:cxn modelId="{CC473F51-3C69-214C-A200-F8640A6E4191}" type="presParOf" srcId="{3BECA73D-F16E-4BDD-BE0E-3ACCB18623C3}" destId="{221AC85F-919D-4DBE-A1F2-5D597FDCF8CA}" srcOrd="0" destOrd="0" presId="urn:microsoft.com/office/officeart/2018/2/layout/IconVerticalSolidList"/>
    <dgm:cxn modelId="{6BD87024-92FA-8745-8EEE-69ACEA7ECEB2}" type="presParOf" srcId="{3BECA73D-F16E-4BDD-BE0E-3ACCB18623C3}" destId="{CC5A7E85-CC71-43F2-9298-550285D0EA20}" srcOrd="1" destOrd="0" presId="urn:microsoft.com/office/officeart/2018/2/layout/IconVerticalSolidList"/>
    <dgm:cxn modelId="{D92FBE2E-3B17-EC4D-9D20-6F69500B4A5C}" type="presParOf" srcId="{3BECA73D-F16E-4BDD-BE0E-3ACCB18623C3}" destId="{419048ED-2364-454E-93DC-9D277E245B40}" srcOrd="2" destOrd="0" presId="urn:microsoft.com/office/officeart/2018/2/layout/IconVerticalSolidList"/>
    <dgm:cxn modelId="{97066760-98BE-1546-B66F-F25450B9F7DA}" type="presParOf" srcId="{3BECA73D-F16E-4BDD-BE0E-3ACCB18623C3}" destId="{461ABB27-A3A3-4552-862C-ED24460006FC}" srcOrd="3" destOrd="0" presId="urn:microsoft.com/office/officeart/2018/2/layout/IconVerticalSolidList"/>
    <dgm:cxn modelId="{F790215E-7E33-054F-98FE-DFF1A34E2B1D}" type="presParOf" srcId="{3BECA73D-F16E-4BDD-BE0E-3ACCB18623C3}" destId="{063F7505-26A0-49F6-AC18-64971F4AD2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7AF1E4-62C6-4638-B3EA-E4322C1C37D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275FE83-7627-43CE-BFCA-74A8DA1CE4B5}">
      <dgm:prSet/>
      <dgm:spPr/>
      <dgm:t>
        <a:bodyPr/>
        <a:lstStyle/>
        <a:p>
          <a:pPr>
            <a:lnSpc>
              <a:spcPct val="100000"/>
            </a:lnSpc>
          </a:pPr>
          <a:r>
            <a:rPr lang="es-ES"/>
            <a:t>The ZPD is where the most learning happens.</a:t>
          </a:r>
          <a:endParaRPr lang="en-US"/>
        </a:p>
      </dgm:t>
    </dgm:pt>
    <dgm:pt modelId="{596BAE05-24DF-427D-84FE-98CCAA00D9A0}" type="parTrans" cxnId="{1B98AB46-43CE-4AFA-B062-4BD55E5FAE56}">
      <dgm:prSet/>
      <dgm:spPr/>
      <dgm:t>
        <a:bodyPr/>
        <a:lstStyle/>
        <a:p>
          <a:endParaRPr lang="en-US"/>
        </a:p>
      </dgm:t>
    </dgm:pt>
    <dgm:pt modelId="{11436156-4301-48C2-8C21-AC24FE1179E3}" type="sibTrans" cxnId="{1B98AB46-43CE-4AFA-B062-4BD55E5FAE56}">
      <dgm:prSet/>
      <dgm:spPr/>
      <dgm:t>
        <a:bodyPr/>
        <a:lstStyle/>
        <a:p>
          <a:endParaRPr lang="en-US"/>
        </a:p>
      </dgm:t>
    </dgm:pt>
    <dgm:pt modelId="{BDB85994-5C7C-4660-8044-0E5D10C23464}">
      <dgm:prSet/>
      <dgm:spPr/>
      <dgm:t>
        <a:bodyPr/>
        <a:lstStyle/>
        <a:p>
          <a:pPr>
            <a:lnSpc>
              <a:spcPct val="100000"/>
            </a:lnSpc>
          </a:pPr>
          <a:r>
            <a:rPr lang="es-ES"/>
            <a:t>Scaffolding: a person who helps them improve.</a:t>
          </a:r>
          <a:endParaRPr lang="en-US"/>
        </a:p>
      </dgm:t>
    </dgm:pt>
    <dgm:pt modelId="{733B2033-CD4B-4944-A88E-A228838BDCC7}" type="parTrans" cxnId="{04DC882F-63DE-4F71-8404-93569725E8AD}">
      <dgm:prSet/>
      <dgm:spPr/>
      <dgm:t>
        <a:bodyPr/>
        <a:lstStyle/>
        <a:p>
          <a:endParaRPr lang="en-US"/>
        </a:p>
      </dgm:t>
    </dgm:pt>
    <dgm:pt modelId="{0D064120-D837-46EE-97AD-BCC0CD0A1765}" type="sibTrans" cxnId="{04DC882F-63DE-4F71-8404-93569725E8AD}">
      <dgm:prSet/>
      <dgm:spPr/>
      <dgm:t>
        <a:bodyPr/>
        <a:lstStyle/>
        <a:p>
          <a:endParaRPr lang="en-US"/>
        </a:p>
      </dgm:t>
    </dgm:pt>
    <dgm:pt modelId="{4A664EE3-594E-4188-A5B4-F4727CD0012F}">
      <dgm:prSet/>
      <dgm:spPr/>
      <dgm:t>
        <a:bodyPr/>
        <a:lstStyle/>
        <a:p>
          <a:pPr>
            <a:lnSpc>
              <a:spcPct val="100000"/>
            </a:lnSpc>
          </a:pPr>
          <a:r>
            <a:rPr lang="es-ES"/>
            <a:t>Cultural Context: learn how people think and what they think.</a:t>
          </a:r>
          <a:endParaRPr lang="en-US"/>
        </a:p>
      </dgm:t>
    </dgm:pt>
    <dgm:pt modelId="{574E4C13-5038-4959-9CAF-19A2E7824FB5}" type="parTrans" cxnId="{63976A76-80AB-41AE-9D19-DFDB90626BF0}">
      <dgm:prSet/>
      <dgm:spPr/>
      <dgm:t>
        <a:bodyPr/>
        <a:lstStyle/>
        <a:p>
          <a:endParaRPr lang="en-US"/>
        </a:p>
      </dgm:t>
    </dgm:pt>
    <dgm:pt modelId="{DBF14CCB-25DA-4CD1-B295-DA2B0E9FDFC3}" type="sibTrans" cxnId="{63976A76-80AB-41AE-9D19-DFDB90626BF0}">
      <dgm:prSet/>
      <dgm:spPr/>
      <dgm:t>
        <a:bodyPr/>
        <a:lstStyle/>
        <a:p>
          <a:endParaRPr lang="en-US"/>
        </a:p>
      </dgm:t>
    </dgm:pt>
    <dgm:pt modelId="{244FA774-C94D-4D13-8E5E-67189713F3F4}" type="pres">
      <dgm:prSet presAssocID="{F87AF1E4-62C6-4638-B3EA-E4322C1C37D3}" presName="root" presStyleCnt="0">
        <dgm:presLayoutVars>
          <dgm:dir/>
          <dgm:resizeHandles val="exact"/>
        </dgm:presLayoutVars>
      </dgm:prSet>
      <dgm:spPr/>
    </dgm:pt>
    <dgm:pt modelId="{7CA2BD5F-BDC2-444B-A937-6C2CE54497BC}" type="pres">
      <dgm:prSet presAssocID="{9275FE83-7627-43CE-BFCA-74A8DA1CE4B5}" presName="compNode" presStyleCnt="0"/>
      <dgm:spPr/>
    </dgm:pt>
    <dgm:pt modelId="{60C90FF1-4AFC-4689-B992-CF1B38F8FD85}" type="pres">
      <dgm:prSet presAssocID="{9275FE83-7627-43CE-BFCA-74A8DA1CE4B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rcador"/>
        </a:ext>
      </dgm:extLst>
    </dgm:pt>
    <dgm:pt modelId="{DD363235-CCD2-4CF8-9A63-8BCBEF4D92FB}" type="pres">
      <dgm:prSet presAssocID="{9275FE83-7627-43CE-BFCA-74A8DA1CE4B5}" presName="spaceRect" presStyleCnt="0"/>
      <dgm:spPr/>
    </dgm:pt>
    <dgm:pt modelId="{A2A80567-0965-47F6-938A-84587805A09F}" type="pres">
      <dgm:prSet presAssocID="{9275FE83-7627-43CE-BFCA-74A8DA1CE4B5}" presName="textRect" presStyleLbl="revTx" presStyleIdx="0" presStyleCnt="3">
        <dgm:presLayoutVars>
          <dgm:chMax val="1"/>
          <dgm:chPref val="1"/>
        </dgm:presLayoutVars>
      </dgm:prSet>
      <dgm:spPr/>
    </dgm:pt>
    <dgm:pt modelId="{8193FC43-08FD-4AAE-BA0B-3D6EA1248CEE}" type="pres">
      <dgm:prSet presAssocID="{11436156-4301-48C2-8C21-AC24FE1179E3}" presName="sibTrans" presStyleCnt="0"/>
      <dgm:spPr/>
    </dgm:pt>
    <dgm:pt modelId="{E2552355-66A3-4D49-9229-70614C646D97}" type="pres">
      <dgm:prSet presAssocID="{BDB85994-5C7C-4660-8044-0E5D10C23464}" presName="compNode" presStyleCnt="0"/>
      <dgm:spPr/>
    </dgm:pt>
    <dgm:pt modelId="{921482BB-CE4F-4DA6-A331-E8564ED89786}" type="pres">
      <dgm:prSet presAssocID="{BDB85994-5C7C-4660-8044-0E5D10C2346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15F50349-7937-452E-9ABC-C72B503F19F0}" type="pres">
      <dgm:prSet presAssocID="{BDB85994-5C7C-4660-8044-0E5D10C23464}" presName="spaceRect" presStyleCnt="0"/>
      <dgm:spPr/>
    </dgm:pt>
    <dgm:pt modelId="{E156AA63-C02A-447F-90FB-EE66D1CBEE15}" type="pres">
      <dgm:prSet presAssocID="{BDB85994-5C7C-4660-8044-0E5D10C23464}" presName="textRect" presStyleLbl="revTx" presStyleIdx="1" presStyleCnt="3">
        <dgm:presLayoutVars>
          <dgm:chMax val="1"/>
          <dgm:chPref val="1"/>
        </dgm:presLayoutVars>
      </dgm:prSet>
      <dgm:spPr/>
    </dgm:pt>
    <dgm:pt modelId="{CCDE5406-4037-49E1-A746-FB5C95DCDC64}" type="pres">
      <dgm:prSet presAssocID="{0D064120-D837-46EE-97AD-BCC0CD0A1765}" presName="sibTrans" presStyleCnt="0"/>
      <dgm:spPr/>
    </dgm:pt>
    <dgm:pt modelId="{7653FDB3-EDF0-4799-AFB5-B6C93594F465}" type="pres">
      <dgm:prSet presAssocID="{4A664EE3-594E-4188-A5B4-F4727CD0012F}" presName="compNode" presStyleCnt="0"/>
      <dgm:spPr/>
    </dgm:pt>
    <dgm:pt modelId="{65EC0D73-B08B-4EA6-A30C-116713ACF8E2}" type="pres">
      <dgm:prSet presAssocID="{4A664EE3-594E-4188-A5B4-F4727CD0012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ustomer Review"/>
        </a:ext>
      </dgm:extLst>
    </dgm:pt>
    <dgm:pt modelId="{BEC0D14C-CDE2-4607-95A1-3CB7299E38AB}" type="pres">
      <dgm:prSet presAssocID="{4A664EE3-594E-4188-A5B4-F4727CD0012F}" presName="spaceRect" presStyleCnt="0"/>
      <dgm:spPr/>
    </dgm:pt>
    <dgm:pt modelId="{1884FFDA-7267-478F-9853-978DB24DB6D8}" type="pres">
      <dgm:prSet presAssocID="{4A664EE3-594E-4188-A5B4-F4727CD0012F}" presName="textRect" presStyleLbl="revTx" presStyleIdx="2" presStyleCnt="3">
        <dgm:presLayoutVars>
          <dgm:chMax val="1"/>
          <dgm:chPref val="1"/>
        </dgm:presLayoutVars>
      </dgm:prSet>
      <dgm:spPr/>
    </dgm:pt>
  </dgm:ptLst>
  <dgm:cxnLst>
    <dgm:cxn modelId="{04DC882F-63DE-4F71-8404-93569725E8AD}" srcId="{F87AF1E4-62C6-4638-B3EA-E4322C1C37D3}" destId="{BDB85994-5C7C-4660-8044-0E5D10C23464}" srcOrd="1" destOrd="0" parTransId="{733B2033-CD4B-4944-A88E-A228838BDCC7}" sibTransId="{0D064120-D837-46EE-97AD-BCC0CD0A1765}"/>
    <dgm:cxn modelId="{1B98AB46-43CE-4AFA-B062-4BD55E5FAE56}" srcId="{F87AF1E4-62C6-4638-B3EA-E4322C1C37D3}" destId="{9275FE83-7627-43CE-BFCA-74A8DA1CE4B5}" srcOrd="0" destOrd="0" parTransId="{596BAE05-24DF-427D-84FE-98CCAA00D9A0}" sibTransId="{11436156-4301-48C2-8C21-AC24FE1179E3}"/>
    <dgm:cxn modelId="{75B7DE6F-7718-4448-B1C9-1ED75448AC67}" type="presOf" srcId="{BDB85994-5C7C-4660-8044-0E5D10C23464}" destId="{E156AA63-C02A-447F-90FB-EE66D1CBEE15}" srcOrd="0" destOrd="0" presId="urn:microsoft.com/office/officeart/2018/2/layout/IconLabelList"/>
    <dgm:cxn modelId="{63976A76-80AB-41AE-9D19-DFDB90626BF0}" srcId="{F87AF1E4-62C6-4638-B3EA-E4322C1C37D3}" destId="{4A664EE3-594E-4188-A5B4-F4727CD0012F}" srcOrd="2" destOrd="0" parTransId="{574E4C13-5038-4959-9CAF-19A2E7824FB5}" sibTransId="{DBF14CCB-25DA-4CD1-B295-DA2B0E9FDFC3}"/>
    <dgm:cxn modelId="{B8E99188-F5BA-4CA8-88E4-C2C37ED6313C}" type="presOf" srcId="{F87AF1E4-62C6-4638-B3EA-E4322C1C37D3}" destId="{244FA774-C94D-4D13-8E5E-67189713F3F4}" srcOrd="0" destOrd="0" presId="urn:microsoft.com/office/officeart/2018/2/layout/IconLabelList"/>
    <dgm:cxn modelId="{422C959C-7673-4CC2-A2DE-E376242C99C9}" type="presOf" srcId="{9275FE83-7627-43CE-BFCA-74A8DA1CE4B5}" destId="{A2A80567-0965-47F6-938A-84587805A09F}" srcOrd="0" destOrd="0" presId="urn:microsoft.com/office/officeart/2018/2/layout/IconLabelList"/>
    <dgm:cxn modelId="{D1F0C2B4-600E-4F04-90FD-447E84C18347}" type="presOf" srcId="{4A664EE3-594E-4188-A5B4-F4727CD0012F}" destId="{1884FFDA-7267-478F-9853-978DB24DB6D8}" srcOrd="0" destOrd="0" presId="urn:microsoft.com/office/officeart/2018/2/layout/IconLabelList"/>
    <dgm:cxn modelId="{6C3E3737-2F51-4872-A8B0-78584F806284}" type="presParOf" srcId="{244FA774-C94D-4D13-8E5E-67189713F3F4}" destId="{7CA2BD5F-BDC2-444B-A937-6C2CE54497BC}" srcOrd="0" destOrd="0" presId="urn:microsoft.com/office/officeart/2018/2/layout/IconLabelList"/>
    <dgm:cxn modelId="{DD7202B3-CA51-47AC-8509-898B6BD3E901}" type="presParOf" srcId="{7CA2BD5F-BDC2-444B-A937-6C2CE54497BC}" destId="{60C90FF1-4AFC-4689-B992-CF1B38F8FD85}" srcOrd="0" destOrd="0" presId="urn:microsoft.com/office/officeart/2018/2/layout/IconLabelList"/>
    <dgm:cxn modelId="{F165CE62-3D32-4D43-BD4A-E342CFC89E0D}" type="presParOf" srcId="{7CA2BD5F-BDC2-444B-A937-6C2CE54497BC}" destId="{DD363235-CCD2-4CF8-9A63-8BCBEF4D92FB}" srcOrd="1" destOrd="0" presId="urn:microsoft.com/office/officeart/2018/2/layout/IconLabelList"/>
    <dgm:cxn modelId="{33EB7773-9533-438F-A083-74330BB27A41}" type="presParOf" srcId="{7CA2BD5F-BDC2-444B-A937-6C2CE54497BC}" destId="{A2A80567-0965-47F6-938A-84587805A09F}" srcOrd="2" destOrd="0" presId="urn:microsoft.com/office/officeart/2018/2/layout/IconLabelList"/>
    <dgm:cxn modelId="{5C51E547-B91D-46B6-9BA6-84E6D782382F}" type="presParOf" srcId="{244FA774-C94D-4D13-8E5E-67189713F3F4}" destId="{8193FC43-08FD-4AAE-BA0B-3D6EA1248CEE}" srcOrd="1" destOrd="0" presId="urn:microsoft.com/office/officeart/2018/2/layout/IconLabelList"/>
    <dgm:cxn modelId="{E0A17C57-0188-4D61-93B0-7458163E0C3F}" type="presParOf" srcId="{244FA774-C94D-4D13-8E5E-67189713F3F4}" destId="{E2552355-66A3-4D49-9229-70614C646D97}" srcOrd="2" destOrd="0" presId="urn:microsoft.com/office/officeart/2018/2/layout/IconLabelList"/>
    <dgm:cxn modelId="{A2C0512B-A7B7-40CC-B677-81758C7DE07E}" type="presParOf" srcId="{E2552355-66A3-4D49-9229-70614C646D97}" destId="{921482BB-CE4F-4DA6-A331-E8564ED89786}" srcOrd="0" destOrd="0" presId="urn:microsoft.com/office/officeart/2018/2/layout/IconLabelList"/>
    <dgm:cxn modelId="{663B36A5-87FB-4649-9FA5-E951BB9C27A3}" type="presParOf" srcId="{E2552355-66A3-4D49-9229-70614C646D97}" destId="{15F50349-7937-452E-9ABC-C72B503F19F0}" srcOrd="1" destOrd="0" presId="urn:microsoft.com/office/officeart/2018/2/layout/IconLabelList"/>
    <dgm:cxn modelId="{53F6E67C-E0C0-4077-B014-3A764525002A}" type="presParOf" srcId="{E2552355-66A3-4D49-9229-70614C646D97}" destId="{E156AA63-C02A-447F-90FB-EE66D1CBEE15}" srcOrd="2" destOrd="0" presId="urn:microsoft.com/office/officeart/2018/2/layout/IconLabelList"/>
    <dgm:cxn modelId="{C371E17B-1944-486E-99E9-ED2A988A4ECA}" type="presParOf" srcId="{244FA774-C94D-4D13-8E5E-67189713F3F4}" destId="{CCDE5406-4037-49E1-A746-FB5C95DCDC64}" srcOrd="3" destOrd="0" presId="urn:microsoft.com/office/officeart/2018/2/layout/IconLabelList"/>
    <dgm:cxn modelId="{6EA6CECB-B7F2-4181-A03E-40CA7C86218B}" type="presParOf" srcId="{244FA774-C94D-4D13-8E5E-67189713F3F4}" destId="{7653FDB3-EDF0-4799-AFB5-B6C93594F465}" srcOrd="4" destOrd="0" presId="urn:microsoft.com/office/officeart/2018/2/layout/IconLabelList"/>
    <dgm:cxn modelId="{13EF4A3A-9E46-4144-8D3B-314FEC229FD2}" type="presParOf" srcId="{7653FDB3-EDF0-4799-AFB5-B6C93594F465}" destId="{65EC0D73-B08B-4EA6-A30C-116713ACF8E2}" srcOrd="0" destOrd="0" presId="urn:microsoft.com/office/officeart/2018/2/layout/IconLabelList"/>
    <dgm:cxn modelId="{9DD2A2B2-F1E8-437B-8AD7-068B7F79FD5A}" type="presParOf" srcId="{7653FDB3-EDF0-4799-AFB5-B6C93594F465}" destId="{BEC0D14C-CDE2-4607-95A1-3CB7299E38AB}" srcOrd="1" destOrd="0" presId="urn:microsoft.com/office/officeart/2018/2/layout/IconLabelList"/>
    <dgm:cxn modelId="{99B265BD-9C9E-4693-A101-996CD6FB52E0}" type="presParOf" srcId="{7653FDB3-EDF0-4799-AFB5-B6C93594F465}" destId="{1884FFDA-7267-478F-9853-978DB24DB6D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5CCA0-20F5-4703-BAF6-6D4C6949512F}">
      <dsp:nvSpPr>
        <dsp:cNvPr id="0" name=""/>
        <dsp:cNvSpPr/>
      </dsp:nvSpPr>
      <dsp:spPr>
        <a:xfrm>
          <a:off x="0" y="613"/>
          <a:ext cx="11582400" cy="1436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AF0C88-32DB-4FE0-96A6-C451F5BDED03}">
      <dsp:nvSpPr>
        <dsp:cNvPr id="0" name=""/>
        <dsp:cNvSpPr/>
      </dsp:nvSpPr>
      <dsp:spPr>
        <a:xfrm>
          <a:off x="434553" y="323835"/>
          <a:ext cx="790097" cy="7900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D50171-8223-4FAD-97B0-16008915EB83}">
      <dsp:nvSpPr>
        <dsp:cNvPr id="0" name=""/>
        <dsp:cNvSpPr/>
      </dsp:nvSpPr>
      <dsp:spPr>
        <a:xfrm>
          <a:off x="1659205" y="613"/>
          <a:ext cx="5212080" cy="14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4" tIns="152034" rIns="152034" bIns="152034" numCol="1" spcCol="1270" anchor="ctr" anchorCtr="0">
          <a:noAutofit/>
        </a:bodyPr>
        <a:lstStyle/>
        <a:p>
          <a:pPr marL="0" lvl="0" indent="0" algn="l" defTabSz="1111250">
            <a:lnSpc>
              <a:spcPct val="100000"/>
            </a:lnSpc>
            <a:spcBef>
              <a:spcPct val="0"/>
            </a:spcBef>
            <a:spcAft>
              <a:spcPct val="35000"/>
            </a:spcAft>
            <a:buNone/>
          </a:pPr>
          <a:r>
            <a:rPr lang="es-ES" sz="2500" kern="1200"/>
            <a:t>External Speech</a:t>
          </a:r>
        </a:p>
      </dsp:txBody>
      <dsp:txXfrm>
        <a:off x="1659205" y="613"/>
        <a:ext cx="5212080" cy="1436541"/>
      </dsp:txXfrm>
    </dsp:sp>
    <dsp:sp modelId="{6ACCF753-BD60-4B05-8633-1B4E9C47769A}">
      <dsp:nvSpPr>
        <dsp:cNvPr id="0" name=""/>
        <dsp:cNvSpPr/>
      </dsp:nvSpPr>
      <dsp:spPr>
        <a:xfrm>
          <a:off x="6871285" y="613"/>
          <a:ext cx="4711114" cy="14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4" tIns="152034" rIns="152034" bIns="152034" numCol="1" spcCol="1270" anchor="ctr" anchorCtr="0">
          <a:noAutofit/>
        </a:bodyPr>
        <a:lstStyle/>
        <a:p>
          <a:pPr marL="0" lvl="0" indent="0" algn="l" defTabSz="800100">
            <a:lnSpc>
              <a:spcPct val="100000"/>
            </a:lnSpc>
            <a:spcBef>
              <a:spcPct val="0"/>
            </a:spcBef>
            <a:spcAft>
              <a:spcPct val="35000"/>
            </a:spcAft>
            <a:buNone/>
          </a:pPr>
          <a:r>
            <a:rPr lang="es-ES" sz="1800" kern="1200" dirty="0"/>
            <a:t>0–3 </a:t>
          </a:r>
          <a:r>
            <a:rPr lang="es-ES" sz="1800" kern="1200" dirty="0" err="1"/>
            <a:t>years</a:t>
          </a:r>
          <a:r>
            <a:rPr lang="es-ES" sz="1800" kern="1200" dirty="0"/>
            <a:t>: </a:t>
          </a:r>
          <a:r>
            <a:rPr lang="es-ES" sz="1800" kern="1200" dirty="0" err="1"/>
            <a:t>expresses</a:t>
          </a:r>
          <a:r>
            <a:rPr lang="es-ES" sz="1800" kern="1200" dirty="0"/>
            <a:t> </a:t>
          </a:r>
          <a:r>
            <a:rPr lang="es-ES" sz="1800" kern="1200" dirty="0" err="1"/>
            <a:t>needs</a:t>
          </a:r>
          <a:r>
            <a:rPr lang="es-ES" sz="1800" kern="1200" dirty="0"/>
            <a:t> and </a:t>
          </a:r>
          <a:r>
            <a:rPr lang="es-ES" sz="1800" kern="1200" dirty="0" err="1"/>
            <a:t>emotions</a:t>
          </a:r>
          <a:r>
            <a:rPr lang="es-ES" sz="1800" kern="1200" dirty="0"/>
            <a:t> </a:t>
          </a:r>
          <a:r>
            <a:rPr lang="es-ES" sz="1800" kern="1200" dirty="0" err="1"/>
            <a:t>directly</a:t>
          </a:r>
          <a:r>
            <a:rPr lang="es-ES" sz="1800" kern="1200" dirty="0"/>
            <a:t> (</a:t>
          </a:r>
          <a:r>
            <a:rPr lang="es-ES" sz="1800" kern="1200" dirty="0" err="1"/>
            <a:t>e.g</a:t>
          </a:r>
          <a:r>
            <a:rPr lang="es-ES" sz="1800" kern="1200" dirty="0"/>
            <a:t>., "I am </a:t>
          </a:r>
          <a:r>
            <a:rPr lang="es-ES" sz="1800" kern="1200" dirty="0" err="1"/>
            <a:t>here</a:t>
          </a:r>
          <a:r>
            <a:rPr lang="es-ES" sz="1800" kern="1200" dirty="0"/>
            <a:t> </a:t>
          </a:r>
          <a:r>
            <a:rPr lang="es-ES" sz="1800" kern="1200" dirty="0" err="1"/>
            <a:t>mummy</a:t>
          </a:r>
          <a:r>
            <a:rPr lang="es-ES" sz="1800" kern="1200" dirty="0"/>
            <a:t>").</a:t>
          </a:r>
        </a:p>
      </dsp:txBody>
      <dsp:txXfrm>
        <a:off x="6871285" y="613"/>
        <a:ext cx="4711114" cy="1436541"/>
      </dsp:txXfrm>
    </dsp:sp>
    <dsp:sp modelId="{4A3DBA32-DC8A-45D0-9512-FFE12719A88F}">
      <dsp:nvSpPr>
        <dsp:cNvPr id="0" name=""/>
        <dsp:cNvSpPr/>
      </dsp:nvSpPr>
      <dsp:spPr>
        <a:xfrm>
          <a:off x="0" y="1796290"/>
          <a:ext cx="11582400" cy="1436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DE604-9F78-4651-B806-4D8204190489}">
      <dsp:nvSpPr>
        <dsp:cNvPr id="0" name=""/>
        <dsp:cNvSpPr/>
      </dsp:nvSpPr>
      <dsp:spPr>
        <a:xfrm>
          <a:off x="434553" y="2119512"/>
          <a:ext cx="790097" cy="7900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423DF3-D3ED-4CA9-A406-6DDB5556B03C}">
      <dsp:nvSpPr>
        <dsp:cNvPr id="0" name=""/>
        <dsp:cNvSpPr/>
      </dsp:nvSpPr>
      <dsp:spPr>
        <a:xfrm>
          <a:off x="1659205" y="1796290"/>
          <a:ext cx="5212080" cy="14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4" tIns="152034" rIns="152034" bIns="152034" numCol="1" spcCol="1270" anchor="ctr" anchorCtr="0">
          <a:noAutofit/>
        </a:bodyPr>
        <a:lstStyle/>
        <a:p>
          <a:pPr marL="0" lvl="0" indent="0" algn="l" defTabSz="1111250">
            <a:lnSpc>
              <a:spcPct val="100000"/>
            </a:lnSpc>
            <a:spcBef>
              <a:spcPct val="0"/>
            </a:spcBef>
            <a:spcAft>
              <a:spcPct val="35000"/>
            </a:spcAft>
            <a:buNone/>
          </a:pPr>
          <a:r>
            <a:rPr lang="es-ES" sz="2500" kern="1200"/>
            <a:t>Egocentric Speech</a:t>
          </a:r>
        </a:p>
      </dsp:txBody>
      <dsp:txXfrm>
        <a:off x="1659205" y="1796290"/>
        <a:ext cx="5212080" cy="1436541"/>
      </dsp:txXfrm>
    </dsp:sp>
    <dsp:sp modelId="{06FB6F10-59AB-4A75-A5A9-6F837B5B1467}">
      <dsp:nvSpPr>
        <dsp:cNvPr id="0" name=""/>
        <dsp:cNvSpPr/>
      </dsp:nvSpPr>
      <dsp:spPr>
        <a:xfrm>
          <a:off x="6871285" y="1796290"/>
          <a:ext cx="4711114" cy="14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4" tIns="152034" rIns="152034" bIns="152034" numCol="1" spcCol="1270" anchor="ctr" anchorCtr="0">
          <a:noAutofit/>
        </a:bodyPr>
        <a:lstStyle/>
        <a:p>
          <a:pPr marL="0" lvl="0" indent="0" algn="l" defTabSz="800100">
            <a:lnSpc>
              <a:spcPct val="100000"/>
            </a:lnSpc>
            <a:spcBef>
              <a:spcPct val="0"/>
            </a:spcBef>
            <a:spcAft>
              <a:spcPct val="35000"/>
            </a:spcAft>
            <a:buNone/>
          </a:pPr>
          <a:r>
            <a:rPr lang="es-ES" sz="1800" kern="1200"/>
            <a:t>Ages 3–7: They talk to themselves out loud when trying to solve a problem or work through the steps of a task, etc (e.g., "1. Put Teddy to bed"). </a:t>
          </a:r>
        </a:p>
      </dsp:txBody>
      <dsp:txXfrm>
        <a:off x="6871285" y="1796290"/>
        <a:ext cx="4711114" cy="1436541"/>
      </dsp:txXfrm>
    </dsp:sp>
    <dsp:sp modelId="{221AC85F-919D-4DBE-A1F2-5D597FDCF8CA}">
      <dsp:nvSpPr>
        <dsp:cNvPr id="0" name=""/>
        <dsp:cNvSpPr/>
      </dsp:nvSpPr>
      <dsp:spPr>
        <a:xfrm>
          <a:off x="0" y="3591967"/>
          <a:ext cx="11582400" cy="1436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5A7E85-CC71-43F2-9298-550285D0EA20}">
      <dsp:nvSpPr>
        <dsp:cNvPr id="0" name=""/>
        <dsp:cNvSpPr/>
      </dsp:nvSpPr>
      <dsp:spPr>
        <a:xfrm>
          <a:off x="434553" y="3915189"/>
          <a:ext cx="790097" cy="7900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1ABB27-A3A3-4552-862C-ED24460006FC}">
      <dsp:nvSpPr>
        <dsp:cNvPr id="0" name=""/>
        <dsp:cNvSpPr/>
      </dsp:nvSpPr>
      <dsp:spPr>
        <a:xfrm>
          <a:off x="1659205" y="3591967"/>
          <a:ext cx="5212080" cy="14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4" tIns="152034" rIns="152034" bIns="152034" numCol="1" spcCol="1270" anchor="ctr" anchorCtr="0">
          <a:noAutofit/>
        </a:bodyPr>
        <a:lstStyle/>
        <a:p>
          <a:pPr marL="0" lvl="0" indent="0" algn="l" defTabSz="1111250">
            <a:lnSpc>
              <a:spcPct val="100000"/>
            </a:lnSpc>
            <a:spcBef>
              <a:spcPct val="0"/>
            </a:spcBef>
            <a:spcAft>
              <a:spcPct val="35000"/>
            </a:spcAft>
            <a:buNone/>
          </a:pPr>
          <a:r>
            <a:rPr lang="es-ES" sz="2500" kern="1200"/>
            <a:t>Internal Speech</a:t>
          </a:r>
        </a:p>
      </dsp:txBody>
      <dsp:txXfrm>
        <a:off x="1659205" y="3591967"/>
        <a:ext cx="5212080" cy="1436541"/>
      </dsp:txXfrm>
    </dsp:sp>
    <dsp:sp modelId="{063F7505-26A0-49F6-AC18-64971F4AD243}">
      <dsp:nvSpPr>
        <dsp:cNvPr id="0" name=""/>
        <dsp:cNvSpPr/>
      </dsp:nvSpPr>
      <dsp:spPr>
        <a:xfrm>
          <a:off x="6871285" y="3591967"/>
          <a:ext cx="4711114" cy="14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34" tIns="152034" rIns="152034" bIns="152034" numCol="1" spcCol="1270" anchor="ctr" anchorCtr="0">
          <a:noAutofit/>
        </a:bodyPr>
        <a:lstStyle/>
        <a:p>
          <a:pPr marL="0" lvl="0" indent="0" algn="l" defTabSz="800100">
            <a:lnSpc>
              <a:spcPct val="100000"/>
            </a:lnSpc>
            <a:spcBef>
              <a:spcPct val="0"/>
            </a:spcBef>
            <a:spcAft>
              <a:spcPct val="35000"/>
            </a:spcAft>
            <a:buNone/>
          </a:pPr>
          <a:r>
            <a:rPr lang="es-ES" sz="1800" kern="1200"/>
            <a:t>Age 7 onwards: they begin to think silently; on the occasions when they say a word out loud, it is because they are thinking about it.</a:t>
          </a:r>
        </a:p>
      </dsp:txBody>
      <dsp:txXfrm>
        <a:off x="6871285" y="3591967"/>
        <a:ext cx="4711114" cy="14365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90FF1-4AFC-4689-B992-CF1B38F8FD85}">
      <dsp:nvSpPr>
        <dsp:cNvPr id="0" name=""/>
        <dsp:cNvSpPr/>
      </dsp:nvSpPr>
      <dsp:spPr>
        <a:xfrm>
          <a:off x="425573" y="1073212"/>
          <a:ext cx="692138" cy="6921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A80567-0965-47F6-938A-84587805A09F}">
      <dsp:nvSpPr>
        <dsp:cNvPr id="0" name=""/>
        <dsp:cNvSpPr/>
      </dsp:nvSpPr>
      <dsp:spPr>
        <a:xfrm>
          <a:off x="2599" y="1996141"/>
          <a:ext cx="1538085" cy="6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s-ES" sz="1200" kern="1200"/>
            <a:t>The ZPD is where the most learning happens.</a:t>
          </a:r>
          <a:endParaRPr lang="en-US" sz="1200" kern="1200"/>
        </a:p>
      </dsp:txBody>
      <dsp:txXfrm>
        <a:off x="2599" y="1996141"/>
        <a:ext cx="1538085" cy="615234"/>
      </dsp:txXfrm>
    </dsp:sp>
    <dsp:sp modelId="{921482BB-CE4F-4DA6-A331-E8564ED89786}">
      <dsp:nvSpPr>
        <dsp:cNvPr id="0" name=""/>
        <dsp:cNvSpPr/>
      </dsp:nvSpPr>
      <dsp:spPr>
        <a:xfrm>
          <a:off x="2232824" y="1073212"/>
          <a:ext cx="692138" cy="6921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56AA63-C02A-447F-90FB-EE66D1CBEE15}">
      <dsp:nvSpPr>
        <dsp:cNvPr id="0" name=""/>
        <dsp:cNvSpPr/>
      </dsp:nvSpPr>
      <dsp:spPr>
        <a:xfrm>
          <a:off x="1809850" y="1996141"/>
          <a:ext cx="1538085" cy="6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s-ES" sz="1200" kern="1200"/>
            <a:t>Scaffolding: a person who helps them improve.</a:t>
          </a:r>
          <a:endParaRPr lang="en-US" sz="1200" kern="1200"/>
        </a:p>
      </dsp:txBody>
      <dsp:txXfrm>
        <a:off x="1809850" y="1996141"/>
        <a:ext cx="1538085" cy="615234"/>
      </dsp:txXfrm>
    </dsp:sp>
    <dsp:sp modelId="{65EC0D73-B08B-4EA6-A30C-116713ACF8E2}">
      <dsp:nvSpPr>
        <dsp:cNvPr id="0" name=""/>
        <dsp:cNvSpPr/>
      </dsp:nvSpPr>
      <dsp:spPr>
        <a:xfrm>
          <a:off x="4040075" y="1073212"/>
          <a:ext cx="692138" cy="6921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84FFDA-7267-478F-9853-978DB24DB6D8}">
      <dsp:nvSpPr>
        <dsp:cNvPr id="0" name=""/>
        <dsp:cNvSpPr/>
      </dsp:nvSpPr>
      <dsp:spPr>
        <a:xfrm>
          <a:off x="3617101" y="1996141"/>
          <a:ext cx="1538085" cy="6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s-ES" sz="1200" kern="1200"/>
            <a:t>Cultural Context: learn how people think and what they think.</a:t>
          </a:r>
          <a:endParaRPr lang="en-US" sz="1200" kern="1200"/>
        </a:p>
      </dsp:txBody>
      <dsp:txXfrm>
        <a:off x="3617101" y="1996141"/>
        <a:ext cx="1538085" cy="6152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GB"/>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08C275-E4C0-8C4F-BC4B-C79B032D3CF9}" type="datetimeFigureOut">
              <a:rPr lang="es-GB" smtClean="0"/>
              <a:t>12/10/2026</a:t>
            </a:fld>
            <a:endParaRPr lang="es-GB"/>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GB"/>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GB"/>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646E8-3DCA-AF4F-B500-14C3BC04E560}" type="slidenum">
              <a:rPr lang="es-GB" smtClean="0"/>
              <a:t>‹Nº›</a:t>
            </a:fld>
            <a:endParaRPr lang="es-GB"/>
          </a:p>
        </p:txBody>
      </p:sp>
    </p:spTree>
    <p:extLst>
      <p:ext uri="{BB962C8B-B14F-4D97-AF65-F5344CB8AC3E}">
        <p14:creationId xmlns:p14="http://schemas.microsoft.com/office/powerpoint/2010/main" val="1562447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GB"/>
          </a:p>
        </p:txBody>
      </p:sp>
      <p:sp>
        <p:nvSpPr>
          <p:cNvPr id="4" name="Marcador de número de diapositiva 3"/>
          <p:cNvSpPr>
            <a:spLocks noGrp="1"/>
          </p:cNvSpPr>
          <p:nvPr>
            <p:ph type="sldNum" sz="quarter" idx="5"/>
          </p:nvPr>
        </p:nvSpPr>
        <p:spPr/>
        <p:txBody>
          <a:bodyPr/>
          <a:lstStyle/>
          <a:p>
            <a:fld id="{EF6646E8-3DCA-AF4F-B500-14C3BC04E560}" type="slidenum">
              <a:rPr lang="es-GB" smtClean="0"/>
              <a:t>8</a:t>
            </a:fld>
            <a:endParaRPr lang="es-GB"/>
          </a:p>
        </p:txBody>
      </p:sp>
    </p:spTree>
    <p:extLst>
      <p:ext uri="{BB962C8B-B14F-4D97-AF65-F5344CB8AC3E}">
        <p14:creationId xmlns:p14="http://schemas.microsoft.com/office/powerpoint/2010/main" val="3510942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D808DF7-8E21-0586-FA6D-640ACA208FD2}"/>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GB"/>
          </a:p>
        </p:txBody>
      </p:sp>
      <p:sp>
        <p:nvSpPr>
          <p:cNvPr id="3" name="Subtítulo 2">
            <a:extLst>
              <a:ext uri="{FF2B5EF4-FFF2-40B4-BE49-F238E27FC236}">
                <a16:creationId xmlns:a16="http://schemas.microsoft.com/office/drawing/2014/main" id="{C2A5FFBD-A3B6-6577-AE78-BFEE58EEB6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GB"/>
          </a:p>
        </p:txBody>
      </p:sp>
      <p:sp>
        <p:nvSpPr>
          <p:cNvPr id="4" name="Marcador de fecha 3">
            <a:extLst>
              <a:ext uri="{FF2B5EF4-FFF2-40B4-BE49-F238E27FC236}">
                <a16:creationId xmlns:a16="http://schemas.microsoft.com/office/drawing/2014/main" id="{91C13BD7-AB8C-09C5-3CCD-3984050DD816}"/>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5" name="Marcador de pie de página 4">
            <a:extLst>
              <a:ext uri="{FF2B5EF4-FFF2-40B4-BE49-F238E27FC236}">
                <a16:creationId xmlns:a16="http://schemas.microsoft.com/office/drawing/2014/main" id="{43B7F2EC-2957-FB30-3D01-94D81D2E5E87}"/>
              </a:ext>
            </a:extLst>
          </p:cNvPr>
          <p:cNvSpPr>
            <a:spLocks noGrp="1"/>
          </p:cNvSpPr>
          <p:nvPr>
            <p:ph type="ftr" sz="quarter" idx="11"/>
          </p:nvPr>
        </p:nvSpPr>
        <p:spPr/>
        <p:txBody>
          <a:bodyPr/>
          <a:lstStyle/>
          <a:p>
            <a:endParaRPr lang="en-US" dirty="0"/>
          </a:p>
        </p:txBody>
      </p:sp>
      <p:sp>
        <p:nvSpPr>
          <p:cNvPr id="6" name="Marcador de número de diapositiva 5">
            <a:extLst>
              <a:ext uri="{FF2B5EF4-FFF2-40B4-BE49-F238E27FC236}">
                <a16:creationId xmlns:a16="http://schemas.microsoft.com/office/drawing/2014/main" id="{AB19DF59-ABC7-397A-E42B-7026DE666C3F}"/>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41168470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1646F5A-BB3F-F64E-B09C-DD1B7D147F2D}"/>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BCBC5151-AF20-0E42-6151-971BCB5E995D}"/>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0F76F2E6-E456-E9FE-2019-7792CF65CB00}"/>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5" name="Marcador de pie de página 4">
            <a:extLst>
              <a:ext uri="{FF2B5EF4-FFF2-40B4-BE49-F238E27FC236}">
                <a16:creationId xmlns:a16="http://schemas.microsoft.com/office/drawing/2014/main" id="{844182C3-B1C2-9343-0625-D6BC4665362D}"/>
              </a:ext>
            </a:extLst>
          </p:cNvPr>
          <p:cNvSpPr>
            <a:spLocks noGrp="1"/>
          </p:cNvSpPr>
          <p:nvPr>
            <p:ph type="ftr" sz="quarter" idx="11"/>
          </p:nvPr>
        </p:nvSpPr>
        <p:spPr/>
        <p:txBody>
          <a:bodyPr/>
          <a:lstStyle/>
          <a:p>
            <a:endParaRPr lang="en-US" dirty="0"/>
          </a:p>
        </p:txBody>
      </p:sp>
      <p:sp>
        <p:nvSpPr>
          <p:cNvPr id="6" name="Marcador de número de diapositiva 5">
            <a:extLst>
              <a:ext uri="{FF2B5EF4-FFF2-40B4-BE49-F238E27FC236}">
                <a16:creationId xmlns:a16="http://schemas.microsoft.com/office/drawing/2014/main" id="{CDB3F1D6-4113-E4E4-BC63-986AF5800F8C}"/>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31740062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62C781E-938B-BECA-33F6-F6BE956FF1FA}"/>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98008C73-8425-642A-0B4B-1AA0E29BFA4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26DEEAE1-287D-A947-50FF-24CBA7DFAF0C}"/>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5" name="Marcador de pie de página 4">
            <a:extLst>
              <a:ext uri="{FF2B5EF4-FFF2-40B4-BE49-F238E27FC236}">
                <a16:creationId xmlns:a16="http://schemas.microsoft.com/office/drawing/2014/main" id="{0C5704DB-2415-A401-E9F3-9AA783EC9CA9}"/>
              </a:ext>
            </a:extLst>
          </p:cNvPr>
          <p:cNvSpPr>
            <a:spLocks noGrp="1"/>
          </p:cNvSpPr>
          <p:nvPr>
            <p:ph type="ftr" sz="quarter" idx="11"/>
          </p:nvPr>
        </p:nvSpPr>
        <p:spPr/>
        <p:txBody>
          <a:bodyPr/>
          <a:lstStyle/>
          <a:p>
            <a:endParaRPr lang="en-US" dirty="0"/>
          </a:p>
        </p:txBody>
      </p:sp>
      <p:sp>
        <p:nvSpPr>
          <p:cNvPr id="6" name="Marcador de número de diapositiva 5">
            <a:extLst>
              <a:ext uri="{FF2B5EF4-FFF2-40B4-BE49-F238E27FC236}">
                <a16:creationId xmlns:a16="http://schemas.microsoft.com/office/drawing/2014/main" id="{B17C91AE-D4F5-95BB-74EC-9D12382B4A43}"/>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159679090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F37DC5A-626E-9681-E299-7B1B89BF02D1}"/>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FC9929BB-9E3D-74BE-7A1C-E3A41027D74B}"/>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contenido 3">
            <a:extLst>
              <a:ext uri="{FF2B5EF4-FFF2-40B4-BE49-F238E27FC236}">
                <a16:creationId xmlns:a16="http://schemas.microsoft.com/office/drawing/2014/main" id="{A11AA632-3884-BD94-CE6A-D46082B3C3BA}"/>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fecha 4">
            <a:extLst>
              <a:ext uri="{FF2B5EF4-FFF2-40B4-BE49-F238E27FC236}">
                <a16:creationId xmlns:a16="http://schemas.microsoft.com/office/drawing/2014/main" id="{89836EAE-DFBC-FA69-BD64-553D2D297E54}"/>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6" name="Marcador de pie de página 5">
            <a:extLst>
              <a:ext uri="{FF2B5EF4-FFF2-40B4-BE49-F238E27FC236}">
                <a16:creationId xmlns:a16="http://schemas.microsoft.com/office/drawing/2014/main" id="{88C94DEB-2B24-10CB-F35E-F27956865A90}"/>
              </a:ext>
            </a:extLst>
          </p:cNvPr>
          <p:cNvSpPr>
            <a:spLocks noGrp="1"/>
          </p:cNvSpPr>
          <p:nvPr>
            <p:ph type="ftr" sz="quarter" idx="11"/>
          </p:nvPr>
        </p:nvSpPr>
        <p:spPr/>
        <p:txBody>
          <a:bodyPr/>
          <a:lstStyle/>
          <a:p>
            <a:endParaRPr lang="en-US" dirty="0"/>
          </a:p>
        </p:txBody>
      </p:sp>
      <p:sp>
        <p:nvSpPr>
          <p:cNvPr id="7" name="Marcador de número de diapositiva 6">
            <a:extLst>
              <a:ext uri="{FF2B5EF4-FFF2-40B4-BE49-F238E27FC236}">
                <a16:creationId xmlns:a16="http://schemas.microsoft.com/office/drawing/2014/main" id="{B5406C60-5C7E-1CAE-824E-809BAB014380}"/>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356751335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DC0886C-7969-7ABE-A2A6-17243CD8C4E6}"/>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AD22BE65-18FA-63A7-83D5-F9BE09A8A5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8648CFF0-16C2-BE1C-36CD-ED768E46B59D}"/>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texto 4">
            <a:extLst>
              <a:ext uri="{FF2B5EF4-FFF2-40B4-BE49-F238E27FC236}">
                <a16:creationId xmlns:a16="http://schemas.microsoft.com/office/drawing/2014/main" id="{9F6F39EA-4374-2FFD-301C-487F8F00C7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F343086B-CAEA-C2AD-A5C7-021B903B3AD0}"/>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7" name="Marcador de fecha 6">
            <a:extLst>
              <a:ext uri="{FF2B5EF4-FFF2-40B4-BE49-F238E27FC236}">
                <a16:creationId xmlns:a16="http://schemas.microsoft.com/office/drawing/2014/main" id="{9656700B-C007-B49D-6742-84ECA19F3A24}"/>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8" name="Marcador de pie de página 7">
            <a:extLst>
              <a:ext uri="{FF2B5EF4-FFF2-40B4-BE49-F238E27FC236}">
                <a16:creationId xmlns:a16="http://schemas.microsoft.com/office/drawing/2014/main" id="{1C27C4FC-348F-61CE-D19F-9A54194341C4}"/>
              </a:ext>
            </a:extLst>
          </p:cNvPr>
          <p:cNvSpPr>
            <a:spLocks noGrp="1"/>
          </p:cNvSpPr>
          <p:nvPr>
            <p:ph type="ftr" sz="quarter" idx="11"/>
          </p:nvPr>
        </p:nvSpPr>
        <p:spPr/>
        <p:txBody>
          <a:bodyPr/>
          <a:lstStyle/>
          <a:p>
            <a:endParaRPr lang="en-US" dirty="0"/>
          </a:p>
        </p:txBody>
      </p:sp>
      <p:sp>
        <p:nvSpPr>
          <p:cNvPr id="9" name="Marcador de número de diapositiva 8">
            <a:extLst>
              <a:ext uri="{FF2B5EF4-FFF2-40B4-BE49-F238E27FC236}">
                <a16:creationId xmlns:a16="http://schemas.microsoft.com/office/drawing/2014/main" id="{0F229B73-CD02-A463-1E4F-7B78C3933E57}"/>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34787675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704BF11-87C1-81B6-014E-808D9EB8002A}"/>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fecha 2">
            <a:extLst>
              <a:ext uri="{FF2B5EF4-FFF2-40B4-BE49-F238E27FC236}">
                <a16:creationId xmlns:a16="http://schemas.microsoft.com/office/drawing/2014/main" id="{B73D2919-513D-924E-9C45-C8C06FBA3207}"/>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4" name="Marcador de pie de página 3">
            <a:extLst>
              <a:ext uri="{FF2B5EF4-FFF2-40B4-BE49-F238E27FC236}">
                <a16:creationId xmlns:a16="http://schemas.microsoft.com/office/drawing/2014/main" id="{6A5460AA-8D10-9A2F-6B50-5BAA108DBCC4}"/>
              </a:ext>
            </a:extLst>
          </p:cNvPr>
          <p:cNvSpPr>
            <a:spLocks noGrp="1"/>
          </p:cNvSpPr>
          <p:nvPr>
            <p:ph type="ftr" sz="quarter" idx="11"/>
          </p:nvPr>
        </p:nvSpPr>
        <p:spPr/>
        <p:txBody>
          <a:bodyPr/>
          <a:lstStyle/>
          <a:p>
            <a:endParaRPr lang="en-US" dirty="0"/>
          </a:p>
        </p:txBody>
      </p:sp>
      <p:sp>
        <p:nvSpPr>
          <p:cNvPr id="5" name="Marcador de número de diapositiva 4">
            <a:extLst>
              <a:ext uri="{FF2B5EF4-FFF2-40B4-BE49-F238E27FC236}">
                <a16:creationId xmlns:a16="http://schemas.microsoft.com/office/drawing/2014/main" id="{2686E789-5D88-618C-C0A2-37BFF5ACF3AB}"/>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157560893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905F1502-F67E-887B-9A3A-FC6BA195EA71}"/>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3" name="Marcador de pie de página 2">
            <a:extLst>
              <a:ext uri="{FF2B5EF4-FFF2-40B4-BE49-F238E27FC236}">
                <a16:creationId xmlns:a16="http://schemas.microsoft.com/office/drawing/2014/main" id="{A2D350A5-2F4F-EEC1-9AE3-3AE327D28CCF}"/>
              </a:ext>
            </a:extLst>
          </p:cNvPr>
          <p:cNvSpPr>
            <a:spLocks noGrp="1"/>
          </p:cNvSpPr>
          <p:nvPr>
            <p:ph type="ftr" sz="quarter" idx="11"/>
          </p:nvPr>
        </p:nvSpPr>
        <p:spPr/>
        <p:txBody>
          <a:bodyPr/>
          <a:lstStyle/>
          <a:p>
            <a:endParaRPr lang="en-US" dirty="0"/>
          </a:p>
        </p:txBody>
      </p:sp>
      <p:sp>
        <p:nvSpPr>
          <p:cNvPr id="4" name="Marcador de número de diapositiva 3">
            <a:extLst>
              <a:ext uri="{FF2B5EF4-FFF2-40B4-BE49-F238E27FC236}">
                <a16:creationId xmlns:a16="http://schemas.microsoft.com/office/drawing/2014/main" id="{0E77CA81-F02E-9308-F460-8BF000CE81E9}"/>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81145400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5629B72-B3AC-7550-5AC7-2CF20E917CEE}"/>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31742A2D-B363-3F5C-2231-E5C1D1D5F6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texto 3">
            <a:extLst>
              <a:ext uri="{FF2B5EF4-FFF2-40B4-BE49-F238E27FC236}">
                <a16:creationId xmlns:a16="http://schemas.microsoft.com/office/drawing/2014/main" id="{7EBBE8EF-47AC-A433-4217-F20FADBFEA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4C9BF8D1-3DDD-ACF2-4C69-6036959E2F05}"/>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6" name="Marcador de pie de página 5">
            <a:extLst>
              <a:ext uri="{FF2B5EF4-FFF2-40B4-BE49-F238E27FC236}">
                <a16:creationId xmlns:a16="http://schemas.microsoft.com/office/drawing/2014/main" id="{7D832735-1878-4132-C19B-009ACC6348C7}"/>
              </a:ext>
            </a:extLst>
          </p:cNvPr>
          <p:cNvSpPr>
            <a:spLocks noGrp="1"/>
          </p:cNvSpPr>
          <p:nvPr>
            <p:ph type="ftr" sz="quarter" idx="11"/>
          </p:nvPr>
        </p:nvSpPr>
        <p:spPr/>
        <p:txBody>
          <a:bodyPr/>
          <a:lstStyle/>
          <a:p>
            <a:endParaRPr lang="en-US" dirty="0"/>
          </a:p>
        </p:txBody>
      </p:sp>
      <p:sp>
        <p:nvSpPr>
          <p:cNvPr id="7" name="Marcador de número de diapositiva 6">
            <a:extLst>
              <a:ext uri="{FF2B5EF4-FFF2-40B4-BE49-F238E27FC236}">
                <a16:creationId xmlns:a16="http://schemas.microsoft.com/office/drawing/2014/main" id="{01522253-CEEF-9C86-EBFA-E1C27E415AA1}"/>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258104948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D03A00E-0EF5-1B37-D92B-8FAF2C32155C}"/>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posición de imagen 2">
            <a:extLst>
              <a:ext uri="{FF2B5EF4-FFF2-40B4-BE49-F238E27FC236}">
                <a16:creationId xmlns:a16="http://schemas.microsoft.com/office/drawing/2014/main" id="{6D7C7A8F-85EF-36A8-5295-EE5AF730FB42}"/>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GB"/>
          </a:p>
        </p:txBody>
      </p:sp>
      <p:sp>
        <p:nvSpPr>
          <p:cNvPr id="4" name="Marcador de texto 3">
            <a:extLst>
              <a:ext uri="{FF2B5EF4-FFF2-40B4-BE49-F238E27FC236}">
                <a16:creationId xmlns:a16="http://schemas.microsoft.com/office/drawing/2014/main" id="{17F00383-3D56-CE70-6CF9-ABE93860ED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35BA974A-1718-EA05-D34F-B5197C3A27D8}"/>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6" name="Marcador de pie de página 5">
            <a:extLst>
              <a:ext uri="{FF2B5EF4-FFF2-40B4-BE49-F238E27FC236}">
                <a16:creationId xmlns:a16="http://schemas.microsoft.com/office/drawing/2014/main" id="{B43E03AD-00FE-D1B9-875C-234DFC7C9BD3}"/>
              </a:ext>
            </a:extLst>
          </p:cNvPr>
          <p:cNvSpPr>
            <a:spLocks noGrp="1"/>
          </p:cNvSpPr>
          <p:nvPr>
            <p:ph type="ftr" sz="quarter" idx="11"/>
          </p:nvPr>
        </p:nvSpPr>
        <p:spPr/>
        <p:txBody>
          <a:bodyPr/>
          <a:lstStyle/>
          <a:p>
            <a:endParaRPr lang="en-US" dirty="0"/>
          </a:p>
        </p:txBody>
      </p:sp>
      <p:sp>
        <p:nvSpPr>
          <p:cNvPr id="7" name="Marcador de número de diapositiva 6">
            <a:extLst>
              <a:ext uri="{FF2B5EF4-FFF2-40B4-BE49-F238E27FC236}">
                <a16:creationId xmlns:a16="http://schemas.microsoft.com/office/drawing/2014/main" id="{2B34F487-2E2B-7369-D835-DE003609DBE6}"/>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78403844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EB20307-D8D0-4706-A6F6-90843C59637D}"/>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53D75689-CBEB-E1CE-49D8-C517D0313D42}"/>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49641C62-13C6-5A16-8D0F-90640C6A6A3F}"/>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5" name="Marcador de pie de página 4">
            <a:extLst>
              <a:ext uri="{FF2B5EF4-FFF2-40B4-BE49-F238E27FC236}">
                <a16:creationId xmlns:a16="http://schemas.microsoft.com/office/drawing/2014/main" id="{7E7ECA02-CEEF-C72B-4D89-9D319EF9E17E}"/>
              </a:ext>
            </a:extLst>
          </p:cNvPr>
          <p:cNvSpPr>
            <a:spLocks noGrp="1"/>
          </p:cNvSpPr>
          <p:nvPr>
            <p:ph type="ftr" sz="quarter" idx="11"/>
          </p:nvPr>
        </p:nvSpPr>
        <p:spPr/>
        <p:txBody>
          <a:bodyPr/>
          <a:lstStyle/>
          <a:p>
            <a:endParaRPr lang="en-US" dirty="0"/>
          </a:p>
        </p:txBody>
      </p:sp>
      <p:sp>
        <p:nvSpPr>
          <p:cNvPr id="6" name="Marcador de número de diapositiva 5">
            <a:extLst>
              <a:ext uri="{FF2B5EF4-FFF2-40B4-BE49-F238E27FC236}">
                <a16:creationId xmlns:a16="http://schemas.microsoft.com/office/drawing/2014/main" id="{555AD258-3926-6D0C-91AC-03267551735F}"/>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26413924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D9A9963C-A495-BCF4-FCF2-0E45A1AEF5FF}"/>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4C467E04-D527-0E3D-BA84-2B52FA79750D}"/>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78B6267B-58E4-078C-9C85-DBB1DBE70B79}"/>
              </a:ext>
            </a:extLst>
          </p:cNvPr>
          <p:cNvSpPr>
            <a:spLocks noGrp="1"/>
          </p:cNvSpPr>
          <p:nvPr>
            <p:ph type="dt" sz="half" idx="10"/>
          </p:nvPr>
        </p:nvSpPr>
        <p:spPr/>
        <p:txBody>
          <a:bodyPr/>
          <a:lstStyle/>
          <a:p>
            <a:fld id="{67F45AC6-C491-4585-A584-9CE2AF7D5500}" type="datetime1">
              <a:rPr lang="en-US" smtClean="0"/>
              <a:t>10/10/26</a:t>
            </a:fld>
            <a:endParaRPr lang="en-US"/>
          </a:p>
        </p:txBody>
      </p:sp>
      <p:sp>
        <p:nvSpPr>
          <p:cNvPr id="5" name="Marcador de pie de página 4">
            <a:extLst>
              <a:ext uri="{FF2B5EF4-FFF2-40B4-BE49-F238E27FC236}">
                <a16:creationId xmlns:a16="http://schemas.microsoft.com/office/drawing/2014/main" id="{716217F0-017C-9321-0F6A-F7A1D3EE64DB}"/>
              </a:ext>
            </a:extLst>
          </p:cNvPr>
          <p:cNvSpPr>
            <a:spLocks noGrp="1"/>
          </p:cNvSpPr>
          <p:nvPr>
            <p:ph type="ftr" sz="quarter" idx="11"/>
          </p:nvPr>
        </p:nvSpPr>
        <p:spPr/>
        <p:txBody>
          <a:bodyPr/>
          <a:lstStyle/>
          <a:p>
            <a:endParaRPr lang="en-US" dirty="0"/>
          </a:p>
        </p:txBody>
      </p:sp>
      <p:sp>
        <p:nvSpPr>
          <p:cNvPr id="6" name="Marcador de número de diapositiva 5">
            <a:extLst>
              <a:ext uri="{FF2B5EF4-FFF2-40B4-BE49-F238E27FC236}">
                <a16:creationId xmlns:a16="http://schemas.microsoft.com/office/drawing/2014/main" id="{90DE068E-CAC9-EAAC-B7E6-17BCD5F8FABC}"/>
              </a:ext>
            </a:extLst>
          </p:cNvPr>
          <p:cNvSpPr>
            <a:spLocks noGrp="1"/>
          </p:cNvSpPr>
          <p:nvPr>
            <p:ph type="sldNum" sz="quarter" idx="12"/>
          </p:nvPr>
        </p:nvSpPr>
        <p:spPr/>
        <p:txBody>
          <a:bodyPr/>
          <a:lstStyle/>
          <a:p>
            <a:fld id="{CC057153-B650-4DEB-B370-79DDCFDCE934}" type="slidenum">
              <a:rPr lang="en-US" smtClean="0"/>
              <a:t>‹Nº›</a:t>
            </a:fld>
            <a:endParaRPr lang="en-US"/>
          </a:p>
        </p:txBody>
      </p:sp>
    </p:spTree>
    <p:extLst>
      <p:ext uri="{BB962C8B-B14F-4D97-AF65-F5344CB8AC3E}">
        <p14:creationId xmlns:p14="http://schemas.microsoft.com/office/powerpoint/2010/main" val="270093826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0EC9EB71-8B07-32A9-F717-71C2AA68B9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714C7911-1ED8-D178-DB79-EE27A530D0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4B5E97D4-BAD6-6810-63A3-EA4100C40B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F45AC6-C491-4585-A584-9CE2AF7D5500}" type="datetime1">
              <a:rPr lang="en-US" smtClean="0"/>
              <a:t>10/10/26</a:t>
            </a:fld>
            <a:endParaRPr lang="en-US"/>
          </a:p>
        </p:txBody>
      </p:sp>
      <p:sp>
        <p:nvSpPr>
          <p:cNvPr id="5" name="Marcador de pie de página 4">
            <a:extLst>
              <a:ext uri="{FF2B5EF4-FFF2-40B4-BE49-F238E27FC236}">
                <a16:creationId xmlns:a16="http://schemas.microsoft.com/office/drawing/2014/main" id="{E05CA8EA-19F1-7714-EAC4-090EDF4017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Marcador de número de diapositiva 5">
            <a:extLst>
              <a:ext uri="{FF2B5EF4-FFF2-40B4-BE49-F238E27FC236}">
                <a16:creationId xmlns:a16="http://schemas.microsoft.com/office/drawing/2014/main" id="{16EDE8B6-8136-114E-24C1-AAFFC07099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‹Nº›</a:t>
            </a:fld>
            <a:endParaRPr lang="en-US"/>
          </a:p>
        </p:txBody>
      </p:sp>
    </p:spTree>
    <p:extLst>
      <p:ext uri="{BB962C8B-B14F-4D97-AF65-F5344CB8AC3E}">
        <p14:creationId xmlns:p14="http://schemas.microsoft.com/office/powerpoint/2010/main" val="3278445998"/>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vanguardskin.com/skin-tip/springs-rescue-mission-named-the-fourth-2026-give-thanks-recipient/"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hyperlink" Target="https://www.haba-play.com/en-at/magazine/childcare-school/nursery-kindergarten-co/child-cries-in-kindergarten" TargetMode="External"/><Relationship Id="rId7" Type="http://schemas.openxmlformats.org/officeDocument/2006/relationships/hyperlink" Target="https://www.simplypsychology.org/vygotsky.html" TargetMode="External"/><Relationship Id="rId2" Type="http://schemas.openxmlformats.org/officeDocument/2006/relationships/hyperlink" Target="https://connectedfamilies.org/my-anxious-child-separation-anxiety-when-dropped-off-at-daycare/" TargetMode="External"/><Relationship Id="rId1" Type="http://schemas.openxmlformats.org/officeDocument/2006/relationships/slideLayout" Target="../slideLayouts/slideLayout2.xml"/><Relationship Id="rId6" Type="http://schemas.openxmlformats.org/officeDocument/2006/relationships/hyperlink" Target="https://www.simplypsychology.org/naturevsnurture.html" TargetMode="External"/><Relationship Id="rId5" Type="http://schemas.openxmlformats.org/officeDocument/2006/relationships/hyperlink" Target="https://www.nhs.uk/baby/babys-development/behaviour/separation-anxiety/" TargetMode="External"/><Relationship Id="rId10" Type="http://schemas.openxmlformats.org/officeDocument/2006/relationships/hyperlink" Target="https://creativecommons.org/licenses/by-nc-nd/3.0/" TargetMode="External"/><Relationship Id="rId4" Type="http://schemas.openxmlformats.org/officeDocument/2006/relationships/hyperlink" Target="https://www.nhs.uk/mental-health/children-and-young-adults/advice-for-parents/anxiety-in-children/" TargetMode="External"/><Relationship Id="rId9" Type="http://schemas.openxmlformats.org/officeDocument/2006/relationships/hyperlink" Target="https://henarte.blogspot.com/2013/04/los-libros-hablando-de-libros-y-libro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F62A8C1-5DFC-D100-938A-48F1C4E74D7F}"/>
              </a:ext>
            </a:extLst>
          </p:cNvPr>
          <p:cNvSpPr>
            <a:spLocks noGrp="1"/>
          </p:cNvSpPr>
          <p:nvPr>
            <p:ph type="ctrTitle"/>
          </p:nvPr>
        </p:nvSpPr>
        <p:spPr>
          <a:xfrm>
            <a:off x="7513059" y="201707"/>
            <a:ext cx="5631760" cy="3227293"/>
          </a:xfrm>
        </p:spPr>
        <p:txBody>
          <a:bodyPr>
            <a:normAutofit/>
          </a:bodyPr>
          <a:lstStyle/>
          <a:p>
            <a:pPr algn="l"/>
            <a:r>
              <a:rPr lang="es-GB" sz="6000" dirty="0">
                <a:latin typeface="Mongolian Baiti" panose="03000500000000000000" pitchFamily="66" charset="0"/>
                <a:cs typeface="Mongolian Baiti" panose="03000500000000000000" pitchFamily="66" charset="0"/>
              </a:rPr>
              <a:t>Psycology In Health And Social Care</a:t>
            </a:r>
          </a:p>
        </p:txBody>
      </p:sp>
      <p:sp>
        <p:nvSpPr>
          <p:cNvPr id="3" name="Subtítulo 2">
            <a:extLst>
              <a:ext uri="{FF2B5EF4-FFF2-40B4-BE49-F238E27FC236}">
                <a16:creationId xmlns:a16="http://schemas.microsoft.com/office/drawing/2014/main" id="{A8BE0D93-204F-4C28-DA1F-20197290A222}"/>
              </a:ext>
            </a:extLst>
          </p:cNvPr>
          <p:cNvSpPr>
            <a:spLocks noGrp="1"/>
          </p:cNvSpPr>
          <p:nvPr>
            <p:ph type="subTitle" idx="1"/>
          </p:nvPr>
        </p:nvSpPr>
        <p:spPr>
          <a:xfrm>
            <a:off x="7481683" y="3805528"/>
            <a:ext cx="4912023" cy="3052472"/>
          </a:xfrm>
        </p:spPr>
        <p:txBody>
          <a:bodyPr>
            <a:normAutofit/>
          </a:bodyPr>
          <a:lstStyle/>
          <a:p>
            <a:pPr algn="l"/>
            <a:r>
              <a:rPr lang="es-GB" sz="2500" dirty="0">
                <a:latin typeface="Mongolian Baiti" panose="03000500000000000000" pitchFamily="66" charset="0"/>
                <a:cs typeface="Mongolian Baiti" panose="03000500000000000000" pitchFamily="66" charset="0"/>
              </a:rPr>
              <a:t>Student Name: Keiry Rodriguez</a:t>
            </a:r>
          </a:p>
          <a:p>
            <a:pPr algn="l"/>
            <a:r>
              <a:rPr lang="es-GB" sz="2500" dirty="0">
                <a:latin typeface="Mongolian Baiti" panose="03000500000000000000" pitchFamily="66" charset="0"/>
                <a:cs typeface="Mongolian Baiti" panose="03000500000000000000" pitchFamily="66" charset="0"/>
              </a:rPr>
              <a:t>Student Number: 2520510</a:t>
            </a:r>
          </a:p>
          <a:p>
            <a:pPr algn="l"/>
            <a:r>
              <a:rPr lang="es-GB" sz="2500" dirty="0">
                <a:latin typeface="Mongolian Baiti" panose="03000500000000000000" pitchFamily="66" charset="0"/>
                <a:cs typeface="Mongolian Baiti" panose="03000500000000000000" pitchFamily="66" charset="0"/>
              </a:rPr>
              <a:t>Moodle Code: LCHS4010</a:t>
            </a:r>
          </a:p>
          <a:p>
            <a:pPr algn="l"/>
            <a:r>
              <a:rPr lang="es-GB" sz="2500" dirty="0">
                <a:latin typeface="Mongolian Baiti" panose="03000500000000000000" pitchFamily="66" charset="0"/>
                <a:cs typeface="Mongolian Baiti" panose="03000500000000000000" pitchFamily="66" charset="0"/>
              </a:rPr>
              <a:t>Lecturer’s Name: Rizwan Nadim</a:t>
            </a:r>
          </a:p>
          <a:p>
            <a:pPr algn="l"/>
            <a:endParaRPr lang="es-GB" dirty="0">
              <a:latin typeface="Mongolian Baiti" panose="03000500000000000000" pitchFamily="66" charset="0"/>
              <a:cs typeface="Mongolian Baiti" panose="03000500000000000000" pitchFamily="66" charset="0"/>
            </a:endParaRPr>
          </a:p>
        </p:txBody>
      </p:sp>
      <p:pic>
        <p:nvPicPr>
          <p:cNvPr id="4" name="Picture 3" descr="Estetoscopio">
            <a:extLst>
              <a:ext uri="{FF2B5EF4-FFF2-40B4-BE49-F238E27FC236}">
                <a16:creationId xmlns:a16="http://schemas.microsoft.com/office/drawing/2014/main" id="{E28C7904-CCAD-2234-FF0B-3CF14975FAF1}"/>
              </a:ext>
            </a:extLst>
          </p:cNvPr>
          <p:cNvPicPr>
            <a:picLocks noChangeAspect="1"/>
          </p:cNvPicPr>
          <p:nvPr/>
        </p:nvPicPr>
        <p:blipFill>
          <a:blip r:embed="rId2"/>
          <a:srcRect r="28287" b="-1"/>
          <a:stretch>
            <a:fillRect/>
          </a:stretch>
        </p:blipFill>
        <p:spPr>
          <a:xfrm>
            <a:off x="2" y="10"/>
            <a:ext cx="7109645" cy="6857990"/>
          </a:xfrm>
          <a:prstGeom prst="rect">
            <a:avLst/>
          </a:prstGeom>
        </p:spPr>
      </p:pic>
    </p:spTree>
    <p:extLst>
      <p:ext uri="{BB962C8B-B14F-4D97-AF65-F5344CB8AC3E}">
        <p14:creationId xmlns:p14="http://schemas.microsoft.com/office/powerpoint/2010/main" val="48132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A7BC10-E3EB-95D9-DC53-D691342C9F8E}"/>
              </a:ext>
            </a:extLst>
          </p:cNvPr>
          <p:cNvSpPr>
            <a:spLocks noGrp="1"/>
          </p:cNvSpPr>
          <p:nvPr>
            <p:ph type="title"/>
          </p:nvPr>
        </p:nvSpPr>
        <p:spPr>
          <a:xfrm>
            <a:off x="-253645" y="268941"/>
            <a:ext cx="4545106" cy="3245557"/>
          </a:xfrm>
        </p:spPr>
        <p:txBody>
          <a:bodyPr vert="horz" lIns="91440" tIns="45720" rIns="91440" bIns="45720" rtlCol="0" anchor="b">
            <a:normAutofit/>
          </a:bodyPr>
          <a:lstStyle/>
          <a:p>
            <a:pPr algn="ctr"/>
            <a:r>
              <a:rPr lang="en-US" sz="5500" kern="1200" dirty="0">
                <a:solidFill>
                  <a:srgbClr val="FFFFFF"/>
                </a:solidFill>
                <a:latin typeface="Mongolian Baiti" panose="03000500000000000000" pitchFamily="66" charset="0"/>
                <a:cs typeface="Mongolian Baiti" panose="03000500000000000000" pitchFamily="66" charset="0"/>
              </a:rPr>
              <a:t>Our Scenario:</a:t>
            </a:r>
          </a:p>
        </p:txBody>
      </p:sp>
      <p:sp>
        <p:nvSpPr>
          <p:cNvPr id="3" name="Marcador de contenido 2">
            <a:extLst>
              <a:ext uri="{FF2B5EF4-FFF2-40B4-BE49-F238E27FC236}">
                <a16:creationId xmlns:a16="http://schemas.microsoft.com/office/drawing/2014/main" id="{E6EDEA17-D2F0-8EB3-F67A-5E0F35ACB63D}"/>
              </a:ext>
            </a:extLst>
          </p:cNvPr>
          <p:cNvSpPr>
            <a:spLocks noGrp="1"/>
          </p:cNvSpPr>
          <p:nvPr>
            <p:ph idx="1"/>
          </p:nvPr>
        </p:nvSpPr>
        <p:spPr>
          <a:xfrm>
            <a:off x="4469231" y="588361"/>
            <a:ext cx="7288307" cy="6279777"/>
          </a:xfrm>
        </p:spPr>
        <p:txBody>
          <a:bodyPr vert="horz" lIns="91440" tIns="45720" rIns="91440" bIns="45720" rtlCol="0" anchor="ctr">
            <a:normAutofit/>
          </a:bodyPr>
          <a:lstStyle/>
          <a:p>
            <a:pPr marL="0" indent="0" algn="ctr">
              <a:buNone/>
            </a:pPr>
            <a:r>
              <a:rPr lang="en-US" sz="2500" dirty="0">
                <a:latin typeface="Mongolian Baiti" panose="03000500000000000000" pitchFamily="66" charset="0"/>
                <a:cs typeface="Mongolian Baiti" panose="03000500000000000000" pitchFamily="66" charset="0"/>
              </a:rPr>
              <a:t>What’s Happening:</a:t>
            </a:r>
          </a:p>
          <a:p>
            <a:pPr marL="0" indent="0" algn="ctr">
              <a:buNone/>
            </a:pPr>
            <a:endParaRPr lang="en-US" sz="2500" dirty="0">
              <a:latin typeface="Mongolian Baiti" panose="03000500000000000000" pitchFamily="66" charset="0"/>
              <a:cs typeface="Mongolian Baiti" panose="03000500000000000000" pitchFamily="66" charset="0"/>
            </a:endParaRPr>
          </a:p>
          <a:p>
            <a:r>
              <a:rPr lang="en-US" sz="2500" dirty="0">
                <a:latin typeface="Mongolian Baiti" panose="03000500000000000000" pitchFamily="66" charset="0"/>
                <a:cs typeface="Mongolian Baiti" panose="03000500000000000000" pitchFamily="66" charset="0"/>
              </a:rPr>
              <a:t>I am a practitioner in an early years nursery setting</a:t>
            </a:r>
          </a:p>
          <a:p>
            <a:r>
              <a:rPr lang="en-US" sz="2500" dirty="0">
                <a:latin typeface="Mongolian Baiti" panose="03000500000000000000" pitchFamily="66" charset="0"/>
                <a:cs typeface="Mongolian Baiti" panose="03000500000000000000" pitchFamily="66" charset="0"/>
              </a:rPr>
              <a:t>Recently a 3-year-old child named Shona</a:t>
            </a:r>
          </a:p>
          <a:p>
            <a:r>
              <a:rPr lang="en-US" sz="2500" dirty="0">
                <a:latin typeface="Mongolian Baiti" panose="03000500000000000000" pitchFamily="66" charset="0"/>
                <a:cs typeface="Mongolian Baiti" panose="03000500000000000000" pitchFamily="66" charset="0"/>
              </a:rPr>
              <a:t>Shona shows signs of anxiety whenever her caregivers leave her, resulting in limited verbal communication and difficulty engaging in group activities.</a:t>
            </a:r>
          </a:p>
          <a:p>
            <a:endParaRPr lang="en-US" sz="2500" dirty="0">
              <a:latin typeface="Mongolian Baiti" panose="03000500000000000000" pitchFamily="66" charset="0"/>
              <a:cs typeface="Mongolian Baiti" panose="03000500000000000000" pitchFamily="66" charset="0"/>
            </a:endParaRPr>
          </a:p>
          <a:p>
            <a:pPr marL="0" indent="0" algn="ctr">
              <a:buNone/>
            </a:pPr>
            <a:r>
              <a:rPr lang="en-US" sz="2500" dirty="0">
                <a:latin typeface="Mongolian Baiti" panose="03000500000000000000" pitchFamily="66" charset="0"/>
                <a:cs typeface="Mongolian Baiti" panose="03000500000000000000" pitchFamily="66" charset="0"/>
              </a:rPr>
              <a:t>What’s My Role In This Situation?</a:t>
            </a:r>
          </a:p>
          <a:p>
            <a:pPr marL="0" indent="0" algn="ctr">
              <a:buNone/>
            </a:pPr>
            <a:endParaRPr lang="en-US" sz="2500" dirty="0">
              <a:latin typeface="Mongolian Baiti" panose="03000500000000000000" pitchFamily="66" charset="0"/>
              <a:cs typeface="Mongolian Baiti" panose="03000500000000000000" pitchFamily="66" charset="0"/>
            </a:endParaRPr>
          </a:p>
          <a:p>
            <a:pPr marL="0" indent="0">
              <a:buNone/>
            </a:pPr>
            <a:r>
              <a:rPr lang="en-US" sz="2500" dirty="0">
                <a:latin typeface="Mongolian Baiti" panose="03000500000000000000" pitchFamily="66" charset="0"/>
                <a:cs typeface="Mongolian Baiti" panose="03000500000000000000" pitchFamily="66" charset="0"/>
              </a:rPr>
              <a:t>My role is to understand, comprehend, and analyze Shona's behavior and development in order to help her improve and promote her emotional, social, cognitive, and physical well-being.</a:t>
            </a:r>
          </a:p>
          <a:p>
            <a:endParaRPr lang="en-US" sz="2000" dirty="0"/>
          </a:p>
          <a:p>
            <a:endParaRPr lang="en-US" sz="2000" dirty="0"/>
          </a:p>
        </p:txBody>
      </p:sp>
    </p:spTree>
    <p:extLst>
      <p:ext uri="{BB962C8B-B14F-4D97-AF65-F5344CB8AC3E}">
        <p14:creationId xmlns:p14="http://schemas.microsoft.com/office/powerpoint/2010/main" val="52270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 calcmode="lin" valueType="num">
                                      <p:cBhvr>
                                        <p:cTn id="2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4" dur="500"/>
                                        <p:tgtEl>
                                          <p:spTgt spid="3">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wipe(down)">
                                      <p:cBhvr>
                                        <p:cTn id="2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693A1A3-4DC2-698F-3058-BC0D1630A8F3}"/>
              </a:ext>
            </a:extLst>
          </p:cNvPr>
          <p:cNvSpPr>
            <a:spLocks noGrp="1"/>
          </p:cNvSpPr>
          <p:nvPr>
            <p:ph type="title"/>
          </p:nvPr>
        </p:nvSpPr>
        <p:spPr>
          <a:xfrm>
            <a:off x="341052" y="490070"/>
            <a:ext cx="6069909" cy="1778751"/>
          </a:xfrm>
        </p:spPr>
        <p:txBody>
          <a:bodyPr vert="horz" lIns="91440" tIns="45720" rIns="91440" bIns="45720" rtlCol="0" anchor="ctr">
            <a:normAutofit/>
          </a:bodyPr>
          <a:lstStyle/>
          <a:p>
            <a:r>
              <a:rPr lang="en-US" sz="5400" kern="1200" dirty="0">
                <a:solidFill>
                  <a:schemeClr val="bg1"/>
                </a:solidFill>
                <a:latin typeface="Mongolian Baiti" panose="03000500000000000000" pitchFamily="66" charset="0"/>
                <a:cs typeface="Mongolian Baiti" panose="03000500000000000000" pitchFamily="66" charset="0"/>
              </a:rPr>
              <a:t>Vygotsky’s Theory:</a:t>
            </a:r>
          </a:p>
        </p:txBody>
      </p:sp>
      <p:sp>
        <p:nvSpPr>
          <p:cNvPr id="3" name="Marcador de contenido 2">
            <a:extLst>
              <a:ext uri="{FF2B5EF4-FFF2-40B4-BE49-F238E27FC236}">
                <a16:creationId xmlns:a16="http://schemas.microsoft.com/office/drawing/2014/main" id="{F3D7A047-FC21-AB40-DF74-14AD55709F21}"/>
              </a:ext>
            </a:extLst>
          </p:cNvPr>
          <p:cNvSpPr>
            <a:spLocks noGrp="1"/>
          </p:cNvSpPr>
          <p:nvPr>
            <p:ph idx="1"/>
          </p:nvPr>
        </p:nvSpPr>
        <p:spPr>
          <a:xfrm>
            <a:off x="656708" y="2268820"/>
            <a:ext cx="5039057" cy="3833945"/>
          </a:xfrm>
        </p:spPr>
        <p:txBody>
          <a:bodyPr vert="horz" lIns="91440" tIns="45720" rIns="91440" bIns="45720" rtlCol="0" anchor="ctr">
            <a:normAutofit fontScale="92500" lnSpcReduction="10000"/>
          </a:bodyPr>
          <a:lstStyle/>
          <a:p>
            <a:pPr marL="0" indent="0">
              <a:buNone/>
            </a:pPr>
            <a:r>
              <a:rPr lang="en-US" sz="2500" dirty="0">
                <a:solidFill>
                  <a:schemeClr val="bg1"/>
                </a:solidFill>
                <a:latin typeface="Mongolian Baiti" panose="03000500000000000000" pitchFamily="66" charset="0"/>
                <a:cs typeface="Mongolian Baiti" panose="03000500000000000000" pitchFamily="66" charset="0"/>
              </a:rPr>
              <a:t>Vygotsky’s theory focuses on early childhood cognitive development, emphasizing how social and cultural factors influence mainly from close people such as parents, carers etc. The theory addresses how young children learn from those close to them through activities and conversations: "Children develop thinking skills through guided conversations and shared activities with more knowledgeable others" (Simply Psychology, 2026).</a:t>
            </a:r>
          </a:p>
          <a:p>
            <a:pPr marL="0"/>
            <a:endParaRPr lang="en-US" sz="1800" dirty="0">
              <a:solidFill>
                <a:schemeClr val="tx2"/>
              </a:solidFill>
            </a:endParaRPr>
          </a:p>
        </p:txBody>
      </p:sp>
      <p:sp>
        <p:nvSpPr>
          <p:cNvPr id="9" name="CuadroTexto 8">
            <a:extLst>
              <a:ext uri="{FF2B5EF4-FFF2-40B4-BE49-F238E27FC236}">
                <a16:creationId xmlns:a16="http://schemas.microsoft.com/office/drawing/2014/main" id="{A22A0788-A2F3-4CF8-B30C-2BE28AC5A08D}"/>
              </a:ext>
            </a:extLst>
          </p:cNvPr>
          <p:cNvSpPr txBox="1"/>
          <p:nvPr/>
        </p:nvSpPr>
        <p:spPr>
          <a:xfrm>
            <a:off x="6143307" y="202095"/>
            <a:ext cx="5966569" cy="6370975"/>
          </a:xfrm>
          <a:prstGeom prst="rect">
            <a:avLst/>
          </a:prstGeom>
          <a:noFill/>
        </p:spPr>
        <p:txBody>
          <a:bodyPr wrap="square" rtlCol="0">
            <a:spAutoFit/>
          </a:bodyPr>
          <a:lstStyle/>
          <a:p>
            <a:pPr algn="ctr"/>
            <a:r>
              <a:rPr lang="es-GB" sz="2000" b="1" dirty="0">
                <a:latin typeface="Mongolian Baiti" panose="03000500000000000000" pitchFamily="66" charset="0"/>
                <a:cs typeface="Mongolian Baiti" panose="03000500000000000000" pitchFamily="66" charset="0"/>
              </a:rPr>
              <a:t>The More Knowledge Other (MKO)</a:t>
            </a:r>
          </a:p>
          <a:p>
            <a:pPr algn="ctr"/>
            <a:endParaRPr lang="es-GB" sz="2000" b="1" dirty="0">
              <a:latin typeface="Mongolian Baiti" panose="03000500000000000000" pitchFamily="66" charset="0"/>
              <a:cs typeface="Mongolian Baiti" panose="03000500000000000000" pitchFamily="66" charset="0"/>
            </a:endParaRPr>
          </a:p>
          <a:p>
            <a:pPr algn="ctr"/>
            <a:r>
              <a:rPr lang="es-ES" dirty="0" err="1">
                <a:latin typeface="Mongolian Baiti" panose="03000500000000000000" pitchFamily="66" charset="0"/>
                <a:cs typeface="Mongolian Baiti" panose="03000500000000000000" pitchFamily="66" charset="0"/>
              </a:rPr>
              <a:t>An</a:t>
            </a:r>
            <a:r>
              <a:rPr lang="es-ES" dirty="0">
                <a:latin typeface="Mongolian Baiti" panose="03000500000000000000" pitchFamily="66" charset="0"/>
                <a:cs typeface="Mongolian Baiti" panose="03000500000000000000" pitchFamily="66" charset="0"/>
              </a:rPr>
              <a:t> MKO </a:t>
            </a:r>
            <a:r>
              <a:rPr lang="es-ES" dirty="0" err="1">
                <a:latin typeface="Mongolian Baiti" panose="03000500000000000000" pitchFamily="66" charset="0"/>
                <a:cs typeface="Mongolian Baiti" panose="03000500000000000000" pitchFamily="66" charset="0"/>
              </a:rPr>
              <a:t>is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someone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who</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possesses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greater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knowledge</a:t>
            </a:r>
            <a:r>
              <a:rPr lang="es-ES" dirty="0">
                <a:latin typeface="Mongolian Baiti" panose="03000500000000000000" pitchFamily="66" charset="0"/>
                <a:cs typeface="Mongolian Baiti" panose="03000500000000000000" pitchFamily="66" charset="0"/>
              </a:rPr>
              <a:t> in a </a:t>
            </a:r>
            <a:r>
              <a:rPr lang="es-ES" dirty="0" err="1">
                <a:latin typeface="Mongolian Baiti" panose="03000500000000000000" pitchFamily="66" charset="0"/>
                <a:cs typeface="Mongolian Baiti" panose="03000500000000000000" pitchFamily="66" charset="0"/>
              </a:rPr>
              <a:t>specific</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area</a:t>
            </a:r>
            <a:r>
              <a:rPr lang="es-ES" dirty="0">
                <a:latin typeface="Mongolian Baiti" panose="03000500000000000000" pitchFamily="66" charset="0"/>
                <a:cs typeface="Mongolian Baiti" panose="03000500000000000000" pitchFamily="66" charset="0"/>
              </a:rPr>
              <a:t>—</a:t>
            </a:r>
            <a:r>
              <a:rPr lang="es-ES" dirty="0" err="1">
                <a:latin typeface="Mongolian Baiti" panose="03000500000000000000" pitchFamily="66" charset="0"/>
                <a:cs typeface="Mongolian Baiti" panose="03000500000000000000" pitchFamily="66" charset="0"/>
              </a:rPr>
              <a:t>such</a:t>
            </a:r>
            <a:r>
              <a:rPr lang="es-ES" dirty="0">
                <a:latin typeface="Mongolian Baiti" panose="03000500000000000000" pitchFamily="66" charset="0"/>
                <a:cs typeface="Mongolian Baiti" panose="03000500000000000000" pitchFamily="66" charset="0"/>
              </a:rPr>
              <a:t> as a </a:t>
            </a:r>
            <a:r>
              <a:rPr lang="es-ES" dirty="0" err="1">
                <a:latin typeface="Mongolian Baiti" panose="03000500000000000000" pitchFamily="66" charset="0"/>
                <a:cs typeface="Mongolian Baiti" panose="03000500000000000000" pitchFamily="66" charset="0"/>
              </a:rPr>
              <a:t>parent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teacher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older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sibling</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or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friend</a:t>
            </a:r>
            <a:r>
              <a:rPr lang="es-ES" dirty="0">
                <a:latin typeface="Mongolian Baiti" panose="03000500000000000000" pitchFamily="66" charset="0"/>
                <a:cs typeface="Mongolian Baiti" panose="03000500000000000000" pitchFamily="66" charset="0"/>
              </a:rPr>
              <a:t>. Vygotsky </a:t>
            </a:r>
            <a:r>
              <a:rPr lang="es-ES" dirty="0" err="1">
                <a:latin typeface="Mongolian Baiti" panose="03000500000000000000" pitchFamily="66" charset="0"/>
                <a:cs typeface="Mongolian Baiti" panose="03000500000000000000" pitchFamily="66" charset="0"/>
              </a:rPr>
              <a:t>posited</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that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our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knowledge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would</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grow</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through</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interacting</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with</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people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who</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have</a:t>
            </a:r>
            <a:r>
              <a:rPr lang="es-ES" dirty="0">
                <a:latin typeface="Mongolian Baiti" panose="03000500000000000000" pitchFamily="66" charset="0"/>
                <a:cs typeface="Mongolian Baiti" panose="03000500000000000000" pitchFamily="66" charset="0"/>
              </a:rPr>
              <a:t> superior </a:t>
            </a:r>
            <a:r>
              <a:rPr lang="es-ES" dirty="0" err="1">
                <a:latin typeface="Mongolian Baiti" panose="03000500000000000000" pitchFamily="66" charset="0"/>
                <a:cs typeface="Mongolian Baiti" panose="03000500000000000000" pitchFamily="66" charset="0"/>
              </a:rPr>
              <a:t>abilities</a:t>
            </a:r>
            <a:r>
              <a:rPr lang="es-ES" dirty="0">
                <a:latin typeface="Mongolian Baiti" panose="03000500000000000000" pitchFamily="66" charset="0"/>
                <a:cs typeface="Mongolian Baiti" panose="03000500000000000000" pitchFamily="66" charset="0"/>
              </a:rPr>
              <a:t> and </a:t>
            </a:r>
            <a:r>
              <a:rPr lang="es-ES" dirty="0" err="1">
                <a:latin typeface="Mongolian Baiti" panose="03000500000000000000" pitchFamily="66" charset="0"/>
                <a:cs typeface="Mongolian Baiti" panose="03000500000000000000" pitchFamily="66" charset="0"/>
              </a:rPr>
              <a:t>skills</a:t>
            </a:r>
            <a:r>
              <a:rPr lang="es-ES" dirty="0">
                <a:latin typeface="Mongolian Baiti" panose="03000500000000000000" pitchFamily="66" charset="0"/>
                <a:cs typeface="Mongolian Baiti" panose="03000500000000000000" pitchFamily="66" charset="0"/>
              </a:rPr>
              <a:t>.</a:t>
            </a:r>
          </a:p>
          <a:p>
            <a:pPr algn="ctr"/>
            <a:endParaRPr lang="es-ES" dirty="0">
              <a:latin typeface="Mongolian Baiti" panose="03000500000000000000" pitchFamily="66" charset="0"/>
              <a:cs typeface="Mongolian Baiti" panose="03000500000000000000" pitchFamily="66" charset="0"/>
            </a:endParaRPr>
          </a:p>
          <a:p>
            <a:pPr algn="ctr"/>
            <a:r>
              <a:rPr lang="es-ES" sz="2000" b="1" dirty="0">
                <a:latin typeface="Mongolian Baiti" panose="03000500000000000000" pitchFamily="66" charset="0"/>
                <a:cs typeface="Mongolian Baiti" panose="03000500000000000000" pitchFamily="66" charset="0"/>
              </a:rPr>
              <a:t>The Zone </a:t>
            </a:r>
            <a:r>
              <a:rPr lang="es-ES" sz="2000" b="1" dirty="0" err="1">
                <a:latin typeface="Mongolian Baiti" panose="03000500000000000000" pitchFamily="66" charset="0"/>
                <a:cs typeface="Mongolian Baiti" panose="03000500000000000000" pitchFamily="66" charset="0"/>
              </a:rPr>
              <a:t>Of</a:t>
            </a:r>
            <a:r>
              <a:rPr lang="es-ES" sz="2000" b="1" dirty="0">
                <a:latin typeface="Mongolian Baiti" panose="03000500000000000000" pitchFamily="66" charset="0"/>
                <a:cs typeface="Mongolian Baiti" panose="03000500000000000000" pitchFamily="66" charset="0"/>
              </a:rPr>
              <a:t> Proximal </a:t>
            </a:r>
            <a:r>
              <a:rPr lang="es-ES" sz="2000" b="1" dirty="0" err="1">
                <a:latin typeface="Mongolian Baiti" panose="03000500000000000000" pitchFamily="66" charset="0"/>
                <a:cs typeface="Mongolian Baiti" panose="03000500000000000000" pitchFamily="66" charset="0"/>
              </a:rPr>
              <a:t>Development</a:t>
            </a:r>
            <a:r>
              <a:rPr lang="es-ES" sz="2000" b="1" dirty="0">
                <a:latin typeface="Mongolian Baiti" panose="03000500000000000000" pitchFamily="66" charset="0"/>
                <a:cs typeface="Mongolian Baiti" panose="03000500000000000000" pitchFamily="66" charset="0"/>
              </a:rPr>
              <a:t> (ZPD)</a:t>
            </a:r>
          </a:p>
          <a:p>
            <a:pPr algn="ctr"/>
            <a:endParaRPr lang="es-ES" sz="2000" b="1" dirty="0">
              <a:latin typeface="Mongolian Baiti" panose="03000500000000000000" pitchFamily="66" charset="0"/>
              <a:cs typeface="Mongolian Baiti" panose="03000500000000000000" pitchFamily="66" charset="0"/>
            </a:endParaRPr>
          </a:p>
          <a:p>
            <a:pPr algn="ctr"/>
            <a:r>
              <a:rPr lang="es-ES" dirty="0">
                <a:latin typeface="Mongolian Baiti" panose="03000500000000000000" pitchFamily="66" charset="0"/>
                <a:cs typeface="Mongolian Baiti" panose="03000500000000000000" pitchFamily="66" charset="0"/>
              </a:rPr>
              <a:t>The Zone </a:t>
            </a:r>
            <a:r>
              <a:rPr lang="es-ES" dirty="0" err="1">
                <a:latin typeface="Mongolian Baiti" panose="03000500000000000000" pitchFamily="66" charset="0"/>
                <a:cs typeface="Mongolian Baiti" panose="03000500000000000000" pitchFamily="66" charset="0"/>
              </a:rPr>
              <a:t>of</a:t>
            </a:r>
            <a:r>
              <a:rPr lang="es-ES" dirty="0">
                <a:latin typeface="Mongolian Baiti" panose="03000500000000000000" pitchFamily="66" charset="0"/>
                <a:cs typeface="Mongolian Baiti" panose="03000500000000000000" pitchFamily="66" charset="0"/>
              </a:rPr>
              <a:t> Proximal </a:t>
            </a:r>
            <a:r>
              <a:rPr lang="es-ES" dirty="0" err="1">
                <a:latin typeface="Mongolian Baiti" panose="03000500000000000000" pitchFamily="66" charset="0"/>
                <a:cs typeface="Mongolian Baiti" panose="03000500000000000000" pitchFamily="66" charset="0"/>
              </a:rPr>
              <a:t>Development</a:t>
            </a:r>
            <a:r>
              <a:rPr lang="es-ES" dirty="0">
                <a:latin typeface="Mongolian Baiti" panose="03000500000000000000" pitchFamily="66" charset="0"/>
                <a:cs typeface="Mongolian Baiti" panose="03000500000000000000" pitchFamily="66" charset="0"/>
              </a:rPr>
              <a:t> (ZPD) </a:t>
            </a:r>
            <a:r>
              <a:rPr lang="es-ES" dirty="0" err="1">
                <a:latin typeface="Mongolian Baiti" panose="03000500000000000000" pitchFamily="66" charset="0"/>
                <a:cs typeface="Mongolian Baiti" panose="03000500000000000000" pitchFamily="66" charset="0"/>
              </a:rPr>
              <a:t>is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an</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excellent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space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for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learning</a:t>
            </a:r>
            <a:r>
              <a:rPr lang="es-ES" dirty="0">
                <a:latin typeface="Mongolian Baiti" panose="03000500000000000000" pitchFamily="66" charset="0"/>
                <a:cs typeface="Mongolian Baiti" panose="03000500000000000000" pitchFamily="66" charset="0"/>
              </a:rPr>
              <a:t>, as </a:t>
            </a:r>
            <a:r>
              <a:rPr lang="es-ES" dirty="0" err="1">
                <a:latin typeface="Mongolian Baiti" panose="03000500000000000000" pitchFamily="66" charset="0"/>
                <a:cs typeface="Mongolian Baiti" panose="03000500000000000000" pitchFamily="66" charset="0"/>
              </a:rPr>
              <a:t>it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allows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you</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to</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perform</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tasks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either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independently</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or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with</a:t>
            </a:r>
            <a:r>
              <a:rPr lang="es-ES" dirty="0">
                <a:latin typeface="Mongolian Baiti" panose="03000500000000000000" pitchFamily="66" charset="0"/>
                <a:cs typeface="Mongolian Baiti" panose="03000500000000000000" pitchFamily="66" charset="0"/>
              </a:rPr>
              <a:t> a </a:t>
            </a:r>
            <a:r>
              <a:rPr lang="es-ES" dirty="0" err="1">
                <a:latin typeface="Mongolian Baiti" panose="03000500000000000000" pitchFamily="66" charset="0"/>
                <a:cs typeface="Mongolian Baiti" panose="03000500000000000000" pitchFamily="66" charset="0"/>
              </a:rPr>
              <a:t>little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help</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from</a:t>
            </a:r>
            <a:r>
              <a:rPr lang="es-ES" dirty="0">
                <a:latin typeface="Mongolian Baiti" panose="03000500000000000000" pitchFamily="66" charset="0"/>
                <a:cs typeface="Mongolian Baiti" panose="03000500000000000000" pitchFamily="66" charset="0"/>
              </a:rPr>
              <a:t> a More </a:t>
            </a:r>
            <a:r>
              <a:rPr lang="es-ES" dirty="0" err="1">
                <a:latin typeface="Mongolian Baiti" panose="03000500000000000000" pitchFamily="66" charset="0"/>
                <a:cs typeface="Mongolian Baiti" panose="03000500000000000000" pitchFamily="66" charset="0"/>
              </a:rPr>
              <a:t>Knowledgeable</a:t>
            </a:r>
            <a:r>
              <a:rPr lang="es-ES" dirty="0">
                <a:latin typeface="Mongolian Baiti" panose="03000500000000000000" pitchFamily="66" charset="0"/>
                <a:cs typeface="Mongolian Baiti" panose="03000500000000000000" pitchFamily="66" charset="0"/>
              </a:rPr>
              <a:t> Other (MKO). </a:t>
            </a:r>
            <a:r>
              <a:rPr lang="es-ES" dirty="0" err="1">
                <a:latin typeface="Mongolian Baiti" panose="03000500000000000000" pitchFamily="66" charset="0"/>
                <a:cs typeface="Mongolian Baiti" panose="03000500000000000000" pitchFamily="66" charset="0"/>
              </a:rPr>
              <a:t>If</a:t>
            </a:r>
            <a:r>
              <a:rPr lang="es-ES" dirty="0">
                <a:latin typeface="Mongolian Baiti" panose="03000500000000000000" pitchFamily="66" charset="0"/>
                <a:cs typeface="Mongolian Baiti" panose="03000500000000000000" pitchFamily="66" charset="0"/>
              </a:rPr>
              <a:t> a </a:t>
            </a:r>
            <a:r>
              <a:rPr lang="es-ES" dirty="0" err="1">
                <a:latin typeface="Mongolian Baiti" panose="03000500000000000000" pitchFamily="66" charset="0"/>
                <a:cs typeface="Mongolian Baiti" panose="03000500000000000000" pitchFamily="66" charset="0"/>
              </a:rPr>
              <a:t>task</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too</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easy</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becomes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boring</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conversely</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if</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too</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difficult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it</a:t>
            </a:r>
            <a:r>
              <a:rPr lang="es-ES" dirty="0">
                <a:latin typeface="Mongolian Baiti" panose="03000500000000000000" pitchFamily="66" charset="0"/>
                <a:cs typeface="Mongolian Baiti" panose="03000500000000000000" pitchFamily="66" charset="0"/>
              </a:rPr>
              <a:t> can lead </a:t>
            </a:r>
            <a:r>
              <a:rPr lang="es-ES" dirty="0" err="1">
                <a:latin typeface="Mongolian Baiti" panose="03000500000000000000" pitchFamily="66" charset="0"/>
                <a:cs typeface="Mongolian Baiti" panose="03000500000000000000" pitchFamily="66" charset="0"/>
              </a:rPr>
              <a:t>to</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significant</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frustration</a:t>
            </a:r>
            <a:r>
              <a:rPr lang="es-ES" dirty="0">
                <a:latin typeface="Mongolian Baiti" panose="03000500000000000000" pitchFamily="66" charset="0"/>
                <a:cs typeface="Mongolian Baiti" panose="03000500000000000000" pitchFamily="66" charset="0"/>
              </a:rPr>
              <a:t> and </a:t>
            </a:r>
            <a:r>
              <a:rPr lang="es-ES" dirty="0" err="1">
                <a:latin typeface="Mongolian Baiti" panose="03000500000000000000" pitchFamily="66" charset="0"/>
                <a:cs typeface="Mongolian Baiti" panose="03000500000000000000" pitchFamily="66" charset="0"/>
              </a:rPr>
              <a:t>anger</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However</a:t>
            </a:r>
            <a:r>
              <a:rPr lang="es-ES" dirty="0">
                <a:latin typeface="Mongolian Baiti" panose="03000500000000000000" pitchFamily="66" charset="0"/>
                <a:cs typeface="Mongolian Baiti" panose="03000500000000000000" pitchFamily="66" charset="0"/>
              </a:rPr>
              <a:t>, a </a:t>
            </a:r>
            <a:r>
              <a:rPr lang="es-ES" dirty="0" err="1">
                <a:latin typeface="Mongolian Baiti" panose="03000500000000000000" pitchFamily="66" charset="0"/>
                <a:cs typeface="Mongolian Baiti" panose="03000500000000000000" pitchFamily="66" charset="0"/>
              </a:rPr>
              <a:t>task</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of</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intermediate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difficulty</a:t>
            </a:r>
            <a:r>
              <a:rPr lang="es-ES" dirty="0">
                <a:latin typeface="Mongolian Baiti" panose="03000500000000000000" pitchFamily="66" charset="0"/>
                <a:cs typeface="Mongolian Baiti" panose="03000500000000000000" pitchFamily="66" charset="0"/>
              </a:rPr>
              <a:t>—at a </a:t>
            </a:r>
            <a:r>
              <a:rPr lang="es-ES" dirty="0" err="1">
                <a:latin typeface="Mongolian Baiti" panose="03000500000000000000" pitchFamily="66" charset="0"/>
                <a:cs typeface="Mongolian Baiti" panose="03000500000000000000" pitchFamily="66" charset="0"/>
              </a:rPr>
              <a:t>manageable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level</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requiring</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some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assistance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from</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an</a:t>
            </a:r>
            <a:r>
              <a:rPr lang="es-ES" dirty="0">
                <a:latin typeface="Mongolian Baiti" panose="03000500000000000000" pitchFamily="66" charset="0"/>
                <a:cs typeface="Mongolian Baiti" panose="03000500000000000000" pitchFamily="66" charset="0"/>
              </a:rPr>
              <a:t> MKO—</a:t>
            </a:r>
            <a:r>
              <a:rPr lang="es-ES" dirty="0" err="1">
                <a:latin typeface="Mongolian Baiti" panose="03000500000000000000" pitchFamily="66" charset="0"/>
                <a:cs typeface="Mongolian Baiti" panose="03000500000000000000" pitchFamily="66" charset="0"/>
              </a:rPr>
              <a:t>is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perfect</a:t>
            </a:r>
            <a:r>
              <a:rPr lang="es-ES" dirty="0">
                <a:latin typeface="Mongolian Baiti" panose="03000500000000000000" pitchFamily="66" charset="0"/>
                <a:cs typeface="Mongolian Baiti" panose="03000500000000000000" pitchFamily="66" charset="0"/>
              </a:rPr>
              <a:t>.</a:t>
            </a:r>
          </a:p>
          <a:p>
            <a:pPr algn="ctr"/>
            <a:endParaRPr lang="es-ES" dirty="0">
              <a:latin typeface="Mongolian Baiti" panose="03000500000000000000" pitchFamily="66" charset="0"/>
              <a:cs typeface="Mongolian Baiti" panose="03000500000000000000" pitchFamily="66" charset="0"/>
            </a:endParaRPr>
          </a:p>
          <a:p>
            <a:pPr algn="ctr"/>
            <a:r>
              <a:rPr lang="es-ES" sz="2000" b="1" dirty="0" err="1">
                <a:latin typeface="Mongolian Baiti" panose="03000500000000000000" pitchFamily="66" charset="0"/>
                <a:cs typeface="Mongolian Baiti" panose="03000500000000000000" pitchFamily="66" charset="0"/>
              </a:rPr>
              <a:t>Giving</a:t>
            </a:r>
            <a:r>
              <a:rPr lang="es-ES" sz="2000" b="1" dirty="0">
                <a:latin typeface="Mongolian Baiti" panose="03000500000000000000" pitchFamily="66" charset="0"/>
                <a:cs typeface="Mongolian Baiti" panose="03000500000000000000" pitchFamily="66" charset="0"/>
              </a:rPr>
              <a:t> Just The Right Help (</a:t>
            </a:r>
            <a:r>
              <a:rPr lang="es-ES" sz="2000" b="1" dirty="0" err="1">
                <a:latin typeface="Mongolian Baiti" panose="03000500000000000000" pitchFamily="66" charset="0"/>
                <a:cs typeface="Mongolian Baiti" panose="03000500000000000000" pitchFamily="66" charset="0"/>
              </a:rPr>
              <a:t>Scaffolding</a:t>
            </a:r>
            <a:r>
              <a:rPr lang="es-ES" sz="2000" b="1" dirty="0">
                <a:latin typeface="Mongolian Baiti" panose="03000500000000000000" pitchFamily="66" charset="0"/>
                <a:cs typeface="Mongolian Baiti" panose="03000500000000000000" pitchFamily="66" charset="0"/>
              </a:rPr>
              <a:t>)</a:t>
            </a:r>
          </a:p>
          <a:p>
            <a:pPr algn="ctr"/>
            <a:endParaRPr lang="es-ES" sz="2000" b="1" dirty="0">
              <a:latin typeface="Mongolian Baiti" panose="03000500000000000000" pitchFamily="66" charset="0"/>
              <a:cs typeface="Mongolian Baiti" panose="03000500000000000000" pitchFamily="66" charset="0"/>
            </a:endParaRPr>
          </a:p>
          <a:p>
            <a:pPr algn="ctr"/>
            <a:r>
              <a:rPr lang="es-ES" dirty="0" err="1">
                <a:latin typeface="Mongolian Baiti" panose="03000500000000000000" pitchFamily="66" charset="0"/>
                <a:cs typeface="Mongolian Baiti" panose="03000500000000000000" pitchFamily="66" charset="0"/>
              </a:rPr>
              <a:t>Scaffolding</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is</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the</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assistance</a:t>
            </a:r>
            <a:r>
              <a:rPr lang="es-ES" dirty="0">
                <a:latin typeface="Mongolian Baiti" panose="03000500000000000000" pitchFamily="66" charset="0"/>
                <a:cs typeface="Mongolian Baiti" panose="03000500000000000000" pitchFamily="66" charset="0"/>
              </a:rPr>
              <a:t> and </a:t>
            </a:r>
            <a:r>
              <a:rPr lang="es-ES" dirty="0" err="1">
                <a:latin typeface="Mongolian Baiti" panose="03000500000000000000" pitchFamily="66" charset="0"/>
                <a:cs typeface="Mongolian Baiti" panose="03000500000000000000" pitchFamily="66" charset="0"/>
              </a:rPr>
              <a:t>help</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provided</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by</a:t>
            </a:r>
            <a:r>
              <a:rPr lang="es-ES" dirty="0">
                <a:latin typeface="Mongolian Baiti" panose="03000500000000000000" pitchFamily="66" charset="0"/>
                <a:cs typeface="Mongolian Baiti" panose="03000500000000000000" pitchFamily="66" charset="0"/>
              </a:rPr>
              <a:t> </a:t>
            </a:r>
            <a:r>
              <a:rPr lang="es-ES" dirty="0" err="1">
                <a:latin typeface="Mongolian Baiti" panose="03000500000000000000" pitchFamily="66" charset="0"/>
                <a:cs typeface="Mongolian Baiti" panose="03000500000000000000" pitchFamily="66" charset="0"/>
              </a:rPr>
              <a:t>the</a:t>
            </a:r>
            <a:r>
              <a:rPr lang="es-ES" dirty="0">
                <a:latin typeface="Mongolian Baiti" panose="03000500000000000000" pitchFamily="66" charset="0"/>
                <a:cs typeface="Mongolian Baiti" panose="03000500000000000000" pitchFamily="66" charset="0"/>
              </a:rPr>
              <a:t> MKO.</a:t>
            </a:r>
            <a:endParaRPr lang="es-GB" dirty="0">
              <a:latin typeface="Mongolian Baiti" panose="03000500000000000000" pitchFamily="66" charset="0"/>
              <a:cs typeface="Mongolian Baiti" panose="03000500000000000000" pitchFamily="66" charset="0"/>
            </a:endParaRPr>
          </a:p>
        </p:txBody>
      </p:sp>
    </p:spTree>
    <p:extLst>
      <p:ext uri="{BB962C8B-B14F-4D97-AF65-F5344CB8AC3E}">
        <p14:creationId xmlns:p14="http://schemas.microsoft.com/office/powerpoint/2010/main" val="402992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FC79EA3-9CCF-F5FD-D1D8-441F34E8763D}"/>
              </a:ext>
            </a:extLst>
          </p:cNvPr>
          <p:cNvSpPr>
            <a:spLocks noGrp="1"/>
          </p:cNvSpPr>
          <p:nvPr>
            <p:ph type="title"/>
          </p:nvPr>
        </p:nvSpPr>
        <p:spPr>
          <a:xfrm>
            <a:off x="3563760" y="213498"/>
            <a:ext cx="5754696" cy="1837349"/>
          </a:xfrm>
        </p:spPr>
        <p:txBody>
          <a:bodyPr vert="horz" lIns="91440" tIns="45720" rIns="91440" bIns="45720" rtlCol="0" anchor="ctr">
            <a:normAutofit fontScale="90000"/>
          </a:bodyPr>
          <a:lstStyle/>
          <a:p>
            <a:pPr algn="ctr"/>
            <a:r>
              <a:rPr lang="es-ES" sz="3600" dirty="0" err="1">
                <a:latin typeface="Mongolian Baiti" panose="03000500000000000000" pitchFamily="66" charset="0"/>
                <a:cs typeface="Mongolian Baiti" panose="03000500000000000000" pitchFamily="66" charset="0"/>
              </a:rPr>
              <a:t>Vygotsky's</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theory</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posits</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that</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language</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makes</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thought</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possible</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which</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subsequently</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controls</a:t>
            </a:r>
            <a:r>
              <a:rPr lang="es-ES" sz="3600" dirty="0">
                <a:latin typeface="Mongolian Baiti" panose="03000500000000000000" pitchFamily="66" charset="0"/>
                <a:cs typeface="Mongolian Baiti" panose="03000500000000000000" pitchFamily="66" charset="0"/>
              </a:rPr>
              <a:t> </a:t>
            </a:r>
            <a:r>
              <a:rPr lang="es-ES" sz="3600" dirty="0" err="1">
                <a:latin typeface="Mongolian Baiti" panose="03000500000000000000" pitchFamily="66" charset="0"/>
                <a:cs typeface="Mongolian Baiti" panose="03000500000000000000" pitchFamily="66" charset="0"/>
              </a:rPr>
              <a:t>behavior</a:t>
            </a:r>
            <a:r>
              <a:rPr lang="es-ES" sz="3600" dirty="0">
                <a:latin typeface="Mongolian Baiti" panose="03000500000000000000" pitchFamily="66" charset="0"/>
                <a:cs typeface="Mongolian Baiti" panose="03000500000000000000" pitchFamily="66" charset="0"/>
              </a:rPr>
              <a:t>.</a:t>
            </a:r>
            <a:br>
              <a:rPr lang="es-GB" sz="3600" dirty="0">
                <a:latin typeface="Mongolian Baiti" panose="03000500000000000000" pitchFamily="66" charset="0"/>
                <a:cs typeface="Mongolian Baiti" panose="03000500000000000000" pitchFamily="66" charset="0"/>
              </a:rPr>
            </a:br>
            <a:endParaRPr lang="en-US" sz="3600" kern="1200" dirty="0">
              <a:solidFill>
                <a:schemeClr val="tx2"/>
              </a:solidFill>
              <a:latin typeface="+mj-lt"/>
              <a:ea typeface="+mj-ea"/>
              <a:cs typeface="+mj-cs"/>
            </a:endParaRPr>
          </a:p>
        </p:txBody>
      </p:sp>
      <p:graphicFrame>
        <p:nvGraphicFramePr>
          <p:cNvPr id="4" name="Marcador de contenido 3">
            <a:extLst>
              <a:ext uri="{FF2B5EF4-FFF2-40B4-BE49-F238E27FC236}">
                <a16:creationId xmlns:a16="http://schemas.microsoft.com/office/drawing/2014/main" id="{7673A578-5C89-F865-F7E9-BCB858B891C0}"/>
              </a:ext>
            </a:extLst>
          </p:cNvPr>
          <p:cNvGraphicFramePr>
            <a:graphicFrameLocks noGrp="1"/>
          </p:cNvGraphicFramePr>
          <p:nvPr>
            <p:ph idx="1"/>
            <p:extLst>
              <p:ext uri="{D42A27DB-BD31-4B8C-83A1-F6EECF244321}">
                <p14:modId xmlns:p14="http://schemas.microsoft.com/office/powerpoint/2010/main" val="2122059707"/>
              </p:ext>
            </p:extLst>
          </p:nvPr>
        </p:nvGraphicFramePr>
        <p:xfrm>
          <a:off x="411480" y="1828799"/>
          <a:ext cx="11582400" cy="5029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4748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059D084-A4B8-FE66-4147-8D52A46FC231}"/>
              </a:ext>
            </a:extLst>
          </p:cNvPr>
          <p:cNvSpPr>
            <a:spLocks noGrp="1"/>
          </p:cNvSpPr>
          <p:nvPr>
            <p:ph type="title"/>
          </p:nvPr>
        </p:nvSpPr>
        <p:spPr>
          <a:xfrm>
            <a:off x="-50927" y="586855"/>
            <a:ext cx="4037839" cy="4369457"/>
          </a:xfrm>
        </p:spPr>
        <p:txBody>
          <a:bodyPr vert="horz" lIns="91440" tIns="45720" rIns="91440" bIns="45720" rtlCol="0" anchor="b">
            <a:normAutofit/>
          </a:bodyPr>
          <a:lstStyle/>
          <a:p>
            <a:pPr algn="ctr"/>
            <a:r>
              <a:rPr lang="en-US" sz="5500" dirty="0">
                <a:solidFill>
                  <a:srgbClr val="FFFFFF"/>
                </a:solidFill>
                <a:latin typeface="Mongolian Baiti" panose="03000500000000000000" pitchFamily="66" charset="0"/>
                <a:cs typeface="Mongolian Baiti" panose="03000500000000000000" pitchFamily="66" charset="0"/>
              </a:rPr>
              <a:t>Shona's connection to Vygotsky's theory</a:t>
            </a:r>
            <a:endParaRPr lang="en-US" sz="5500" kern="1200" dirty="0">
              <a:solidFill>
                <a:srgbClr val="FFFFFF"/>
              </a:solidFill>
              <a:latin typeface="Mongolian Baiti" panose="03000500000000000000" pitchFamily="66" charset="0"/>
              <a:cs typeface="Mongolian Baiti" panose="03000500000000000000" pitchFamily="66" charset="0"/>
            </a:endParaRPr>
          </a:p>
        </p:txBody>
      </p:sp>
      <p:sp>
        <p:nvSpPr>
          <p:cNvPr id="3" name="Marcador de contenido 2">
            <a:extLst>
              <a:ext uri="{FF2B5EF4-FFF2-40B4-BE49-F238E27FC236}">
                <a16:creationId xmlns:a16="http://schemas.microsoft.com/office/drawing/2014/main" id="{9DFAEDBF-9F2B-D399-81E0-4C70D1094C5E}"/>
              </a:ext>
            </a:extLst>
          </p:cNvPr>
          <p:cNvSpPr>
            <a:spLocks noGrp="1"/>
          </p:cNvSpPr>
          <p:nvPr>
            <p:ph idx="1"/>
          </p:nvPr>
        </p:nvSpPr>
        <p:spPr>
          <a:xfrm>
            <a:off x="4318932" y="804871"/>
            <a:ext cx="7315199" cy="6042991"/>
          </a:xfrm>
        </p:spPr>
        <p:txBody>
          <a:bodyPr vert="horz" lIns="91440" tIns="45720" rIns="91440" bIns="45720" rtlCol="0" anchor="ctr">
            <a:normAutofit/>
          </a:bodyPr>
          <a:lstStyle/>
          <a:p>
            <a:r>
              <a:rPr lang="en-US" sz="3000" dirty="0">
                <a:latin typeface="Mongolian Baiti" panose="03000500000000000000" pitchFamily="66" charset="0"/>
                <a:cs typeface="Mongolian Baiti" panose="03000500000000000000" pitchFamily="66" charset="0"/>
              </a:rPr>
              <a:t>Shona is in a new place without the people she trusts; since this is the first time she is seeing these new people, she might be experiencing separation anxiety. Why? Shona has spent years with her caregivers, remaining close to them the entire time.</a:t>
            </a:r>
          </a:p>
          <a:p>
            <a:endParaRPr lang="en-US" sz="3000" dirty="0">
              <a:latin typeface="Mongolian Baiti" panose="03000500000000000000" pitchFamily="66" charset="0"/>
              <a:cs typeface="Mongolian Baiti" panose="03000500000000000000" pitchFamily="66" charset="0"/>
            </a:endParaRPr>
          </a:p>
          <a:p>
            <a:r>
              <a:rPr lang="en-US" sz="3000" dirty="0">
                <a:latin typeface="Mongolian Baiti" panose="03000500000000000000" pitchFamily="66" charset="0"/>
                <a:cs typeface="Mongolian Baiti" panose="03000500000000000000" pitchFamily="66" charset="0"/>
              </a:rPr>
              <a:t>Her MKOs aren't with her, so how will Shona know whom to follow now? Who could be a new source of knowledge to pass on new teachings to her?</a:t>
            </a:r>
          </a:p>
          <a:p>
            <a:endParaRPr lang="en-US" sz="3000" dirty="0">
              <a:latin typeface="Mongolian Baiti" panose="03000500000000000000" pitchFamily="66" charset="0"/>
              <a:cs typeface="Mongolian Baiti" panose="03000500000000000000" pitchFamily="66" charset="0"/>
            </a:endParaRPr>
          </a:p>
          <a:p>
            <a:endParaRPr lang="en-US" sz="2000" dirty="0">
              <a:latin typeface="Mongolian Baiti" panose="03000500000000000000" pitchFamily="66" charset="0"/>
              <a:cs typeface="Mongolian Baiti" panose="03000500000000000000" pitchFamily="66" charset="0"/>
            </a:endParaRPr>
          </a:p>
        </p:txBody>
      </p:sp>
    </p:spTree>
    <p:extLst>
      <p:ext uri="{BB962C8B-B14F-4D97-AF65-F5344CB8AC3E}">
        <p14:creationId xmlns:p14="http://schemas.microsoft.com/office/powerpoint/2010/main" val="2790514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2D6F55D-D4EC-EEF5-2A42-31D712C6C4FA}"/>
              </a:ext>
            </a:extLst>
          </p:cNvPr>
          <p:cNvSpPr>
            <a:spLocks noGrp="1"/>
          </p:cNvSpPr>
          <p:nvPr>
            <p:ph type="title"/>
          </p:nvPr>
        </p:nvSpPr>
        <p:spPr>
          <a:xfrm>
            <a:off x="267471" y="1074055"/>
            <a:ext cx="8153450" cy="1182927"/>
          </a:xfrm>
        </p:spPr>
        <p:txBody>
          <a:bodyPr vert="horz" lIns="91440" tIns="45720" rIns="91440" bIns="45720" rtlCol="0" anchor="b">
            <a:noAutofit/>
          </a:bodyPr>
          <a:lstStyle/>
          <a:p>
            <a:r>
              <a:rPr lang="en-US" sz="5000" dirty="0">
                <a:latin typeface="Mongolian Baiti" panose="03000500000000000000" pitchFamily="66" charset="0"/>
                <a:cs typeface="Mongolian Baiti" panose="03000500000000000000" pitchFamily="66" charset="0"/>
              </a:rPr>
              <a:t>Strategies And Interventions:</a:t>
            </a:r>
          </a:p>
        </p:txBody>
      </p:sp>
      <p:sp>
        <p:nvSpPr>
          <p:cNvPr id="3" name="Marcador de contenido 2">
            <a:extLst>
              <a:ext uri="{FF2B5EF4-FFF2-40B4-BE49-F238E27FC236}">
                <a16:creationId xmlns:a16="http://schemas.microsoft.com/office/drawing/2014/main" id="{012335A1-02FE-5032-C628-5512D6D955F2}"/>
              </a:ext>
            </a:extLst>
          </p:cNvPr>
          <p:cNvSpPr>
            <a:spLocks noGrp="1"/>
          </p:cNvSpPr>
          <p:nvPr>
            <p:ph idx="1"/>
          </p:nvPr>
        </p:nvSpPr>
        <p:spPr>
          <a:xfrm>
            <a:off x="267471" y="2407921"/>
            <a:ext cx="6986769" cy="3643610"/>
          </a:xfrm>
        </p:spPr>
        <p:txBody>
          <a:bodyPr vert="horz" lIns="91440" tIns="45720" rIns="91440" bIns="45720" rtlCol="0">
            <a:noAutofit/>
          </a:bodyPr>
          <a:lstStyle/>
          <a:p>
            <a:r>
              <a:rPr lang="en-US" sz="2000" dirty="0">
                <a:solidFill>
                  <a:schemeClr val="tx1">
                    <a:alpha val="80000"/>
                  </a:schemeClr>
                </a:solidFill>
                <a:latin typeface="Mongolian Baiti" panose="03000500000000000000" pitchFamily="66" charset="0"/>
                <a:cs typeface="Mongolian Baiti" panose="03000500000000000000" pitchFamily="66" charset="0"/>
              </a:rPr>
              <a:t>It will take Shona a long time to work through the entire ZPD on her own, as it would be a huge challenge for her to handle alone; therefore, it is a good moment for her MKO—in this case, her caregiver—to step in and help.</a:t>
            </a:r>
          </a:p>
          <a:p>
            <a:endParaRPr lang="en-US" sz="2000" dirty="0">
              <a:solidFill>
                <a:schemeClr val="tx1">
                  <a:alpha val="80000"/>
                </a:schemeClr>
              </a:solidFill>
              <a:latin typeface="Mongolian Baiti" panose="03000500000000000000" pitchFamily="66" charset="0"/>
              <a:cs typeface="Mongolian Baiti" panose="03000500000000000000" pitchFamily="66" charset="0"/>
            </a:endParaRPr>
          </a:p>
          <a:p>
            <a:r>
              <a:rPr lang="en-US" sz="2000" dirty="0">
                <a:solidFill>
                  <a:schemeClr val="tx1">
                    <a:alpha val="80000"/>
                  </a:schemeClr>
                </a:solidFill>
                <a:latin typeface="Mongolian Baiti" panose="03000500000000000000" pitchFamily="66" charset="0"/>
                <a:cs typeface="Mongolian Baiti" panose="03000500000000000000" pitchFamily="66" charset="0"/>
              </a:rPr>
              <a:t>If her caregiver were to stay at the nursery for a while, Shona’s adjustment process might be delayed. Therefore, it is better for the caregiver to provide support by reassuring her that they will return—perhaps offering a reward upon pickup—so Shona understands that it is not a negative experience, thereby helping her overcome separation anxiety. In this way, both of them work together to overcome this challenge.</a:t>
            </a:r>
          </a:p>
        </p:txBody>
      </p:sp>
      <p:pic>
        <p:nvPicPr>
          <p:cNvPr id="5" name="Imagen 4" descr="Springs Rescue Mission Named the Fourth 2026 Give Thanks Recipient ...">
            <a:extLst>
              <a:ext uri="{FF2B5EF4-FFF2-40B4-BE49-F238E27FC236}">
                <a16:creationId xmlns:a16="http://schemas.microsoft.com/office/drawing/2014/main" id="{6B094D40-60BF-4C25-4914-3BA80CE78191}"/>
              </a:ext>
            </a:extLst>
          </p:cNvPr>
          <p:cNvPicPr>
            <a:picLocks noChangeAspect="1"/>
          </p:cNvPicPr>
          <p:nvPr/>
        </p:nvPicPr>
        <p:blipFill>
          <a:blip r:embed="rId2">
            <a:extLst>
              <a:ext uri="{837473B0-CC2E-450A-ABE3-18F120FF3D39}">
                <a1611:picAttrSrcUrl xmlns:a1611="http://schemas.microsoft.com/office/drawing/2016/11/main" r:id="rId3"/>
              </a:ext>
            </a:extLst>
          </a:blip>
          <a:srcRect r="-1" b="-1"/>
          <a:stretch>
            <a:fillRect/>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Tree>
    <p:extLst>
      <p:ext uri="{BB962C8B-B14F-4D97-AF65-F5344CB8AC3E}">
        <p14:creationId xmlns:p14="http://schemas.microsoft.com/office/powerpoint/2010/main" val="1456686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C667E3E-5EF5-A653-1553-76AF265A94B0}"/>
              </a:ext>
            </a:extLst>
          </p:cNvPr>
          <p:cNvSpPr>
            <a:spLocks noGrp="1"/>
          </p:cNvSpPr>
          <p:nvPr>
            <p:ph type="title"/>
          </p:nvPr>
        </p:nvSpPr>
        <p:spPr>
          <a:xfrm>
            <a:off x="569843" y="39757"/>
            <a:ext cx="5751444" cy="1893093"/>
          </a:xfrm>
        </p:spPr>
        <p:txBody>
          <a:bodyPr>
            <a:normAutofit/>
          </a:bodyPr>
          <a:lstStyle/>
          <a:p>
            <a:pPr algn="ctr"/>
            <a:r>
              <a:rPr lang="es-GB" sz="5000" dirty="0">
                <a:latin typeface="Mongolian Baiti" panose="03000500000000000000" pitchFamily="66" charset="0"/>
                <a:cs typeface="Mongolian Baiti" panose="03000500000000000000" pitchFamily="66" charset="0"/>
              </a:rPr>
              <a:t>Biological </a:t>
            </a:r>
            <a:br>
              <a:rPr lang="es-GB" sz="5000" dirty="0">
                <a:latin typeface="Mongolian Baiti" panose="03000500000000000000" pitchFamily="66" charset="0"/>
                <a:cs typeface="Mongolian Baiti" panose="03000500000000000000" pitchFamily="66" charset="0"/>
              </a:rPr>
            </a:br>
            <a:r>
              <a:rPr lang="es-GB" sz="5000" dirty="0">
                <a:latin typeface="Mongolian Baiti" panose="03000500000000000000" pitchFamily="66" charset="0"/>
                <a:cs typeface="Mongolian Baiti" panose="03000500000000000000" pitchFamily="66" charset="0"/>
              </a:rPr>
              <a:t>Influences</a:t>
            </a:r>
          </a:p>
        </p:txBody>
      </p:sp>
      <p:sp>
        <p:nvSpPr>
          <p:cNvPr id="3" name="Marcador de contenido 2">
            <a:extLst>
              <a:ext uri="{FF2B5EF4-FFF2-40B4-BE49-F238E27FC236}">
                <a16:creationId xmlns:a16="http://schemas.microsoft.com/office/drawing/2014/main" id="{E445B082-F4F4-7CDF-915E-2A9607B93D02}"/>
              </a:ext>
            </a:extLst>
          </p:cNvPr>
          <p:cNvSpPr>
            <a:spLocks noGrp="1"/>
          </p:cNvSpPr>
          <p:nvPr>
            <p:ph sz="half" idx="1"/>
          </p:nvPr>
        </p:nvSpPr>
        <p:spPr>
          <a:xfrm>
            <a:off x="838200" y="1825624"/>
            <a:ext cx="5181600" cy="4734201"/>
          </a:xfrm>
        </p:spPr>
        <p:txBody>
          <a:bodyPr>
            <a:normAutofit/>
          </a:bodyPr>
          <a:lstStyle/>
          <a:p>
            <a:r>
              <a:rPr lang="es-ES" sz="2300" dirty="0" err="1">
                <a:latin typeface="Mongolian Baiti" panose="03000500000000000000" pitchFamily="66" charset="0"/>
                <a:cs typeface="Mongolian Baiti" panose="03000500000000000000" pitchFamily="66" charset="0"/>
              </a:rPr>
              <a:t>There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is</a:t>
            </a:r>
            <a:r>
              <a:rPr lang="es-ES" sz="2300" dirty="0">
                <a:latin typeface="Mongolian Baiti" panose="03000500000000000000" pitchFamily="66" charset="0"/>
                <a:cs typeface="Mongolian Baiti" panose="03000500000000000000" pitchFamily="66" charset="0"/>
              </a:rPr>
              <a:t> a </a:t>
            </a:r>
            <a:r>
              <a:rPr lang="es-ES" sz="2300" dirty="0" err="1">
                <a:latin typeface="Mongolian Baiti" panose="03000500000000000000" pitchFamily="66" charset="0"/>
                <a:cs typeface="Mongolian Baiti" panose="03000500000000000000" pitchFamily="66" charset="0"/>
              </a:rPr>
              <a:t>biological</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explanation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for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why</a:t>
            </a:r>
            <a:r>
              <a:rPr lang="es-ES" sz="2300" dirty="0">
                <a:latin typeface="Mongolian Baiti" panose="03000500000000000000" pitchFamily="66" charset="0"/>
                <a:cs typeface="Mongolian Baiti" panose="03000500000000000000" pitchFamily="66" charset="0"/>
              </a:rPr>
              <a:t> Shona </a:t>
            </a:r>
            <a:r>
              <a:rPr lang="es-ES" sz="2300" dirty="0" err="1">
                <a:latin typeface="Mongolian Baiti" panose="03000500000000000000" pitchFamily="66" charset="0"/>
                <a:cs typeface="Mongolian Baiti" panose="03000500000000000000" pitchFamily="66" charset="0"/>
              </a:rPr>
              <a:t>cries</a:t>
            </a:r>
            <a:r>
              <a:rPr lang="es-ES" sz="2300" dirty="0">
                <a:latin typeface="Mongolian Baiti" panose="03000500000000000000" pitchFamily="66" charset="0"/>
                <a:cs typeface="Mongolian Baiti" panose="03000500000000000000" pitchFamily="66" charset="0"/>
              </a:rPr>
              <a:t> in </a:t>
            </a:r>
            <a:r>
              <a:rPr lang="es-ES" sz="2300" dirty="0" err="1">
                <a:latin typeface="Mongolian Baiti" panose="03000500000000000000" pitchFamily="66" charset="0"/>
                <a:cs typeface="Mongolian Baiti" panose="03000500000000000000" pitchFamily="66" charset="0"/>
              </a:rPr>
              <a:t>the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nursery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is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experiencing</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separation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anxiety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which</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suggests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may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not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feel</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secure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without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her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caregiver</a:t>
            </a:r>
            <a:r>
              <a:rPr lang="es-ES" sz="2300" dirty="0">
                <a:latin typeface="Mongolian Baiti" panose="03000500000000000000" pitchFamily="66" charset="0"/>
                <a:cs typeface="Mongolian Baiti" panose="03000500000000000000" pitchFamily="66" charset="0"/>
              </a:rPr>
              <a:t>. Babies and </a:t>
            </a:r>
            <a:r>
              <a:rPr lang="es-ES" sz="2300" dirty="0" err="1">
                <a:latin typeface="Mongolian Baiti" panose="03000500000000000000" pitchFamily="66" charset="0"/>
                <a:cs typeface="Mongolian Baiti" panose="03000500000000000000" pitchFamily="66" charset="0"/>
              </a:rPr>
              <a:t>toddlers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often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become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clingy</a:t>
            </a:r>
            <a:r>
              <a:rPr lang="es-ES" sz="2300" dirty="0">
                <a:latin typeface="Mongolian Baiti" panose="03000500000000000000" pitchFamily="66" charset="0"/>
                <a:cs typeface="Mongolian Baiti" panose="03000500000000000000" pitchFamily="66" charset="0"/>
              </a:rPr>
              <a:t> and </a:t>
            </a:r>
            <a:r>
              <a:rPr lang="es-ES" sz="2300" dirty="0" err="1">
                <a:latin typeface="Mongolian Baiti" panose="03000500000000000000" pitchFamily="66" charset="0"/>
                <a:cs typeface="Mongolian Baiti" panose="03000500000000000000" pitchFamily="66" charset="0"/>
              </a:rPr>
              <a:t>cry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if</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you</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their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other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caregivers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leave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them</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even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for</a:t>
            </a:r>
            <a:r>
              <a:rPr lang="es-ES" sz="2300" dirty="0">
                <a:latin typeface="Mongolian Baiti" panose="03000500000000000000" pitchFamily="66" charset="0"/>
                <a:cs typeface="Mongolian Baiti" panose="03000500000000000000" pitchFamily="66" charset="0"/>
              </a:rPr>
              <a:t> a short time (NHS, 2026).</a:t>
            </a:r>
          </a:p>
          <a:p>
            <a:r>
              <a:rPr lang="es-ES" sz="2300" dirty="0" err="1">
                <a:latin typeface="Mongolian Baiti" panose="03000500000000000000" pitchFamily="66" charset="0"/>
                <a:cs typeface="Mongolian Baiti" panose="03000500000000000000" pitchFamily="66" charset="0"/>
              </a:rPr>
              <a:t>It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is</a:t>
            </a:r>
            <a:r>
              <a:rPr lang="es-ES" sz="2300" dirty="0">
                <a:latin typeface="Mongolian Baiti" panose="03000500000000000000" pitchFamily="66" charset="0"/>
                <a:cs typeface="Mongolian Baiti" panose="03000500000000000000" pitchFamily="66" charset="0"/>
              </a:rPr>
              <a:t> natural </a:t>
            </a:r>
            <a:r>
              <a:rPr lang="es-ES" sz="2300" dirty="0" err="1">
                <a:latin typeface="Mongolian Baiti" panose="03000500000000000000" pitchFamily="66" charset="0"/>
                <a:cs typeface="Mongolian Baiti" panose="03000500000000000000" pitchFamily="66" charset="0"/>
              </a:rPr>
              <a:t>for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children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of</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Shona's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age</a:t>
            </a:r>
            <a:r>
              <a:rPr lang="es-ES" sz="2300" dirty="0">
                <a:latin typeface="Mongolian Baiti" panose="03000500000000000000" pitchFamily="66" charset="0"/>
                <a:cs typeface="Mongolian Baiti" panose="03000500000000000000" pitchFamily="66" charset="0"/>
              </a:rPr>
              <a:t>, as </a:t>
            </a:r>
            <a:r>
              <a:rPr lang="es-ES" sz="2300" dirty="0" err="1">
                <a:latin typeface="Mongolian Baiti" panose="03000500000000000000" pitchFamily="66" charset="0"/>
                <a:cs typeface="Mongolian Baiti" panose="03000500000000000000" pitchFamily="66" charset="0"/>
              </a:rPr>
              <a:t>she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is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being</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taken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far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away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for</a:t>
            </a:r>
            <a:r>
              <a:rPr lang="es-ES" sz="2300" dirty="0">
                <a:latin typeface="Mongolian Baiti" panose="03000500000000000000" pitchFamily="66" charset="0"/>
                <a:cs typeface="Mongolian Baiti" panose="03000500000000000000" pitchFamily="66" charset="0"/>
              </a:rPr>
              <a:t> a </a:t>
            </a:r>
            <a:r>
              <a:rPr lang="es-ES" sz="2300" dirty="0" err="1">
                <a:latin typeface="Mongolian Baiti" panose="03000500000000000000" pitchFamily="66" charset="0"/>
                <a:cs typeface="Mongolian Baiti" panose="03000500000000000000" pitchFamily="66" charset="0"/>
              </a:rPr>
              <a:t>long</a:t>
            </a:r>
            <a:r>
              <a:rPr lang="es-ES" sz="2300" dirty="0">
                <a:latin typeface="Mongolian Baiti" panose="03000500000000000000" pitchFamily="66" charset="0"/>
                <a:cs typeface="Mongolian Baiti" panose="03000500000000000000" pitchFamily="66" charset="0"/>
              </a:rPr>
              <a:t> time </a:t>
            </a:r>
            <a:r>
              <a:rPr lang="es-ES" sz="2300" dirty="0" err="1">
                <a:latin typeface="Mongolian Baiti" panose="03000500000000000000" pitchFamily="66" charset="0"/>
                <a:cs typeface="Mongolian Baiti" panose="03000500000000000000" pitchFamily="66" charset="0"/>
              </a:rPr>
              <a:t>from</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only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thing</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knows</a:t>
            </a:r>
            <a:r>
              <a:rPr lang="es-ES" sz="2300" dirty="0">
                <a:latin typeface="Mongolian Baiti" panose="03000500000000000000" pitchFamily="66" charset="0"/>
                <a:cs typeface="Mongolian Baiti" panose="03000500000000000000" pitchFamily="66" charset="0"/>
              </a:rPr>
              <a:t> and </a:t>
            </a:r>
            <a:r>
              <a:rPr lang="es-ES" sz="2300" dirty="0" err="1">
                <a:latin typeface="Mongolian Baiti" panose="03000500000000000000" pitchFamily="66" charset="0"/>
                <a:cs typeface="Mongolian Baiti" panose="03000500000000000000" pitchFamily="66" charset="0"/>
              </a:rPr>
              <a:t>is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all</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a:t>
            </a:r>
            <a:r>
              <a:rPr lang="es-ES" sz="2300" dirty="0">
                <a:latin typeface="Mongolian Baiti" panose="03000500000000000000" pitchFamily="66" charset="0"/>
                <a:cs typeface="Mongolian Baiti" panose="03000500000000000000" pitchFamily="66" charset="0"/>
              </a:rPr>
              <a:t> time </a:t>
            </a:r>
            <a:r>
              <a:rPr lang="es-ES" sz="2300" dirty="0" err="1">
                <a:latin typeface="Mongolian Baiti" panose="03000500000000000000" pitchFamily="66" charset="0"/>
                <a:cs typeface="Mongolian Baiti" panose="03000500000000000000" pitchFamily="66" charset="0"/>
              </a:rPr>
              <a:t>or</a:t>
            </a:r>
            <a:r>
              <a:rPr lang="es-ES" sz="2300" dirty="0">
                <a:latin typeface="Mongolian Baiti" panose="03000500000000000000" pitchFamily="66" charset="0"/>
                <a:cs typeface="Mongolian Baiti" panose="03000500000000000000" pitchFamily="66" charset="0"/>
              </a:rPr>
              <a:t> at </a:t>
            </a:r>
            <a:r>
              <a:rPr lang="es-ES" sz="2300" dirty="0" err="1">
                <a:latin typeface="Mongolian Baiti" panose="03000500000000000000" pitchFamily="66" charset="0"/>
                <a:cs typeface="Mongolian Baiti" panose="03000500000000000000" pitchFamily="66" charset="0"/>
              </a:rPr>
              <a:t>least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majority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of</a:t>
            </a:r>
            <a:r>
              <a:rPr lang="es-ES" sz="2300" dirty="0">
                <a:latin typeface="Mongolian Baiti" panose="03000500000000000000" pitchFamily="66" charset="0"/>
                <a:cs typeface="Mongolian Baiti" panose="03000500000000000000" pitchFamily="66" charset="0"/>
              </a:rPr>
              <a:t> time </a:t>
            </a:r>
            <a:r>
              <a:rPr lang="es-ES" sz="2300" dirty="0" err="1">
                <a:latin typeface="Mongolian Baiti" panose="03000500000000000000" pitchFamily="66" charset="0"/>
                <a:cs typeface="Mongolian Baiti" panose="03000500000000000000" pitchFamily="66" charset="0"/>
              </a:rPr>
              <a:t>with</a:t>
            </a:r>
            <a:r>
              <a:rPr lang="es-ES" sz="2300" dirty="0">
                <a:latin typeface="Mongolian Baiti" panose="03000500000000000000" pitchFamily="66" charset="0"/>
                <a:cs typeface="Mongolian Baiti" panose="03000500000000000000" pitchFamily="66" charset="0"/>
              </a:rPr>
              <a:t>.</a:t>
            </a:r>
          </a:p>
          <a:p>
            <a:endParaRPr lang="es-GB" sz="2300" dirty="0"/>
          </a:p>
        </p:txBody>
      </p:sp>
      <p:sp>
        <p:nvSpPr>
          <p:cNvPr id="4" name="Marcador de contenido 3">
            <a:extLst>
              <a:ext uri="{FF2B5EF4-FFF2-40B4-BE49-F238E27FC236}">
                <a16:creationId xmlns:a16="http://schemas.microsoft.com/office/drawing/2014/main" id="{92105F56-47F4-683C-FC8D-A05D7AE565B0}"/>
              </a:ext>
            </a:extLst>
          </p:cNvPr>
          <p:cNvSpPr>
            <a:spLocks noGrp="1"/>
          </p:cNvSpPr>
          <p:nvPr>
            <p:ph sz="half" idx="2"/>
          </p:nvPr>
        </p:nvSpPr>
        <p:spPr>
          <a:xfrm>
            <a:off x="6172200" y="1825624"/>
            <a:ext cx="5181600" cy="5158271"/>
          </a:xfrm>
        </p:spPr>
        <p:txBody>
          <a:bodyPr>
            <a:normAutofit/>
          </a:bodyPr>
          <a:lstStyle/>
          <a:p>
            <a:r>
              <a:rPr lang="es-ES" sz="2300" dirty="0" err="1">
                <a:latin typeface="Mongolian Baiti" panose="03000500000000000000" pitchFamily="66" charset="0"/>
                <a:cs typeface="Mongolian Baiti" panose="03000500000000000000" pitchFamily="66" charset="0"/>
              </a:rPr>
              <a:t>There</a:t>
            </a:r>
            <a:r>
              <a:rPr lang="es-ES" sz="2300" dirty="0">
                <a:latin typeface="Mongolian Baiti" panose="03000500000000000000" pitchFamily="66" charset="0"/>
                <a:cs typeface="Mongolian Baiti" panose="03000500000000000000" pitchFamily="66" charset="0"/>
              </a:rPr>
              <a:t> are </a:t>
            </a:r>
            <a:r>
              <a:rPr lang="es-ES" sz="2300" dirty="0" err="1">
                <a:latin typeface="Mongolian Baiti" panose="03000500000000000000" pitchFamily="66" charset="0"/>
                <a:cs typeface="Mongolian Baiti" panose="03000500000000000000" pitchFamily="66" charset="0"/>
              </a:rPr>
              <a:t>also</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reasons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rooted</a:t>
            </a:r>
            <a:r>
              <a:rPr lang="es-ES" sz="2300" dirty="0">
                <a:latin typeface="Mongolian Baiti" panose="03000500000000000000" pitchFamily="66" charset="0"/>
                <a:cs typeface="Mongolian Baiti" panose="03000500000000000000" pitchFamily="66" charset="0"/>
              </a:rPr>
              <a:t> in "</a:t>
            </a:r>
            <a:r>
              <a:rPr lang="es-ES" sz="2300" dirty="0" err="1">
                <a:latin typeface="Mongolian Baiti" panose="03000500000000000000" pitchFamily="66" charset="0"/>
                <a:cs typeface="Mongolian Baiti" panose="03000500000000000000" pitchFamily="66" charset="0"/>
              </a:rPr>
              <a:t>nurture</a:t>
            </a:r>
            <a:r>
              <a:rPr lang="es-ES" sz="2300" dirty="0">
                <a:latin typeface="Mongolian Baiti" panose="03000500000000000000" pitchFamily="66" charset="0"/>
                <a:cs typeface="Mongolian Baiti" panose="03000500000000000000" pitchFamily="66" charset="0"/>
              </a:rPr>
              <a:t>"—</a:t>
            </a:r>
            <a:r>
              <a:rPr lang="es-ES" sz="2300" dirty="0" err="1">
                <a:latin typeface="Mongolian Baiti" panose="03000500000000000000" pitchFamily="66" charset="0"/>
                <a:cs typeface="Mongolian Baiti" panose="03000500000000000000" pitchFamily="66" charset="0"/>
              </a:rPr>
              <a:t>that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is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factors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shaped</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by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what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children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see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feel</a:t>
            </a:r>
            <a:r>
              <a:rPr lang="es-ES" sz="2300" dirty="0">
                <a:latin typeface="Mongolian Baiti" panose="03000500000000000000" pitchFamily="66" charset="0"/>
                <a:cs typeface="Mongolian Baiti" panose="03000500000000000000" pitchFamily="66" charset="0"/>
              </a:rPr>
              <a:t>. In </a:t>
            </a:r>
            <a:r>
              <a:rPr lang="es-ES" sz="2300" dirty="0" err="1">
                <a:latin typeface="Mongolian Baiti" panose="03000500000000000000" pitchFamily="66" charset="0"/>
                <a:cs typeface="Mongolian Baiti" panose="03000500000000000000" pitchFamily="66" charset="0"/>
              </a:rPr>
              <a:t>Shona’s</a:t>
            </a:r>
            <a:r>
              <a:rPr lang="es-ES" sz="2300" dirty="0">
                <a:latin typeface="Mongolian Baiti" panose="03000500000000000000" pitchFamily="66" charset="0"/>
                <a:cs typeface="Mongolian Baiti" panose="03000500000000000000" pitchFamily="66" charset="0"/>
              </a:rPr>
              <a:t> case, aside </a:t>
            </a:r>
            <a:r>
              <a:rPr lang="es-ES" sz="2300" dirty="0" err="1">
                <a:latin typeface="Mongolian Baiti" panose="03000500000000000000" pitchFamily="66" charset="0"/>
                <a:cs typeface="Mongolian Baiti" panose="03000500000000000000" pitchFamily="66" charset="0"/>
              </a:rPr>
              <a:t>from</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being</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separated</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from</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her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caregiver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also</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witnessed</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how</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difficult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situation</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was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for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them</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seeing</a:t>
            </a:r>
            <a:r>
              <a:rPr lang="es-ES" sz="2300" dirty="0">
                <a:latin typeface="Mongolian Baiti" panose="03000500000000000000" pitchFamily="66" charset="0"/>
                <a:cs typeface="Mongolian Baiti" panose="03000500000000000000" pitchFamily="66" charset="0"/>
              </a:rPr>
              <a:t> and </a:t>
            </a:r>
            <a:r>
              <a:rPr lang="es-ES" sz="2300" dirty="0" err="1">
                <a:latin typeface="Mongolian Baiti" panose="03000500000000000000" pitchFamily="66" charset="0"/>
                <a:cs typeface="Mongolian Baiti" panose="03000500000000000000" pitchFamily="66" charset="0"/>
              </a:rPr>
              <a:t>sensing</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their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anxiety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fear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caused</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her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to</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react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that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way</a:t>
            </a:r>
            <a:r>
              <a:rPr lang="es-ES" sz="2300" dirty="0">
                <a:latin typeface="Mongolian Baiti" panose="03000500000000000000" pitchFamily="66" charset="0"/>
                <a:cs typeface="Mongolian Baiti" panose="03000500000000000000" pitchFamily="66" charset="0"/>
              </a:rPr>
              <a:t>. "Parents’ </a:t>
            </a:r>
            <a:r>
              <a:rPr lang="es-ES" sz="2300" dirty="0" err="1">
                <a:latin typeface="Mongolian Baiti" panose="03000500000000000000" pitchFamily="66" charset="0"/>
                <a:cs typeface="Mongolian Baiti" panose="03000500000000000000" pitchFamily="66" charset="0"/>
              </a:rPr>
              <a:t>anxiety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or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guilt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about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their</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child’s</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distress</a:t>
            </a:r>
            <a:r>
              <a:rPr lang="es-ES" sz="2300" dirty="0">
                <a:latin typeface="Mongolian Baiti" panose="03000500000000000000" pitchFamily="66" charset="0"/>
                <a:cs typeface="Mongolian Baiti" panose="03000500000000000000" pitchFamily="66" charset="0"/>
              </a:rPr>
              <a:t> at </a:t>
            </a:r>
            <a:r>
              <a:rPr lang="es-ES" sz="2300" dirty="0" err="1">
                <a:latin typeface="Mongolian Baiti" panose="03000500000000000000" pitchFamily="66" charset="0"/>
                <a:cs typeface="Mongolian Baiti" panose="03000500000000000000" pitchFamily="66" charset="0"/>
              </a:rPr>
              <a:t>school</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drop</a:t>
            </a:r>
            <a:r>
              <a:rPr lang="es-ES" sz="2300" dirty="0">
                <a:latin typeface="Mongolian Baiti" panose="03000500000000000000" pitchFamily="66" charset="0"/>
                <a:cs typeface="Mongolian Baiti" panose="03000500000000000000" pitchFamily="66" charset="0"/>
              </a:rPr>
              <a:t>-off </a:t>
            </a:r>
            <a:r>
              <a:rPr lang="es-ES" sz="2300" dirty="0" err="1">
                <a:latin typeface="Mongolian Baiti" panose="03000500000000000000" pitchFamily="66" charset="0"/>
                <a:cs typeface="Mongolian Baiti" panose="03000500000000000000" pitchFamily="66" charset="0"/>
              </a:rPr>
              <a:t>inadvertently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sends</a:t>
            </a:r>
            <a:r>
              <a:rPr lang="es-ES" sz="2300" dirty="0">
                <a:latin typeface="Mongolian Baiti" panose="03000500000000000000" pitchFamily="66" charset="0"/>
                <a:cs typeface="Mongolian Baiti" panose="03000500000000000000" pitchFamily="66" charset="0"/>
              </a:rPr>
              <a:t> a </a:t>
            </a:r>
            <a:r>
              <a:rPr lang="es-ES" sz="2300" dirty="0" err="1">
                <a:latin typeface="Mongolian Baiti" panose="03000500000000000000" pitchFamily="66" charset="0"/>
                <a:cs typeface="Mongolian Baiti" panose="03000500000000000000" pitchFamily="66" charset="0"/>
              </a:rPr>
              <a:t>nonverbal</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message</a:t>
            </a:r>
            <a:r>
              <a:rPr lang="es-ES" sz="2300" dirty="0">
                <a:latin typeface="Mongolian Baiti" panose="03000500000000000000" pitchFamily="66" charset="0"/>
                <a:cs typeface="Mongolian Baiti" panose="03000500000000000000" pitchFamily="66" charset="0"/>
              </a:rPr>
              <a:t>, 'You </a:t>
            </a:r>
            <a:r>
              <a:rPr lang="es-ES" sz="2300" dirty="0" err="1">
                <a:latin typeface="Mongolian Baiti" panose="03000500000000000000" pitchFamily="66" charset="0"/>
                <a:cs typeface="Mongolian Baiti" panose="03000500000000000000" pitchFamily="66" charset="0"/>
              </a:rPr>
              <a:t>should</a:t>
            </a:r>
            <a:r>
              <a:rPr lang="es-ES" sz="2300" dirty="0">
                <a:latin typeface="Mongolian Baiti" panose="03000500000000000000" pitchFamily="66" charset="0"/>
                <a:cs typeface="Mongolian Baiti" panose="03000500000000000000" pitchFamily="66" charset="0"/>
              </a:rPr>
              <a:t> be </a:t>
            </a:r>
            <a:r>
              <a:rPr lang="es-ES" sz="2300" dirty="0" err="1">
                <a:latin typeface="Mongolian Baiti" panose="03000500000000000000" pitchFamily="66" charset="0"/>
                <a:cs typeface="Mongolian Baiti" panose="03000500000000000000" pitchFamily="66" charset="0"/>
              </a:rPr>
              <a:t>upset</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I’m</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doing</a:t>
            </a:r>
            <a:r>
              <a:rPr lang="es-ES" sz="2300" dirty="0">
                <a:latin typeface="Mongolian Baiti" panose="03000500000000000000" pitchFamily="66" charset="0"/>
                <a:cs typeface="Mongolian Baiti" panose="03000500000000000000" pitchFamily="66" charset="0"/>
              </a:rPr>
              <a:t> a terrible </a:t>
            </a:r>
            <a:r>
              <a:rPr lang="es-ES" sz="2300" dirty="0" err="1">
                <a:latin typeface="Mongolian Baiti" panose="03000500000000000000" pitchFamily="66" charset="0"/>
                <a:cs typeface="Mongolian Baiti" panose="03000500000000000000" pitchFamily="66" charset="0"/>
              </a:rPr>
              <a:t>thing</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by</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leaving</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you</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Connected</a:t>
            </a:r>
            <a:r>
              <a:rPr lang="es-ES" sz="2300" dirty="0">
                <a:latin typeface="Mongolian Baiti" panose="03000500000000000000" pitchFamily="66" charset="0"/>
                <a:cs typeface="Mongolian Baiti" panose="03000500000000000000" pitchFamily="66" charset="0"/>
              </a:rPr>
              <a:t> </a:t>
            </a:r>
            <a:r>
              <a:rPr lang="es-ES" sz="2300" dirty="0" err="1">
                <a:latin typeface="Mongolian Baiti" panose="03000500000000000000" pitchFamily="66" charset="0"/>
                <a:cs typeface="Mongolian Baiti" panose="03000500000000000000" pitchFamily="66" charset="0"/>
              </a:rPr>
              <a:t>Families</a:t>
            </a:r>
            <a:r>
              <a:rPr lang="es-ES" sz="2300" dirty="0">
                <a:latin typeface="Mongolian Baiti" panose="03000500000000000000" pitchFamily="66" charset="0"/>
                <a:cs typeface="Mongolian Baiti" panose="03000500000000000000" pitchFamily="66" charset="0"/>
              </a:rPr>
              <a:t>, 7/26)</a:t>
            </a:r>
            <a:endParaRPr lang="es-GB" sz="2300" dirty="0">
              <a:latin typeface="Mongolian Baiti" panose="03000500000000000000" pitchFamily="66" charset="0"/>
              <a:cs typeface="Mongolian Baiti" panose="03000500000000000000" pitchFamily="66" charset="0"/>
            </a:endParaRPr>
          </a:p>
        </p:txBody>
      </p:sp>
      <p:sp>
        <p:nvSpPr>
          <p:cNvPr id="5" name="CuadroTexto 4">
            <a:extLst>
              <a:ext uri="{FF2B5EF4-FFF2-40B4-BE49-F238E27FC236}">
                <a16:creationId xmlns:a16="http://schemas.microsoft.com/office/drawing/2014/main" id="{E92CEDE7-CE3D-B095-3D55-EEB7DD0D37FA}"/>
              </a:ext>
            </a:extLst>
          </p:cNvPr>
          <p:cNvSpPr txBox="1"/>
          <p:nvPr/>
        </p:nvSpPr>
        <p:spPr>
          <a:xfrm>
            <a:off x="6172200" y="170695"/>
            <a:ext cx="5181600" cy="1631216"/>
          </a:xfrm>
          <a:prstGeom prst="rect">
            <a:avLst/>
          </a:prstGeom>
          <a:noFill/>
        </p:spPr>
        <p:txBody>
          <a:bodyPr wrap="square" rtlCol="0">
            <a:spAutoFit/>
          </a:bodyPr>
          <a:lstStyle/>
          <a:p>
            <a:pPr algn="ctr"/>
            <a:r>
              <a:rPr lang="es-GB" sz="5000" dirty="0">
                <a:latin typeface="Mongolian Baiti" panose="03000500000000000000" pitchFamily="66" charset="0"/>
                <a:cs typeface="Mongolian Baiti" panose="03000500000000000000" pitchFamily="66" charset="0"/>
              </a:rPr>
              <a:t>Environmental Influences </a:t>
            </a:r>
          </a:p>
        </p:txBody>
      </p:sp>
    </p:spTree>
    <p:extLst>
      <p:ext uri="{BB962C8B-B14F-4D97-AF65-F5344CB8AC3E}">
        <p14:creationId xmlns:p14="http://schemas.microsoft.com/office/powerpoint/2010/main" val="540922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p:cTn id="19"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549E5C9-77B6-E3B3-C633-9E3674E68FB7}"/>
              </a:ext>
            </a:extLst>
          </p:cNvPr>
          <p:cNvSpPr>
            <a:spLocks noGrp="1"/>
          </p:cNvSpPr>
          <p:nvPr>
            <p:ph type="title"/>
          </p:nvPr>
        </p:nvSpPr>
        <p:spPr/>
        <p:txBody>
          <a:bodyPr/>
          <a:lstStyle/>
          <a:p>
            <a:pPr algn="ctr"/>
            <a:r>
              <a:rPr lang="es-GB" dirty="0"/>
              <a:t>Evaluation:</a:t>
            </a:r>
          </a:p>
        </p:txBody>
      </p:sp>
      <p:sp>
        <p:nvSpPr>
          <p:cNvPr id="3" name="Marcador de texto 2">
            <a:extLst>
              <a:ext uri="{FF2B5EF4-FFF2-40B4-BE49-F238E27FC236}">
                <a16:creationId xmlns:a16="http://schemas.microsoft.com/office/drawing/2014/main" id="{187CAA2A-E06B-29BE-3150-87C2B707A8F7}"/>
              </a:ext>
            </a:extLst>
          </p:cNvPr>
          <p:cNvSpPr>
            <a:spLocks noGrp="1"/>
          </p:cNvSpPr>
          <p:nvPr>
            <p:ph type="body" idx="1"/>
          </p:nvPr>
        </p:nvSpPr>
        <p:spPr/>
        <p:txBody>
          <a:bodyPr>
            <a:normAutofit/>
          </a:bodyPr>
          <a:lstStyle/>
          <a:p>
            <a:pPr algn="ctr"/>
            <a:r>
              <a:rPr lang="es-GB" sz="3000" dirty="0"/>
              <a:t>Useness</a:t>
            </a:r>
          </a:p>
        </p:txBody>
      </p:sp>
      <p:graphicFrame>
        <p:nvGraphicFramePr>
          <p:cNvPr id="8" name="Marcador de contenido 3">
            <a:extLst>
              <a:ext uri="{FF2B5EF4-FFF2-40B4-BE49-F238E27FC236}">
                <a16:creationId xmlns:a16="http://schemas.microsoft.com/office/drawing/2014/main" id="{D090884B-4B09-0BC4-A0C2-14C9BB3B8841}"/>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Marcador de texto 4">
            <a:extLst>
              <a:ext uri="{FF2B5EF4-FFF2-40B4-BE49-F238E27FC236}">
                <a16:creationId xmlns:a16="http://schemas.microsoft.com/office/drawing/2014/main" id="{3DE7EA0F-EFA0-AE31-9320-C4D5A238B0FE}"/>
              </a:ext>
            </a:extLst>
          </p:cNvPr>
          <p:cNvSpPr>
            <a:spLocks noGrp="1"/>
          </p:cNvSpPr>
          <p:nvPr>
            <p:ph type="body" sz="quarter" idx="3"/>
          </p:nvPr>
        </p:nvSpPr>
        <p:spPr/>
        <p:txBody>
          <a:bodyPr>
            <a:normAutofit/>
          </a:bodyPr>
          <a:lstStyle/>
          <a:p>
            <a:pPr algn="ctr"/>
            <a:r>
              <a:rPr lang="es-GB" sz="3000" dirty="0"/>
              <a:t>Limitations</a:t>
            </a:r>
          </a:p>
        </p:txBody>
      </p:sp>
      <p:sp>
        <p:nvSpPr>
          <p:cNvPr id="6" name="Marcador de contenido 5">
            <a:extLst>
              <a:ext uri="{FF2B5EF4-FFF2-40B4-BE49-F238E27FC236}">
                <a16:creationId xmlns:a16="http://schemas.microsoft.com/office/drawing/2014/main" id="{9FCA6E57-A170-701E-45B2-F6C1B89B0576}"/>
              </a:ext>
            </a:extLst>
          </p:cNvPr>
          <p:cNvSpPr>
            <a:spLocks noGrp="1"/>
          </p:cNvSpPr>
          <p:nvPr>
            <p:ph sz="quarter" idx="4"/>
          </p:nvPr>
        </p:nvSpPr>
        <p:spPr>
          <a:xfrm>
            <a:off x="6172200" y="2505074"/>
            <a:ext cx="5183188" cy="4352925"/>
          </a:xfrm>
        </p:spPr>
        <p:txBody>
          <a:bodyPr>
            <a:normAutofit lnSpcReduction="10000"/>
          </a:bodyPr>
          <a:lstStyle/>
          <a:p>
            <a:r>
              <a:rPr lang="es-ES" dirty="0" err="1"/>
              <a:t>Neglect</a:t>
            </a:r>
            <a:r>
              <a:rPr lang="es-ES" dirty="0"/>
              <a:t> </a:t>
            </a:r>
            <a:r>
              <a:rPr lang="es-ES" dirty="0" err="1"/>
              <a:t>of</a:t>
            </a:r>
            <a:r>
              <a:rPr lang="es-ES" dirty="0"/>
              <a:t> </a:t>
            </a:r>
            <a:r>
              <a:rPr lang="es-ES" dirty="0" err="1"/>
              <a:t>Biological</a:t>
            </a:r>
            <a:r>
              <a:rPr lang="es-ES" dirty="0"/>
              <a:t> </a:t>
            </a:r>
            <a:r>
              <a:rPr lang="es-ES" dirty="0" err="1"/>
              <a:t>Maturation</a:t>
            </a:r>
            <a:r>
              <a:rPr lang="es-ES" dirty="0"/>
              <a:t>: </a:t>
            </a:r>
            <a:r>
              <a:rPr lang="es-ES" dirty="0" err="1"/>
              <a:t>Downplaying</a:t>
            </a:r>
            <a:r>
              <a:rPr lang="es-ES" dirty="0"/>
              <a:t> </a:t>
            </a:r>
            <a:r>
              <a:rPr lang="es-ES" dirty="0" err="1"/>
              <a:t>biological</a:t>
            </a:r>
            <a:r>
              <a:rPr lang="es-ES" dirty="0"/>
              <a:t> </a:t>
            </a:r>
            <a:r>
              <a:rPr lang="es-ES" dirty="0" err="1"/>
              <a:t>factors</a:t>
            </a:r>
            <a:r>
              <a:rPr lang="es-ES" dirty="0"/>
              <a:t> </a:t>
            </a:r>
            <a:r>
              <a:rPr lang="es-ES" dirty="0" err="1"/>
              <a:t>by</a:t>
            </a:r>
            <a:r>
              <a:rPr lang="es-ES" dirty="0"/>
              <a:t> </a:t>
            </a:r>
            <a:r>
              <a:rPr lang="es-ES" dirty="0" err="1"/>
              <a:t>implying</a:t>
            </a:r>
            <a:r>
              <a:rPr lang="es-ES" dirty="0"/>
              <a:t> </a:t>
            </a:r>
            <a:r>
              <a:rPr lang="es-ES" dirty="0" err="1"/>
              <a:t>that</a:t>
            </a:r>
            <a:r>
              <a:rPr lang="es-ES" dirty="0"/>
              <a:t> </a:t>
            </a:r>
            <a:r>
              <a:rPr lang="es-ES" dirty="0" err="1"/>
              <a:t>learning</a:t>
            </a:r>
            <a:r>
              <a:rPr lang="es-ES" dirty="0"/>
              <a:t> can </a:t>
            </a:r>
            <a:r>
              <a:rPr lang="es-ES" dirty="0" err="1"/>
              <a:t>occur</a:t>
            </a:r>
            <a:r>
              <a:rPr lang="es-ES" dirty="0"/>
              <a:t> </a:t>
            </a:r>
            <a:r>
              <a:rPr lang="es-ES" dirty="0" err="1"/>
              <a:t>solely</a:t>
            </a:r>
            <a:r>
              <a:rPr lang="es-ES" dirty="0"/>
              <a:t> </a:t>
            </a:r>
            <a:r>
              <a:rPr lang="es-ES" dirty="0" err="1"/>
              <a:t>through</a:t>
            </a:r>
            <a:r>
              <a:rPr lang="es-ES" dirty="0"/>
              <a:t> </a:t>
            </a:r>
            <a:r>
              <a:rPr lang="es-ES" dirty="0" err="1"/>
              <a:t>scaffolding</a:t>
            </a:r>
            <a:r>
              <a:rPr lang="es-ES" dirty="0"/>
              <a:t> at </a:t>
            </a:r>
            <a:r>
              <a:rPr lang="es-ES" dirty="0" err="1"/>
              <a:t>any</a:t>
            </a:r>
            <a:r>
              <a:rPr lang="es-ES" dirty="0"/>
              <a:t> </a:t>
            </a:r>
            <a:r>
              <a:rPr lang="es-ES" dirty="0" err="1"/>
              <a:t>age</a:t>
            </a:r>
            <a:r>
              <a:rPr lang="es-ES" dirty="0"/>
              <a:t>.</a:t>
            </a:r>
          </a:p>
          <a:p>
            <a:r>
              <a:rPr lang="es-ES" dirty="0" err="1"/>
              <a:t>Incompleteness</a:t>
            </a:r>
            <a:r>
              <a:rPr lang="es-ES" dirty="0"/>
              <a:t> and Lack </a:t>
            </a:r>
            <a:r>
              <a:rPr lang="es-ES" dirty="0" err="1"/>
              <a:t>of</a:t>
            </a:r>
            <a:r>
              <a:rPr lang="es-ES" dirty="0"/>
              <a:t> </a:t>
            </a:r>
            <a:r>
              <a:rPr lang="es-ES" dirty="0" err="1"/>
              <a:t>Empirical</a:t>
            </a:r>
            <a:r>
              <a:rPr lang="es-ES" dirty="0"/>
              <a:t> </a:t>
            </a:r>
            <a:r>
              <a:rPr lang="es-ES" dirty="0" err="1"/>
              <a:t>Testing</a:t>
            </a:r>
            <a:r>
              <a:rPr lang="es-ES" dirty="0"/>
              <a:t>: </a:t>
            </a:r>
            <a:r>
              <a:rPr lang="es-ES" dirty="0" err="1"/>
              <a:t>Because</a:t>
            </a:r>
            <a:r>
              <a:rPr lang="es-ES" dirty="0"/>
              <a:t> Lev Vygotsky </a:t>
            </a:r>
            <a:r>
              <a:rPr lang="es-ES" dirty="0" err="1"/>
              <a:t>died</a:t>
            </a:r>
            <a:r>
              <a:rPr lang="es-ES" dirty="0"/>
              <a:t> </a:t>
            </a:r>
            <a:r>
              <a:rPr lang="es-ES" dirty="0" err="1"/>
              <a:t>young</a:t>
            </a:r>
            <a:r>
              <a:rPr lang="es-ES" dirty="0"/>
              <a:t>, </a:t>
            </a:r>
            <a:r>
              <a:rPr lang="es-ES" dirty="0" err="1"/>
              <a:t>only</a:t>
            </a:r>
            <a:r>
              <a:rPr lang="es-ES" dirty="0"/>
              <a:t> </a:t>
            </a:r>
            <a:r>
              <a:rPr lang="es-ES" dirty="0" err="1"/>
              <a:t>fragments</a:t>
            </a:r>
            <a:r>
              <a:rPr lang="es-ES" dirty="0"/>
              <a:t> </a:t>
            </a:r>
            <a:r>
              <a:rPr lang="es-ES" dirty="0" err="1"/>
              <a:t>or</a:t>
            </a:r>
            <a:r>
              <a:rPr lang="es-ES" dirty="0"/>
              <a:t> late </a:t>
            </a:r>
            <a:r>
              <a:rPr lang="es-ES" dirty="0" err="1"/>
              <a:t>translations</a:t>
            </a:r>
            <a:r>
              <a:rPr lang="es-ES" dirty="0"/>
              <a:t> </a:t>
            </a:r>
            <a:r>
              <a:rPr lang="es-ES" dirty="0" err="1"/>
              <a:t>remain</a:t>
            </a:r>
            <a:r>
              <a:rPr lang="es-ES" dirty="0"/>
              <a:t>, </a:t>
            </a:r>
            <a:r>
              <a:rPr lang="es-ES" dirty="0" err="1"/>
              <a:t>making</a:t>
            </a:r>
            <a:r>
              <a:rPr lang="es-ES" dirty="0"/>
              <a:t> </a:t>
            </a:r>
            <a:r>
              <a:rPr lang="es-ES" dirty="0" err="1"/>
              <a:t>scientific</a:t>
            </a:r>
            <a:r>
              <a:rPr lang="es-ES" dirty="0"/>
              <a:t> </a:t>
            </a:r>
            <a:r>
              <a:rPr lang="es-ES" dirty="0" err="1"/>
              <a:t>verification</a:t>
            </a:r>
            <a:r>
              <a:rPr lang="es-ES" dirty="0"/>
              <a:t> </a:t>
            </a:r>
            <a:r>
              <a:rPr lang="es-ES" dirty="0" err="1"/>
              <a:t>difficult</a:t>
            </a:r>
            <a:r>
              <a:rPr lang="es-ES" dirty="0"/>
              <a:t>.</a:t>
            </a:r>
            <a:endParaRPr lang="es-GB" dirty="0"/>
          </a:p>
        </p:txBody>
      </p:sp>
    </p:spTree>
    <p:extLst>
      <p:ext uri="{BB962C8B-B14F-4D97-AF65-F5344CB8AC3E}">
        <p14:creationId xmlns:p14="http://schemas.microsoft.com/office/powerpoint/2010/main" val="1269099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FE31F60-5226-EB17-E363-07FE8D4C3EE5}"/>
              </a:ext>
            </a:extLst>
          </p:cNvPr>
          <p:cNvSpPr>
            <a:spLocks noGrp="1"/>
          </p:cNvSpPr>
          <p:nvPr>
            <p:ph type="title"/>
          </p:nvPr>
        </p:nvSpPr>
        <p:spPr>
          <a:xfrm>
            <a:off x="721134" y="-511339"/>
            <a:ext cx="4646904" cy="1624520"/>
          </a:xfrm>
        </p:spPr>
        <p:txBody>
          <a:bodyPr vert="horz" lIns="91440" tIns="45720" rIns="91440" bIns="45720" rtlCol="0" anchor="ctr">
            <a:normAutofit/>
          </a:bodyPr>
          <a:lstStyle/>
          <a:p>
            <a:pPr algn="ctr"/>
            <a:r>
              <a:rPr lang="en-US" sz="4000" dirty="0"/>
              <a:t>References:</a:t>
            </a:r>
          </a:p>
        </p:txBody>
      </p:sp>
      <p:sp>
        <p:nvSpPr>
          <p:cNvPr id="3" name="Marcador de contenido 2">
            <a:extLst>
              <a:ext uri="{FF2B5EF4-FFF2-40B4-BE49-F238E27FC236}">
                <a16:creationId xmlns:a16="http://schemas.microsoft.com/office/drawing/2014/main" id="{E6A88B70-5411-A8A6-43AC-EE450EBBCD3C}"/>
              </a:ext>
            </a:extLst>
          </p:cNvPr>
          <p:cNvSpPr>
            <a:spLocks noGrp="1"/>
          </p:cNvSpPr>
          <p:nvPr>
            <p:ph idx="1"/>
          </p:nvPr>
        </p:nvSpPr>
        <p:spPr>
          <a:xfrm>
            <a:off x="13252" y="-511339"/>
            <a:ext cx="6089173" cy="8931965"/>
          </a:xfrm>
        </p:spPr>
        <p:txBody>
          <a:bodyPr vert="horz" lIns="91440" tIns="45720" rIns="91440" bIns="45720" rtlCol="0" anchor="ctr">
            <a:normAutofit/>
          </a:bodyPr>
          <a:lstStyle/>
          <a:p>
            <a:r>
              <a:rPr lang="en-US" sz="1700" dirty="0">
                <a:latin typeface="Mongolian Baiti" panose="03000500000000000000" pitchFamily="66" charset="0"/>
                <a:cs typeface="Mongolian Baiti" panose="03000500000000000000" pitchFamily="66" charset="0"/>
              </a:rPr>
              <a:t>Connected Families (07/26) Help! My anxious child cries when dropped off at daycare. Available at: </a:t>
            </a:r>
            <a:r>
              <a:rPr lang="en-US" sz="1700" dirty="0">
                <a:latin typeface="Mongolian Baiti" panose="03000500000000000000" pitchFamily="66" charset="0"/>
                <a:cs typeface="Mongolian Baiti" panose="03000500000000000000" pitchFamily="66" charset="0"/>
                <a:hlinkClick r:id="rId2"/>
              </a:rPr>
              <a:t>https://connectedfamilies.org/my-anxious-child-separation-anxiety-when-dropped-off-at-daycare/</a:t>
            </a:r>
            <a:r>
              <a:rPr lang="en-US" sz="1700" dirty="0">
                <a:latin typeface="Mongolian Baiti" panose="03000500000000000000" pitchFamily="66" charset="0"/>
                <a:cs typeface="Mongolian Baiti" panose="03000500000000000000" pitchFamily="66" charset="0"/>
              </a:rPr>
              <a:t> </a:t>
            </a:r>
            <a:r>
              <a:rPr lang="en-US" sz="1700" dirty="0"/>
              <a:t>(</a:t>
            </a:r>
            <a:r>
              <a:rPr lang="en-US" sz="1700" dirty="0">
                <a:latin typeface="Mongolian Baiti" panose="03000500000000000000" pitchFamily="66" charset="0"/>
                <a:cs typeface="Mongolian Baiti" panose="03000500000000000000" pitchFamily="66" charset="0"/>
              </a:rPr>
              <a:t>accessed: 6/10)</a:t>
            </a:r>
          </a:p>
          <a:p>
            <a:r>
              <a:rPr lang="en-US" sz="1700" dirty="0">
                <a:latin typeface="Mongolian Baiti" panose="03000500000000000000" pitchFamily="66" charset="0"/>
                <a:cs typeface="Mongolian Baiti" panose="03000500000000000000" pitchFamily="66" charset="0"/>
              </a:rPr>
              <a:t>Haba Play (N.D) My child cries at daycare, what can I do? </a:t>
            </a:r>
            <a:r>
              <a:rPr lang="en-US" sz="1700" dirty="0"/>
              <a:t>Available at: </a:t>
            </a:r>
            <a:r>
              <a:rPr lang="en-US" sz="1700" dirty="0">
                <a:hlinkClick r:id="rId3"/>
              </a:rPr>
              <a:t>https://www.haba-play.com/en-at/magazine/childcare-school/nursery-kindergarten-co/child-cries-in-kindergarten</a:t>
            </a:r>
            <a:r>
              <a:rPr lang="en-US" sz="1700" dirty="0"/>
              <a:t>  </a:t>
            </a:r>
            <a:r>
              <a:rPr lang="en-US" sz="1700" dirty="0">
                <a:latin typeface="Mongolian Baiti" panose="03000500000000000000" pitchFamily="66" charset="0"/>
                <a:cs typeface="Mongolian Baiti" panose="03000500000000000000" pitchFamily="66" charset="0"/>
              </a:rPr>
              <a:t>(accessed: 30/09)</a:t>
            </a:r>
          </a:p>
          <a:p>
            <a:r>
              <a:rPr lang="en-US" sz="1700" dirty="0">
                <a:latin typeface="Mongolian Baiti" panose="03000500000000000000" pitchFamily="66" charset="0"/>
                <a:cs typeface="Mongolian Baiti" panose="03000500000000000000" pitchFamily="66" charset="0"/>
              </a:rPr>
              <a:t>NHS (8/26) Anxiety in children. Available at: </a:t>
            </a:r>
            <a:r>
              <a:rPr lang="en-US" sz="1700" dirty="0">
                <a:hlinkClick r:id="rId4"/>
              </a:rPr>
              <a:t>https://www.nhs.uk/mental-health/children-and-young-adults/advice-for-parents/anxiety-in-children/</a:t>
            </a:r>
            <a:r>
              <a:rPr lang="en-US" sz="1700" dirty="0"/>
              <a:t> </a:t>
            </a:r>
            <a:r>
              <a:rPr lang="en-US" sz="1700" dirty="0">
                <a:latin typeface="Mongolian Baiti" panose="03000500000000000000" pitchFamily="66" charset="0"/>
                <a:cs typeface="Mongolian Baiti" panose="03000500000000000000" pitchFamily="66" charset="0"/>
              </a:rPr>
              <a:t>(accessed: 24/09)</a:t>
            </a:r>
          </a:p>
          <a:p>
            <a:r>
              <a:rPr lang="en-US" sz="1600" dirty="0">
                <a:latin typeface="Mongolian Baiti" panose="03000500000000000000" pitchFamily="66" charset="0"/>
                <a:cs typeface="Mongolian Baiti" panose="03000500000000000000" pitchFamily="66" charset="0"/>
              </a:rPr>
              <a:t>NHS (6/26) Separation Anxiety. Available at: </a:t>
            </a:r>
            <a:r>
              <a:rPr lang="en-US" sz="1600" dirty="0">
                <a:latin typeface="Mongolian Baiti" panose="03000500000000000000" pitchFamily="66" charset="0"/>
                <a:cs typeface="Mongolian Baiti" panose="03000500000000000000" pitchFamily="66" charset="0"/>
                <a:hlinkClick r:id="rId5"/>
              </a:rPr>
              <a:t>https://www.nhs.uk/baby/babys-development/behaviour/separation-anxiety/</a:t>
            </a:r>
            <a:r>
              <a:rPr lang="en-US" sz="1600" dirty="0">
                <a:latin typeface="Mongolian Baiti" panose="03000500000000000000" pitchFamily="66" charset="0"/>
                <a:cs typeface="Mongolian Baiti" panose="03000500000000000000" pitchFamily="66" charset="0"/>
              </a:rPr>
              <a:t> </a:t>
            </a:r>
            <a:r>
              <a:rPr lang="en-US" sz="1600" dirty="0"/>
              <a:t>(</a:t>
            </a:r>
            <a:r>
              <a:rPr lang="en-US" sz="1600" dirty="0">
                <a:latin typeface="Mongolian Baiti" panose="03000500000000000000" pitchFamily="66" charset="0"/>
                <a:cs typeface="Mongolian Baiti" panose="03000500000000000000" pitchFamily="66" charset="0"/>
              </a:rPr>
              <a:t>accessed: 3/10)</a:t>
            </a:r>
          </a:p>
          <a:p>
            <a:r>
              <a:rPr lang="en-US" sz="1700" dirty="0">
                <a:latin typeface="Mongolian Baiti" panose="03000500000000000000" pitchFamily="66" charset="0"/>
                <a:cs typeface="Mongolian Baiti" panose="03000500000000000000" pitchFamily="66" charset="0"/>
              </a:rPr>
              <a:t>Simply Psychology (07/24) Nature vs Nurture Debate in Psychology. Available at: </a:t>
            </a:r>
            <a:r>
              <a:rPr lang="en-US" sz="1700" dirty="0">
                <a:latin typeface="Mongolian Baiti" panose="03000500000000000000" pitchFamily="66" charset="0"/>
                <a:cs typeface="Mongolian Baiti" panose="03000500000000000000" pitchFamily="66" charset="0"/>
                <a:hlinkClick r:id="rId6"/>
              </a:rPr>
              <a:t>https://www.simplypsychology.org/naturevsnurture.html</a:t>
            </a:r>
            <a:r>
              <a:rPr lang="en-US" sz="1700" dirty="0">
                <a:latin typeface="Mongolian Baiti" panose="03000500000000000000" pitchFamily="66" charset="0"/>
                <a:cs typeface="Mongolian Baiti" panose="03000500000000000000" pitchFamily="66" charset="0"/>
              </a:rPr>
              <a:t> </a:t>
            </a:r>
            <a:r>
              <a:rPr lang="en-US" sz="1700" dirty="0"/>
              <a:t>(</a:t>
            </a:r>
            <a:r>
              <a:rPr lang="en-US" sz="1700" dirty="0">
                <a:latin typeface="Mongolian Baiti" panose="03000500000000000000" pitchFamily="66" charset="0"/>
                <a:cs typeface="Mongolian Baiti" panose="03000500000000000000" pitchFamily="66" charset="0"/>
              </a:rPr>
              <a:t>accessed: 10/10)</a:t>
            </a:r>
          </a:p>
          <a:p>
            <a:r>
              <a:rPr lang="en-US" sz="1700" dirty="0">
                <a:latin typeface="Mongolian Baiti" panose="03000500000000000000" pitchFamily="66" charset="0"/>
                <a:cs typeface="Mongolian Baiti" panose="03000500000000000000" pitchFamily="66" charset="0"/>
              </a:rPr>
              <a:t>Simply Psychology (9/26) Vygotsky’s theory of cognitive development. Available at: </a:t>
            </a:r>
            <a:r>
              <a:rPr lang="en-US" sz="1700" dirty="0">
                <a:hlinkClick r:id="rId7"/>
              </a:rPr>
              <a:t>https://www.simplypsychology.org/vygotsky.html</a:t>
            </a:r>
            <a:r>
              <a:rPr lang="en-US" sz="1700" dirty="0"/>
              <a:t>  </a:t>
            </a:r>
            <a:r>
              <a:rPr lang="en-US" sz="1700" dirty="0">
                <a:latin typeface="Mongolian Baiti" panose="03000500000000000000" pitchFamily="66" charset="0"/>
                <a:cs typeface="Mongolian Baiti" panose="03000500000000000000" pitchFamily="66" charset="0"/>
              </a:rPr>
              <a:t>(accessed: 24/09)</a:t>
            </a:r>
          </a:p>
          <a:p>
            <a:endParaRPr lang="en-US" sz="1700" dirty="0">
              <a:latin typeface="Mongolian Baiti" panose="03000500000000000000" pitchFamily="66" charset="0"/>
              <a:cs typeface="Mongolian Baiti" panose="03000500000000000000" pitchFamily="66" charset="0"/>
            </a:endParaRPr>
          </a:p>
        </p:txBody>
      </p:sp>
      <p:pic>
        <p:nvPicPr>
          <p:cNvPr id="5" name="Imagen 4" descr="HenArte &amp; TIC's: Los libros hablando de ...¡libros! y libros voladores ...">
            <a:extLst>
              <a:ext uri="{FF2B5EF4-FFF2-40B4-BE49-F238E27FC236}">
                <a16:creationId xmlns:a16="http://schemas.microsoft.com/office/drawing/2014/main" id="{B4335867-9296-1D5F-7313-2636BA42A2C9}"/>
              </a:ext>
            </a:extLst>
          </p:cNvPr>
          <p:cNvPicPr>
            <a:picLocks noChangeAspect="1"/>
          </p:cNvPicPr>
          <p:nvPr/>
        </p:nvPicPr>
        <p:blipFill>
          <a:blip r:embed="rId8">
            <a:extLst>
              <a:ext uri="{837473B0-CC2E-450A-ABE3-18F120FF3D39}">
                <a1611:picAttrSrcUrl xmlns:a1611="http://schemas.microsoft.com/office/drawing/2016/11/main" r:id="rId9"/>
              </a:ext>
            </a:extLst>
          </a:blip>
          <a:srcRect l="16423" r="27959"/>
          <a:stretch>
            <a:fillRect/>
          </a:stretch>
        </p:blipFill>
        <p:spPr>
          <a:xfrm>
            <a:off x="6096000" y="1"/>
            <a:ext cx="6102825" cy="6858000"/>
          </a:xfrm>
          <a:prstGeom prst="rect">
            <a:avLst/>
          </a:prstGeom>
        </p:spPr>
      </p:pic>
      <p:sp>
        <p:nvSpPr>
          <p:cNvPr id="6" name="CuadroTexto 5">
            <a:extLst>
              <a:ext uri="{FF2B5EF4-FFF2-40B4-BE49-F238E27FC236}">
                <a16:creationId xmlns:a16="http://schemas.microsoft.com/office/drawing/2014/main" id="{F6BC043D-8FF3-4284-459A-279806513449}"/>
              </a:ext>
            </a:extLst>
          </p:cNvPr>
          <p:cNvSpPr txBox="1"/>
          <p:nvPr/>
        </p:nvSpPr>
        <p:spPr>
          <a:xfrm>
            <a:off x="9535917" y="6657946"/>
            <a:ext cx="2662908" cy="200055"/>
          </a:xfrm>
          <a:prstGeom prst="rect">
            <a:avLst/>
          </a:prstGeom>
          <a:solidFill>
            <a:srgbClr val="000000"/>
          </a:solidFill>
        </p:spPr>
        <p:txBody>
          <a:bodyPr wrap="none" rtlCol="0">
            <a:spAutoFit/>
          </a:bodyPr>
          <a:lstStyle/>
          <a:p>
            <a:pPr algn="r">
              <a:spcAft>
                <a:spcPts val="600"/>
              </a:spcAft>
            </a:pPr>
            <a:r>
              <a:rPr lang="es-GB" sz="700">
                <a:solidFill>
                  <a:srgbClr val="FFFFFF"/>
                </a:solidFill>
                <a:hlinkClick r:id="rId9" tooltip="https://henarte.blogspot.com/2013/04/los-libros-hablando-de-libros-y-libros.html">
                  <a:extLst>
                    <a:ext uri="{A12FA001-AC4F-418D-AE19-62706E023703}">
                      <ahyp:hlinkClr xmlns:ahyp="http://schemas.microsoft.com/office/drawing/2018/hyperlinkcolor" val="tx"/>
                    </a:ext>
                  </a:extLst>
                </a:hlinkClick>
              </a:rPr>
              <a:t>Esta foto</a:t>
            </a:r>
            <a:r>
              <a:rPr lang="es-GB" sz="700">
                <a:solidFill>
                  <a:srgbClr val="FFFFFF"/>
                </a:solidFill>
              </a:rPr>
              <a:t> de Autor desconocido está bajo licencia </a:t>
            </a:r>
            <a:r>
              <a:rPr lang="es-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s-GB" sz="700">
              <a:solidFill>
                <a:srgbClr val="FFFFFF"/>
              </a:solidFill>
            </a:endParaRPr>
          </a:p>
        </p:txBody>
      </p:sp>
    </p:spTree>
    <p:extLst>
      <p:ext uri="{BB962C8B-B14F-4D97-AF65-F5344CB8AC3E}">
        <p14:creationId xmlns:p14="http://schemas.microsoft.com/office/powerpoint/2010/main" val="1337737888"/>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1864</TotalTime>
  <Words>1165</Words>
  <Application>Microsoft Macintosh PowerPoint</Application>
  <PresentationFormat>Panorámica</PresentationFormat>
  <Paragraphs>65</Paragraphs>
  <Slides>9</Slides>
  <Notes>1</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9</vt:i4>
      </vt:variant>
    </vt:vector>
  </HeadingPairs>
  <TitlesOfParts>
    <vt:vector size="14" baseType="lpstr">
      <vt:lpstr>Aptos</vt:lpstr>
      <vt:lpstr>Aptos Display</vt:lpstr>
      <vt:lpstr>Arial</vt:lpstr>
      <vt:lpstr>Mongolian Baiti</vt:lpstr>
      <vt:lpstr>Tema de Office</vt:lpstr>
      <vt:lpstr>Psycology In Health And Social Care</vt:lpstr>
      <vt:lpstr>Our Scenario:</vt:lpstr>
      <vt:lpstr>Vygotsky’s Theory:</vt:lpstr>
      <vt:lpstr>Vygotsky's theory posits that language makes thought possible, which subsequently controls behavior. </vt:lpstr>
      <vt:lpstr>Shona's connection to Vygotsky's theory</vt:lpstr>
      <vt:lpstr>Strategies And Interventions:</vt:lpstr>
      <vt:lpstr>Biological  Influences</vt:lpstr>
      <vt:lpstr>Evaluation: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Keiry Alessandra Romero Rodriguez (2520510)</dc:creator>
  <cp:lastModifiedBy>Keiry Alessandra Romero Rodriguez (2520510)</cp:lastModifiedBy>
  <cp:revision>1</cp:revision>
  <dcterms:created xsi:type="dcterms:W3CDTF">2026-10-10T18:05:32Z</dcterms:created>
  <dcterms:modified xsi:type="dcterms:W3CDTF">2026-10-12T01:10:00Z</dcterms:modified>
</cp:coreProperties>
</file>