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6b7e2553ec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6b7e2553ec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6b7e2553e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6b7e2553e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6b7e2553ec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6b7e2553ec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6b7e2553ec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6b7e2553ec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6b7e2553ec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6b7e2553ec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6b7e2553ec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6b7e2553ec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6b7e2553ec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6b7e2553ec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6b7e2553ec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6b7e2553ec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mailto:1814997@student.uwtsd.ac.uk" TargetMode="Externa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0" Type="http://schemas.openxmlformats.org/officeDocument/2006/relationships/image" Target="../media/image7.gif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Relationship Id="rId4" Type="http://schemas.openxmlformats.org/officeDocument/2006/relationships/image" Target="../media/image12.png"/><Relationship Id="rId9" Type="http://schemas.openxmlformats.org/officeDocument/2006/relationships/image" Target="../media/image6.gif"/><Relationship Id="rId5" Type="http://schemas.openxmlformats.org/officeDocument/2006/relationships/image" Target="../media/image4.jpg"/><Relationship Id="rId6" Type="http://schemas.openxmlformats.org/officeDocument/2006/relationships/image" Target="../media/image5.jpg"/><Relationship Id="rId7" Type="http://schemas.openxmlformats.org/officeDocument/2006/relationships/image" Target="../media/image9.jpg"/><Relationship Id="rId8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294175"/>
            <a:ext cx="8520600" cy="471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2400">
                <a:latin typeface="Georgia"/>
                <a:ea typeface="Georgia"/>
                <a:cs typeface="Georgia"/>
                <a:sym typeface="Georgia"/>
              </a:rPr>
              <a:t>            </a:t>
            </a:r>
            <a:r>
              <a:rPr b="1" i="1" lang="en" sz="2400" u="sng">
                <a:latin typeface="Georgia"/>
                <a:ea typeface="Georgia"/>
                <a:cs typeface="Georgia"/>
                <a:sym typeface="Georgia"/>
              </a:rPr>
              <a:t>Ffion Limited</a:t>
            </a:r>
            <a:endParaRPr b="1" i="1" sz="2400" u="sng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2400">
                <a:latin typeface="Georgia"/>
                <a:ea typeface="Georgia"/>
                <a:cs typeface="Georgia"/>
                <a:sym typeface="Georgia"/>
              </a:rPr>
              <a:t>                </a:t>
            </a:r>
            <a:r>
              <a:rPr b="1" i="1" lang="en" sz="2400" u="sng">
                <a:latin typeface="Georgia"/>
                <a:ea typeface="Georgia"/>
                <a:cs typeface="Georgia"/>
                <a:sym typeface="Georgia"/>
              </a:rPr>
              <a:t>Ratio Analysis</a:t>
            </a:r>
            <a:endParaRPr b="1" i="1" sz="2400" u="sng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1" sz="2400" u="sng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1" sz="2400" u="sng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2000" u="sng"/>
              <a:t>M5X01922_LON</a:t>
            </a:r>
            <a:endParaRPr b="1" i="1" sz="2000" u="sng"/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2000" u="sng"/>
              <a:t>Lecturer Dale Clarke</a:t>
            </a:r>
            <a:endParaRPr b="1" i="1" sz="2000" u="sng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1" sz="2000" u="sng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1800" u="sng"/>
              <a:t>Erol Asan</a:t>
            </a:r>
            <a:endParaRPr b="1" i="1" sz="1800" u="sng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1800" u="sng"/>
              <a:t>1814997</a:t>
            </a:r>
            <a:endParaRPr b="1" i="1" sz="1800" u="sng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1800" u="sng">
                <a:solidFill>
                  <a:srgbClr val="1155CC"/>
                </a:solidFill>
                <a:hlinkClick r:id="rId3"/>
              </a:rPr>
              <a:t>1814997@student.uwtsd.ac.uk</a:t>
            </a:r>
            <a:endParaRPr b="1" i="1" sz="1800" u="sng"/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1" sz="1800" u="sng"/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800" u="sng"/>
              <a:t> November 2019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idx="1" type="body"/>
          </p:nvPr>
        </p:nvSpPr>
        <p:spPr>
          <a:xfrm>
            <a:off x="311700" y="1152475"/>
            <a:ext cx="5543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According to </a:t>
            </a:r>
            <a:r>
              <a:rPr b="1" lang="en" sz="1200">
                <a:solidFill>
                  <a:schemeClr val="dk1"/>
                </a:solidFill>
              </a:rPr>
              <a:t>(Gitman and Zutter, 2015) </a:t>
            </a:r>
            <a:r>
              <a:rPr lang="en" sz="1200">
                <a:solidFill>
                  <a:schemeClr val="dk1"/>
                </a:solidFill>
              </a:rPr>
              <a:t>a firm's performance can be quantified through methods of calculations, known as financial ratios.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</a:rPr>
              <a:t>(Greninger, 1996) </a:t>
            </a:r>
            <a:r>
              <a:rPr lang="en" sz="1200">
                <a:solidFill>
                  <a:schemeClr val="dk1"/>
                </a:solidFill>
              </a:rPr>
              <a:t>stipulates that financial ratios have been utilized for 50 years, making them a large part of how the market has set benchmarks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The main point of ratio analysis is that it merely points to areas of concern and not actually provides conclusive proof of the existence of a problem. That makes the interpretation of the numbers the actual tool for decisions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/>
          <p:nvPr>
            <p:ph type="title"/>
          </p:nvPr>
        </p:nvSpPr>
        <p:spPr>
          <a:xfrm>
            <a:off x="3158650" y="0"/>
            <a:ext cx="5097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2400" u="sng"/>
              <a:t>Financial Analysis</a:t>
            </a:r>
            <a:endParaRPr b="1" i="1" sz="2400" u="sng"/>
          </a:p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1" sz="14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5" name="Google Shape;6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81275" y="1236550"/>
            <a:ext cx="5464683" cy="3820975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5"/>
          <p:cNvSpPr txBox="1"/>
          <p:nvPr/>
        </p:nvSpPr>
        <p:spPr>
          <a:xfrm>
            <a:off x="881275" y="572700"/>
            <a:ext cx="63594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highlight>
                  <a:srgbClr val="FF0000"/>
                </a:highlight>
              </a:rPr>
              <a:t>Below, are the 11 ratios selected for analysis, split for contrast into 2 columns, representing 2017, and 2018.</a:t>
            </a:r>
            <a:endParaRPr sz="1800">
              <a:solidFill>
                <a:schemeClr val="dk1"/>
              </a:solidFill>
              <a:highlight>
                <a:srgbClr val="FF0000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/>
          <p:nvPr>
            <p:ph idx="1" type="body"/>
          </p:nvPr>
        </p:nvSpPr>
        <p:spPr>
          <a:xfrm>
            <a:off x="311700" y="1152475"/>
            <a:ext cx="54582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400">
                <a:solidFill>
                  <a:schemeClr val="dk1"/>
                </a:solidFill>
              </a:rPr>
              <a:t> </a:t>
            </a:r>
            <a:r>
              <a:rPr lang="en" sz="1200">
                <a:solidFill>
                  <a:schemeClr val="dk1"/>
                </a:solidFill>
              </a:rPr>
              <a:t>A business's most important aspect is generating profit.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Comparing gross profits ratios for Ffion Limited shows a drop of close to 4%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 the benchmark being around 30%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.</a:t>
            </a:r>
            <a:r>
              <a:rPr b="1" lang="en" sz="1200">
                <a:solidFill>
                  <a:schemeClr val="dk1"/>
                </a:solidFill>
              </a:rPr>
              <a:t>(Atrill and MacLaney, 2001)</a:t>
            </a:r>
            <a:r>
              <a:rPr lang="en" sz="1200">
                <a:solidFill>
                  <a:schemeClr val="dk1"/>
                </a:solidFill>
              </a:rPr>
              <a:t> state that the oscillation could have something to do with sales, costs and pricing, and in the hotel industry , occupancy can be determined by internal as well as external factors, thus oscillations occur regularly.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The Net profit ratio, is directly linked with the Gross profit ratio.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 New strategies might be required for a more efficient structure</a:t>
            </a:r>
            <a:endParaRPr sz="1200">
              <a:solidFill>
                <a:schemeClr val="dk1"/>
              </a:solidFill>
            </a:endParaRPr>
          </a:p>
        </p:txBody>
      </p:sp>
      <p:pic>
        <p:nvPicPr>
          <p:cNvPr id="72" name="Google Shape;7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35925" y="2571745"/>
            <a:ext cx="2253276" cy="101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30251" y="1139926"/>
            <a:ext cx="1964400" cy="13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90767" y="209432"/>
            <a:ext cx="2318707" cy="104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710101" y="3357031"/>
            <a:ext cx="2359199" cy="121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3000" y="3226545"/>
            <a:ext cx="2527276" cy="113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243889" y="3708400"/>
            <a:ext cx="1964386" cy="13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43000" y="359888"/>
            <a:ext cx="3467100" cy="74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137988" y="4267200"/>
            <a:ext cx="3800475" cy="87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2400">
                <a:solidFill>
                  <a:srgbClr val="FF0000"/>
                </a:solidFill>
              </a:rPr>
              <a:t>Gearing</a:t>
            </a:r>
            <a:endParaRPr b="1" sz="2400">
              <a:solidFill>
                <a:srgbClr val="FF0000"/>
              </a:solidFill>
            </a:endParaRPr>
          </a:p>
        </p:txBody>
      </p:sp>
      <p:sp>
        <p:nvSpPr>
          <p:cNvPr id="85" name="Google Shape;85;p17"/>
          <p:cNvSpPr txBox="1"/>
          <p:nvPr>
            <p:ph idx="1" type="body"/>
          </p:nvPr>
        </p:nvSpPr>
        <p:spPr>
          <a:xfrm>
            <a:off x="311700" y="1152475"/>
            <a:ext cx="4260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200">
                <a:solidFill>
                  <a:schemeClr val="dk1"/>
                </a:solidFill>
              </a:rPr>
              <a:t>(Bragg, 2019)</a:t>
            </a:r>
            <a:r>
              <a:rPr lang="en" sz="1200">
                <a:solidFill>
                  <a:schemeClr val="dk1"/>
                </a:solidFill>
              </a:rPr>
              <a:t>, </a:t>
            </a:r>
            <a:r>
              <a:rPr b="1" lang="en" sz="1200">
                <a:solidFill>
                  <a:schemeClr val="dk1"/>
                </a:solidFill>
              </a:rPr>
              <a:t>‘’Gearing is about how a company boroughs against its own equity levels’’</a:t>
            </a:r>
            <a:r>
              <a:rPr lang="en" sz="1200">
                <a:solidFill>
                  <a:schemeClr val="dk1"/>
                </a:solidFill>
              </a:rPr>
              <a:t>.</a:t>
            </a:r>
            <a:endParaRPr/>
          </a:p>
        </p:txBody>
      </p:sp>
      <p:pic>
        <p:nvPicPr>
          <p:cNvPr id="86" name="Google Shape;8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3550" y="1986250"/>
            <a:ext cx="4267200" cy="28000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1275" y="845175"/>
            <a:ext cx="4794775" cy="2685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idx="1" type="body"/>
          </p:nvPr>
        </p:nvSpPr>
        <p:spPr>
          <a:xfrm>
            <a:off x="142350" y="455525"/>
            <a:ext cx="8949000" cy="411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2400">
                <a:solidFill>
                  <a:schemeClr val="dk1"/>
                </a:solidFill>
              </a:rPr>
              <a:t>                  </a:t>
            </a:r>
            <a:r>
              <a:rPr b="1" i="1" lang="en" sz="2400" u="sng">
                <a:solidFill>
                  <a:schemeClr val="dk1"/>
                </a:solidFill>
              </a:rPr>
              <a:t>Proposed plan to achieve better results for the following year:</a:t>
            </a:r>
            <a:endParaRPr b="1" i="1" sz="2400" u="sng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Examine sales history, for price adjustments.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Obtain loans from banks to promote growth and attract </a:t>
            </a:r>
            <a:endParaRPr>
              <a:solidFill>
                <a:schemeClr val="dk1"/>
              </a:solidFill>
            </a:endParaRPr>
          </a:p>
          <a:p>
            <a:pPr indent="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even more guests.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Consolidate loans already taken out.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Asset management.</a:t>
            </a:r>
            <a:endParaRPr>
              <a:solidFill>
                <a:schemeClr val="dk1"/>
              </a:solidFill>
            </a:endParaRPr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-"/>
            </a:pPr>
            <a:r>
              <a:rPr lang="en">
                <a:solidFill>
                  <a:schemeClr val="dk1"/>
                </a:solidFill>
              </a:rPr>
              <a:t>Improve debt collection, negotiate contracts ,add </a:t>
            </a:r>
            <a:endParaRPr>
              <a:solidFill>
                <a:schemeClr val="dk1"/>
              </a:solidFill>
            </a:endParaRPr>
          </a:p>
          <a:p>
            <a:pPr indent="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penalty fees for past due bills that have been credited.</a:t>
            </a:r>
            <a:endParaRPr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1" sz="1400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/>
          <p:nvPr>
            <p:ph idx="1" type="body"/>
          </p:nvPr>
        </p:nvSpPr>
        <p:spPr>
          <a:xfrm>
            <a:off x="311700" y="0"/>
            <a:ext cx="8520600" cy="467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2400" u="sng">
                <a:solidFill>
                  <a:schemeClr val="dk1"/>
                </a:solidFill>
              </a:rPr>
              <a:t>Conclusion</a:t>
            </a:r>
            <a:endParaRPr b="1" i="1" sz="1400" u="sng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               </a:t>
            </a:r>
            <a:r>
              <a:rPr lang="en">
                <a:solidFill>
                  <a:schemeClr val="dk1"/>
                </a:solidFill>
              </a:rPr>
              <a:t>   </a:t>
            </a:r>
            <a:r>
              <a:rPr lang="en" sz="1400">
                <a:solidFill>
                  <a:schemeClr val="dk1"/>
                </a:solidFill>
              </a:rPr>
              <a:t>After analysing specific ratios generated from internal financial records, this report has come to the following conclusions: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-"/>
            </a:pPr>
            <a:r>
              <a:rPr lang="en" sz="1400">
                <a:solidFill>
                  <a:schemeClr val="dk1"/>
                </a:solidFill>
              </a:rPr>
              <a:t>The Gross Profit and Net Profit have gone down, overall </a:t>
            </a:r>
            <a:endParaRPr sz="1400">
              <a:solidFill>
                <a:schemeClr val="dk1"/>
              </a:solidFill>
            </a:endParaRPr>
          </a:p>
          <a:p>
            <a:pPr indent="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profits have decreased in 2018.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-"/>
            </a:pPr>
            <a:r>
              <a:rPr lang="en" sz="1400">
                <a:solidFill>
                  <a:schemeClr val="dk1"/>
                </a:solidFill>
              </a:rPr>
              <a:t>Liquidity ratios show that despite lower profits, the company </a:t>
            </a:r>
            <a:endParaRPr sz="1400">
              <a:solidFill>
                <a:schemeClr val="dk1"/>
              </a:solidFill>
            </a:endParaRPr>
          </a:p>
          <a:p>
            <a:pPr indent="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in 2018 has the ability to cover its debts at a superior level</a:t>
            </a:r>
            <a:endParaRPr sz="1400">
              <a:solidFill>
                <a:schemeClr val="dk1"/>
              </a:solidFill>
            </a:endParaRPr>
          </a:p>
          <a:p>
            <a:pPr indent="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 than it had in 2017.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-"/>
            </a:pPr>
            <a:r>
              <a:rPr lang="en" sz="1400">
                <a:solidFill>
                  <a:schemeClr val="dk1"/>
                </a:solidFill>
              </a:rPr>
              <a:t>The gearing ratios show that the possibility of taking out </a:t>
            </a:r>
            <a:endParaRPr sz="1400">
              <a:solidFill>
                <a:schemeClr val="dk1"/>
              </a:solidFill>
            </a:endParaRPr>
          </a:p>
          <a:p>
            <a:pPr indent="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loans with a reduced interest rate have made the company</a:t>
            </a:r>
            <a:endParaRPr sz="1400">
              <a:solidFill>
                <a:schemeClr val="dk1"/>
              </a:solidFill>
            </a:endParaRPr>
          </a:p>
          <a:p>
            <a:pPr indent="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 seem more stable for creditors.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-"/>
            </a:pPr>
            <a:r>
              <a:rPr lang="en" sz="1400">
                <a:solidFill>
                  <a:schemeClr val="dk1"/>
                </a:solidFill>
              </a:rPr>
              <a:t>The efficiency with which assets are handled seems to be </a:t>
            </a:r>
            <a:endParaRPr sz="1400">
              <a:solidFill>
                <a:schemeClr val="dk1"/>
              </a:solidFill>
            </a:endParaRPr>
          </a:p>
          <a:p>
            <a:pPr indent="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a problem.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-"/>
            </a:pPr>
            <a:r>
              <a:rPr lang="en" sz="1400">
                <a:solidFill>
                  <a:schemeClr val="dk1"/>
                </a:solidFill>
              </a:rPr>
              <a:t>The company isn't appearing to be aggressive in taking </a:t>
            </a:r>
            <a:endParaRPr sz="1400">
              <a:solidFill>
                <a:schemeClr val="dk1"/>
              </a:solidFill>
            </a:endParaRPr>
          </a:p>
          <a:p>
            <a:pPr indent="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out more loans to promote growth, it is consolidating itself</a:t>
            </a:r>
            <a:endParaRPr sz="1400">
              <a:solidFill>
                <a:schemeClr val="dk1"/>
              </a:solidFill>
            </a:endParaRPr>
          </a:p>
          <a:p>
            <a:pPr indent="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chemeClr val="dk1"/>
                </a:solidFill>
              </a:rPr>
              <a:t> as stable to banks, and not being a risk at all.</a:t>
            </a:r>
            <a:endParaRPr sz="1400">
              <a:solidFill>
                <a:schemeClr val="dk1"/>
              </a:solidFill>
            </a:endParaRPr>
          </a:p>
          <a:p>
            <a:pPr indent="-3175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-"/>
            </a:pPr>
            <a:r>
              <a:rPr lang="en" sz="1400">
                <a:solidFill>
                  <a:schemeClr val="dk1"/>
                </a:solidFill>
              </a:rPr>
              <a:t>Debt collection is not as efficient as it was in 2017.</a:t>
            </a:r>
            <a:endParaRPr sz="1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/>
          <p:nvPr>
            <p:ph idx="1" type="body"/>
          </p:nvPr>
        </p:nvSpPr>
        <p:spPr>
          <a:xfrm>
            <a:off x="311700" y="132850"/>
            <a:ext cx="8520600" cy="4868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1" lang="en" sz="1400" u="sng">
                <a:solidFill>
                  <a:schemeClr val="dk1"/>
                </a:solidFill>
              </a:rPr>
              <a:t>Bibliography</a:t>
            </a:r>
            <a:endParaRPr b="1" i="1" sz="1400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Accountingtools.com. (2015). </a:t>
            </a:r>
            <a:r>
              <a:rPr i="1" lang="en" sz="700">
                <a:solidFill>
                  <a:schemeClr val="dk1"/>
                </a:solidFill>
              </a:rPr>
              <a:t>Gearing Ratio - AccountingTools</a:t>
            </a:r>
            <a:r>
              <a:rPr lang="en" sz="700">
                <a:solidFill>
                  <a:schemeClr val="dk1"/>
                </a:solidFill>
              </a:rPr>
              <a:t>. [online] Available at: http://www.accountingtools.com/gearing-ratio [Accessed 20 Nov.  2019].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Atrill, P. and MacLaney, E. (2001). </a:t>
            </a:r>
            <a:r>
              <a:rPr i="1" lang="en" sz="700">
                <a:solidFill>
                  <a:schemeClr val="dk1"/>
                </a:solidFill>
              </a:rPr>
              <a:t>Accounting and finance for non-specialists</a:t>
            </a:r>
            <a:r>
              <a:rPr lang="en" sz="700">
                <a:solidFill>
                  <a:schemeClr val="dk1"/>
                </a:solidFill>
              </a:rPr>
              <a:t>. Harlow: Financial Times/Prentice Hall.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Atrill, P and Mclaney, E (2011) Accounting and Finance for non-specialists, (7th ED.), Essex:Pearson Education Limited.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Biery, M. (2015). </a:t>
            </a:r>
            <a:r>
              <a:rPr i="1" lang="en" sz="700">
                <a:solidFill>
                  <a:schemeClr val="dk1"/>
                </a:solidFill>
              </a:rPr>
              <a:t>Can A Company Pay Its Bills? Which Industries Have Strong Liquidity Ratios?</a:t>
            </a:r>
            <a:r>
              <a:rPr lang="en" sz="700">
                <a:solidFill>
                  <a:schemeClr val="dk1"/>
                </a:solidFill>
              </a:rPr>
              <a:t>. [online] Forbes. Available at: http://www.forbes.com/sites/sageworks/2014/12/07/can-a-company-pay-its-bills-which-industries-have-strong-liquidity-ratios/#54c76f9e24e0 [Accessed 20 Nov 2019].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Bragg, S. (2019). </a:t>
            </a:r>
            <a:r>
              <a:rPr i="1" lang="en" sz="700">
                <a:solidFill>
                  <a:schemeClr val="dk1"/>
                </a:solidFill>
              </a:rPr>
              <a:t>Net profit ratio — AccountingTools</a:t>
            </a:r>
            <a:r>
              <a:rPr lang="en" sz="700">
                <a:solidFill>
                  <a:schemeClr val="dk1"/>
                </a:solidFill>
              </a:rPr>
              <a:t>. [online] AccountingTools. Available at: https://www.accountingtools.com/articles/2017/5/5/net-profit-ratio [Accessed 22 Nov. 2019].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Chadwick, L (2001) Essential Financial Accounting. Essex: Pearson Education Limited.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Demonstratingvalue.org. (2019). </a:t>
            </a:r>
            <a:r>
              <a:rPr i="1" lang="en" sz="700">
                <a:solidFill>
                  <a:schemeClr val="dk1"/>
                </a:solidFill>
              </a:rPr>
              <a:t>Financial Ratio Analysis | Demonstrating Value</a:t>
            </a:r>
            <a:r>
              <a:rPr lang="en" sz="700">
                <a:solidFill>
                  <a:schemeClr val="dk1"/>
                </a:solidFill>
              </a:rPr>
              <a:t>. [online] Available at: https://www.demonstratingvalue.org/resources/financial-ratio-analysis [Accessed 20 Nov. 2019].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Edward, D. and Wilkinson, J. (2019). </a:t>
            </a:r>
            <a:r>
              <a:rPr i="1" lang="en" sz="700">
                <a:solidFill>
                  <a:schemeClr val="dk1"/>
                </a:solidFill>
              </a:rPr>
              <a:t>Return on Capital Employed (ROCE) Definition | ROCE Formula</a:t>
            </a:r>
            <a:r>
              <a:rPr lang="en" sz="700">
                <a:solidFill>
                  <a:schemeClr val="dk1"/>
                </a:solidFill>
              </a:rPr>
              <a:t>. [online] The Strategic CFO. Available at: https://strategiccfo.com/roce/ [Accessed 22 Nov. 2019].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Gitman, L. and Zutter, C. (2015). </a:t>
            </a:r>
            <a:r>
              <a:rPr i="1" lang="en" sz="700">
                <a:solidFill>
                  <a:schemeClr val="dk1"/>
                </a:solidFill>
              </a:rPr>
              <a:t>Principles of managerial finance</a:t>
            </a:r>
            <a:r>
              <a:rPr lang="en" sz="700">
                <a:solidFill>
                  <a:schemeClr val="dk1"/>
                </a:solidFill>
              </a:rPr>
              <a:t>. 10th ed. Harlow: Pearson Education Limited, p.50.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Glakas, S. (2011). </a:t>
            </a:r>
            <a:r>
              <a:rPr i="1" lang="en" sz="700">
                <a:solidFill>
                  <a:schemeClr val="dk1"/>
                </a:solidFill>
              </a:rPr>
              <a:t>15 Financial Ratios Every Investor Should Use | Investing Answers</a:t>
            </a:r>
            <a:r>
              <a:rPr lang="en" sz="700">
                <a:solidFill>
                  <a:schemeClr val="dk1"/>
                </a:solidFill>
              </a:rPr>
              <a:t>. [online] Investinganswers.com. Available at: http://www.investinganswers.com/education/ratio-analysis/15-financial-ratios-every-investor-should-use-3011 [Accessed 20 Nov 2019].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GOV.UK. (2019). </a:t>
            </a:r>
            <a:r>
              <a:rPr i="1" lang="en" sz="700">
                <a:solidFill>
                  <a:schemeClr val="dk1"/>
                </a:solidFill>
              </a:rPr>
              <a:t>Accounts and tax returns for private limited companies</a:t>
            </a:r>
            <a:r>
              <a:rPr lang="en" sz="700">
                <a:solidFill>
                  <a:schemeClr val="dk1"/>
                </a:solidFill>
              </a:rPr>
              <a:t>. [online] Available at: https://www.gov.uk/prepare-file-annual-accounts-for-limited-company [Accessed 22 Nov. 2019].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Greninger, S. (1996). . Ratios and benchmarks for measuring the financial well-being of families and individuals. </a:t>
            </a:r>
            <a:r>
              <a:rPr i="1" lang="en" sz="700">
                <a:solidFill>
                  <a:schemeClr val="dk1"/>
                </a:solidFill>
              </a:rPr>
              <a:t>Financial Services Review</a:t>
            </a:r>
            <a:r>
              <a:rPr lang="en" sz="700">
                <a:solidFill>
                  <a:schemeClr val="dk1"/>
                </a:solidFill>
              </a:rPr>
              <a:t>, (5).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Hussain, S. and Warner, S. (2017). </a:t>
            </a:r>
            <a:r>
              <a:rPr i="1" lang="en" sz="700">
                <a:solidFill>
                  <a:schemeClr val="dk1"/>
                </a:solidFill>
              </a:rPr>
              <a:t>Finance book - understand the numbers even if you're not a finance professional</a:t>
            </a:r>
            <a:r>
              <a:rPr lang="en" sz="700">
                <a:solidFill>
                  <a:schemeClr val="dk1"/>
                </a:solidFill>
              </a:rPr>
              <a:t>. 1st ed. FT Publishing International.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Investopedia. (2019). </a:t>
            </a:r>
            <a:r>
              <a:rPr i="1" lang="en" sz="700">
                <a:solidFill>
                  <a:schemeClr val="dk1"/>
                </a:solidFill>
              </a:rPr>
              <a:t>Why Profitability Ratios Matter</a:t>
            </a:r>
            <a:r>
              <a:rPr lang="en" sz="700">
                <a:solidFill>
                  <a:schemeClr val="dk1"/>
                </a:solidFill>
              </a:rPr>
              <a:t>. [online] Available at: https://www.investopedia.com/terms/p/profitabilityratios.asp [Accessed 20 Nov. 2019].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Owen, C (1998) Accounting for hospitality, Tourism and Leisure. Essex: Pearson Limited.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700">
                <a:solidFill>
                  <a:schemeClr val="dk1"/>
                </a:solidFill>
              </a:rPr>
              <a:t>Madura, J. (2009). </a:t>
            </a:r>
            <a:r>
              <a:rPr i="1" lang="en" sz="700">
                <a:solidFill>
                  <a:schemeClr val="dk1"/>
                </a:solidFill>
              </a:rPr>
              <a:t>International Financial Management</a:t>
            </a:r>
            <a:r>
              <a:rPr lang="en" sz="700">
                <a:solidFill>
                  <a:schemeClr val="dk1"/>
                </a:solidFill>
              </a:rPr>
              <a:t>. 10th ed. Example Product Manufacturer.</a:t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700">
              <a:solidFill>
                <a:schemeClr val="dk1"/>
              </a:solidFill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7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