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6" r:id="rId7"/>
    <p:sldId id="261" r:id="rId8"/>
    <p:sldId id="269" r:id="rId9"/>
    <p:sldId id="262" r:id="rId10"/>
    <p:sldId id="267" r:id="rId11"/>
    <p:sldId id="268"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2/8/2016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2/8/2016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2/8/2016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2/8/2016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2/8/2016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2/8/2016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Kantian themes</a:t>
            </a:r>
            <a:endParaRPr lang="en-GB" dirty="0"/>
          </a:p>
        </p:txBody>
      </p:sp>
      <p:sp>
        <p:nvSpPr>
          <p:cNvPr id="3" name="Subtitle 2"/>
          <p:cNvSpPr>
            <a:spLocks noGrp="1"/>
          </p:cNvSpPr>
          <p:nvPr>
            <p:ph type="subTitle" idx="1"/>
          </p:nvPr>
        </p:nvSpPr>
        <p:spPr/>
        <p:txBody>
          <a:bodyPr/>
          <a:lstStyle/>
          <a:p>
            <a:r>
              <a:rPr lang="en-GB" dirty="0" smtClean="0"/>
              <a:t>Antinomies, ethics and history</a:t>
            </a:r>
          </a:p>
          <a:p>
            <a:r>
              <a:rPr lang="en-GB" dirty="0" smtClean="0"/>
              <a:t>A F Davis</a:t>
            </a:r>
            <a:endParaRPr lang="en-GB" dirty="0"/>
          </a:p>
        </p:txBody>
      </p:sp>
    </p:spTree>
    <p:extLst>
      <p:ext uri="{BB962C8B-B14F-4D97-AF65-F5344CB8AC3E}">
        <p14:creationId xmlns:p14="http://schemas.microsoft.com/office/powerpoint/2010/main" val="257189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88901"/>
            <a:ext cx="10364451" cy="723899"/>
          </a:xfrm>
        </p:spPr>
        <p:txBody>
          <a:bodyPr>
            <a:normAutofit/>
          </a:bodyPr>
          <a:lstStyle/>
          <a:p>
            <a:r>
              <a:rPr lang="en-GB" sz="2800" dirty="0" smtClean="0"/>
              <a:t>Kant: an Overview</a:t>
            </a:r>
            <a:endParaRPr lang="en-GB" sz="2800" dirty="0"/>
          </a:p>
        </p:txBody>
      </p:sp>
      <p:sp>
        <p:nvSpPr>
          <p:cNvPr id="3" name="Content Placeholder 2"/>
          <p:cNvSpPr>
            <a:spLocks noGrp="1"/>
          </p:cNvSpPr>
          <p:nvPr>
            <p:ph sz="quarter" idx="13"/>
          </p:nvPr>
        </p:nvSpPr>
        <p:spPr>
          <a:xfrm>
            <a:off x="1028074" y="812800"/>
            <a:ext cx="10363826" cy="5943600"/>
          </a:xfrm>
        </p:spPr>
        <p:txBody>
          <a:bodyPr>
            <a:normAutofit fontScale="85000" lnSpcReduction="10000"/>
          </a:bodyPr>
          <a:lstStyle/>
          <a:p>
            <a:r>
              <a:rPr lang="en-GB" dirty="0" smtClean="0"/>
              <a:t>Kant’s critical phase in his thinking from 1770 onwards, culminates in three famous critiques; ‘the critique of pure reason’ (1781) his ‘critique of practical reason’ (1788) and finally his ‘critique of judgement’ (1790). These ‘critiques’ alongside a number of astute essays such as ‘an answer to the question: what is enlightenment’ (1784) pose three very distinct questions: </a:t>
            </a:r>
          </a:p>
          <a:p>
            <a:endParaRPr lang="en-GB" dirty="0"/>
          </a:p>
          <a:p>
            <a:r>
              <a:rPr lang="en-GB" b="1" dirty="0" smtClean="0"/>
              <a:t>‘what can I know?’; ‘what ought I to do?’ and ‘what may I hope for?’</a:t>
            </a:r>
          </a:p>
          <a:p>
            <a:endParaRPr lang="en-GB" dirty="0" smtClean="0"/>
          </a:p>
          <a:p>
            <a:r>
              <a:rPr lang="en-GB" dirty="0" smtClean="0"/>
              <a:t>For Kant, philosophy in the shape of ‘traditional metaphysics’ had failed to satisfactorily answer these questions . In this contention he follows his immediate contemporary David Hume. </a:t>
            </a:r>
          </a:p>
          <a:p>
            <a:endParaRPr lang="en-GB" dirty="0" smtClean="0"/>
          </a:p>
          <a:p>
            <a:r>
              <a:rPr lang="en-GB" dirty="0" smtClean="0"/>
              <a:t>What Kant called ‘traditional metaphysics’ had tackled these fundamental questions of ‘what constitutes knowledge, freedom and ethics and god and immortality without first determining the limits of ‘pure reason’ and the true scope of the vastly more productive area of ‘practical reason’. </a:t>
            </a:r>
          </a:p>
          <a:p>
            <a:r>
              <a:rPr lang="en-GB" dirty="0" smtClean="0"/>
              <a:t>In consequence, traditional ‘… metaphysics has as the proper object of its enquiries three ideas only: god, freedom and immortality’ (b 395). </a:t>
            </a:r>
            <a:endParaRPr lang="en-GB" dirty="0"/>
          </a:p>
        </p:txBody>
      </p:sp>
    </p:spTree>
    <p:extLst>
      <p:ext uri="{BB962C8B-B14F-4D97-AF65-F5344CB8AC3E}">
        <p14:creationId xmlns:p14="http://schemas.microsoft.com/office/powerpoint/2010/main" val="638573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01601"/>
            <a:ext cx="10364451" cy="838199"/>
          </a:xfrm>
        </p:spPr>
        <p:txBody>
          <a:bodyPr>
            <a:normAutofit/>
          </a:bodyPr>
          <a:lstStyle/>
          <a:p>
            <a:r>
              <a:rPr lang="en-GB" sz="2800" dirty="0" smtClean="0"/>
              <a:t>‘What can I know?’</a:t>
            </a:r>
            <a:endParaRPr lang="en-GB" sz="2800" dirty="0"/>
          </a:p>
        </p:txBody>
      </p:sp>
      <p:sp>
        <p:nvSpPr>
          <p:cNvPr id="3" name="Content Placeholder 2"/>
          <p:cNvSpPr>
            <a:spLocks noGrp="1"/>
          </p:cNvSpPr>
          <p:nvPr>
            <p:ph sz="quarter" idx="13"/>
          </p:nvPr>
        </p:nvSpPr>
        <p:spPr>
          <a:xfrm>
            <a:off x="913774" y="939800"/>
            <a:ext cx="10363826" cy="5829300"/>
          </a:xfrm>
        </p:spPr>
        <p:txBody>
          <a:bodyPr>
            <a:normAutofit fontScale="92500"/>
          </a:bodyPr>
          <a:lstStyle/>
          <a:p>
            <a:r>
              <a:rPr lang="en-GB" dirty="0" smtClean="0"/>
              <a:t>The first question is tackled extensively in the much revised ‘first critique’ through establishing of </a:t>
            </a:r>
            <a:r>
              <a:rPr lang="en-GB" i="1" dirty="0" smtClean="0"/>
              <a:t>the</a:t>
            </a:r>
            <a:r>
              <a:rPr lang="en-GB" dirty="0" smtClean="0"/>
              <a:t> key question ‘</a:t>
            </a:r>
            <a:r>
              <a:rPr lang="en-GB" i="1" dirty="0" smtClean="0"/>
              <a:t>how are synthetical judgements </a:t>
            </a:r>
            <a:r>
              <a:rPr lang="en-GB" dirty="0" smtClean="0"/>
              <a:t>a priori </a:t>
            </a:r>
            <a:r>
              <a:rPr lang="en-GB" i="1" dirty="0" smtClean="0"/>
              <a:t>possible</a:t>
            </a:r>
            <a:r>
              <a:rPr lang="en-GB" dirty="0" smtClean="0"/>
              <a:t>?’</a:t>
            </a:r>
          </a:p>
          <a:p>
            <a:r>
              <a:rPr lang="en-GB" dirty="0" smtClean="0"/>
              <a:t>Kant more so than Hume was interested in accounting for those judgements and forms of understanding expressed in statements as far apart newton’s ‘third law of motion’ where  ‘every reaction has an equal and opposite reaction’ and normative statements such as ‘pay your taxes’ (Korner or ‘do as you would be done by’ or more puzzlingly, mathematical judgements such as 2+2=4. </a:t>
            </a:r>
          </a:p>
          <a:p>
            <a:r>
              <a:rPr lang="en-GB" dirty="0" smtClean="0"/>
              <a:t>While limitations with the subject predicate form are apparent in Kant's schemata it seems plausible that the dichotomy of ‘analytical’ (apriori) and synthetic (aposteriori) judgements cannot satisfactorily account for the aforementioned judgements which while ‘necessary’ do not lead to contradiction when denied (think newton’s third law) or are evident in nature but yet not derived from experience i.e. 7+5=12.  </a:t>
            </a:r>
          </a:p>
          <a:p>
            <a:r>
              <a:rPr lang="en-GB" dirty="0" smtClean="0"/>
              <a:t>These ‘cases’ are responsible for the formation in Kant's thought of ‘synthetic apriori’ formulations or synthetic judgements.  </a:t>
            </a:r>
            <a:endParaRPr lang="en-GB" dirty="0"/>
          </a:p>
        </p:txBody>
      </p:sp>
    </p:spTree>
    <p:extLst>
      <p:ext uri="{BB962C8B-B14F-4D97-AF65-F5344CB8AC3E}">
        <p14:creationId xmlns:p14="http://schemas.microsoft.com/office/powerpoint/2010/main" val="197382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14300"/>
            <a:ext cx="10364451" cy="647700"/>
          </a:xfrm>
        </p:spPr>
        <p:txBody>
          <a:bodyPr>
            <a:normAutofit fontScale="90000"/>
          </a:bodyPr>
          <a:lstStyle/>
          <a:p>
            <a:r>
              <a:rPr lang="en-GB" dirty="0" smtClean="0"/>
              <a:t/>
            </a:r>
            <a:br>
              <a:rPr lang="en-GB" dirty="0" smtClean="0"/>
            </a:br>
            <a:r>
              <a:rPr lang="en-GB" sz="3100" dirty="0" smtClean="0"/>
              <a:t>The various ‘aesthetic’ and ‘transcendental’ ‘deductions’ </a:t>
            </a:r>
            <a:endParaRPr lang="en-GB" sz="3100" dirty="0"/>
          </a:p>
        </p:txBody>
      </p:sp>
      <p:sp>
        <p:nvSpPr>
          <p:cNvPr id="3" name="Content Placeholder 2"/>
          <p:cNvSpPr>
            <a:spLocks noGrp="1"/>
          </p:cNvSpPr>
          <p:nvPr>
            <p:ph sz="quarter" idx="13"/>
          </p:nvPr>
        </p:nvSpPr>
        <p:spPr>
          <a:xfrm>
            <a:off x="913774" y="927100"/>
            <a:ext cx="10363826" cy="5791200"/>
          </a:xfrm>
        </p:spPr>
        <p:txBody>
          <a:bodyPr>
            <a:normAutofit lnSpcReduction="10000"/>
          </a:bodyPr>
          <a:lstStyle/>
          <a:p>
            <a:r>
              <a:rPr lang="en-GB" sz="1800" dirty="0" smtClean="0"/>
              <a:t>When Kant turns inwards for answers to the question of ‘how are synthetical judgements possible’ especially in the form of ‘scientific principles’ and ‘mathematical judgements’ his ideas anticipate the ‘psychologism’ of thinkers like Edmund Husserl’</a:t>
            </a:r>
          </a:p>
          <a:p>
            <a:r>
              <a:rPr lang="en-GB" sz="1800" dirty="0" smtClean="0"/>
              <a:t>For ‘Kant's idiom is psychological, the idiom of departments or faculties of the mind. He distinguishes between the receptive faculty of sensibility, through which we have intuitions [space and time] and the active faculty of understanding, which is the source of concepts [categories]; and thereby prepares the way for ascribing to these faculties, as their source, those limiting features which he finds in the notion of experience in general. Thus it seems that there is no conceivable way in which concepts could be instantiated in our experience except by our being aware of instances of them in space and time – or, at least, in time. Space and time themselves are accordingly declared to be ‘in us’, to be simply the forms of our sensibility, nothing but our ways of being aware of particular things capable of being brought under concepts. Again, it is argued that unless the concepts we employed in application to our experience implicitly involved the application of certain very general notions (the categories), it would be impossible that there should be any such thing as self conscious awareness of the succession of experience of time … [or] anything which deserves the name of experience of empirical knowledge’ (from </a:t>
            </a:r>
            <a:r>
              <a:rPr lang="en-GB" sz="1800" dirty="0" err="1" smtClean="0"/>
              <a:t>p.f</a:t>
            </a:r>
            <a:r>
              <a:rPr lang="en-GB" sz="1800" dirty="0" smtClean="0"/>
              <a:t>. strawson (1966:20) ‘the bounds of sense: an essay on Kant's critique of pure reason’.    </a:t>
            </a:r>
            <a:r>
              <a:rPr lang="en-GB" dirty="0" smtClean="0"/>
              <a:t>               </a:t>
            </a:r>
            <a:endParaRPr lang="en-GB" dirty="0"/>
          </a:p>
        </p:txBody>
      </p:sp>
    </p:spTree>
    <p:extLst>
      <p:ext uri="{BB962C8B-B14F-4D97-AF65-F5344CB8AC3E}">
        <p14:creationId xmlns:p14="http://schemas.microsoft.com/office/powerpoint/2010/main" val="3383797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266701"/>
            <a:ext cx="10364451" cy="927099"/>
          </a:xfrm>
        </p:spPr>
        <p:txBody>
          <a:bodyPr>
            <a:normAutofit/>
          </a:bodyPr>
          <a:lstStyle/>
          <a:p>
            <a:r>
              <a:rPr lang="en-GB" sz="2800" dirty="0" smtClean="0"/>
              <a:t>Appearance and reality and the emergence of the ‘noumenon’</a:t>
            </a:r>
            <a:endParaRPr lang="en-GB" sz="2800" dirty="0"/>
          </a:p>
        </p:txBody>
      </p:sp>
      <p:sp>
        <p:nvSpPr>
          <p:cNvPr id="3" name="Content Placeholder 2"/>
          <p:cNvSpPr>
            <a:spLocks noGrp="1"/>
          </p:cNvSpPr>
          <p:nvPr>
            <p:ph sz="quarter" idx="13"/>
          </p:nvPr>
        </p:nvSpPr>
        <p:spPr>
          <a:xfrm>
            <a:off x="913774" y="1193800"/>
            <a:ext cx="10363826" cy="5461000"/>
          </a:xfrm>
        </p:spPr>
        <p:txBody>
          <a:bodyPr>
            <a:normAutofit lnSpcReduction="10000"/>
          </a:bodyPr>
          <a:lstStyle/>
          <a:p>
            <a:endParaRPr lang="en-GB" dirty="0" smtClean="0"/>
          </a:p>
          <a:p>
            <a:r>
              <a:rPr lang="en-GB" dirty="0" smtClean="0"/>
              <a:t>However, strawson (1966) notes that The aforementioned ‘… allocations contain already the seeds of that disastrous model which, as we shall see, Kant had such powerful motives for prizing. The natural world as we know it, the whole content of our experience,  is thoroughly conditioned by features just referred to: our experience is essentially experience of a spatio-temporal world of law-governed objects conceived of as distinct from our temporally successive experiences of them. But all these limiting features alike simply represent ways in which things must appear in the experience of beings constituted as we are, with such a sensibility and such an understanding as ours. Of things as they are in themselves as opposed to these appearances of them, we have, and can have, no knowledge whatever; for knowledge is possible only of what can be experienced, and nothing can be experienced except as subjected to the forms imposed by our sensibility and our understanding’  (1966: 21)                  </a:t>
            </a:r>
            <a:endParaRPr lang="en-GB" dirty="0"/>
          </a:p>
        </p:txBody>
      </p:sp>
    </p:spTree>
    <p:extLst>
      <p:ext uri="{BB962C8B-B14F-4D97-AF65-F5344CB8AC3E}">
        <p14:creationId xmlns:p14="http://schemas.microsoft.com/office/powerpoint/2010/main" val="912229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A philosophical parable about the perils an advantages of </a:t>
            </a:r>
            <a:r>
              <a:rPr lang="en-GB" sz="2800" dirty="0"/>
              <a:t>‘thinking about thinking’</a:t>
            </a:r>
          </a:p>
        </p:txBody>
      </p:sp>
      <p:sp>
        <p:nvSpPr>
          <p:cNvPr id="3" name="Content Placeholder 2"/>
          <p:cNvSpPr>
            <a:spLocks noGrp="1"/>
          </p:cNvSpPr>
          <p:nvPr>
            <p:ph sz="quarter" idx="13"/>
          </p:nvPr>
        </p:nvSpPr>
        <p:spPr>
          <a:xfrm>
            <a:off x="913774" y="2367092"/>
            <a:ext cx="10363826" cy="4325808"/>
          </a:xfrm>
        </p:spPr>
        <p:txBody>
          <a:bodyPr>
            <a:normAutofit fontScale="92500" lnSpcReduction="20000"/>
          </a:bodyPr>
          <a:lstStyle/>
          <a:p>
            <a:r>
              <a:rPr lang="en-GB" dirty="0"/>
              <a:t>The contemporary philosopher Stephen Law (2007: 200) gives us a useful analogy of the ‘noumenon’ and how this troubling paradox might be conceived when he remarks: </a:t>
            </a:r>
          </a:p>
          <a:p>
            <a:r>
              <a:rPr lang="en-GB" dirty="0"/>
              <a:t>‘Suppose a fisherman repeatedly casts his net into the sea and discovers that all the fish he has caught are more than 5cm wide. The man concludes that the sea must contain few, if any fish less than 5cm wide. Is he justified in drawing this conclusion? Law rightly points out that ‘No, not if his net has a 5 cm mesh. The fact that his fish are all more than 5 cm wide is explained, not by any fact about the sea [the thing in itself] but by the character of the net’.</a:t>
            </a:r>
          </a:p>
          <a:p>
            <a:r>
              <a:rPr lang="en-GB" dirty="0"/>
              <a:t>The noumenon is akin to the ‘sea’ into which we cast our ‘net’. It is a world we cannot know with only our 5cm mesh net. We can only draw conclusions about the apriori structures – intuitions and categories i.e. the constituent parts of the net from the fish (phenomenon) we catch.       </a:t>
            </a:r>
            <a:endParaRPr lang="en-GB" dirty="0"/>
          </a:p>
        </p:txBody>
      </p:sp>
    </p:spTree>
    <p:extLst>
      <p:ext uri="{BB962C8B-B14F-4D97-AF65-F5344CB8AC3E}">
        <p14:creationId xmlns:p14="http://schemas.microsoft.com/office/powerpoint/2010/main" val="3907464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metaphysics’ under the strict jurisdiction of the ‘categories’ </a:t>
            </a:r>
            <a:endParaRPr lang="en-GB" dirty="0"/>
          </a:p>
        </p:txBody>
      </p:sp>
      <p:sp>
        <p:nvSpPr>
          <p:cNvPr id="3" name="Content Placeholder 2"/>
          <p:cNvSpPr>
            <a:spLocks noGrp="1"/>
          </p:cNvSpPr>
          <p:nvPr>
            <p:ph sz="quarter" idx="13"/>
          </p:nvPr>
        </p:nvSpPr>
        <p:spPr/>
        <p:txBody>
          <a:bodyPr>
            <a:normAutofit fontScale="85000" lnSpcReduction="10000"/>
          </a:bodyPr>
          <a:lstStyle/>
          <a:p>
            <a:r>
              <a:rPr lang="en-GB" dirty="0" smtClean="0"/>
              <a:t>Toward the end of the first ‘critique’ ‘Kant argues that … such ideas [of reason] as that of unconditioned totality, and of the perfect creator who exists of necessity, generate illusions when considered in their ‘constitutive’ role: that is, when considered as descriptions of reality. The correct way to see them, however, is a ‘regulative principles’ (A644, B672). </a:t>
            </a:r>
          </a:p>
          <a:p>
            <a:r>
              <a:rPr lang="en-GB" dirty="0" smtClean="0"/>
              <a:t>If we act as if these ideas were true of reality, then we are led to formulate true hypotheses. The ideas of order and totality, for example, lead us to propose ever wider and simpler laws, in terms of which the empirical world becomes ever more intelligible. This ‘regulative’ employment of the ideas is an employment from within the standpoint of experience. The constitutive employment attempts to transcend that standpoint, into the illusory realm of reason. The contradictions do not stem from the ideas themselves (which are not contradictory but merely empty); they stem from their wrong application (Scruton 1982: 60-1).                     </a:t>
            </a:r>
            <a:endParaRPr lang="en-GB" dirty="0"/>
          </a:p>
        </p:txBody>
      </p:sp>
    </p:spTree>
    <p:extLst>
      <p:ext uri="{BB962C8B-B14F-4D97-AF65-F5344CB8AC3E}">
        <p14:creationId xmlns:p14="http://schemas.microsoft.com/office/powerpoint/2010/main" val="3610428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division in the first ‘critique’</a:t>
            </a:r>
            <a:endParaRPr lang="en-GB" sz="2800" dirty="0"/>
          </a:p>
        </p:txBody>
      </p:sp>
      <p:sp>
        <p:nvSpPr>
          <p:cNvPr id="4" name="Content Placeholder 3"/>
          <p:cNvSpPr>
            <a:spLocks noGrp="1"/>
          </p:cNvSpPr>
          <p:nvPr>
            <p:ph sz="quarter" idx="13"/>
          </p:nvPr>
        </p:nvSpPr>
        <p:spPr/>
        <p:txBody>
          <a:bodyPr>
            <a:normAutofit lnSpcReduction="10000"/>
          </a:bodyPr>
          <a:lstStyle/>
          <a:p>
            <a:r>
              <a:rPr lang="en-GB" i="1" dirty="0"/>
              <a:t>The positive ‘Analytic’ outcomes </a:t>
            </a:r>
          </a:p>
          <a:p>
            <a:r>
              <a:rPr lang="en-GB" dirty="0"/>
              <a:t>The ‘problem of induction’ and synthetic apriori judgements are resolved by placing the fabric of the world and our judgements of it in our minds or ‘pure empirical self’ which draws all these desperate strands of sceptical possibilities into a coherent whole (apperception). </a:t>
            </a:r>
          </a:p>
          <a:p>
            <a:endParaRPr lang="en-GB" dirty="0"/>
          </a:p>
        </p:txBody>
      </p:sp>
      <p:sp>
        <p:nvSpPr>
          <p:cNvPr id="5" name="Content Placeholder 4"/>
          <p:cNvSpPr>
            <a:spLocks noGrp="1"/>
          </p:cNvSpPr>
          <p:nvPr>
            <p:ph sz="quarter" idx="14"/>
          </p:nvPr>
        </p:nvSpPr>
        <p:spPr/>
        <p:txBody>
          <a:bodyPr>
            <a:normAutofit fontScale="92500" lnSpcReduction="10000"/>
          </a:bodyPr>
          <a:lstStyle/>
          <a:p>
            <a:r>
              <a:rPr lang="en-GB" i="1" dirty="0"/>
              <a:t>The negative ‘Dialectical’ outcomes</a:t>
            </a:r>
          </a:p>
          <a:p>
            <a:r>
              <a:rPr lang="en-GB" dirty="0"/>
              <a:t>We are left with a number of stubbornly unwelcome philosophical </a:t>
            </a:r>
            <a:r>
              <a:rPr lang="en-GB" dirty="0" smtClean="0"/>
              <a:t>by-products;  </a:t>
            </a:r>
            <a:r>
              <a:rPr lang="en-GB" dirty="0"/>
              <a:t>of being able to seemingly assert two contradictory statements about the world which both appear true (Kant – wedded to Aristotelian notions of logical probity would therefore consign them as ‘antinomies’ or knots in our thought.   </a:t>
            </a:r>
          </a:p>
          <a:p>
            <a:endParaRPr lang="en-GB" dirty="0"/>
          </a:p>
        </p:txBody>
      </p:sp>
    </p:spTree>
    <p:extLst>
      <p:ext uri="{BB962C8B-B14F-4D97-AF65-F5344CB8AC3E}">
        <p14:creationId xmlns:p14="http://schemas.microsoft.com/office/powerpoint/2010/main" val="882925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second critique addresses the question ‘what ought I to do?’</a:t>
            </a:r>
            <a:endParaRPr lang="en-GB" sz="2800" dirty="0"/>
          </a:p>
        </p:txBody>
      </p:sp>
      <p:sp>
        <p:nvSpPr>
          <p:cNvPr id="3" name="Content Placeholder 2"/>
          <p:cNvSpPr>
            <a:spLocks noGrp="1"/>
          </p:cNvSpPr>
          <p:nvPr>
            <p:ph sz="quarter" idx="13"/>
          </p:nvPr>
        </p:nvSpPr>
        <p:spPr>
          <a:xfrm>
            <a:off x="913774" y="1879600"/>
            <a:ext cx="10363826" cy="4889500"/>
          </a:xfrm>
        </p:spPr>
        <p:txBody>
          <a:bodyPr>
            <a:normAutofit fontScale="92500" lnSpcReduction="20000"/>
          </a:bodyPr>
          <a:lstStyle/>
          <a:p>
            <a:r>
              <a:rPr lang="en-GB" dirty="0" smtClean="0"/>
              <a:t>In the second critique we </a:t>
            </a:r>
            <a:r>
              <a:rPr lang="en-GB" dirty="0"/>
              <a:t>see the advent of ‘Practical reason</a:t>
            </a:r>
            <a:r>
              <a:rPr lang="en-GB" dirty="0" smtClean="0"/>
              <a:t>’; a more ‘regulatory’ role for ‘freedom’ </a:t>
            </a:r>
            <a:r>
              <a:rPr lang="en-GB" dirty="0"/>
              <a:t>and the </a:t>
            </a:r>
            <a:r>
              <a:rPr lang="en-GB" dirty="0" smtClean="0"/>
              <a:t>advent of the ‘categorical </a:t>
            </a:r>
            <a:r>
              <a:rPr lang="en-GB" dirty="0"/>
              <a:t>imperative’. </a:t>
            </a:r>
            <a:endParaRPr lang="en-GB" dirty="0" smtClean="0"/>
          </a:p>
          <a:p>
            <a:r>
              <a:rPr lang="en-GB" dirty="0" smtClean="0"/>
              <a:t>What </a:t>
            </a:r>
            <a:r>
              <a:rPr lang="en-GB" dirty="0"/>
              <a:t>to do with the conception of the ‘Noumenon’ or ‘thing in itself’ which we can and have to ‘think’ – according to Kant, but yet cannot ‘know’?</a:t>
            </a:r>
          </a:p>
          <a:p>
            <a:r>
              <a:rPr lang="en-GB" dirty="0"/>
              <a:t>We are also left with key ‘antinomies’ in the </a:t>
            </a:r>
            <a:r>
              <a:rPr lang="en-GB" dirty="0" smtClean="0"/>
              <a:t>concluding ‘dialectical</a:t>
            </a:r>
            <a:r>
              <a:rPr lang="en-GB" dirty="0"/>
              <a:t>’ section of the ‘Critique’ or where we can on Kant’s conception quite blithely assert two statements about reality which flatly contradict themselves. </a:t>
            </a:r>
          </a:p>
          <a:p>
            <a:r>
              <a:rPr lang="en-GB" dirty="0"/>
              <a:t>Take the most important of his ‘antinomies’ or the ‘Third conflict of the transcendental ideas’ </a:t>
            </a:r>
            <a:r>
              <a:rPr lang="en-GB" dirty="0" smtClean="0"/>
              <a:t>where </a:t>
            </a:r>
            <a:r>
              <a:rPr lang="en-GB" dirty="0"/>
              <a:t>‘causality, according to the laws of nature, is not the only causality from which all the phenomena of the world can be deduced. In order to account for these phenomena it is necessary also to admit another causality, that of freedom’ CONTRA ‘There is no freedom, but everything in the world takes place entirely according to the laws of nature’ (Kant 1781/7 : A448/B476 to A450/B478 and A449/B477 to B477).         </a:t>
            </a:r>
          </a:p>
          <a:p>
            <a:endParaRPr lang="en-GB" dirty="0"/>
          </a:p>
        </p:txBody>
      </p:sp>
    </p:spTree>
    <p:extLst>
      <p:ext uri="{BB962C8B-B14F-4D97-AF65-F5344CB8AC3E}">
        <p14:creationId xmlns:p14="http://schemas.microsoft.com/office/powerpoint/2010/main" val="1815448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01601"/>
            <a:ext cx="10364451" cy="1028699"/>
          </a:xfrm>
        </p:spPr>
        <p:txBody>
          <a:bodyPr>
            <a:normAutofit/>
          </a:bodyPr>
          <a:lstStyle/>
          <a:p>
            <a:r>
              <a:rPr lang="en-GB" sz="2800" dirty="0" smtClean="0"/>
              <a:t>moral and practical reason </a:t>
            </a:r>
            <a:endParaRPr lang="en-GB" sz="2800" dirty="0"/>
          </a:p>
        </p:txBody>
      </p:sp>
      <p:sp>
        <p:nvSpPr>
          <p:cNvPr id="3" name="Content Placeholder 2"/>
          <p:cNvSpPr>
            <a:spLocks noGrp="1"/>
          </p:cNvSpPr>
          <p:nvPr>
            <p:ph sz="quarter" idx="13"/>
          </p:nvPr>
        </p:nvSpPr>
        <p:spPr>
          <a:xfrm>
            <a:off x="914400" y="1503492"/>
            <a:ext cx="10363826" cy="5138608"/>
          </a:xfrm>
        </p:spPr>
        <p:txBody>
          <a:bodyPr>
            <a:normAutofit fontScale="92500" lnSpcReduction="20000"/>
          </a:bodyPr>
          <a:lstStyle/>
          <a:p>
            <a:r>
              <a:rPr lang="en-GB" dirty="0" smtClean="0"/>
              <a:t>Kant proposes by the application of ‘practical reason’ rather than ‘pure reason’ and the employment of the ethical ‘categorical imperative’ that the most stubbornly pernicious of the ‘dialectical antinomies’ or the ‘third antinomy’ is open to a particular and practical remedy</a:t>
            </a:r>
          </a:p>
          <a:p>
            <a:r>
              <a:rPr lang="en-GB" dirty="0" smtClean="0"/>
              <a:t>As Scruton (1982: 59 – 61)) remarks ‘there is only a contradiction here if I really </a:t>
            </a:r>
            <a:r>
              <a:rPr lang="en-GB" b="1" i="1" dirty="0" smtClean="0"/>
              <a:t>am</a:t>
            </a:r>
            <a:r>
              <a:rPr lang="en-GB" dirty="0" smtClean="0"/>
              <a:t> free… Kant suggests [however] the very perspective of reason which sees the world as bound in chains of necessity also sees it as containing freedom. .. Kant felt that there must be a solution to  this antinomy since in the practical sphere the employment of reason is legitimate. It is indeed practical reason which tells me what I am. The illusory progress of pure reason towards self-contradiction ought not to forbid practical reason, through which the antinomy must therefore be resolved’. upon practical reflection it becomes plain ‘the law of cause and effect operates only in the realm of nature … (the empirical realm). </a:t>
            </a:r>
          </a:p>
          <a:p>
            <a:r>
              <a:rPr lang="en-GB" dirty="0" smtClean="0"/>
              <a:t>However ‘freedom, however, belongs, not to nature, but precisely  to that ‘intelligible’ or transcendental realm to which categories like causality do not apply’ (1982: 60).             </a:t>
            </a:r>
            <a:endParaRPr lang="en-GB" dirty="0"/>
          </a:p>
        </p:txBody>
      </p:sp>
    </p:spTree>
    <p:extLst>
      <p:ext uri="{BB962C8B-B14F-4D97-AF65-F5344CB8AC3E}">
        <p14:creationId xmlns:p14="http://schemas.microsoft.com/office/powerpoint/2010/main" val="1439856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101601"/>
            <a:ext cx="10364451" cy="990599"/>
          </a:xfrm>
        </p:spPr>
        <p:txBody>
          <a:bodyPr>
            <a:normAutofit/>
          </a:bodyPr>
          <a:lstStyle/>
          <a:p>
            <a:r>
              <a:rPr lang="en-GB" sz="2800" dirty="0" smtClean="0"/>
              <a:t>The ‘transcendental’ ‘I’. </a:t>
            </a:r>
            <a:endParaRPr lang="en-GB" sz="2800" dirty="0"/>
          </a:p>
        </p:txBody>
      </p:sp>
      <p:sp>
        <p:nvSpPr>
          <p:cNvPr id="3" name="Content Placeholder 2"/>
          <p:cNvSpPr>
            <a:spLocks noGrp="1"/>
          </p:cNvSpPr>
          <p:nvPr>
            <p:ph sz="quarter" idx="13"/>
          </p:nvPr>
        </p:nvSpPr>
        <p:spPr>
          <a:xfrm>
            <a:off x="1053474" y="965200"/>
            <a:ext cx="10363826" cy="5791200"/>
          </a:xfrm>
        </p:spPr>
        <p:txBody>
          <a:bodyPr>
            <a:normAutofit fontScale="85000" lnSpcReduction="20000"/>
          </a:bodyPr>
          <a:lstStyle/>
          <a:p>
            <a:endParaRPr lang="en-GB" dirty="0" smtClean="0"/>
          </a:p>
          <a:p>
            <a:r>
              <a:rPr lang="en-GB" dirty="0" smtClean="0"/>
              <a:t>The argument sometimes attributed to Kant in terms of the ‘transcendental self’ is as follows: </a:t>
            </a:r>
          </a:p>
          <a:p>
            <a:r>
              <a:rPr lang="en-GB" dirty="0" smtClean="0"/>
              <a:t>‘I exist in the world of nature, as one ‘appearance’ among others. But I also exist as a ‘thing –in –itself [noumenon], bound not by causality, but by the laws of practical reason. It is not that I am </a:t>
            </a:r>
            <a:r>
              <a:rPr lang="en-GB" i="1" dirty="0" smtClean="0"/>
              <a:t>two</a:t>
            </a:r>
            <a:r>
              <a:rPr lang="en-GB" dirty="0" smtClean="0"/>
              <a:t> things, but rather one thing, conceived under two contrasting aspects. Thus ‘there is not the smallest contradiction in saying that a thing in appearance (belonging to the world of sense) is subject to certain laws, from which the very same as a ‘thing in itself’ is independent’.</a:t>
            </a:r>
          </a:p>
          <a:p>
            <a:r>
              <a:rPr lang="en-GB" dirty="0" smtClean="0"/>
              <a:t>Scruton goes onto argue that in effect Kant is saying ‘… the moral agent must always ‘conceive’ and think of himself in this two-fold way’ (F112).</a:t>
            </a:r>
          </a:p>
          <a:p>
            <a:r>
              <a:rPr lang="en-GB" dirty="0" smtClean="0"/>
              <a:t>Freedom is a transcendental ‘idea’ without application in the empirical world. And in knowing ourselves to be free we know ourselves at the same time as part of nature and as members of transcendental world’ (Scruton 1982: 60/61).</a:t>
            </a:r>
          </a:p>
          <a:p>
            <a:r>
              <a:rPr lang="en-GB" dirty="0" smtClean="0"/>
              <a:t>But is such access possible?  </a:t>
            </a:r>
          </a:p>
          <a:p>
            <a:r>
              <a:rPr lang="en-GB" dirty="0" smtClean="0"/>
              <a:t>Kant concludes ‘by speaking of reason as practical … our actions are not instigated or prevented, always and only, by desires and impulses; that we may decide to act or desist from acting on merely general principles and from no desire whatsoever’ and are therefore guided by duty or categorical imperative(s) antithetical to our desires or passions we experience in the empirical world’ (Korner 1955: 129).               </a:t>
            </a:r>
            <a:endParaRPr lang="en-GB" dirty="0"/>
          </a:p>
        </p:txBody>
      </p:sp>
    </p:spTree>
    <p:extLst>
      <p:ext uri="{BB962C8B-B14F-4D97-AF65-F5344CB8AC3E}">
        <p14:creationId xmlns:p14="http://schemas.microsoft.com/office/powerpoint/2010/main" val="1379570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88901"/>
            <a:ext cx="10364451" cy="698499"/>
          </a:xfrm>
        </p:spPr>
        <p:txBody>
          <a:bodyPr>
            <a:normAutofit/>
          </a:bodyPr>
          <a:lstStyle/>
          <a:p>
            <a:r>
              <a:rPr lang="en-GB" sz="2800" dirty="0" smtClean="0"/>
              <a:t>Background to the third ‘critique of judgement’</a:t>
            </a:r>
            <a:endParaRPr lang="en-GB" sz="2800" dirty="0"/>
          </a:p>
        </p:txBody>
      </p:sp>
      <p:sp>
        <p:nvSpPr>
          <p:cNvPr id="3" name="Content Placeholder 2"/>
          <p:cNvSpPr>
            <a:spLocks noGrp="1"/>
          </p:cNvSpPr>
          <p:nvPr>
            <p:ph sz="quarter" idx="13"/>
          </p:nvPr>
        </p:nvSpPr>
        <p:spPr>
          <a:xfrm>
            <a:off x="913774" y="787400"/>
            <a:ext cx="10363826" cy="6070600"/>
          </a:xfrm>
        </p:spPr>
        <p:txBody>
          <a:bodyPr>
            <a:normAutofit fontScale="85000" lnSpcReduction="20000"/>
          </a:bodyPr>
          <a:lstStyle/>
          <a:p>
            <a:r>
              <a:rPr lang="en-GB" dirty="0" smtClean="0"/>
              <a:t>While ‘the critiques of theoretical and of practical reason are a systematic survey of the apriori principles of empirical knowledge and of morality’ (Korner 1955: 175) there was a further movement in Kant's thought which characteristically sought to reconcile these fundamentally different modes of being and understanding. </a:t>
            </a:r>
          </a:p>
          <a:p>
            <a:r>
              <a:rPr lang="en-GB" dirty="0" smtClean="0"/>
              <a:t>This ‘move’ is attempted quite late in life in his discussion of ‘taste’, ‘aesthetics’ and ‘reflective’ judgement and in some partial respects addresses our third question ‘</a:t>
            </a:r>
            <a:r>
              <a:rPr lang="en-GB" b="1" dirty="0" smtClean="0"/>
              <a:t>what can I hope for?’ </a:t>
            </a:r>
          </a:p>
          <a:p>
            <a:r>
              <a:rPr lang="en-GB" dirty="0" smtClean="0"/>
              <a:t>whereas the first question ‘what can I know’ is laid out in the </a:t>
            </a:r>
            <a:r>
              <a:rPr lang="en-GB" b="1" dirty="0" smtClean="0"/>
              <a:t>first critique through a systematic </a:t>
            </a:r>
            <a:r>
              <a:rPr lang="en-GB" dirty="0" smtClean="0"/>
              <a:t>acknowledgment of what by way of the ‘forms of intuition’ and ‘categories’ permit of knowledge in the empirical world on the one hand and consign to the illusory and metaphysical thinking on the other,  the </a:t>
            </a:r>
            <a:r>
              <a:rPr lang="en-GB" b="1" dirty="0" smtClean="0"/>
              <a:t>second critique </a:t>
            </a:r>
            <a:r>
              <a:rPr lang="en-GB" dirty="0" smtClean="0"/>
              <a:t>of ‘practical reason’ and the categorical imperative and moral law and thinking toward an action or an end, gains ascendency over pure reason and analytical thought which leads into the ‘dialectic’ of the ‘antinomies’. This critique Kant felt offered an answer to the question ‘what ought I to do?’</a:t>
            </a:r>
          </a:p>
          <a:p>
            <a:r>
              <a:rPr lang="en-GB" dirty="0" smtClean="0"/>
              <a:t> the ‘faculty’ of aesthetics are posited which compliments the exiting faculty of ‘understanding’ and ‘practical reason’ and in the third critique ‘the faculty of judgement ‘mediates’ between the two …it enables to see the empirical world as confirming to the ends of practical reason, and practical reason as adapted to our knowledge of the empirical world’.</a:t>
            </a:r>
          </a:p>
          <a:p>
            <a:r>
              <a:rPr lang="en-GB" dirty="0" smtClean="0"/>
              <a:t>Kant believed that ‘judgement’ has both a subjective and objective aspect …the first …concerned with subjective experience of ‘purposiveness’ or ‘finality’ … devoted to aesthetic judgement’ … the second with the objective finality of nature, is devoted to the natural manifestation of design’ (Scruton 1982; 80).  </a:t>
            </a:r>
            <a:endParaRPr lang="en-GB" dirty="0"/>
          </a:p>
        </p:txBody>
      </p:sp>
    </p:spTree>
    <p:extLst>
      <p:ext uri="{BB962C8B-B14F-4D97-AF65-F5344CB8AC3E}">
        <p14:creationId xmlns:p14="http://schemas.microsoft.com/office/powerpoint/2010/main" val="462293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Kantian synthesis</a:t>
            </a:r>
            <a:endParaRPr lang="en-GB" dirty="0"/>
          </a:p>
        </p:txBody>
      </p:sp>
      <p:sp>
        <p:nvSpPr>
          <p:cNvPr id="3" name="Content Placeholder 2"/>
          <p:cNvSpPr>
            <a:spLocks noGrp="1"/>
          </p:cNvSpPr>
          <p:nvPr>
            <p:ph sz="quarter" idx="13"/>
          </p:nvPr>
        </p:nvSpPr>
        <p:spPr/>
        <p:txBody>
          <a:bodyPr/>
          <a:lstStyle/>
          <a:p>
            <a:r>
              <a:rPr lang="en-GB" smtClean="0"/>
              <a:t>???????</a:t>
            </a:r>
            <a:endParaRPr lang="en-GB" dirty="0"/>
          </a:p>
        </p:txBody>
      </p:sp>
    </p:spTree>
    <p:extLst>
      <p:ext uri="{BB962C8B-B14F-4D97-AF65-F5344CB8AC3E}">
        <p14:creationId xmlns:p14="http://schemas.microsoft.com/office/powerpoint/2010/main" val="1471037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Critics, successors and disciples</a:t>
            </a:r>
            <a:endParaRPr lang="en-GB" dirty="0"/>
          </a:p>
        </p:txBody>
      </p:sp>
      <p:sp>
        <p:nvSpPr>
          <p:cNvPr id="3" name="Content Placeholder 2"/>
          <p:cNvSpPr>
            <a:spLocks noGrp="1"/>
          </p:cNvSpPr>
          <p:nvPr>
            <p:ph sz="quarter" idx="13"/>
          </p:nvPr>
        </p:nvSpPr>
        <p:spPr/>
        <p:txBody>
          <a:bodyPr>
            <a:normAutofit fontScale="70000" lnSpcReduction="20000"/>
          </a:bodyPr>
          <a:lstStyle/>
          <a:p>
            <a:r>
              <a:rPr lang="en-GB" dirty="0"/>
              <a:t>The Philosophy of Kant – in particular his theory of knowledge (set out in his first ‘Critique’) and ethics (set out in his 2</a:t>
            </a:r>
            <a:r>
              <a:rPr lang="en-GB" baseline="30000" dirty="0"/>
              <a:t>nd</a:t>
            </a:r>
            <a:r>
              <a:rPr lang="en-GB" dirty="0"/>
              <a:t> Critique of Practical Reason 1788) has set the course of modern philosophy – from existentialism to phenomenology and much of the ‘critical tradition’ whether it is in agreement with Kant or decisively against him.</a:t>
            </a:r>
          </a:p>
          <a:p>
            <a:endParaRPr lang="en-GB" dirty="0"/>
          </a:p>
          <a:p>
            <a:r>
              <a:rPr lang="en-GB" dirty="0"/>
              <a:t>It is difficult to calculate its influence but it is reasonable to conclude that the German idealism, subsequent nationalism and much of todays political philosophy – both on the ‘left’ and the ‘right’ in the West, is indebted to his influence. </a:t>
            </a:r>
          </a:p>
          <a:p>
            <a:endParaRPr lang="en-GB" dirty="0"/>
          </a:p>
          <a:p>
            <a:r>
              <a:rPr lang="en-GB" dirty="0"/>
              <a:t>Much of this is due to his own readership but insofar as Kant was a difficult author some emphasis must now be directed at his students, successors and self styled </a:t>
            </a:r>
            <a:r>
              <a:rPr lang="en-GB" dirty="0" smtClean="0"/>
              <a:t>heirs such as Fichte, Schelling and finally Hegel. </a:t>
            </a:r>
          </a:p>
          <a:p>
            <a:endParaRPr lang="en-GB" dirty="0"/>
          </a:p>
          <a:p>
            <a:r>
              <a:rPr lang="en-GB" dirty="0" smtClean="0"/>
              <a:t>The noumenon remains one of the most potent and divisive of ‘ideas’.    </a:t>
            </a:r>
            <a:endParaRPr lang="en-GB" dirty="0"/>
          </a:p>
          <a:p>
            <a:endParaRPr lang="en-GB" dirty="0"/>
          </a:p>
        </p:txBody>
      </p:sp>
    </p:spTree>
    <p:extLst>
      <p:ext uri="{BB962C8B-B14F-4D97-AF65-F5344CB8AC3E}">
        <p14:creationId xmlns:p14="http://schemas.microsoft.com/office/powerpoint/2010/main" val="154164306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872</TotalTime>
  <Words>2719</Words>
  <Application>Microsoft Office PowerPoint</Application>
  <PresentationFormat>Widescreen</PresentationFormat>
  <Paragraphs>68</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Tw Cen MT</vt:lpstr>
      <vt:lpstr>Droplet</vt:lpstr>
      <vt:lpstr>Kantian themes</vt:lpstr>
      <vt:lpstr>Kant: an Overview</vt:lpstr>
      <vt:lpstr>‘What can I know?’</vt:lpstr>
      <vt:lpstr> The various ‘aesthetic’ and ‘transcendental’ ‘deductions’ </vt:lpstr>
      <vt:lpstr>Appearance and reality and the emergence of the ‘noumenon’</vt:lpstr>
      <vt:lpstr>A philosophical parable about the perils an advantages of ‘thinking about thinking’</vt:lpstr>
      <vt:lpstr>‘traditional metaphysics’ under the strict jurisdiction of the ‘categories’ </vt:lpstr>
      <vt:lpstr>The division in the first ‘critique’</vt:lpstr>
      <vt:lpstr>the second critique addresses the question ‘what ought I to do?’</vt:lpstr>
      <vt:lpstr>moral and practical reason </vt:lpstr>
      <vt:lpstr>The ‘transcendental’ ‘I’. </vt:lpstr>
      <vt:lpstr>Background to the third ‘critique of judgement’</vt:lpstr>
      <vt:lpstr>A Kantian synthesis</vt:lpstr>
      <vt:lpstr>Critics, successors and disciples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Kantian themes</dc:title>
  <dc:creator>Adrian Davis</dc:creator>
  <cp:lastModifiedBy>Adrian Davis</cp:lastModifiedBy>
  <cp:revision>39</cp:revision>
  <dcterms:created xsi:type="dcterms:W3CDTF">2016-02-08T22:30:42Z</dcterms:created>
  <dcterms:modified xsi:type="dcterms:W3CDTF">2016-02-09T13:03:01Z</dcterms:modified>
</cp:coreProperties>
</file>